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735" r:id="rId2"/>
    <p:sldId id="743" r:id="rId3"/>
    <p:sldId id="745" r:id="rId4"/>
    <p:sldId id="746" r:id="rId5"/>
    <p:sldId id="747" r:id="rId6"/>
    <p:sldId id="748" r:id="rId7"/>
    <p:sldId id="749" r:id="rId8"/>
    <p:sldId id="710" r:id="rId9"/>
    <p:sldId id="711" r:id="rId10"/>
    <p:sldId id="715" r:id="rId11"/>
    <p:sldId id="717" r:id="rId12"/>
    <p:sldId id="718" r:id="rId13"/>
    <p:sldId id="719" r:id="rId14"/>
    <p:sldId id="720" r:id="rId15"/>
    <p:sldId id="72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iuseppi%20-%20Atual\Professor\2022\2022-1\FisExp2-EaD\aul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pPr>
            <a:r>
              <a:rPr lang="pt-BR" sz="2400">
                <a:latin typeface="Candara" panose="020E0502030303020204" pitchFamily="34" charset="0"/>
              </a:rPr>
              <a:t>Velocidade x tempo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ndara" panose="020E0502030303020204" pitchFamily="34" charset="0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24308313065702136"/>
                  <c:y val="-2.55577427821522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2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defRPr>
                    </a:pPr>
                    <a:r>
                      <a:rPr lang="en-US" sz="2200" baseline="0" dirty="0">
                        <a:solidFill>
                          <a:srgbClr val="FF0000"/>
                        </a:solidFill>
                      </a:rPr>
                      <a:t>y = 271,91x + 12,741</a:t>
                    </a:r>
                    <a:endParaRPr lang="en-US" sz="2200" dirty="0">
                      <a:solidFill>
                        <a:srgbClr val="FF000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2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ndara" panose="020E0502030303020204" pitchFamily="34" charset="0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Planilha1!$C$4:$C$13</c:f>
              <c:numCache>
                <c:formatCode>General</c:formatCode>
                <c:ptCount val="10"/>
                <c:pt idx="0">
                  <c:v>0.03</c:v>
                </c:pt>
                <c:pt idx="1">
                  <c:v>7.0000000000000007E-2</c:v>
                </c:pt>
                <c:pt idx="2">
                  <c:v>0.1</c:v>
                </c:pt>
                <c:pt idx="3">
                  <c:v>0.13</c:v>
                </c:pt>
                <c:pt idx="4">
                  <c:v>0.17</c:v>
                </c:pt>
                <c:pt idx="5">
                  <c:v>0.2</c:v>
                </c:pt>
                <c:pt idx="6">
                  <c:v>0.23</c:v>
                </c:pt>
                <c:pt idx="7">
                  <c:v>0.27</c:v>
                </c:pt>
                <c:pt idx="8">
                  <c:v>0.3</c:v>
                </c:pt>
                <c:pt idx="9">
                  <c:v>0.33</c:v>
                </c:pt>
              </c:numCache>
            </c:numRef>
          </c:xVal>
          <c:yVal>
            <c:numRef>
              <c:f>Planilha1!$D$4:$D$13</c:f>
              <c:numCache>
                <c:formatCode>General</c:formatCode>
                <c:ptCount val="10"/>
                <c:pt idx="0">
                  <c:v>25</c:v>
                </c:pt>
                <c:pt idx="1">
                  <c:v>31</c:v>
                </c:pt>
                <c:pt idx="2">
                  <c:v>35</c:v>
                </c:pt>
                <c:pt idx="3">
                  <c:v>47</c:v>
                </c:pt>
                <c:pt idx="4">
                  <c:v>60</c:v>
                </c:pt>
                <c:pt idx="5">
                  <c:v>68</c:v>
                </c:pt>
                <c:pt idx="6">
                  <c:v>75</c:v>
                </c:pt>
                <c:pt idx="7">
                  <c:v>87</c:v>
                </c:pt>
                <c:pt idx="8">
                  <c:v>95</c:v>
                </c:pt>
                <c:pt idx="9">
                  <c:v>102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1B4-400F-8223-CAE2FC23F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899096912"/>
        <c:axId val="-1899105616"/>
      </c:scatterChart>
      <c:valAx>
        <c:axId val="-18990969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899105616"/>
        <c:crosses val="autoZero"/>
        <c:crossBetween val="midCat"/>
      </c:valAx>
      <c:valAx>
        <c:axId val="-189910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-18990969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02T23:42:1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15641 9406 122 0,'0'0'100'0,"0"0"-71"16,0 0 20-16,0 0 10 15,0 0-23-15,0 0 8 16,0 0 0-16,0 0-9 16,3-2 5-16,-3 2 16 15,0 0 22-15,0 0-24 16,0 0-2-16,0 0 5 15,0 0-10-15,0 0-4 16,0 0-6-16,0 0 12 16,0 0-21-16,0 4-14 0,0 9 2 15,0 3-15-15,-3 5 2 16,3 3-3-16,0-1 0 16,0-3-3-16,0-7 1 15,3-2-10-15,13-3 4 16,3-6 8-16,1-2-13 15,-2 0 4-15,5-6 9 16,-4-15 0-16,1 0 2 16,-10-5 6-16,-1-1-7 15,-9 6 3-15,0-2 1 16,0 9 0-16,-4 4 8 0,-11 7 3 16,-5 3 5-1,1 0 1-15,-4 0-9 0,0 9-9 16,1 12-4-16,3 5 6 15,7-4-5-15,8-2-2 16,4-4-7-16,0-6 3 16,0-4-10-16,12-4 2 15,11-2 6-15,-1 0-7 16,1-11 14-16,0-9 5 16,-7-1 7-16,-13-3-4 15,-3 2-8-15,0 4 11 16,0 5-6-16,0 8-1 15,-16 2 5-15,-2 3-3 16,-1 0 13-16,0 6-16 16,-1 10-3-16,9 5-16 0,4-3-26 15,7 0-22-15,0-3-32 16,15-4-118-16,20-1-165 16</inkml:trace>
  <inkml:trace contextRef="#ctx0" brushRef="#br0" timeOffset="1313.998">15580 9458 409 0,'0'0'177'0,"0"0"-63"0,0 0-34 16,0 0-10-16,0 0-15 15,0 0-21-15,-49 35-5 16,37-17 4-16,1-3-6 16,11 3-15-16,0-5 2 15,0-3-4-15,0-2-10 16,0-8-4-16,14 0-9 15,9 0-6-15,0-8 19 16,0-15 26-16,-4-2-10 16,-3-6 0-16,-9 4-2 0,-7 3-10 15,0 4 6-15,0 3-1 16,0 7 6-16,-7 8 0 16,-5 2 12-16,1 0 4 15,-4 0-5-15,-8 6-4 16,0 10-15-16,3 6-5 15,2 0-1-15,15-1-1 16,3-6-3-16,0-2-5 16,0-5-3-16,0-2 1 15,26-4 3-15,4-2-12 16,1 0 15-16,-1-4 4 16,-4-12 5-16,2-2-2 15,-10-5-3-15,-2 0-1 16,-5 1-3-16,-6-3-2 0,-5 7 6 15,0 2 0-15,0 6 6 16,0 9 0-16,0 1 16 16,0 0-10-16,-16 0-8 15,-3 15 20-15,4 12-18 16,-4 5-6-16,10 0-1 16,6-6-3-16,3-8-3 15,0-8-7-15,0-8 1 16,0-2 3-16,0 0-9 15,0 0 5-15,12-8 14 16,2-13 3-16,-2-1 6 0,-1-4-8 16,-2 2 1-1,-9 2 0-15,0 3-2 0,0 6 5 16,0 7-5-16,-12 6-2 16,-3 0 1-16,-4 0-5 15,-4 23 6-15,0 9 0 16,7 6-3-16,13 1-2 15,3-4-44-15,0-8 6 16,0-8 10-16,0-9 23 16,12-3 3-16,2-6-16 15,2-1 15-15,-9 0 4 16,0 0 4-16,-2 0 1 16,-5 0 0-16,0 0-1 15,0 0 0-15,0 0 0 16,0 1-13-16,0 10-61 0,0 3-73 15,0 4 13-15,4 0-89 16,-4 0-193-16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24/05/2022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33632D-90D6-4FC0-B621-4B6AB0C8BF5F}"/>
              </a:ext>
            </a:extLst>
          </p:cNvPr>
          <p:cNvSpPr txBox="1"/>
          <p:nvPr/>
        </p:nvSpPr>
        <p:spPr>
          <a:xfrm>
            <a:off x="899964" y="2282998"/>
            <a:ext cx="1031377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Candara" panose="020E0502030303020204" pitchFamily="34" charset="0"/>
              </a:rPr>
              <a:t>Universidade Federal do Espírito Santo</a:t>
            </a:r>
            <a:endParaRPr lang="pt-BR" sz="1600" dirty="0">
              <a:latin typeface="Candara" panose="020E0502030303020204" pitchFamily="34" charset="0"/>
            </a:endParaRPr>
          </a:p>
          <a:p>
            <a:pPr algn="ctr"/>
            <a:r>
              <a:rPr lang="pt-PT" sz="1600" dirty="0">
                <a:latin typeface="Candara" panose="020E0502030303020204" pitchFamily="34" charset="0"/>
              </a:rPr>
              <a:t>Centro de Ciências Exatas - Departamento de Física</a:t>
            </a:r>
          </a:p>
          <a:p>
            <a:pPr algn="ctr"/>
            <a:r>
              <a:rPr lang="pt-PT" sz="1600" dirty="0">
                <a:latin typeface="Candara" panose="020E0502030303020204" pitchFamily="34" charset="0"/>
              </a:rPr>
              <a:t>Secretaria de Ensino da Distância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pt-PT" sz="32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Método dos mínimos quadrados</a:t>
            </a:r>
          </a:p>
          <a:p>
            <a:pPr algn="ctr">
              <a:spcAft>
                <a:spcPts val="1200"/>
              </a:spcAft>
            </a:pPr>
            <a:r>
              <a:rPr lang="pt-PT" sz="32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Regressão linear com calculadora científica</a:t>
            </a:r>
            <a:endParaRPr lang="pt-PT" sz="3200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algn="ctr"/>
            <a:endParaRPr lang="pt-PT" dirty="0">
              <a:latin typeface="Candara" panose="020E0502030303020204" pitchFamily="34" charset="0"/>
            </a:endParaRPr>
          </a:p>
          <a:p>
            <a:pPr algn="ctr"/>
            <a:r>
              <a:rPr lang="pt-PT" sz="2800" dirty="0">
                <a:latin typeface="Candara" panose="020E0502030303020204" pitchFamily="34" charset="0"/>
              </a:rPr>
              <a:t>Física Experimental </a:t>
            </a:r>
            <a:r>
              <a:rPr lang="pt-PT" sz="2800" dirty="0" smtClean="0">
                <a:latin typeface="Candara" panose="020E0502030303020204" pitchFamily="34" charset="0"/>
              </a:rPr>
              <a:t>1</a:t>
            </a:r>
            <a:endParaRPr lang="pt-PT" sz="2800" dirty="0">
              <a:latin typeface="Candara" panose="020E0502030303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78" y="315998"/>
            <a:ext cx="2014146" cy="154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44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37329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40768"/>
            <a:ext cx="595372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2º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Entrando modo Regressão Linear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xmlns="" id="{E5AE2591-F34E-704F-BA62-EDEF2B8CC88D}"/>
              </a:ext>
            </a:extLst>
          </p:cNvPr>
          <p:cNvSpPr/>
          <p:nvPr/>
        </p:nvSpPr>
        <p:spPr>
          <a:xfrm>
            <a:off x="6465111" y="2196277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ndara" panose="020E0502030303020204" pitchFamily="34" charset="0"/>
            </a:endParaRP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xmlns="" id="{3BE618FD-EA11-F542-BFDC-D6692E3F1C56}"/>
              </a:ext>
            </a:extLst>
          </p:cNvPr>
          <p:cNvSpPr/>
          <p:nvPr/>
        </p:nvSpPr>
        <p:spPr>
          <a:xfrm>
            <a:off x="5027140" y="2122004"/>
            <a:ext cx="1217924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Candara" panose="020E0502030303020204" pitchFamily="34" charset="0"/>
              </a:rPr>
              <a:t>Mode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90B0C84D-3F12-F44F-9905-2B6E63C3AD3E}"/>
              </a:ext>
            </a:extLst>
          </p:cNvPr>
          <p:cNvSpPr/>
          <p:nvPr/>
        </p:nvSpPr>
        <p:spPr>
          <a:xfrm>
            <a:off x="4038599" y="2996952"/>
            <a:ext cx="7616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Tecle agora no teclado numérico, o número 3 (</a:t>
            </a:r>
            <a:r>
              <a:rPr lang="pt-BR" sz="2000" spc="300" dirty="0" err="1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rPr>
              <a:t>Reg</a:t>
            </a:r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) (de regressão), aparecerá no display</a:t>
            </a:r>
            <a:endParaRPr lang="pt-BR" altLang="pt-BR" sz="2000" dirty="0">
              <a:latin typeface="Candara" panose="020E050203030302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9235A9F1-61B5-D446-84B2-3DF28DAB9ADE}"/>
              </a:ext>
            </a:extLst>
          </p:cNvPr>
          <p:cNvGrpSpPr/>
          <p:nvPr/>
        </p:nvGrpSpPr>
        <p:grpSpPr>
          <a:xfrm>
            <a:off x="7026728" y="1988841"/>
            <a:ext cx="2443236" cy="745202"/>
            <a:chOff x="3379996" y="3672166"/>
            <a:chExt cx="2443236" cy="745202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xmlns="" id="{FA6C1E91-6B2E-614D-9CB8-B3D2CB97721D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9666F02D-6BFF-BB40-96AE-67C63D78C66D}"/>
                </a:ext>
              </a:extLst>
            </p:cNvPr>
            <p:cNvSpPr txBox="1"/>
            <p:nvPr/>
          </p:nvSpPr>
          <p:spPr>
            <a:xfrm>
              <a:off x="3438284" y="367216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Comp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58B86F0E-69C0-1E4B-8442-178641BB7557}"/>
                </a:ext>
              </a:extLst>
            </p:cNvPr>
            <p:cNvSpPr txBox="1"/>
            <p:nvPr/>
          </p:nvSpPr>
          <p:spPr>
            <a:xfrm>
              <a:off x="4441557" y="3672166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SD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xmlns="" id="{33AAA26C-6D4F-634C-BF48-2FE2F3F79407}"/>
                </a:ext>
              </a:extLst>
            </p:cNvPr>
            <p:cNvSpPr txBox="1"/>
            <p:nvPr/>
          </p:nvSpPr>
          <p:spPr>
            <a:xfrm>
              <a:off x="5093701" y="367216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Reg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2A82E453-28B5-FC49-9B26-335F8EF49C09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A2A63FF5-4E0C-EB4B-8128-F9849E457E07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xmlns="" id="{00C9FA3D-0CFB-A341-890A-89EC49396C48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xmlns="" id="{EE560D28-A6E5-F44B-9DE3-0E6FD292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9" y="5157192"/>
            <a:ext cx="7169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</a:rPr>
              <a:t>Tecle 1. Agora sua calculadora esta no modo de regressão linear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xmlns="" id="{E7AD73B9-4BBC-634E-A4AA-F27F1391BC3F}"/>
              </a:ext>
            </a:extLst>
          </p:cNvPr>
          <p:cNvGrpSpPr/>
          <p:nvPr/>
        </p:nvGrpSpPr>
        <p:grpSpPr>
          <a:xfrm>
            <a:off x="6392315" y="4005065"/>
            <a:ext cx="2443236" cy="745202"/>
            <a:chOff x="3379996" y="3672166"/>
            <a:chExt cx="2443236" cy="745202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xmlns="" id="{F4BF65D8-66D9-F04E-AA11-4F57B279E33A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0ADCBE4E-DCED-964F-ABE9-4120494996AB}"/>
                </a:ext>
              </a:extLst>
            </p:cNvPr>
            <p:cNvSpPr txBox="1"/>
            <p:nvPr/>
          </p:nvSpPr>
          <p:spPr>
            <a:xfrm>
              <a:off x="3438284" y="3672166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Lin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xmlns="" id="{1A881BD2-189F-A84E-89BE-3B9F2FBF442F}"/>
                </a:ext>
              </a:extLst>
            </p:cNvPr>
            <p:cNvSpPr txBox="1"/>
            <p:nvPr/>
          </p:nvSpPr>
          <p:spPr>
            <a:xfrm>
              <a:off x="4268072" y="3672166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Log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xmlns="" id="{B5C51BCA-C8FF-6445-BCF4-B2B0D0343DA8}"/>
                </a:ext>
              </a:extLst>
            </p:cNvPr>
            <p:cNvSpPr txBox="1"/>
            <p:nvPr/>
          </p:nvSpPr>
          <p:spPr>
            <a:xfrm>
              <a:off x="5093701" y="3672166"/>
              <a:ext cx="665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Exp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xmlns="" id="{782E14C4-F041-5143-A610-0C8AECE14612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xmlns="" id="{5E0BA81E-138B-3B4C-AA07-3DF9E0F2A8BC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xmlns="" id="{7284BFE1-367F-0641-B242-81E698820F21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xmlns="" id="{A2C95539-5ADC-48D6-9BCF-6ACFDA234F21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96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79376" y="1225998"/>
            <a:ext cx="2885517" cy="52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xmlns="" id="{BF7AD51D-4279-7141-BE35-3DE82A586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902" y="1312795"/>
                <a:ext cx="5184575" cy="230832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pt-BR" altLang="pt-BR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3º passo</a:t>
                </a:r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 – Entrando com os dados.</a:t>
                </a:r>
              </a:p>
              <a:p>
                <a:pPr eaLnBrk="0" hangingPunct="0"/>
                <a:endParaRPr lang="pt-BR" altLang="pt-BR" dirty="0">
                  <a:solidFill>
                    <a:srgbClr val="000000"/>
                  </a:solidFill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  <a:p>
                <a:pPr eaLnBrk="0" hangingPunct="0"/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Digite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altLang="pt-B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pt-BR" dirty="0">
                    <a:latin typeface="Candara" panose="020E0502030303020204" pitchFamily="34" charset="0"/>
                  </a:rPr>
                  <a:t>e aperte e tecla de vírgula (seta em vermelho). Em seguida digite a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pt-BR" dirty="0">
                    <a:latin typeface="Candara" panose="020E0502030303020204" pitchFamily="34" charset="0"/>
                  </a:rPr>
                  <a:t>e aperte a tecla M+ (seta em verde).</a:t>
                </a:r>
              </a:p>
              <a:p>
                <a:pPr eaLnBrk="0" hangingPunct="0"/>
                <a:endParaRPr lang="pt-BR" altLang="pt-BR" dirty="0">
                  <a:latin typeface="Candara" panose="020E0502030303020204" pitchFamily="34" charset="0"/>
                </a:endParaRPr>
              </a:p>
              <a:p>
                <a:pPr eaLnBrk="0" hangingPunct="0"/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No display aparece “</a:t>
                </a:r>
                <a14:m>
                  <m:oMath xmlns:m="http://schemas.openxmlformats.org/officeDocument/2006/math">
                    <m:r>
                      <a:rPr lang="pt-BR" altLang="pt-B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pt-B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”, que significa, “você colocou um ponto”. </a:t>
                </a:r>
                <a:endParaRPr lang="pt-B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BF7AD51D-4279-7141-BE35-3DE82A586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5902" y="1312795"/>
                <a:ext cx="5184575" cy="2308324"/>
              </a:xfrm>
              <a:prstGeom prst="rect">
                <a:avLst/>
              </a:prstGeom>
              <a:blipFill>
                <a:blip r:embed="rId3"/>
                <a:stretch>
                  <a:fillRect l="-1059" t="-792" r="-235" b="-369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xmlns="" id="{E7AD73B9-4BBC-634E-A4AA-F27F1391BC3F}"/>
              </a:ext>
            </a:extLst>
          </p:cNvPr>
          <p:cNvGrpSpPr/>
          <p:nvPr/>
        </p:nvGrpSpPr>
        <p:grpSpPr>
          <a:xfrm>
            <a:off x="4952665" y="3720144"/>
            <a:ext cx="2443236" cy="749499"/>
            <a:chOff x="3379996" y="3672166"/>
            <a:chExt cx="2443236" cy="749499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xmlns="" id="{F4BF65D8-66D9-F04E-AA11-4F57B279E33A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0ADCBE4E-DCED-964F-ABE9-4120494996AB}"/>
                </a:ext>
              </a:extLst>
            </p:cNvPr>
            <p:cNvSpPr txBox="1"/>
            <p:nvPr/>
          </p:nvSpPr>
          <p:spPr>
            <a:xfrm>
              <a:off x="3438284" y="367216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n</a:t>
              </a:r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=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xmlns="" id="{7284BFE1-367F-0641-B242-81E698820F21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</p:grp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16967"/>
              </p:ext>
            </p:extLst>
          </p:nvPr>
        </p:nvGraphicFramePr>
        <p:xfrm>
          <a:off x="9164667" y="13884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xmlns="" id="{C085B40D-EC3A-8745-9D33-E336E6D2BB99}"/>
              </a:ext>
            </a:extLst>
          </p:cNvPr>
          <p:cNvCxnSpPr>
            <a:cxnSpLocks/>
          </p:cNvCxnSpPr>
          <p:nvPr/>
        </p:nvCxnSpPr>
        <p:spPr>
          <a:xfrm flipH="1">
            <a:off x="2630155" y="3672244"/>
            <a:ext cx="658611" cy="654178"/>
          </a:xfrm>
          <a:prstGeom prst="straightConnector1">
            <a:avLst/>
          </a:prstGeom>
          <a:ln w="635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xmlns="" id="{14B79A99-F791-9348-9F92-102058D8F22D}"/>
              </a:ext>
            </a:extLst>
          </p:cNvPr>
          <p:cNvCxnSpPr>
            <a:cxnSpLocks/>
          </p:cNvCxnSpPr>
          <p:nvPr/>
        </p:nvCxnSpPr>
        <p:spPr>
          <a:xfrm flipH="1">
            <a:off x="2997524" y="3720144"/>
            <a:ext cx="658611" cy="654178"/>
          </a:xfrm>
          <a:prstGeom prst="straightConnector1">
            <a:avLst/>
          </a:prstGeom>
          <a:ln w="63500" cap="rnd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xmlns="" id="{0C2EA575-551D-7A46-9123-71402A847541}"/>
                  </a:ext>
                </a:extLst>
              </p:cNvPr>
              <p:cNvSpPr/>
              <p:nvPr/>
            </p:nvSpPr>
            <p:spPr>
              <a:xfrm>
                <a:off x="3765902" y="4612235"/>
                <a:ext cx="7824108" cy="2064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Continue inserindo os demais valores, Digitando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altLang="pt-B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altLang="pt-B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altLang="pt-BR" dirty="0">
                    <a:latin typeface="Candara" panose="020E0502030303020204" pitchFamily="34" charset="0"/>
                  </a:rPr>
                  <a:t>e aperte e tecla de vírgula (seta em vermelho). Em seguida digite a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pt-BR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altLang="pt-B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pt-BR" dirty="0">
                    <a:latin typeface="Candara" panose="020E0502030303020204" pitchFamily="34" charset="0"/>
                  </a:rPr>
                  <a:t>e aperte a tecla M+ (seta em verde).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pt-BR" altLang="pt-BR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Repita este procedimento até finalizar a entrada de todos os dados experimentais.</a:t>
                </a:r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0C2EA575-551D-7A46-9123-71402A847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902" y="4612235"/>
                <a:ext cx="7824108" cy="2064540"/>
              </a:xfrm>
              <a:prstGeom prst="rect">
                <a:avLst/>
              </a:prstGeom>
              <a:blipFill>
                <a:blip r:embed="rId4"/>
                <a:stretch>
                  <a:fillRect l="-701" r="-857" b="-4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xmlns="" id="{81275BE2-78CA-4094-B96D-25ADC68D1405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11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94227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514" y="1327456"/>
            <a:ext cx="51845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4º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</a:t>
            </a:r>
            <a:r>
              <a:rPr lang="pt-BR" altLang="pt-BR" dirty="0" err="1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Lendos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os Resultados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12307"/>
              </p:ext>
            </p:extLst>
          </p:nvPr>
        </p:nvGraphicFramePr>
        <p:xfrm>
          <a:off x="9366474" y="1308036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7" name="Seta para a Direita 46">
            <a:extLst>
              <a:ext uri="{FF2B5EF4-FFF2-40B4-BE49-F238E27FC236}">
                <a16:creationId xmlns:a16="http://schemas.microsoft.com/office/drawing/2014/main" xmlns="" id="{36140EB5-3BE9-6D4F-A7E9-4F98C592F9BA}"/>
              </a:ext>
            </a:extLst>
          </p:cNvPr>
          <p:cNvSpPr/>
          <p:nvPr/>
        </p:nvSpPr>
        <p:spPr>
          <a:xfrm>
            <a:off x="6117541" y="2491620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ndara" panose="020E0502030303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0C2EA575-551D-7A46-9123-71402A847541}"/>
              </a:ext>
            </a:extLst>
          </p:cNvPr>
          <p:cNvSpPr/>
          <p:nvPr/>
        </p:nvSpPr>
        <p:spPr>
          <a:xfrm>
            <a:off x="5773667" y="4148791"/>
            <a:ext cx="234307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</a:rPr>
              <a:t>Se correr para direita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xmlns="" id="{E28985AD-1463-E44F-9B9A-453868FFE3EB}"/>
                  </a:ext>
                </a:extLst>
              </p:cNvPr>
              <p:cNvSpPr/>
              <p:nvPr/>
            </p:nvSpPr>
            <p:spPr>
              <a:xfrm>
                <a:off x="4611644" y="1772816"/>
                <a:ext cx="3243965" cy="436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Lembrando que: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𝑏𝑥</m:t>
                    </m:r>
                  </m:oMath>
                </a14:m>
                <a:endParaRPr lang="pt-BR" sz="2000" dirty="0">
                  <a:latin typeface="Candara" panose="020E0502030303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4" y="1772816"/>
                <a:ext cx="3243965" cy="436273"/>
              </a:xfrm>
              <a:prstGeom prst="rect">
                <a:avLst/>
              </a:prstGeom>
              <a:blipFill>
                <a:blip r:embed="rId3"/>
                <a:stretch>
                  <a:fillRect l="-2068" b="-253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xmlns="" id="{53EBB24A-3B4B-6F4B-8048-1BC6F67D45AC}"/>
              </a:ext>
            </a:extLst>
          </p:cNvPr>
          <p:cNvSpPr/>
          <p:nvPr/>
        </p:nvSpPr>
        <p:spPr>
          <a:xfrm>
            <a:off x="4846831" y="2410296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Shift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xmlns="" id="{46A9233B-AF23-9240-A6DF-88AAB3823DFE}"/>
              </a:ext>
            </a:extLst>
          </p:cNvPr>
          <p:cNvSpPr/>
          <p:nvPr/>
        </p:nvSpPr>
        <p:spPr>
          <a:xfrm>
            <a:off x="6755417" y="2412847"/>
            <a:ext cx="504056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A3186846-3866-D640-A4B2-27FF30F709C1}"/>
              </a:ext>
            </a:extLst>
          </p:cNvPr>
          <p:cNvSpPr txBox="1"/>
          <p:nvPr/>
        </p:nvSpPr>
        <p:spPr>
          <a:xfrm>
            <a:off x="7247501" y="2462686"/>
            <a:ext cx="80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>
                <a:latin typeface="Candara" panose="020E0502030303020204" pitchFamily="34" charset="0"/>
              </a:rPr>
              <a:t>S-VAR</a:t>
            </a:r>
            <a:endParaRPr lang="pt-BR" sz="2000" i="1" dirty="0">
              <a:latin typeface="Candara" panose="020E050203030302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13C0E371-040F-2B47-8885-7164DE664090}"/>
              </a:ext>
            </a:extLst>
          </p:cNvPr>
          <p:cNvGrpSpPr/>
          <p:nvPr/>
        </p:nvGrpSpPr>
        <p:grpSpPr>
          <a:xfrm>
            <a:off x="5215222" y="3081210"/>
            <a:ext cx="2480214" cy="727634"/>
            <a:chOff x="3717496" y="3899275"/>
            <a:chExt cx="2480214" cy="727634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xmlns="" id="{F4BF65D8-66D9-F04E-AA11-4F57B279E33A}"/>
                </a:ext>
              </a:extLst>
            </p:cNvPr>
            <p:cNvSpPr/>
            <p:nvPr/>
          </p:nvSpPr>
          <p:spPr>
            <a:xfrm>
              <a:off x="3717496" y="3899275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9B2B114F-7374-2342-8AE6-2BC5B4E1DAEE}"/>
                    </a:ext>
                  </a:extLst>
                </p:cNvPr>
                <p:cNvSpPr/>
                <p:nvPr/>
              </p:nvSpPr>
              <p:spPr>
                <a:xfrm>
                  <a:off x="3769545" y="3931123"/>
                  <a:ext cx="2428165" cy="656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sz="22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9B2B114F-7374-2342-8AE6-2BC5B4E1DA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545" y="3931123"/>
                  <a:ext cx="2428165" cy="6568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E72B71DB-FC85-6D4D-8840-7A8FD6A5E884}"/>
              </a:ext>
            </a:extLst>
          </p:cNvPr>
          <p:cNvGrpSpPr>
            <a:grpSpLocks noChangeAspect="1"/>
          </p:cNvGrpSpPr>
          <p:nvPr/>
        </p:nvGrpSpPr>
        <p:grpSpPr>
          <a:xfrm>
            <a:off x="4830263" y="3969152"/>
            <a:ext cx="937685" cy="828000"/>
            <a:chOff x="1354931" y="2945971"/>
            <a:chExt cx="674145" cy="595288"/>
          </a:xfrm>
        </p:grpSpPr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xmlns="" id="{DCA1096F-38C1-5C44-B874-81C013D296FB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andara" panose="020E0502030303020204" pitchFamily="34" charset="0"/>
              </a:endParaRP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xmlns="" id="{C36BBBD8-0C2B-1E44-BEDE-6A8DF3533E4A}"/>
                </a:ext>
              </a:extLst>
            </p:cNvPr>
            <p:cNvCxnSpPr/>
            <p:nvPr/>
          </p:nvCxnSpPr>
          <p:spPr>
            <a:xfrm>
              <a:off x="1907704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xmlns="" id="{C293F637-DF87-884B-8EEA-A0F2226FF37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66122" y="3475126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xmlns="" id="{80050D11-F899-CA4C-8920-D7736815E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xmlns="" id="{C6346F49-4A27-BE4E-8F9F-CEA6ADEBE5D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66122" y="3022834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0CC830F5-7233-6B4E-B966-F18B5DAF690B}"/>
              </a:ext>
            </a:extLst>
          </p:cNvPr>
          <p:cNvGrpSpPr/>
          <p:nvPr/>
        </p:nvGrpSpPr>
        <p:grpSpPr>
          <a:xfrm>
            <a:off x="8054507" y="4051307"/>
            <a:ext cx="2484348" cy="727634"/>
            <a:chOff x="6130770" y="4913278"/>
            <a:chExt cx="2484348" cy="72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xmlns="" id="{18D86231-04E9-C247-A38F-C9D05A23E071}"/>
                    </a:ext>
                  </a:extLst>
                </p:cNvPr>
                <p:cNvSpPr/>
                <p:nvPr/>
              </p:nvSpPr>
              <p:spPr>
                <a:xfrm>
                  <a:off x="6171436" y="4926278"/>
                  <a:ext cx="2443682" cy="666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sz="2200" dirty="0">
                    <a:latin typeface="Candara" panose="020E0502030303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18D86231-04E9-C247-A38F-C9D05A23E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436" y="4926278"/>
                  <a:ext cx="2443682" cy="6664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ângulo Arredondado 43">
              <a:extLst>
                <a:ext uri="{FF2B5EF4-FFF2-40B4-BE49-F238E27FC236}">
                  <a16:creationId xmlns:a16="http://schemas.microsoft.com/office/drawing/2014/main" xmlns="" id="{0FCD07F8-6D01-FE43-9FE3-33267483CF05}"/>
                </a:ext>
              </a:extLst>
            </p:cNvPr>
            <p:cNvSpPr/>
            <p:nvPr/>
          </p:nvSpPr>
          <p:spPr>
            <a:xfrm>
              <a:off x="6130770" y="4913278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xmlns="" id="{CA7557FA-B31A-824B-A0AF-6CCA25542739}"/>
              </a:ext>
            </a:extLst>
          </p:cNvPr>
          <p:cNvGrpSpPr>
            <a:grpSpLocks noChangeAspect="1"/>
          </p:cNvGrpSpPr>
          <p:nvPr/>
        </p:nvGrpSpPr>
        <p:grpSpPr>
          <a:xfrm>
            <a:off x="4846831" y="4941168"/>
            <a:ext cx="937685" cy="828000"/>
            <a:chOff x="1354931" y="2945971"/>
            <a:chExt cx="674145" cy="595288"/>
          </a:xfrm>
        </p:grpSpPr>
        <p:sp>
          <p:nvSpPr>
            <p:cNvPr id="50" name="Forma Livre 49">
              <a:extLst>
                <a:ext uri="{FF2B5EF4-FFF2-40B4-BE49-F238E27FC236}">
                  <a16:creationId xmlns:a16="http://schemas.microsoft.com/office/drawing/2014/main" xmlns="" id="{DF1A603A-5C63-6C4E-914B-4448A218DD16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andara" panose="020E0502030303020204" pitchFamily="34" charset="0"/>
              </a:endParaRPr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xmlns="" id="{7657AF7F-04FB-DD4C-8D9A-5F3569686B9C}"/>
                </a:ext>
              </a:extLst>
            </p:cNvPr>
            <p:cNvCxnSpPr/>
            <p:nvPr/>
          </p:nvCxnSpPr>
          <p:spPr>
            <a:xfrm>
              <a:off x="1907704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xmlns="" id="{C1CF831F-9B13-7341-B2C5-2A94FC66A5D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66122" y="3475126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xmlns="" id="{FD1C694D-65D8-6740-92D2-CA4A0CB49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xmlns="" id="{12409B9F-3529-3A4C-9073-8223944ECA7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66122" y="3022834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xmlns="" id="{68DADF2A-484F-9A44-8DD5-408DB224383A}"/>
              </a:ext>
            </a:extLst>
          </p:cNvPr>
          <p:cNvSpPr/>
          <p:nvPr/>
        </p:nvSpPr>
        <p:spPr>
          <a:xfrm>
            <a:off x="5841162" y="5187292"/>
            <a:ext cx="2343070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</a:rPr>
              <a:t>para direita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8F437BA1-3301-1242-82C2-92D6D038701F}"/>
              </a:ext>
            </a:extLst>
          </p:cNvPr>
          <p:cNvGrpSpPr/>
          <p:nvPr/>
        </p:nvGrpSpPr>
        <p:grpSpPr>
          <a:xfrm>
            <a:off x="7400040" y="4941651"/>
            <a:ext cx="2443236" cy="793750"/>
            <a:chOff x="3379996" y="3623618"/>
            <a:chExt cx="2443236" cy="793750"/>
          </a:xfrm>
        </p:grpSpPr>
        <p:sp>
          <p:nvSpPr>
            <p:cNvPr id="67" name="Retângulo Arredondado 66">
              <a:extLst>
                <a:ext uri="{FF2B5EF4-FFF2-40B4-BE49-F238E27FC236}">
                  <a16:creationId xmlns:a16="http://schemas.microsoft.com/office/drawing/2014/main" xmlns="" id="{78876A02-AAFD-DD4E-BA58-166BDD4A9AB1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xmlns="" id="{F2A1BF2C-B80F-6B42-B496-1337AD821524}"/>
                </a:ext>
              </a:extLst>
            </p:cNvPr>
            <p:cNvSpPr txBox="1"/>
            <p:nvPr/>
          </p:nvSpPr>
          <p:spPr>
            <a:xfrm>
              <a:off x="3639231" y="3623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>
                  <a:latin typeface="Candara" panose="020E0502030303020204" pitchFamily="34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xmlns="" id="{1E78F0CF-B8E5-564D-9346-1DD77C59965A}"/>
                </a:ext>
              </a:extLst>
            </p:cNvPr>
            <p:cNvSpPr txBox="1"/>
            <p:nvPr/>
          </p:nvSpPr>
          <p:spPr>
            <a:xfrm>
              <a:off x="4469019" y="362361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latin typeface="Candara" panose="020E0502030303020204" pitchFamily="34" charset="0"/>
                  <a:ea typeface="Cambria Math" panose="02040503050406030204" pitchFamily="18" charset="0"/>
                </a:rPr>
                <a:t>b</a:t>
              </a:r>
              <a:endParaRPr lang="pt-BR" i="1" spc="300" dirty="0">
                <a:latin typeface="Candara" panose="020E0502030303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xmlns="" id="{A892D7EB-313A-C342-9A14-E3EE1D1C09A7}"/>
                </a:ext>
              </a:extLst>
            </p:cNvPr>
            <p:cNvSpPr txBox="1"/>
            <p:nvPr/>
          </p:nvSpPr>
          <p:spPr>
            <a:xfrm>
              <a:off x="5294648" y="36236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latin typeface="Candara" panose="020E0502030303020204" pitchFamily="34" charset="0"/>
                  <a:ea typeface="Cambria Math" panose="02040503050406030204" pitchFamily="18" charset="0"/>
                </a:rPr>
                <a:t>r</a:t>
              </a:r>
              <a:endParaRPr lang="pt-BR" i="1" spc="300" dirty="0">
                <a:latin typeface="Candara" panose="020E0502030303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xmlns="" id="{F576CD96-4E69-4E47-AB8A-88C8E9CCDDA0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xmlns="" id="{05A76082-6703-7643-B943-0C6B22D55C1B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AD2AF9CB-D355-8542-A5FE-D9A110190E86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8" name="CaixaDeTexto 47">
            <a:extLst>
              <a:ext uri="{FF2B5EF4-FFF2-40B4-BE49-F238E27FC236}">
                <a16:creationId xmlns:a16="http://schemas.microsoft.com/office/drawing/2014/main" xmlns="" id="{F7A37CAC-C459-4C27-BA31-26C8C910A423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4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2B1-43D9-5544-ACFC-F0ACF75C1AE0}" type="datetime1">
              <a:rPr lang="pt-BR" smtClean="0"/>
              <a:t>24/05/2022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04769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141" y="1340768"/>
            <a:ext cx="51845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4º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Lendo os Resultados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54824"/>
              </p:ext>
            </p:extLst>
          </p:nvPr>
        </p:nvGraphicFramePr>
        <p:xfrm>
          <a:off x="8925205" y="1369069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xmlns="" id="{E28985AD-1463-E44F-9B9A-453868FFE3EB}"/>
                  </a:ext>
                </a:extLst>
              </p:cNvPr>
              <p:cNvSpPr/>
              <p:nvPr/>
            </p:nvSpPr>
            <p:spPr>
              <a:xfrm>
                <a:off x="4611644" y="1828099"/>
                <a:ext cx="3243965" cy="436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Lembrando que: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𝑏𝑥</m:t>
                    </m:r>
                  </m:oMath>
                </a14:m>
                <a:endParaRPr lang="pt-BR" sz="2000" dirty="0">
                  <a:latin typeface="Candara" panose="020E0502030303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4" y="1828099"/>
                <a:ext cx="3243965" cy="436273"/>
              </a:xfrm>
              <a:prstGeom prst="rect">
                <a:avLst/>
              </a:prstGeom>
              <a:blipFill>
                <a:blip r:embed="rId3"/>
                <a:stretch>
                  <a:fillRect l="-2068" b="-253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8F437BA1-3301-1242-82C2-92D6D038701F}"/>
              </a:ext>
            </a:extLst>
          </p:cNvPr>
          <p:cNvGrpSpPr/>
          <p:nvPr/>
        </p:nvGrpSpPr>
        <p:grpSpPr>
          <a:xfrm>
            <a:off x="5154914" y="2289930"/>
            <a:ext cx="2443236" cy="793750"/>
            <a:chOff x="3379996" y="3623618"/>
            <a:chExt cx="2443236" cy="793750"/>
          </a:xfrm>
        </p:grpSpPr>
        <p:sp>
          <p:nvSpPr>
            <p:cNvPr id="67" name="Retângulo Arredondado 66">
              <a:extLst>
                <a:ext uri="{FF2B5EF4-FFF2-40B4-BE49-F238E27FC236}">
                  <a16:creationId xmlns:a16="http://schemas.microsoft.com/office/drawing/2014/main" xmlns="" id="{78876A02-AAFD-DD4E-BA58-166BDD4A9AB1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xmlns="" id="{F2A1BF2C-B80F-6B42-B496-1337AD821524}"/>
                </a:ext>
              </a:extLst>
            </p:cNvPr>
            <p:cNvSpPr txBox="1"/>
            <p:nvPr/>
          </p:nvSpPr>
          <p:spPr>
            <a:xfrm>
              <a:off x="3639231" y="3623618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>
                  <a:latin typeface="Candara" panose="020E0502030303020204" pitchFamily="34" charset="0"/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xmlns="" id="{1E78F0CF-B8E5-564D-9346-1DD77C59965A}"/>
                </a:ext>
              </a:extLst>
            </p:cNvPr>
            <p:cNvSpPr txBox="1"/>
            <p:nvPr/>
          </p:nvSpPr>
          <p:spPr>
            <a:xfrm>
              <a:off x="4469019" y="362361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latin typeface="Candara" panose="020E0502030303020204" pitchFamily="34" charset="0"/>
                  <a:ea typeface="Cambria Math" panose="02040503050406030204" pitchFamily="18" charset="0"/>
                </a:rPr>
                <a:t>b</a:t>
              </a:r>
              <a:endParaRPr lang="pt-BR" i="1" spc="300" dirty="0">
                <a:latin typeface="Candara" panose="020E0502030303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xmlns="" id="{A892D7EB-313A-C342-9A14-E3EE1D1C09A7}"/>
                </a:ext>
              </a:extLst>
            </p:cNvPr>
            <p:cNvSpPr txBox="1"/>
            <p:nvPr/>
          </p:nvSpPr>
          <p:spPr>
            <a:xfrm>
              <a:off x="5294648" y="362361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latin typeface="Candara" panose="020E0502030303020204" pitchFamily="34" charset="0"/>
                  <a:ea typeface="Cambria Math" panose="02040503050406030204" pitchFamily="18" charset="0"/>
                </a:rPr>
                <a:t>r</a:t>
              </a:r>
              <a:endParaRPr lang="pt-BR" i="1" spc="300" dirty="0">
                <a:latin typeface="Candara" panose="020E0502030303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xmlns="" id="{F576CD96-4E69-4E47-AB8A-88C8E9CCDDA0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xmlns="" id="{05A76082-6703-7643-B943-0C6B22D55C1B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AD2AF9CB-D355-8542-A5FE-D9A110190E86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xmlns="" id="{22CD561E-E7F9-0340-A4B3-6AC6E925A7CB}"/>
                  </a:ext>
                </a:extLst>
              </p:cNvPr>
              <p:cNvSpPr/>
              <p:nvPr/>
            </p:nvSpPr>
            <p:spPr>
              <a:xfrm>
                <a:off x="5126930" y="3128529"/>
                <a:ext cx="4572000" cy="14276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1</a:t>
                </a: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pt-BR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 (Coeficiente linear),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𝑏</m:t>
                    </m:r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(Coeficiente angular)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3</a:t>
                </a: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 (Coeficiente de correlação). </a:t>
                </a:r>
                <a:endParaRPr lang="pt-BR" sz="2000" dirty="0">
                  <a:latin typeface="Candara" panose="020E0502030303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2CD561E-E7F9-0340-A4B3-6AC6E925A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30" y="3128529"/>
                <a:ext cx="4572000" cy="1427635"/>
              </a:xfrm>
              <a:prstGeom prst="rect">
                <a:avLst/>
              </a:prstGeom>
              <a:blipFill>
                <a:blip r:embed="rId4"/>
                <a:stretch>
                  <a:fillRect l="-1333" b="-68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xmlns="" id="{7C212B00-DF1F-7342-AD79-3F6845616C76}"/>
                  </a:ext>
                </a:extLst>
              </p:cNvPr>
              <p:cNvSpPr/>
              <p:nvPr/>
            </p:nvSpPr>
            <p:spPr>
              <a:xfrm>
                <a:off x="4935289" y="4732876"/>
                <a:ext cx="3836307" cy="436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Lembre sempre de apertar o  “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”</a:t>
                </a:r>
                <a:endParaRPr lang="pt-BR" sz="2000" dirty="0">
                  <a:latin typeface="Candara" panose="020E0502030303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7C212B00-DF1F-7342-AD79-3F6845616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289" y="4732876"/>
                <a:ext cx="3836307" cy="436273"/>
              </a:xfrm>
              <a:prstGeom prst="rect">
                <a:avLst/>
              </a:prstGeom>
              <a:blipFill>
                <a:blip r:embed="rId5"/>
                <a:stretch>
                  <a:fillRect l="-1749" r="-636" b="-23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xmlns="" id="{0BEA953F-10E3-4FB1-8DB5-1C4E27AF8EA8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79376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253" y="1340768"/>
            <a:ext cx="51845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5º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Calculando as incertezas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33916"/>
              </p:ext>
            </p:extLst>
          </p:nvPr>
        </p:nvGraphicFramePr>
        <p:xfrm>
          <a:off x="8302632" y="13405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5131A8AE-73BF-4544-849C-D842679ED2BF}"/>
                  </a:ext>
                </a:extLst>
              </p:cNvPr>
              <p:cNvSpPr/>
              <p:nvPr/>
            </p:nvSpPr>
            <p:spPr>
              <a:xfrm>
                <a:off x="3581400" y="1909209"/>
                <a:ext cx="4494777" cy="798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Lendo os valores dos somatórios (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r>
                      <a:rPr lang="pt-BR" altLang="pt-BR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sSup>
                      <m:sSupPr>
                        <m:ctrlP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pt-BR" sz="2000" i="1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  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∑x2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∑</a:t>
                </a:r>
                <a:r>
                  <a:rPr lang="pt-BR" altLang="pt-BR" sz="2000" i="1" dirty="0" err="1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x.y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∑</a:t>
                </a:r>
                <a:r>
                  <a:rPr lang="pt-BR" altLang="pt-BR" sz="2000" i="1" dirty="0" err="1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y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  <a:ea typeface="Times New Roman" panose="02020603050405020304" pitchFamily="18" charset="0"/>
                  </a:rPr>
                  <a:t>, etc.).</a:t>
                </a:r>
                <a:endParaRPr lang="pt-BR" altLang="pt-BR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131A8AE-73BF-4544-849C-D842679E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9209"/>
                <a:ext cx="4494777" cy="798295"/>
              </a:xfrm>
              <a:prstGeom prst="rect">
                <a:avLst/>
              </a:prstGeom>
              <a:blipFill>
                <a:blip r:embed="rId3"/>
                <a:stretch>
                  <a:fillRect l="-1493" r="-1357" b="-13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497071BA-A3DD-B34F-8D27-C66BB62FC21B}"/>
                  </a:ext>
                </a:extLst>
              </p:cNvPr>
              <p:cNvSpPr/>
              <p:nvPr/>
            </p:nvSpPr>
            <p:spPr>
              <a:xfrm>
                <a:off x="3719736" y="5104822"/>
                <a:ext cx="7992888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Caso queiramos o 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r>
                      <a:rPr lang="pt-BR" altLang="pt-BR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, basta teclarmos 2, e “igual”.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Para vermos os outros somatórios devemos repetir o procedimento, teclando o número pedido. </a:t>
                </a: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97071BA-A3DD-B34F-8D27-C66BB62F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04822"/>
                <a:ext cx="7992888" cy="1168077"/>
              </a:xfrm>
              <a:prstGeom prst="rect">
                <a:avLst/>
              </a:prstGeom>
              <a:blipFill>
                <a:blip r:embed="rId4"/>
                <a:stretch>
                  <a:fillRect l="-763" r="-839" b="-8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xmlns="" id="{A20ACE7C-2A83-DC40-B72E-5FF72E54E525}"/>
              </a:ext>
            </a:extLst>
          </p:cNvPr>
          <p:cNvSpPr/>
          <p:nvPr/>
        </p:nvSpPr>
        <p:spPr>
          <a:xfrm>
            <a:off x="6117541" y="3116802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ndara" panose="020E0502030303020204" pitchFamily="34" charset="0"/>
            </a:endParaRPr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xmlns="" id="{81B7487A-B735-EB49-BB8C-3B719191AB2D}"/>
              </a:ext>
            </a:extLst>
          </p:cNvPr>
          <p:cNvSpPr/>
          <p:nvPr/>
        </p:nvSpPr>
        <p:spPr>
          <a:xfrm>
            <a:off x="4846831" y="3035478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Shift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xmlns="" id="{5775F2B9-97C5-D747-A23F-5CC95FFCF807}"/>
              </a:ext>
            </a:extLst>
          </p:cNvPr>
          <p:cNvSpPr/>
          <p:nvPr/>
        </p:nvSpPr>
        <p:spPr>
          <a:xfrm>
            <a:off x="6755417" y="3038029"/>
            <a:ext cx="504056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xmlns="" id="{1B61C2E8-E095-4A42-8105-D1B0E5C00AF2}"/>
              </a:ext>
            </a:extLst>
          </p:cNvPr>
          <p:cNvSpPr txBox="1"/>
          <p:nvPr/>
        </p:nvSpPr>
        <p:spPr>
          <a:xfrm>
            <a:off x="7247501" y="3087868"/>
            <a:ext cx="859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>
                <a:latin typeface="Candara" panose="020E0502030303020204" pitchFamily="34" charset="0"/>
              </a:rPr>
              <a:t>S</a:t>
            </a:r>
            <a:r>
              <a:rPr lang="pt-BR" sz="2000" i="1" dirty="0">
                <a:latin typeface="Candara" panose="020E0502030303020204" pitchFamily="34" charset="0"/>
              </a:rPr>
              <a:t>-SUM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xmlns="" id="{EDF1230F-D76D-924B-A4D9-528C43BA3840}"/>
              </a:ext>
            </a:extLst>
          </p:cNvPr>
          <p:cNvGrpSpPr/>
          <p:nvPr/>
        </p:nvGrpSpPr>
        <p:grpSpPr>
          <a:xfrm>
            <a:off x="4459143" y="3732516"/>
            <a:ext cx="2443236" cy="816126"/>
            <a:chOff x="3379996" y="3601242"/>
            <a:chExt cx="2443236" cy="816126"/>
          </a:xfrm>
        </p:grpSpPr>
        <p:sp>
          <p:nvSpPr>
            <p:cNvPr id="30" name="Retângulo Arredondado 29">
              <a:extLst>
                <a:ext uri="{FF2B5EF4-FFF2-40B4-BE49-F238E27FC236}">
                  <a16:creationId xmlns:a16="http://schemas.microsoft.com/office/drawing/2014/main" xmlns="" id="{DCD475DF-8C2F-514C-916F-D95D6EA6D54F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xmlns="" id="{7FE911CA-707B-F749-B14C-55985F1EAA78}"/>
                    </a:ext>
                  </a:extLst>
                </p:cNvPr>
                <p:cNvSpPr txBox="1"/>
                <p:nvPr/>
              </p:nvSpPr>
              <p:spPr>
                <a:xfrm>
                  <a:off x="3421983" y="3664226"/>
                  <a:ext cx="7383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2000" i="1" spc="300" dirty="0"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7FE911CA-707B-F749-B14C-55985F1EA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83" y="3664226"/>
                  <a:ext cx="7383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xmlns="" id="{78F381E5-1EDB-E14B-ABBD-0B9E4C0450D4}"/>
                    </a:ext>
                  </a:extLst>
                </p:cNvPr>
                <p:cNvSpPr txBox="1"/>
                <p:nvPr/>
              </p:nvSpPr>
              <p:spPr>
                <a:xfrm>
                  <a:off x="4351338" y="3664226"/>
                  <a:ext cx="6124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2000" i="1" spc="300" dirty="0"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78F381E5-1EDB-E14B-ABBD-0B9E4C045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38" y="3664226"/>
                  <a:ext cx="61241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xmlns="" id="{FEFDC77B-57D1-1E4F-A935-A66DBFD52B4C}"/>
                </a:ext>
              </a:extLst>
            </p:cNvPr>
            <p:cNvSpPr txBox="1"/>
            <p:nvPr/>
          </p:nvSpPr>
          <p:spPr>
            <a:xfrm>
              <a:off x="5287442" y="360124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latin typeface="Candara" panose="020E0502030303020204" pitchFamily="34" charset="0"/>
                  <a:ea typeface="Cambria Math" panose="02040503050406030204" pitchFamily="18" charset="0"/>
                </a:rPr>
                <a:t>n</a:t>
              </a:r>
              <a:endParaRPr lang="pt-BR" i="1" spc="300" dirty="0">
                <a:latin typeface="Candara" panose="020E0502030303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F8A1E1B4-DDE6-B54E-9D1A-9F05FCF10C8E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xmlns="" id="{C65F1CB7-F297-2741-9465-701079BB188B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7F64937E-3D8A-A244-9F70-52842DCA5065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xmlns="" id="{7330D6BF-29D5-C74B-AFF7-019C80BBB9B0}"/>
              </a:ext>
            </a:extLst>
          </p:cNvPr>
          <p:cNvSpPr/>
          <p:nvPr/>
        </p:nvSpPr>
        <p:spPr>
          <a:xfrm>
            <a:off x="6817865" y="4547976"/>
            <a:ext cx="1431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1400" dirty="0">
                <a:solidFill>
                  <a:srgbClr val="000000"/>
                </a:solidFill>
                <a:latin typeface="Candara" panose="020E0502030303020204" pitchFamily="34" charset="0"/>
              </a:rPr>
              <a:t>Se correr para direita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xmlns="" id="{4E79B86E-32F6-E043-9336-0A487934FCFF}"/>
              </a:ext>
            </a:extLst>
          </p:cNvPr>
          <p:cNvGrpSpPr>
            <a:grpSpLocks noChangeAspect="1"/>
          </p:cNvGrpSpPr>
          <p:nvPr/>
        </p:nvGrpSpPr>
        <p:grpSpPr>
          <a:xfrm>
            <a:off x="7047471" y="3803914"/>
            <a:ext cx="937685" cy="828000"/>
            <a:chOff x="1354931" y="2945971"/>
            <a:chExt cx="674145" cy="595288"/>
          </a:xfrm>
        </p:grpSpPr>
        <p:sp>
          <p:nvSpPr>
            <p:cNvPr id="41" name="Forma Livre 40">
              <a:extLst>
                <a:ext uri="{FF2B5EF4-FFF2-40B4-BE49-F238E27FC236}">
                  <a16:creationId xmlns:a16="http://schemas.microsoft.com/office/drawing/2014/main" xmlns="" id="{CD5FB8FD-52EA-5D47-B411-88E089F5410E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Candara" panose="020E0502030303020204" pitchFamily="34" charset="0"/>
              </a:endParaRP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xmlns="" id="{900FFA53-A5F7-FD4C-B2AD-01837AE16B24}"/>
                </a:ext>
              </a:extLst>
            </p:cNvPr>
            <p:cNvCxnSpPr/>
            <p:nvPr/>
          </p:nvCxnSpPr>
          <p:spPr>
            <a:xfrm>
              <a:off x="1907704" y="3222000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xmlns="" id="{48337E06-2F5F-A541-A9E5-BB65EA25399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56000" y="3465004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xmlns="" id="{641D31F1-C36C-5941-B146-3EBA90E04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xmlns="" id="{08C9D16D-C95B-9C49-A2E0-0F93C3A68A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56000" y="3032956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xmlns="" id="{A8D617AF-5741-C245-8970-403E2F13B37A}"/>
              </a:ext>
            </a:extLst>
          </p:cNvPr>
          <p:cNvGrpSpPr/>
          <p:nvPr/>
        </p:nvGrpSpPr>
        <p:grpSpPr>
          <a:xfrm>
            <a:off x="8117260" y="3806514"/>
            <a:ext cx="2443236" cy="763895"/>
            <a:chOff x="3379996" y="3653473"/>
            <a:chExt cx="2443236" cy="763895"/>
          </a:xfrm>
        </p:grpSpPr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xmlns="" id="{BB1990D9-F904-684D-884F-4B6DE7E49F06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xmlns="" id="{26699452-5969-5D48-953C-92DF11F1176B}"/>
                    </a:ext>
                  </a:extLst>
                </p:cNvPr>
                <p:cNvSpPr txBox="1"/>
                <p:nvPr/>
              </p:nvSpPr>
              <p:spPr>
                <a:xfrm>
                  <a:off x="3421983" y="3664226"/>
                  <a:ext cx="74481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2000" i="1" spc="300" dirty="0"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26699452-5969-5D48-953C-92DF11F11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83" y="3664226"/>
                  <a:ext cx="74481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xmlns="" id="{E6076D71-E4DC-AA4B-861F-0CD5F48FB45D}"/>
                    </a:ext>
                  </a:extLst>
                </p:cNvPr>
                <p:cNvSpPr txBox="1"/>
                <p:nvPr/>
              </p:nvSpPr>
              <p:spPr>
                <a:xfrm>
                  <a:off x="4351338" y="3664226"/>
                  <a:ext cx="617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2000" i="1" spc="300" dirty="0"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076D71-E4DC-AA4B-861F-0CD5F48FB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38" y="3664226"/>
                  <a:ext cx="61702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xmlns="" id="{E2A6BFCA-35A2-8547-A82B-D66B68DBF9D8}"/>
                    </a:ext>
                  </a:extLst>
                </p:cNvPr>
                <p:cNvSpPr txBox="1"/>
                <p:nvPr/>
              </p:nvSpPr>
              <p:spPr>
                <a:xfrm>
                  <a:off x="5030330" y="3653473"/>
                  <a:ext cx="7532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pt-BR" sz="2000" i="1" spc="300" dirty="0">
                    <a:latin typeface="Candara" panose="020E0502030303020204" pitchFamily="34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E2A6BFCA-35A2-8547-A82B-D66B68DBF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330" y="3653473"/>
                  <a:ext cx="75328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xmlns="" id="{DE59D2E5-82D5-AB45-9BE7-DD6B0DF17D48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xmlns="" id="{6EE6F9B9-5E3D-6140-83F0-83CB03BB3598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xmlns="" id="{427C3296-59E9-1D4D-9689-EBC48992474C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xmlns="" id="{48AAF6B7-C93B-4E75-8549-44DA151B1E96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0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>
              <a:latin typeface="Candara" panose="020E0502030303020204" pitchFamily="34" charset="0"/>
            </a:endParaRPr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>
              <a:latin typeface="Candara" panose="020E05020303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65953" y="1263146"/>
            <a:ext cx="2148729" cy="3886618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98" y="1340768"/>
            <a:ext cx="597944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5º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Calculando as incertezas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xmlns="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407709"/>
              </p:ext>
            </p:extLst>
          </p:nvPr>
        </p:nvGraphicFramePr>
        <p:xfrm>
          <a:off x="8302632" y="13405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Candara" panose="020E0502030303020204" pitchFamily="34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DAA10BD9-83B6-A94E-AAB0-C0E301B76EEA}"/>
              </a:ext>
            </a:extLst>
          </p:cNvPr>
          <p:cNvSpPr/>
          <p:nvPr/>
        </p:nvSpPr>
        <p:spPr>
          <a:xfrm>
            <a:off x="3007698" y="1788673"/>
            <a:ext cx="52949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>
                <a:latin typeface="Candara" panose="020E0502030303020204" pitchFamily="34" charset="0"/>
                <a:ea typeface="Calibri" panose="020F0502020204030204" pitchFamily="34" charset="0"/>
              </a:rPr>
              <a:t>Basta anotar os valores e utilizar as equações abaixo para calcular as incertezas</a:t>
            </a:r>
            <a:endParaRPr lang="pt-BR" sz="20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xmlns="" id="{EF719F5F-368C-3746-865F-EE9FF9D43D74}"/>
                  </a:ext>
                </a:extLst>
              </p:cNvPr>
              <p:cNvSpPr/>
              <p:nvPr/>
            </p:nvSpPr>
            <p:spPr>
              <a:xfrm>
                <a:off x="2558709" y="2619916"/>
                <a:ext cx="5594691" cy="2006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−2)(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pt-BR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>
                  <a:latin typeface="Candara" panose="020E0502030303020204" pitchFamily="34" charset="0"/>
                </a:endParaRPr>
              </a:p>
              <a:p>
                <a:pPr algn="just"/>
                <a:endParaRPr lang="pt-BR" dirty="0">
                  <a:latin typeface="Candara" panose="020E0502030303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F719F5F-368C-3746-865F-EE9FF9D43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09" y="2619916"/>
                <a:ext cx="5594691" cy="2006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xmlns="" id="{DC4F6A46-ECBE-6242-BA4D-BE5AFCF6FE77}"/>
                  </a:ext>
                </a:extLst>
              </p:cNvPr>
              <p:cNvSpPr/>
              <p:nvPr/>
            </p:nvSpPr>
            <p:spPr>
              <a:xfrm>
                <a:off x="1412212" y="5533608"/>
                <a:ext cx="9170413" cy="986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𝑏𝑎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C4F6A46-ECBE-6242-BA4D-BE5AFCF6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12" y="5533608"/>
                <a:ext cx="9170413" cy="986552"/>
              </a:xfrm>
              <a:prstGeom prst="rect">
                <a:avLst/>
              </a:prstGeom>
              <a:blipFill>
                <a:blip r:embed="rId4"/>
                <a:stretch>
                  <a:fillRect l="-4011" t="-129114" b="-1797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5D36CA18-7912-4345-85A6-3C9C4009DF4E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0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763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Método dos mínimos quadrados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2D97CCD9-8345-410B-810F-962B54867004}"/>
              </a:ext>
            </a:extLst>
          </p:cNvPr>
          <p:cNvSpPr/>
          <p:nvPr/>
        </p:nvSpPr>
        <p:spPr>
          <a:xfrm>
            <a:off x="477635" y="905839"/>
            <a:ext cx="10270836" cy="106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2000" dirty="0">
                <a:latin typeface="Candara" panose="020E0502030303020204" pitchFamily="34" charset="0"/>
                <a:ea typeface="Times New Roman" panose="02020603050405020304" pitchFamily="18" charset="0"/>
              </a:rPr>
              <a:t>Consiste de um procedimento matemático para determinar a melhor reta possível que ajusta os pontos experimentais. O objetivo é obter a expressão analítica (valores de </a:t>
            </a:r>
            <a:r>
              <a:rPr lang="pt-BR" sz="2000" u="sng" dirty="0">
                <a:latin typeface="Candara" panose="020E0502030303020204" pitchFamily="34" charset="0"/>
                <a:ea typeface="Times New Roman" panose="02020603050405020304" pitchFamily="18" charset="0"/>
              </a:rPr>
              <a:t>a</a:t>
            </a:r>
            <a:r>
              <a:rPr lang="pt-BR" sz="2000" dirty="0">
                <a:latin typeface="Candara" panose="020E0502030303020204" pitchFamily="34" charset="0"/>
                <a:ea typeface="Times New Roman" panose="02020603050405020304" pitchFamily="18" charset="0"/>
              </a:rPr>
              <a:t> e </a:t>
            </a:r>
            <a:r>
              <a:rPr lang="pt-BR" sz="2000" u="sng" dirty="0">
                <a:latin typeface="Candara" panose="020E0502030303020204" pitchFamily="34" charset="0"/>
                <a:ea typeface="Times New Roman" panose="02020603050405020304" pitchFamily="18" charset="0"/>
              </a:rPr>
              <a:t>b</a:t>
            </a:r>
            <a:r>
              <a:rPr lang="pt-BR" sz="2000" dirty="0">
                <a:latin typeface="Candara" panose="020E0502030303020204" pitchFamily="34" charset="0"/>
                <a:ea typeface="Times New Roman" panose="02020603050405020304" pitchFamily="18" charset="0"/>
              </a:rPr>
              <a:t>) da relação linear entre as variáveis </a:t>
            </a:r>
            <a:r>
              <a:rPr lang="pt-BR" sz="2000" i="1" dirty="0">
                <a:latin typeface="Candara" panose="020E0502030303020204" pitchFamily="34" charset="0"/>
                <a:ea typeface="Times New Roman" panose="02020603050405020304" pitchFamily="18" charset="0"/>
              </a:rPr>
              <a:t>x</a:t>
            </a:r>
            <a:r>
              <a:rPr lang="pt-BR" sz="2000" dirty="0">
                <a:latin typeface="Candara" panose="020E0502030303020204" pitchFamily="34" charset="0"/>
                <a:ea typeface="Times New Roman" panose="02020603050405020304" pitchFamily="18" charset="0"/>
              </a:rPr>
              <a:t> e </a:t>
            </a:r>
            <a:r>
              <a:rPr lang="pt-BR" sz="2000" i="1" dirty="0">
                <a:latin typeface="Candara" panose="020E0502030303020204" pitchFamily="34" charset="0"/>
                <a:ea typeface="Times New Roman" panose="02020603050405020304" pitchFamily="18" charset="0"/>
              </a:rPr>
              <a:t>y.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34941CCE-2E0D-4A19-B1CF-7055D199949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14" y="2048131"/>
            <a:ext cx="7343203" cy="44819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xmlns="" id="{ADE2491E-AD5A-4E34-A61E-AE8CE23BA8D5}"/>
                  </a:ext>
                </a:extLst>
              </p14:cNvPr>
              <p14:cNvContentPartPr/>
              <p14:nvPr/>
            </p14:nvContentPartPr>
            <p14:xfrm>
              <a:off x="5580360" y="3363480"/>
              <a:ext cx="107280" cy="1126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ADE2491E-AD5A-4E34-A61E-AE8CE23BA8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1000" y="3354120"/>
                <a:ext cx="12600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9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763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Procedimento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2D97CCD9-8345-410B-810F-962B54867004}"/>
                  </a:ext>
                </a:extLst>
              </p:cNvPr>
              <p:cNvSpPr/>
              <p:nvPr/>
            </p:nvSpPr>
            <p:spPr>
              <a:xfrm>
                <a:off x="477635" y="1081328"/>
                <a:ext cx="10984692" cy="23145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latin typeface="Candara" panose="020E0502030303020204" pitchFamily="34" charset="0"/>
                  </a:rPr>
                  <a:t>A distância vertical de um determinado ponto experimental </a:t>
                </a:r>
                <a:r>
                  <a:rPr lang="pt-BR" i="1" dirty="0">
                    <a:latin typeface="Candara" panose="020E0502030303020204" pitchFamily="34" charset="0"/>
                  </a:rPr>
                  <a:t>i,</a:t>
                </a:r>
                <a:r>
                  <a:rPr lang="pt-BR" dirty="0">
                    <a:latin typeface="Candara" panose="020E0502030303020204" pitchFamily="34" charset="0"/>
                  </a:rPr>
                  <a:t> tal como ilustrado no gráfico, até a reta média é dada por:</a:t>
                </a: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pPr marL="360363"/>
                <a:r>
                  <a:rPr lang="pt-BR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dirty="0">
                  <a:effectLst/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  <a:p>
                <a:pPr marL="360363"/>
                <a:endParaRPr lang="pt-BR" dirty="0"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  <a:p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Em resumo, o procedimento, consiste em determinar os valores de </a:t>
                </a:r>
                <a:r>
                  <a:rPr lang="pt-BR" i="1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a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 e </a:t>
                </a:r>
                <a:r>
                  <a:rPr lang="pt-BR" i="1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b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 (para a expressão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) que minimize a soma das distâncias de todos os n pontos experimentais até a reta média. </a:t>
                </a:r>
              </a:p>
              <a:p>
                <a:pPr marL="360363"/>
                <a:endParaRPr lang="pt-BR" dirty="0">
                  <a:effectLst/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D97CCD9-8345-410B-810F-962B54867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5" y="1081328"/>
                <a:ext cx="10984692" cy="2314544"/>
              </a:xfrm>
              <a:prstGeom prst="rect">
                <a:avLst/>
              </a:prstGeom>
              <a:blipFill>
                <a:blip r:embed="rId2"/>
                <a:stretch>
                  <a:fillRect l="-444" t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xmlns="" id="{DC01D1A8-6F35-40FD-AA4F-85E781A22863}"/>
                  </a:ext>
                </a:extLst>
              </p:cNvPr>
              <p:cNvSpPr/>
              <p:nvPr/>
            </p:nvSpPr>
            <p:spPr>
              <a:xfrm>
                <a:off x="477635" y="3530600"/>
                <a:ext cx="10827674" cy="286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600"/>
                  </a:spcAft>
                </a:pP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A soma das distâncias pode ser calculada da seguinte forma:</a:t>
                </a:r>
                <a:endParaRPr lang="pt-BR" dirty="0">
                  <a:effectLst/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  <a:p>
                <a:pPr marL="360363">
                  <a:lnSpc>
                    <a:spcPct val="107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𝑆</m:t>
                    </m:r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−(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</a:rPr>
                  <a:t>    </a:t>
                </a: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r>
                  <a:rPr lang="pt-BR" dirty="0">
                    <a:latin typeface="Candara" panose="020E0502030303020204" pitchFamily="34" charset="0"/>
                  </a:rPr>
                  <a:t>Pensando a expressão acima como sendo uma função de duas variáveis, contínua e derivável em todo seu domínio, pode-se derivar S em relação </a:t>
                </a:r>
                <a:r>
                  <a:rPr lang="pt-BR" i="1" dirty="0">
                    <a:latin typeface="Candara" panose="020E0502030303020204" pitchFamily="34" charset="0"/>
                  </a:rPr>
                  <a:t>a</a:t>
                </a:r>
                <a:r>
                  <a:rPr lang="pt-BR" dirty="0">
                    <a:latin typeface="Candara" panose="020E0502030303020204" pitchFamily="34" charset="0"/>
                  </a:rPr>
                  <a:t> e </a:t>
                </a:r>
                <a:r>
                  <a:rPr lang="pt-BR" i="1" dirty="0">
                    <a:latin typeface="Candara" panose="020E0502030303020204" pitchFamily="34" charset="0"/>
                  </a:rPr>
                  <a:t>b</a:t>
                </a:r>
                <a:r>
                  <a:rPr lang="pt-BR" dirty="0">
                    <a:latin typeface="Candara" panose="020E0502030303020204" pitchFamily="34" charset="0"/>
                  </a:rPr>
                  <a:t> usando a regra da cadeia e impondo a condição de extremo de uma função:</a:t>
                </a:r>
              </a:p>
              <a:p>
                <a:endParaRPr lang="pt-BR" i="1" dirty="0"/>
              </a:p>
              <a:p>
                <a:pPr marL="360363"/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    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 </a:t>
                </a:r>
                <a:endParaRPr lang="pt-BR" dirty="0">
                  <a:effectLst/>
                  <a:latin typeface="Candara" panose="020E0502030303020204" pitchFamily="34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DC01D1A8-6F35-40FD-AA4F-85E781A22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5" y="3530600"/>
                <a:ext cx="10827674" cy="2866554"/>
              </a:xfrm>
              <a:prstGeom prst="rect">
                <a:avLst/>
              </a:prstGeom>
              <a:blipFill>
                <a:blip r:embed="rId3"/>
                <a:stretch>
                  <a:fillRect l="-450" t="-851" b="-6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8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7763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Procedimento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xmlns="" id="{2D97CCD9-8345-410B-810F-962B54867004}"/>
                  </a:ext>
                </a:extLst>
              </p:cNvPr>
              <p:cNvSpPr/>
              <p:nvPr/>
            </p:nvSpPr>
            <p:spPr>
              <a:xfrm>
                <a:off x="477635" y="1081328"/>
                <a:ext cx="10984692" cy="401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latin typeface="Candara" panose="020E0502030303020204" pitchFamily="34" charset="0"/>
                  </a:rPr>
                  <a:t>Após alguma manipulação algébrica, chegamos às seguintes expressões para a e b:</a:t>
                </a:r>
              </a:p>
              <a:p>
                <a:endParaRPr lang="pt-BR" sz="2400" dirty="0">
                  <a:latin typeface="Candara" panose="020E0502030303020204" pitchFamily="34" charset="0"/>
                </a:endParaRPr>
              </a:p>
              <a:p>
                <a:r>
                  <a:rPr lang="pt-BR" sz="2400" dirty="0">
                    <a:latin typeface="Candara" panose="020E0502030303020204" pitchFamily="34" charset="0"/>
                  </a:rPr>
                  <a:t> </a:t>
                </a:r>
              </a:p>
              <a:p>
                <a:pPr marL="3603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>
                  <a:latin typeface="Candara" panose="020E0502030303020204" pitchFamily="34" charset="0"/>
                </a:endParaRPr>
              </a:p>
              <a:p>
                <a:endParaRPr lang="pt-BR" sz="2400" dirty="0">
                  <a:latin typeface="Candara" panose="020E0502030303020204" pitchFamily="34" charset="0"/>
                </a:endParaRPr>
              </a:p>
              <a:p>
                <a:pPr marL="3603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r>
                  <a:rPr lang="pt-BR" dirty="0"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2D97CCD9-8345-410B-810F-962B54867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35" y="1081328"/>
                <a:ext cx="10984692" cy="4016933"/>
              </a:xfrm>
              <a:prstGeom prst="rect">
                <a:avLst/>
              </a:prstGeom>
              <a:blipFill>
                <a:blip r:embed="rId2"/>
                <a:stretch>
                  <a:fillRect l="-832" t="-1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4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Procedimento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xmlns="" id="{00033243-AAD1-4FAE-AB5B-465E1932FA29}"/>
                  </a:ext>
                </a:extLst>
              </p:cNvPr>
              <p:cNvSpPr/>
              <p:nvPr/>
            </p:nvSpPr>
            <p:spPr>
              <a:xfrm>
                <a:off x="320615" y="827556"/>
                <a:ext cx="10606002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latin typeface="Candara" panose="020E0502030303020204" pitchFamily="34" charset="0"/>
                  </a:rPr>
                  <a:t>Considerando novamente os dados do exercício que foi usado para traçar o gráfico em papel milimetrado:</a:t>
                </a: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endParaRPr lang="pt-BR" sz="1200" dirty="0">
                  <a:latin typeface="Candara" panose="020E0502030303020204" pitchFamily="34" charset="0"/>
                </a:endParaRPr>
              </a:p>
              <a:p>
                <a:r>
                  <a:rPr lang="pt-BR" dirty="0">
                    <a:latin typeface="Candara" panose="020E0502030303020204" pitchFamily="34" charset="0"/>
                  </a:rPr>
                  <a:t>Vamos montar uma tabela com 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   e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pt-BR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00033243-AAD1-4FAE-AB5B-465E1932F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5" y="827556"/>
                <a:ext cx="10606002" cy="2308324"/>
              </a:xfrm>
              <a:prstGeom prst="rect">
                <a:avLst/>
              </a:prstGeom>
              <a:blipFill>
                <a:blip r:embed="rId2"/>
                <a:stretch>
                  <a:fillRect l="-518" t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xmlns="" id="{6170EC20-4706-4331-AFD4-612DDD4B0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511162"/>
                  </p:ext>
                </p:extLst>
              </p:nvPr>
            </p:nvGraphicFramePr>
            <p:xfrm>
              <a:off x="395657" y="1392957"/>
              <a:ext cx="114006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47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834500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976544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xmlns="" val="20005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xmlns="" val="20006"/>
                        </a:ext>
                      </a:extLst>
                    </a:gridCol>
                    <a:gridCol w="843379">
                      <a:extLst>
                        <a:ext uri="{9D8B030D-6E8A-4147-A177-3AD203B41FA5}">
                          <a16:colId xmlns:a16="http://schemas.microsoft.com/office/drawing/2014/main" xmlns="" val="20007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xmlns="" val="20008"/>
                        </a:ext>
                      </a:extLst>
                    </a:gridCol>
                    <a:gridCol w="781235">
                      <a:extLst>
                        <a:ext uri="{9D8B030D-6E8A-4147-A177-3AD203B41FA5}">
                          <a16:colId xmlns:a16="http://schemas.microsoft.com/office/drawing/2014/main" xmlns="" val="20009"/>
                        </a:ext>
                      </a:extLst>
                    </a:gridCol>
                    <a:gridCol w="710212">
                      <a:extLst>
                        <a:ext uri="{9D8B030D-6E8A-4147-A177-3AD203B41FA5}">
                          <a16:colId xmlns:a16="http://schemas.microsoft.com/office/drawing/2014/main" xmlns="" val="20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Tempo (s)  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±0,01</m:t>
                              </m:r>
                            </m:oMath>
                          </a14:m>
                          <a:endParaRPr lang="pt-BR" b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0" dirty="0">
                              <a:solidFill>
                                <a:schemeClr val="tx1"/>
                              </a:solidFill>
                              <a:latin typeface="Candara" panose="020E0502030303020204" pitchFamily="34" charset="0"/>
                            </a:rPr>
                            <a:t>Velocidade (mm/s)   </a:t>
                          </a:r>
                          <a14:m>
                            <m:oMath xmlns:m="http://schemas.openxmlformats.org/officeDocument/2006/math"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±4</m:t>
                              </m:r>
                            </m:oMath>
                          </a14:m>
                          <a:endParaRPr lang="pt-BR" b="0" dirty="0">
                            <a:solidFill>
                              <a:schemeClr val="tx1"/>
                            </a:solidFill>
                            <a:latin typeface="Candara" panose="020E0502030303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a 4">
                <a:extLst>
                  <a:ext uri="{FF2B5EF4-FFF2-40B4-BE49-F238E27FC236}">
                    <a16:creationId xmlns:a16="http://schemas.microsoft.com/office/drawing/2014/main" id="{6170EC20-4706-4331-AFD4-612DDD4B09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4511162"/>
                  </p:ext>
                </p:extLst>
              </p:nvPr>
            </p:nvGraphicFramePr>
            <p:xfrm>
              <a:off x="395657" y="1392957"/>
              <a:ext cx="11400686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04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99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4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654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84337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86113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8123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710212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9" t="-8065" r="-310066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0,27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0,33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9" t="-109836" r="-31006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68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75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87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95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pt-BR" sz="1600" b="0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102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xmlns="" id="{7342CF43-B932-4CB9-9E04-8360709EBD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963934"/>
                  </p:ext>
                </p:extLst>
              </p:nvPr>
            </p:nvGraphicFramePr>
            <p:xfrm>
              <a:off x="1593755" y="2914207"/>
              <a:ext cx="8059722" cy="356965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5386">
                      <a:extLst>
                        <a:ext uri="{9D8B030D-6E8A-4147-A177-3AD203B41FA5}">
                          <a16:colId xmlns:a16="http://schemas.microsoft.com/office/drawing/2014/main" xmlns="" val="2349049625"/>
                        </a:ext>
                      </a:extLst>
                    </a:gridCol>
                    <a:gridCol w="1477016">
                      <a:extLst>
                        <a:ext uri="{9D8B030D-6E8A-4147-A177-3AD203B41FA5}">
                          <a16:colId xmlns:a16="http://schemas.microsoft.com/office/drawing/2014/main" xmlns="" val="3355542113"/>
                        </a:ext>
                      </a:extLst>
                    </a:gridCol>
                    <a:gridCol w="1480499">
                      <a:extLst>
                        <a:ext uri="{9D8B030D-6E8A-4147-A177-3AD203B41FA5}">
                          <a16:colId xmlns:a16="http://schemas.microsoft.com/office/drawing/2014/main" xmlns="" val="3331925589"/>
                        </a:ext>
                      </a:extLst>
                    </a:gridCol>
                    <a:gridCol w="1811435">
                      <a:extLst>
                        <a:ext uri="{9D8B030D-6E8A-4147-A177-3AD203B41FA5}">
                          <a16:colId xmlns:a16="http://schemas.microsoft.com/office/drawing/2014/main" xmlns="" val="2563991577"/>
                        </a:ext>
                      </a:extLst>
                    </a:gridCol>
                    <a:gridCol w="1645386">
                      <a:extLst>
                        <a:ext uri="{9D8B030D-6E8A-4147-A177-3AD203B41FA5}">
                          <a16:colId xmlns:a16="http://schemas.microsoft.com/office/drawing/2014/main" xmlns="" val="626427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b="1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n</a:t>
                          </a:r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3604282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0,75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0,0009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263932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2,17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0,0049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1652973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3,5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339398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6,11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0,0169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023715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5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10,2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0,0289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8305726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13,6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0,04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0986727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7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17,25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0,0529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358031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8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23,49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0,0729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677572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9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28,5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9917378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</a:t>
                          </a: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33,66</a:t>
                          </a:r>
                        </a:p>
                      </a:txBody>
                      <a:tcPr marL="7620" marR="7620" marT="762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0,1089</a:t>
                          </a:r>
                        </a:p>
                      </a:txBody>
                      <a:tcPr marL="7620" marR="7620" marT="762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544595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/>
                              </m:nary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 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139,23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0,4263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37647334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7342CF43-B932-4CB9-9E04-8360709EBD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963934"/>
                  </p:ext>
                </p:extLst>
              </p:nvPr>
            </p:nvGraphicFramePr>
            <p:xfrm>
              <a:off x="1593755" y="2914207"/>
              <a:ext cx="8059722" cy="34413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5386">
                      <a:extLst>
                        <a:ext uri="{9D8B030D-6E8A-4147-A177-3AD203B41FA5}">
                          <a16:colId xmlns:a16="http://schemas.microsoft.com/office/drawing/2014/main" val="2349049625"/>
                        </a:ext>
                      </a:extLst>
                    </a:gridCol>
                    <a:gridCol w="1477016">
                      <a:extLst>
                        <a:ext uri="{9D8B030D-6E8A-4147-A177-3AD203B41FA5}">
                          <a16:colId xmlns:a16="http://schemas.microsoft.com/office/drawing/2014/main" val="3355542113"/>
                        </a:ext>
                      </a:extLst>
                    </a:gridCol>
                    <a:gridCol w="1480499">
                      <a:extLst>
                        <a:ext uri="{9D8B030D-6E8A-4147-A177-3AD203B41FA5}">
                          <a16:colId xmlns:a16="http://schemas.microsoft.com/office/drawing/2014/main" val="3331925589"/>
                        </a:ext>
                      </a:extLst>
                    </a:gridCol>
                    <a:gridCol w="1811435">
                      <a:extLst>
                        <a:ext uri="{9D8B030D-6E8A-4147-A177-3AD203B41FA5}">
                          <a16:colId xmlns:a16="http://schemas.microsoft.com/office/drawing/2014/main" val="2563991577"/>
                        </a:ext>
                      </a:extLst>
                    </a:gridCol>
                    <a:gridCol w="1645386">
                      <a:extLst>
                        <a:ext uri="{9D8B030D-6E8A-4147-A177-3AD203B41FA5}">
                          <a16:colId xmlns:a16="http://schemas.microsoft.com/office/drawing/2014/main" val="626427876"/>
                        </a:ext>
                      </a:extLst>
                    </a:gridCol>
                  </a:tblGrid>
                  <a:tr h="3400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b="1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n</a:t>
                          </a:r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1523" t="-12500" r="-334156" b="-1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1523" t="-12500" r="-234156" b="-1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54882" t="-12500" r="-91582" b="-1123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0370" t="-12500" r="-741" b="-11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604282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0,75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0,0009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639324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0,07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2,17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0,0049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5297329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3,5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939872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4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6,11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0,0169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71541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5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0,17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10,2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0,0289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0572663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6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13,6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0,04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867277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7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17,25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0,0529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58031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8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0,27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23,49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0,0729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7757204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9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</a:t>
                          </a:r>
                        </a:p>
                      </a:txBody>
                      <a:tcPr marL="68580" marR="68580" marT="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28,5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0,09</a:t>
                          </a:r>
                        </a:p>
                      </a:txBody>
                      <a:tcPr marL="7620" marR="7620" marT="7620" marB="0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1737805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10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0,33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</a:t>
                          </a: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33,66</a:t>
                          </a:r>
                        </a:p>
                      </a:txBody>
                      <a:tcPr marL="7620" marR="7620" marT="762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0,1089</a:t>
                          </a:r>
                        </a:p>
                      </a:txBody>
                      <a:tcPr marL="7620" marR="7620" marT="762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4459598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70" t="-1143478" r="-390741" b="-2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139,23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0,4263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47334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15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Procedimento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0033243-AAD1-4FAE-AB5B-465E1932FA29}"/>
              </a:ext>
            </a:extLst>
          </p:cNvPr>
          <p:cNvSpPr/>
          <p:nvPr/>
        </p:nvSpPr>
        <p:spPr>
          <a:xfrm>
            <a:off x="320615" y="827556"/>
            <a:ext cx="10606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Fazendo os cálculos: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CC698CA9-512A-4B65-B595-CE31D866FFC7}"/>
                  </a:ext>
                </a:extLst>
              </p:cNvPr>
              <p:cNvSpPr/>
              <p:nvPr/>
            </p:nvSpPr>
            <p:spPr>
              <a:xfrm>
                <a:off x="131270" y="1690928"/>
                <a:ext cx="10984692" cy="3278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>
                    <a:latin typeface="Candara" panose="020E0502030303020204" pitchFamily="34" charset="0"/>
                  </a:rPr>
                  <a:t> </a:t>
                </a:r>
              </a:p>
              <a:p>
                <a:pPr marL="3603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>
                  <a:latin typeface="Candara" panose="020E0502030303020204" pitchFamily="34" charset="0"/>
                </a:endParaRPr>
              </a:p>
              <a:p>
                <a:endParaRPr lang="pt-BR" sz="2400" dirty="0">
                  <a:latin typeface="Candara" panose="020E0502030303020204" pitchFamily="34" charset="0"/>
                </a:endParaRPr>
              </a:p>
              <a:p>
                <a:pPr marL="36036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2400" dirty="0">
                  <a:latin typeface="Candara" panose="020E0502030303020204" pitchFamily="34" charset="0"/>
                </a:endParaRPr>
              </a:p>
              <a:p>
                <a:endParaRPr lang="pt-BR" dirty="0">
                  <a:latin typeface="Candara" panose="020E0502030303020204" pitchFamily="34" charset="0"/>
                </a:endParaRPr>
              </a:p>
              <a:p>
                <a:r>
                  <a:rPr lang="pt-BR" dirty="0">
                    <a:latin typeface="Candara" panose="020E05020303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CC698CA9-512A-4B65-B595-CE31D866F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70" y="1690928"/>
                <a:ext cx="10984692" cy="3278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xmlns="" id="{81CAEF4D-E47B-4349-A66B-74BCF2C8D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26952"/>
                  </p:ext>
                </p:extLst>
              </p:nvPr>
            </p:nvGraphicFramePr>
            <p:xfrm>
              <a:off x="3627581" y="754909"/>
              <a:ext cx="8059722" cy="6346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5386">
                      <a:extLst>
                        <a:ext uri="{9D8B030D-6E8A-4147-A177-3AD203B41FA5}">
                          <a16:colId xmlns:a16="http://schemas.microsoft.com/office/drawing/2014/main" xmlns="" val="3483029971"/>
                        </a:ext>
                      </a:extLst>
                    </a:gridCol>
                    <a:gridCol w="1477016">
                      <a:extLst>
                        <a:ext uri="{9D8B030D-6E8A-4147-A177-3AD203B41FA5}">
                          <a16:colId xmlns:a16="http://schemas.microsoft.com/office/drawing/2014/main" xmlns="" val="3982471039"/>
                        </a:ext>
                      </a:extLst>
                    </a:gridCol>
                    <a:gridCol w="1480499">
                      <a:extLst>
                        <a:ext uri="{9D8B030D-6E8A-4147-A177-3AD203B41FA5}">
                          <a16:colId xmlns:a16="http://schemas.microsoft.com/office/drawing/2014/main" xmlns="" val="156377905"/>
                        </a:ext>
                      </a:extLst>
                    </a:gridCol>
                    <a:gridCol w="1811435">
                      <a:extLst>
                        <a:ext uri="{9D8B030D-6E8A-4147-A177-3AD203B41FA5}">
                          <a16:colId xmlns:a16="http://schemas.microsoft.com/office/drawing/2014/main" xmlns="" val="938217600"/>
                        </a:ext>
                      </a:extLst>
                    </a:gridCol>
                    <a:gridCol w="1645386">
                      <a:extLst>
                        <a:ext uri="{9D8B030D-6E8A-4147-A177-3AD203B41FA5}">
                          <a16:colId xmlns:a16="http://schemas.microsoft.com/office/drawing/2014/main" xmlns="" val="77076164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b="1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n</a:t>
                          </a:r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sz="1800" b="1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pt-BR" sz="1800" b="1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9030689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pt-BR" sz="18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/>
                              </m:nary>
                            </m:oMath>
                          </a14:m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 </a:t>
                          </a:r>
                          <a:endParaRPr lang="pt-BR" sz="1800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139,23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0,4263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114738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1">
                <a:extLst>
                  <a:ext uri="{FF2B5EF4-FFF2-40B4-BE49-F238E27FC236}">
                    <a16:creationId xmlns:a16="http://schemas.microsoft.com/office/drawing/2014/main" id="{81CAEF4D-E47B-4349-A66B-74BCF2C8DC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9526952"/>
                  </p:ext>
                </p:extLst>
              </p:nvPr>
            </p:nvGraphicFramePr>
            <p:xfrm>
              <a:off x="3627581" y="754909"/>
              <a:ext cx="8059722" cy="62198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45386">
                      <a:extLst>
                        <a:ext uri="{9D8B030D-6E8A-4147-A177-3AD203B41FA5}">
                          <a16:colId xmlns:a16="http://schemas.microsoft.com/office/drawing/2014/main" val="3483029971"/>
                        </a:ext>
                      </a:extLst>
                    </a:gridCol>
                    <a:gridCol w="1477016">
                      <a:extLst>
                        <a:ext uri="{9D8B030D-6E8A-4147-A177-3AD203B41FA5}">
                          <a16:colId xmlns:a16="http://schemas.microsoft.com/office/drawing/2014/main" val="3982471039"/>
                        </a:ext>
                      </a:extLst>
                    </a:gridCol>
                    <a:gridCol w="1480499">
                      <a:extLst>
                        <a:ext uri="{9D8B030D-6E8A-4147-A177-3AD203B41FA5}">
                          <a16:colId xmlns:a16="http://schemas.microsoft.com/office/drawing/2014/main" val="156377905"/>
                        </a:ext>
                      </a:extLst>
                    </a:gridCol>
                    <a:gridCol w="1811435">
                      <a:extLst>
                        <a:ext uri="{9D8B030D-6E8A-4147-A177-3AD203B41FA5}">
                          <a16:colId xmlns:a16="http://schemas.microsoft.com/office/drawing/2014/main" val="938217600"/>
                        </a:ext>
                      </a:extLst>
                    </a:gridCol>
                    <a:gridCol w="1645386">
                      <a:extLst>
                        <a:ext uri="{9D8B030D-6E8A-4147-A177-3AD203B41FA5}">
                          <a16:colId xmlns:a16="http://schemas.microsoft.com/office/drawing/2014/main" val="770761640"/>
                        </a:ext>
                      </a:extLst>
                    </a:gridCol>
                  </a:tblGrid>
                  <a:tr h="34004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b="1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n</a:t>
                          </a:r>
                          <a:endParaRPr lang="pt-BR" sz="1800" b="1" dirty="0">
                            <a:solidFill>
                              <a:schemeClr val="tx1"/>
                            </a:solidFill>
                            <a:effectLst/>
                            <a:latin typeface="Candara" panose="020E0502030303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1523" t="-41071" r="-334156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11523" t="-41071" r="-234156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882" t="-41071" r="-91582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0370" t="-41071" r="-741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068912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0" marB="0"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0" t="-168085" r="-390741" b="-2553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1,83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Bef>
                              <a:spcPts val="200"/>
                            </a:spcBef>
                            <a:spcAft>
                              <a:spcPts val="200"/>
                            </a:spcAft>
                          </a:pPr>
                          <a:r>
                            <a:rPr lang="pt-BR" sz="1800" dirty="0">
                              <a:solidFill>
                                <a:schemeClr val="tx1"/>
                              </a:solidFill>
                              <a:effectLst/>
                              <a:latin typeface="Candara" panose="020E050203030302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625</a:t>
                          </a:r>
                        </a:p>
                      </a:txBody>
                      <a:tcPr marL="68580" marR="68580" marT="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139,23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pt-B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ndara" panose="020E0502030303020204" pitchFamily="34" charset="0"/>
                            </a:rPr>
                            <a:t>0,4263</a:t>
                          </a:r>
                        </a:p>
                      </a:txBody>
                      <a:tcPr marL="7620" marR="7620" marT="7620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47383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8116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Procedimento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xmlns="" id="{00033243-AAD1-4FAE-AB5B-465E1932FA29}"/>
              </a:ext>
            </a:extLst>
          </p:cNvPr>
          <p:cNvSpPr/>
          <p:nvPr/>
        </p:nvSpPr>
        <p:spPr>
          <a:xfrm>
            <a:off x="320615" y="827556"/>
            <a:ext cx="106060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ndara" panose="020E0502030303020204" pitchFamily="34" charset="0"/>
              </a:rPr>
              <a:t>Fazendo em uma planilha eletrônica: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xmlns="" id="{6BEDEE85-4EEB-40D7-BA2A-F74FBB703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707348"/>
              </p:ext>
            </p:extLst>
          </p:nvPr>
        </p:nvGraphicFramePr>
        <p:xfrm>
          <a:off x="1354079" y="1196888"/>
          <a:ext cx="8325630" cy="4832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74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08787" y="1225998"/>
            <a:ext cx="2885517" cy="52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3DE45F3D-9213-7A4E-BC18-E8B1FE0F9DA0}"/>
                  </a:ext>
                </a:extLst>
              </p:cNvPr>
              <p:cNvSpPr txBox="1"/>
              <p:nvPr/>
            </p:nvSpPr>
            <p:spPr>
              <a:xfrm>
                <a:off x="4038601" y="1482338"/>
                <a:ext cx="7644612" cy="212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pt-BR" dirty="0">
                    <a:latin typeface="Candara" panose="020E0502030303020204" pitchFamily="34" charset="0"/>
                  </a:rPr>
                  <a:t>Será mostrado como calcular os coeficientes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 de uma equação linear, do tipo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ndara" panose="020E0502030303020204" pitchFamily="34" charset="0"/>
                  </a:rPr>
                  <a:t>usando uma calculadora científica, bem como, as incertezas. </a:t>
                </a:r>
              </a:p>
              <a:p>
                <a:pPr>
                  <a:lnSpc>
                    <a:spcPct val="150000"/>
                  </a:lnSpc>
                </a:pPr>
                <a:endParaRPr lang="pt-BR" dirty="0">
                  <a:latin typeface="Candara" panose="020E0502030303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dirty="0">
                    <a:latin typeface="Candara" panose="020E0502030303020204" pitchFamily="34" charset="0"/>
                  </a:rPr>
                  <a:t>O exemplo ilustra o passo a passo para uma calculadora do tipo </a:t>
                </a:r>
                <a:r>
                  <a:rPr lang="pt-BR" i="1" dirty="0">
                    <a:latin typeface="Candara" panose="020E0502030303020204" pitchFamily="34" charset="0"/>
                  </a:rPr>
                  <a:t>Casio</a:t>
                </a:r>
                <a:r>
                  <a:rPr lang="pt-BR" dirty="0">
                    <a:latin typeface="Candara" panose="020E0502030303020204" pitchFamily="34" charset="0"/>
                  </a:rPr>
                  <a:t> </a:t>
                </a:r>
                <a:r>
                  <a:rPr lang="pt-BR" i="1" dirty="0" err="1">
                    <a:latin typeface="Candara" panose="020E0502030303020204" pitchFamily="34" charset="0"/>
                  </a:rPr>
                  <a:t>Fx</a:t>
                </a:r>
                <a:r>
                  <a:rPr lang="pt-BR" dirty="0">
                    <a:latin typeface="Candara" panose="020E0502030303020204" pitchFamily="34" charset="0"/>
                  </a:rPr>
                  <a:t> (comum), mas é valido para quase todos os tipos de calculadora. 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E45F3D-9213-7A4E-BC18-E8B1FE0F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482338"/>
                <a:ext cx="7644612" cy="2126864"/>
              </a:xfrm>
              <a:prstGeom prst="rect">
                <a:avLst/>
              </a:prstGeom>
              <a:blipFill>
                <a:blip r:embed="rId3"/>
                <a:stretch>
                  <a:fillRect l="-718" r="-319" b="-37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6ACC2B1C-748C-4C71-BC3A-931E271FD1A7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458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61102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4" y="1208761"/>
            <a:ext cx="518457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1º passo</a:t>
            </a:r>
            <a:r>
              <a:rPr lang="pt-BR" altLang="pt-BR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– Limpando as memórias. </a:t>
            </a:r>
            <a:endParaRPr lang="pt-BR" altLang="pt-BR" dirty="0">
              <a:latin typeface="Candara" panose="020E0502030303020204" pitchFamily="34" charset="0"/>
            </a:endParaRPr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xmlns="" id="{2D2CE9AC-DABD-FC4F-8A13-C09FF239AE8B}"/>
              </a:ext>
            </a:extLst>
          </p:cNvPr>
          <p:cNvSpPr/>
          <p:nvPr/>
        </p:nvSpPr>
        <p:spPr>
          <a:xfrm>
            <a:off x="4610507" y="1775324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ndara" panose="020E0502030303020204" pitchFamily="34" charset="0"/>
              </a:rPr>
              <a:t>Shift</a:t>
            </a: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xmlns="" id="{E5AE2591-F34E-704F-BA62-EDEF2B8CC88D}"/>
              </a:ext>
            </a:extLst>
          </p:cNvPr>
          <p:cNvSpPr/>
          <p:nvPr/>
        </p:nvSpPr>
        <p:spPr>
          <a:xfrm>
            <a:off x="5754737" y="1852849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andara" panose="020E0502030303020204" pitchFamily="34" charset="0"/>
            </a:endParaRP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xmlns="" id="{3BE618FD-EA11-F542-BFDC-D6692E3F1C56}"/>
              </a:ext>
            </a:extLst>
          </p:cNvPr>
          <p:cNvSpPr/>
          <p:nvPr/>
        </p:nvSpPr>
        <p:spPr>
          <a:xfrm>
            <a:off x="6406832" y="1775324"/>
            <a:ext cx="1228010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Candara" panose="020E0502030303020204" pitchFamily="34" charset="0"/>
              </a:rPr>
              <a:t>Mode</a:t>
            </a:r>
            <a:endParaRPr lang="pt-BR" dirty="0">
              <a:latin typeface="Candara" panose="020E050203030302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xmlns="" id="{90B0C84D-3F12-F44F-9905-2B6E63C3AD3E}"/>
              </a:ext>
            </a:extLst>
          </p:cNvPr>
          <p:cNvSpPr/>
          <p:nvPr/>
        </p:nvSpPr>
        <p:spPr>
          <a:xfrm>
            <a:off x="3814544" y="2420888"/>
            <a:ext cx="7816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Quando aciona estas duas teclas aparece no display a seguinte mensagem.</a:t>
            </a:r>
            <a:endParaRPr lang="pt-BR" altLang="pt-BR" sz="2000" dirty="0">
              <a:latin typeface="Candara" panose="020E0502030303020204" pitchFamily="34" charset="0"/>
            </a:endParaRP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9235A9F1-61B5-D446-84B2-3DF28DAB9ADE}"/>
              </a:ext>
            </a:extLst>
          </p:cNvPr>
          <p:cNvGrpSpPr/>
          <p:nvPr/>
        </p:nvGrpSpPr>
        <p:grpSpPr>
          <a:xfrm>
            <a:off x="6217039" y="3099044"/>
            <a:ext cx="2443236" cy="745368"/>
            <a:chOff x="3379996" y="3672000"/>
            <a:chExt cx="2443236" cy="745368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xmlns="" id="{FA6C1E91-6B2E-614D-9CB8-B3D2CB97721D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xmlns="" id="{9666F02D-6BFF-BB40-96AE-67C63D78C66D}"/>
                </a:ext>
              </a:extLst>
            </p:cNvPr>
            <p:cNvSpPr txBox="1"/>
            <p:nvPr/>
          </p:nvSpPr>
          <p:spPr>
            <a:xfrm>
              <a:off x="3491880" y="3672000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Scl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58B86F0E-69C0-1E4B-8442-178641BB7557}"/>
                </a:ext>
              </a:extLst>
            </p:cNvPr>
            <p:cNvSpPr txBox="1"/>
            <p:nvPr/>
          </p:nvSpPr>
          <p:spPr>
            <a:xfrm>
              <a:off x="4220701" y="3672000"/>
              <a:ext cx="9092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Mode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xmlns="" id="{33AAA26C-6D4F-634C-BF48-2FE2F3F79407}"/>
                </a:ext>
              </a:extLst>
            </p:cNvPr>
            <p:cNvSpPr txBox="1"/>
            <p:nvPr/>
          </p:nvSpPr>
          <p:spPr>
            <a:xfrm>
              <a:off x="5148932" y="367200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2A82E453-28B5-FC49-9B26-335F8EF49C09}"/>
                </a:ext>
              </a:extLst>
            </p:cNvPr>
            <p:cNvSpPr txBox="1"/>
            <p:nvPr/>
          </p:nvSpPr>
          <p:spPr>
            <a:xfrm>
              <a:off x="3602999" y="396000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xmlns="" id="{A2A63FF5-4E0C-EB4B-8128-F9849E457E07}"/>
                </a:ext>
              </a:extLst>
            </p:cNvPr>
            <p:cNvSpPr txBox="1"/>
            <p:nvPr/>
          </p:nvSpPr>
          <p:spPr>
            <a:xfrm>
              <a:off x="4492508" y="39600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xmlns="" id="{00C9FA3D-0CFB-A341-890A-89EC49396C48}"/>
                </a:ext>
              </a:extLst>
            </p:cNvPr>
            <p:cNvSpPr txBox="1"/>
            <p:nvPr/>
          </p:nvSpPr>
          <p:spPr>
            <a:xfrm>
              <a:off x="5259741" y="3960000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xmlns="" id="{EE560D28-A6E5-F44B-9DE3-0E6FD292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4" y="4171312"/>
            <a:ext cx="7816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2000" dirty="0">
                <a:solidFill>
                  <a:srgbClr val="000000"/>
                </a:solidFill>
                <a:latin typeface="Candara" panose="020E0502030303020204" pitchFamily="34" charset="0"/>
              </a:rPr>
              <a:t>Como queremos limpar TODAS AS MEMÓRIAS, devemos teclar 3. Aparecerá no display: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xmlns="" id="{15A911B0-29E9-2045-878A-975E8609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57" y="4891392"/>
            <a:ext cx="3695957" cy="9233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pt-BR" altLang="pt-BR" sz="1800" dirty="0">
                <a:solidFill>
                  <a:srgbClr val="000000"/>
                </a:solidFill>
                <a:latin typeface="Candara" panose="020E0502030303020204" pitchFamily="34" charset="0"/>
              </a:rPr>
              <a:t> As memórias ainda não estão limpas, você deve clicar no sinal de igual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xmlns="" id="{03C07F71-3A36-D44F-BA58-D63AA0C058D7}"/>
              </a:ext>
            </a:extLst>
          </p:cNvPr>
          <p:cNvGrpSpPr/>
          <p:nvPr/>
        </p:nvGrpSpPr>
        <p:grpSpPr>
          <a:xfrm>
            <a:off x="4883536" y="4891393"/>
            <a:ext cx="2443236" cy="745368"/>
            <a:chOff x="3379996" y="3672000"/>
            <a:chExt cx="2443236" cy="745368"/>
          </a:xfrm>
        </p:grpSpPr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xmlns="" id="{1321FC47-0B53-CD45-86DC-819F90D91C06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xmlns="" id="{23013B3A-EB5B-C04B-9426-339EA8BA583F}"/>
                </a:ext>
              </a:extLst>
            </p:cNvPr>
            <p:cNvSpPr txBox="1"/>
            <p:nvPr/>
          </p:nvSpPr>
          <p:spPr>
            <a:xfrm>
              <a:off x="3491880" y="3672000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Reset </a:t>
              </a:r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xmlns="" id="{A3DBE71E-62E5-CF4E-BA2E-64A8E76E33AB}"/>
                </a:ext>
              </a:extLst>
            </p:cNvPr>
            <p:cNvSpPr txBox="1"/>
            <p:nvPr/>
          </p:nvSpPr>
          <p:spPr>
            <a:xfrm>
              <a:off x="5259741" y="3960000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0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xmlns="" id="{415CF5F5-F2AD-6041-8092-8574F03B79F8}"/>
              </a:ext>
            </a:extLst>
          </p:cNvPr>
          <p:cNvGrpSpPr/>
          <p:nvPr/>
        </p:nvGrpSpPr>
        <p:grpSpPr>
          <a:xfrm>
            <a:off x="6136389" y="5792122"/>
            <a:ext cx="2443236" cy="745368"/>
            <a:chOff x="3379996" y="3672000"/>
            <a:chExt cx="2443236" cy="745368"/>
          </a:xfrm>
        </p:grpSpPr>
        <p:sp>
          <p:nvSpPr>
            <p:cNvPr id="55" name="Retângulo Arredondado 54">
              <a:extLst>
                <a:ext uri="{FF2B5EF4-FFF2-40B4-BE49-F238E27FC236}">
                  <a16:creationId xmlns:a16="http://schemas.microsoft.com/office/drawing/2014/main" xmlns="" id="{3EE80151-B91B-5048-9219-4B166486C319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xmlns="" id="{0456432E-C451-9E4B-92A1-6C51DEC3BA4E}"/>
                </a:ext>
              </a:extLst>
            </p:cNvPr>
            <p:cNvSpPr txBox="1"/>
            <p:nvPr/>
          </p:nvSpPr>
          <p:spPr>
            <a:xfrm>
              <a:off x="3491880" y="3672000"/>
              <a:ext cx="1385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Reset </a:t>
              </a:r>
              <a:r>
                <a:rPr lang="pt-BR" spc="300" dirty="0" err="1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Candara" panose="020E0502030303020204" pitchFamily="34" charset="0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xmlns="" id="{0275BBB9-65EF-7C48-81BC-653AAF7DCF47}"/>
                </a:ext>
              </a:extLst>
            </p:cNvPr>
            <p:cNvSpPr txBox="1"/>
            <p:nvPr/>
          </p:nvSpPr>
          <p:spPr>
            <a:xfrm>
              <a:off x="3708718" y="3960000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Candara" panose="020E0502030303020204" pitchFamily="34" charset="0"/>
                  <a:ea typeface="Cambria Math" panose="02040503050406030204" pitchFamily="18" charset="0"/>
                  <a:cs typeface="Abadi" panose="020F0502020204030204" pitchFamily="34" charset="0"/>
                </a:rPr>
                <a:t>--------------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xmlns="" id="{D4DFE5C8-3647-4874-B073-DD44671681AF}"/>
              </a:ext>
            </a:extLst>
          </p:cNvPr>
          <p:cNvSpPr txBox="1"/>
          <p:nvPr/>
        </p:nvSpPr>
        <p:spPr>
          <a:xfrm>
            <a:off x="320615" y="181225"/>
            <a:ext cx="983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70C0"/>
                </a:solidFill>
                <a:latin typeface="Candara" panose="020E0502030303020204" pitchFamily="34" charset="0"/>
              </a:rPr>
              <a:t>Mínimos quadrados com calculadora científica</a:t>
            </a:r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654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</TotalTime>
  <Words>772</Words>
  <Application>Microsoft Office PowerPoint</Application>
  <PresentationFormat>Widescreen</PresentationFormat>
  <Paragraphs>311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Abadi</vt:lpstr>
      <vt:lpstr>Abadi MT Condensed Light</vt:lpstr>
      <vt:lpstr>Arial</vt:lpstr>
      <vt:lpstr>Calibri</vt:lpstr>
      <vt:lpstr>Calibri Light</vt:lpstr>
      <vt:lpstr>Cambria Math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</cp:lastModifiedBy>
  <cp:revision>96</cp:revision>
  <dcterms:created xsi:type="dcterms:W3CDTF">2021-01-31T16:59:48Z</dcterms:created>
  <dcterms:modified xsi:type="dcterms:W3CDTF">2022-05-24T15:52:46Z</dcterms:modified>
</cp:coreProperties>
</file>