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0693400" cy="7562850"/>
  <p:notesSz cx="10693400" cy="75628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7314" y="570991"/>
            <a:ext cx="7938770" cy="1226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4839" y="348996"/>
            <a:ext cx="5292852" cy="2938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367413" y="2193798"/>
            <a:ext cx="4551425" cy="5013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77314" y="570991"/>
            <a:ext cx="7938770" cy="1226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1541" y="3160776"/>
            <a:ext cx="8070316" cy="2935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7" Type="http://schemas.openxmlformats.org/officeDocument/2006/relationships/image" Target="../media/image65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4.jpg"/><Relationship Id="rId5" Type="http://schemas.openxmlformats.org/officeDocument/2006/relationships/image" Target="../media/image63.jpg"/><Relationship Id="rId4" Type="http://schemas.openxmlformats.org/officeDocument/2006/relationships/image" Target="../media/image6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8.jp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2100" y="3552825"/>
            <a:ext cx="4966970" cy="67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Arial"/>
                <a:cs typeface="Arial"/>
              </a:rPr>
              <a:t>Diagramas de</a:t>
            </a:r>
            <a:r>
              <a:rPr sz="4400" spc="-25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Bode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0" rIns="0" bIns="0" rtlCol="0">
            <a:spAutoFit/>
          </a:bodyPr>
          <a:lstStyle/>
          <a:p>
            <a:pPr marL="2259330">
              <a:lnSpc>
                <a:spcPct val="100000"/>
              </a:lnSpc>
            </a:pPr>
            <a:r>
              <a:rPr spc="-5" dirty="0"/>
              <a:t>Exemplo</a:t>
            </a:r>
            <a:r>
              <a:rPr spc="-60" dirty="0"/>
              <a:t> </a:t>
            </a:r>
            <a:r>
              <a:rPr spc="-5" dirty="0"/>
              <a:t>15.9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1900" y="1797811"/>
            <a:ext cx="7971155" cy="2498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Para </a:t>
            </a:r>
            <a:r>
              <a:rPr sz="2400" dirty="0">
                <a:latin typeface="Arial"/>
                <a:cs typeface="Arial"/>
              </a:rPr>
              <a:t>o circuito </a:t>
            </a:r>
            <a:r>
              <a:rPr sz="2400" spc="-5" dirty="0">
                <a:latin typeface="Arial"/>
                <a:cs typeface="Arial"/>
              </a:rPr>
              <a:t>da </a:t>
            </a:r>
            <a:r>
              <a:rPr sz="2400" dirty="0">
                <a:latin typeface="Arial"/>
                <a:cs typeface="Arial"/>
              </a:rPr>
              <a:t>figura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abaixo:</a:t>
            </a:r>
            <a:endParaRPr sz="24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49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Determine a FT,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H(s)</a:t>
            </a:r>
            <a:endParaRPr sz="20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47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Determine o </a:t>
            </a:r>
            <a:r>
              <a:rPr sz="2000" spc="-10" dirty="0">
                <a:latin typeface="Arial"/>
                <a:cs typeface="Arial"/>
              </a:rPr>
              <a:t>diagrama </a:t>
            </a:r>
            <a:r>
              <a:rPr sz="2000" spc="-5" dirty="0">
                <a:latin typeface="Arial"/>
                <a:cs typeface="Arial"/>
              </a:rPr>
              <a:t>de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Bode</a:t>
            </a:r>
            <a:endParaRPr sz="20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47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Calcule o valor de 20log|H(jω)| para ω=50 rad/s e </a:t>
            </a:r>
            <a:r>
              <a:rPr sz="2000" spc="-10" dirty="0">
                <a:latin typeface="Arial"/>
                <a:cs typeface="Arial"/>
              </a:rPr>
              <a:t>ω=1000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rad/s</a:t>
            </a:r>
            <a:endParaRPr sz="20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47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Plote os valores calculados acima no </a:t>
            </a:r>
            <a:r>
              <a:rPr sz="2000" spc="-10" dirty="0">
                <a:latin typeface="Arial"/>
                <a:cs typeface="Arial"/>
              </a:rPr>
              <a:t>diagrama </a:t>
            </a:r>
            <a:r>
              <a:rPr sz="2000" spc="-5" dirty="0">
                <a:latin typeface="Arial"/>
                <a:cs typeface="Arial"/>
              </a:rPr>
              <a:t>de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Bode</a:t>
            </a:r>
            <a:endParaRPr sz="2000">
              <a:latin typeface="Arial"/>
              <a:cs typeface="Arial"/>
            </a:endParaRPr>
          </a:p>
          <a:p>
            <a:pPr marL="755650" marR="234315" lvl="1" indent="-285750">
              <a:lnSpc>
                <a:spcPct val="100000"/>
              </a:lnSpc>
              <a:spcBef>
                <a:spcPts val="47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Suponha que v</a:t>
            </a:r>
            <a:r>
              <a:rPr sz="1950" spc="-7" baseline="-21367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(t) = </a:t>
            </a:r>
            <a:r>
              <a:rPr sz="2000" spc="-10" dirty="0">
                <a:latin typeface="Arial"/>
                <a:cs typeface="Arial"/>
              </a:rPr>
              <a:t>5cos(500t+15º) </a:t>
            </a:r>
            <a:r>
              <a:rPr sz="2000" spc="-5" dirty="0">
                <a:latin typeface="Arial"/>
                <a:cs typeface="Arial"/>
              </a:rPr>
              <a:t>[V] e use o </a:t>
            </a:r>
            <a:r>
              <a:rPr sz="2000" spc="-10" dirty="0">
                <a:latin typeface="Arial"/>
                <a:cs typeface="Arial"/>
              </a:rPr>
              <a:t>diagrama de  </a:t>
            </a:r>
            <a:r>
              <a:rPr sz="2000" spc="-5" dirty="0">
                <a:latin typeface="Arial"/>
                <a:cs typeface="Arial"/>
              </a:rPr>
              <a:t>Bode para </a:t>
            </a:r>
            <a:r>
              <a:rPr sz="2000" spc="-10" dirty="0">
                <a:latin typeface="Arial"/>
                <a:cs typeface="Arial"/>
              </a:rPr>
              <a:t>estimar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amplitude </a:t>
            </a:r>
            <a:r>
              <a:rPr sz="2000" spc="-5" dirty="0">
                <a:latin typeface="Arial"/>
                <a:cs typeface="Arial"/>
              </a:rPr>
              <a:t>de v</a:t>
            </a:r>
            <a:r>
              <a:rPr sz="1950" spc="-7" baseline="-21367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(t) no </a:t>
            </a:r>
            <a:r>
              <a:rPr sz="2000" spc="-10" dirty="0">
                <a:latin typeface="Arial"/>
                <a:cs typeface="Arial"/>
              </a:rPr>
              <a:t>regime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estacionário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9295" y="4570476"/>
            <a:ext cx="5184647" cy="2303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73050" rIns="0" bIns="0" rtlCol="0">
            <a:spAutoFit/>
          </a:bodyPr>
          <a:lstStyle/>
          <a:p>
            <a:pPr marL="2259330">
              <a:lnSpc>
                <a:spcPct val="100000"/>
              </a:lnSpc>
            </a:pPr>
            <a:r>
              <a:rPr sz="4400" spc="-5" dirty="0"/>
              <a:t>Exemplo</a:t>
            </a:r>
            <a:r>
              <a:rPr sz="4400" spc="-60" dirty="0"/>
              <a:t> </a:t>
            </a:r>
            <a:r>
              <a:rPr sz="4400" spc="-5" dirty="0"/>
              <a:t>15.9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330587" y="2337816"/>
            <a:ext cx="4002024" cy="12748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06815" y="3706367"/>
            <a:ext cx="6697980" cy="106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1541" y="1983994"/>
            <a:ext cx="86423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Arial"/>
                <a:cs typeface="Arial"/>
              </a:rPr>
              <a:t>F</a:t>
            </a:r>
            <a:r>
              <a:rPr sz="3200" spc="-5" dirty="0"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1700" y="3336604"/>
            <a:ext cx="5832347" cy="3994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0456" y="326553"/>
            <a:ext cx="375221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spc="-5" dirty="0"/>
              <a:t>Diagrama de</a:t>
            </a:r>
            <a:r>
              <a:rPr sz="3200" spc="-85" dirty="0"/>
              <a:t> </a:t>
            </a:r>
            <a:r>
              <a:rPr sz="3200" spc="-10" dirty="0"/>
              <a:t>Bode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774839" y="823123"/>
            <a:ext cx="4743450" cy="842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839" y="1737929"/>
            <a:ext cx="5903975" cy="1598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302285" y="320167"/>
            <a:ext cx="7938770" cy="1226820"/>
          </a:xfrm>
          <a:prstGeom prst="rect">
            <a:avLst/>
          </a:prstGeom>
        </p:spPr>
        <p:txBody>
          <a:bodyPr vert="horz" wrap="square" lIns="0" tIns="273050" rIns="0" bIns="0" rtlCol="0">
            <a:spAutoFit/>
          </a:bodyPr>
          <a:lstStyle/>
          <a:p>
            <a:pPr marL="2259330">
              <a:lnSpc>
                <a:spcPct val="100000"/>
              </a:lnSpc>
            </a:pPr>
            <a:r>
              <a:rPr sz="4400" spc="-5" dirty="0"/>
              <a:t>Exemplo</a:t>
            </a:r>
            <a:r>
              <a:rPr sz="4400" spc="-60" dirty="0"/>
              <a:t> </a:t>
            </a:r>
            <a:r>
              <a:rPr sz="4400" spc="-5" dirty="0"/>
              <a:t>15.9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1302285" y="1588672"/>
            <a:ext cx="7718425" cy="730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Valor de 20log|H(jω)| para </a:t>
            </a:r>
            <a:r>
              <a:rPr sz="2400" spc="-5" dirty="0">
                <a:latin typeface="Arial"/>
                <a:cs typeface="Arial"/>
              </a:rPr>
              <a:t>ω=50 rad/s 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ω=1000 </a:t>
            </a:r>
            <a:r>
              <a:rPr sz="2400" dirty="0">
                <a:latin typeface="Arial"/>
                <a:cs typeface="Arial"/>
              </a:rPr>
              <a:t>rad/s  (ver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gráfico)</a:t>
            </a:r>
          </a:p>
        </p:txBody>
      </p:sp>
      <p:sp>
        <p:nvSpPr>
          <p:cNvPr id="4" name="object 4"/>
          <p:cNvSpPr/>
          <p:nvPr/>
        </p:nvSpPr>
        <p:spPr>
          <a:xfrm>
            <a:off x="3746500" y="2361242"/>
            <a:ext cx="3886199" cy="1286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2100" y="3781425"/>
            <a:ext cx="5401056" cy="3209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0" rIns="0" bIns="0" rtlCol="0">
            <a:spAutoFit/>
          </a:bodyPr>
          <a:lstStyle/>
          <a:p>
            <a:pPr marL="2259330">
              <a:lnSpc>
                <a:spcPct val="100000"/>
              </a:lnSpc>
            </a:pPr>
            <a:r>
              <a:rPr spc="-5" dirty="0"/>
              <a:t>Exemplo</a:t>
            </a:r>
            <a:r>
              <a:rPr spc="-60" dirty="0"/>
              <a:t> </a:t>
            </a:r>
            <a:r>
              <a:rPr spc="-5" dirty="0"/>
              <a:t>15.9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541" y="1985771"/>
            <a:ext cx="7626984" cy="1038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 err="1">
                <a:latin typeface="Arial"/>
                <a:cs typeface="Arial"/>
              </a:rPr>
              <a:t>v</a:t>
            </a:r>
            <a:r>
              <a:rPr sz="2400" spc="-7" baseline="-20833" dirty="0" err="1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=? se v</a:t>
            </a:r>
            <a:r>
              <a:rPr sz="2400" spc="-7" baseline="-20833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(t)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5cos(500t+15º)</a:t>
            </a:r>
            <a:endParaRPr sz="2400" dirty="0">
              <a:latin typeface="Arial"/>
              <a:cs typeface="Arial"/>
            </a:endParaRPr>
          </a:p>
          <a:p>
            <a:pPr marL="755650" marR="5080" indent="-286385">
              <a:lnSpc>
                <a:spcPct val="100000"/>
              </a:lnSpc>
              <a:spcBef>
                <a:spcPts val="495"/>
              </a:spcBef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Pelo </a:t>
            </a:r>
            <a:r>
              <a:rPr sz="2000" spc="-10" dirty="0">
                <a:latin typeface="Arial"/>
                <a:cs typeface="Arial"/>
              </a:rPr>
              <a:t>gráfico </a:t>
            </a:r>
            <a:r>
              <a:rPr sz="2000" spc="-5" dirty="0">
                <a:latin typeface="Arial"/>
                <a:cs typeface="Arial"/>
              </a:rPr>
              <a:t>de Bode, </a:t>
            </a:r>
            <a:r>
              <a:rPr sz="2000" spc="-10" dirty="0">
                <a:latin typeface="Arial"/>
                <a:cs typeface="Arial"/>
              </a:rPr>
              <a:t>quando ω=500 </a:t>
            </a:r>
            <a:r>
              <a:rPr sz="2000" spc="-5" dirty="0">
                <a:latin typeface="Arial"/>
                <a:cs typeface="Arial"/>
              </a:rPr>
              <a:t>rad/s, A</a:t>
            </a:r>
            <a:r>
              <a:rPr sz="1950" spc="-7" baseline="-21367" dirty="0">
                <a:latin typeface="Arial"/>
                <a:cs typeface="Arial"/>
              </a:rPr>
              <a:t>dB</a:t>
            </a:r>
            <a:r>
              <a:rPr sz="2000" spc="-5" dirty="0">
                <a:latin typeface="Arial"/>
                <a:cs typeface="Arial"/>
              </a:rPr>
              <a:t>=-12,5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dB,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ou  </a:t>
            </a:r>
            <a:r>
              <a:rPr sz="2000" spc="-5" dirty="0">
                <a:latin typeface="Arial"/>
                <a:cs typeface="Arial"/>
              </a:rPr>
              <a:t>seja,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8741" y="4179328"/>
            <a:ext cx="372491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7815" algn="l"/>
              </a:tabLst>
            </a:pPr>
            <a:r>
              <a:rPr sz="2000" spc="-5" dirty="0">
                <a:latin typeface="Arial"/>
                <a:cs typeface="Arial"/>
              </a:rPr>
              <a:t>–	Pode-se calcular o valor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exato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30587" y="2914650"/>
            <a:ext cx="3867150" cy="534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94089" y="3417570"/>
            <a:ext cx="5421629" cy="5189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6389" y="4570476"/>
            <a:ext cx="7291578" cy="1114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21609" y="5738617"/>
            <a:ext cx="5250179" cy="466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1965" marR="5080" indent="-2132330">
              <a:lnSpc>
                <a:spcPct val="100000"/>
              </a:lnSpc>
            </a:pPr>
            <a:r>
              <a:rPr sz="4000" dirty="0"/>
              <a:t>Gráficos </a:t>
            </a:r>
            <a:r>
              <a:rPr sz="4000" spc="-5" dirty="0"/>
              <a:t>de amplitude</a:t>
            </a:r>
            <a:r>
              <a:rPr sz="4000" spc="-80" dirty="0"/>
              <a:t> </a:t>
            </a:r>
            <a:r>
              <a:rPr sz="4000" dirty="0"/>
              <a:t>mais  precisos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768729" y="1872741"/>
            <a:ext cx="6569709" cy="1035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buChar char="–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/>
                <a:cs typeface="Arial"/>
              </a:rPr>
              <a:t>Na frequência de </a:t>
            </a:r>
            <a:r>
              <a:rPr sz="2000" spc="-10" dirty="0">
                <a:latin typeface="Arial"/>
                <a:cs typeface="Arial"/>
              </a:rPr>
              <a:t>quebra </a:t>
            </a:r>
            <a:r>
              <a:rPr sz="2000" spc="-5" dirty="0">
                <a:latin typeface="Arial"/>
                <a:cs typeface="Arial"/>
              </a:rPr>
              <a:t>temos: A</a:t>
            </a:r>
            <a:r>
              <a:rPr sz="1950" spc="-7" baseline="-21367" dirty="0">
                <a:latin typeface="Arial"/>
                <a:cs typeface="Arial"/>
              </a:rPr>
              <a:t>dB </a:t>
            </a:r>
            <a:r>
              <a:rPr sz="2000" spc="-5" dirty="0">
                <a:latin typeface="Arial"/>
                <a:cs typeface="Arial"/>
              </a:rPr>
              <a:t>= ±3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dB</a:t>
            </a:r>
            <a:endParaRPr sz="20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480"/>
              </a:spcBef>
              <a:buChar char="–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/>
                <a:cs typeface="Arial"/>
              </a:rPr>
              <a:t>Na </a:t>
            </a:r>
            <a:r>
              <a:rPr sz="2000" spc="-10" dirty="0">
                <a:latin typeface="Arial"/>
                <a:cs typeface="Arial"/>
              </a:rPr>
              <a:t>metade </a:t>
            </a:r>
            <a:r>
              <a:rPr sz="2000" spc="-5" dirty="0">
                <a:latin typeface="Arial"/>
                <a:cs typeface="Arial"/>
              </a:rPr>
              <a:t>da frequência de </a:t>
            </a:r>
            <a:r>
              <a:rPr sz="2000" spc="-10" dirty="0">
                <a:latin typeface="Arial"/>
                <a:cs typeface="Arial"/>
              </a:rPr>
              <a:t>quebra temos: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1950" baseline="-21367" dirty="0">
                <a:latin typeface="Arial"/>
                <a:cs typeface="Arial"/>
              </a:rPr>
              <a:t>dB </a:t>
            </a:r>
            <a:r>
              <a:rPr sz="2000" spc="-5" dirty="0">
                <a:latin typeface="Arial"/>
                <a:cs typeface="Arial"/>
              </a:rPr>
              <a:t>= ±1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dB</a:t>
            </a:r>
            <a:endParaRPr sz="20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470"/>
              </a:spcBef>
              <a:buChar char="–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/>
                <a:cs typeface="Arial"/>
              </a:rPr>
              <a:t>No dobro da frequência de </a:t>
            </a:r>
            <a:r>
              <a:rPr sz="2000" spc="-10" dirty="0">
                <a:latin typeface="Arial"/>
                <a:cs typeface="Arial"/>
              </a:rPr>
              <a:t>quebra temos: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1950" baseline="-21367" dirty="0">
                <a:latin typeface="Arial"/>
                <a:cs typeface="Arial"/>
              </a:rPr>
              <a:t>dB </a:t>
            </a:r>
            <a:r>
              <a:rPr sz="2000" spc="-5" dirty="0">
                <a:latin typeface="Arial"/>
                <a:cs typeface="Arial"/>
              </a:rPr>
              <a:t>= ±7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dB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59721" y="2986277"/>
            <a:ext cx="3819143" cy="41765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1965" marR="5080" indent="-2132330">
              <a:lnSpc>
                <a:spcPct val="100000"/>
              </a:lnSpc>
            </a:pPr>
            <a:r>
              <a:rPr sz="4000" dirty="0"/>
              <a:t>Gráficos </a:t>
            </a:r>
            <a:r>
              <a:rPr sz="4000" spc="-5" dirty="0"/>
              <a:t>de amplitude</a:t>
            </a:r>
            <a:r>
              <a:rPr sz="4000" spc="-80" dirty="0"/>
              <a:t> </a:t>
            </a:r>
            <a:r>
              <a:rPr sz="4000" dirty="0"/>
              <a:t>mais  precisos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84199" y="2028825"/>
            <a:ext cx="9525000" cy="48167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47065" indent="-342900" algn="just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lang="pt-BR" sz="2400" dirty="0">
                <a:latin typeface="Arial"/>
                <a:cs typeface="Arial"/>
              </a:rPr>
              <a:t>Uma variação em que a frequência dobra de valor</a:t>
            </a:r>
            <a:r>
              <a:rPr lang="pt-BR" sz="2400" spc="-114" dirty="0">
                <a:latin typeface="Arial"/>
                <a:cs typeface="Arial"/>
              </a:rPr>
              <a:t> </a:t>
            </a:r>
            <a:r>
              <a:rPr lang="pt-BR" sz="2400" dirty="0">
                <a:latin typeface="Arial"/>
                <a:cs typeface="Arial"/>
              </a:rPr>
              <a:t>é  chamada de</a:t>
            </a:r>
            <a:r>
              <a:rPr lang="pt-BR" sz="2400" spc="-105" dirty="0">
                <a:latin typeface="Arial"/>
                <a:cs typeface="Arial"/>
              </a:rPr>
              <a:t> </a:t>
            </a:r>
            <a:r>
              <a:rPr lang="pt-BR" sz="2400" dirty="0">
                <a:latin typeface="Arial"/>
                <a:cs typeface="Arial"/>
              </a:rPr>
              <a:t>oitava</a:t>
            </a:r>
          </a:p>
          <a:p>
            <a:pPr marL="12700" marR="647065" algn="just">
              <a:lnSpc>
                <a:spcPct val="100000"/>
              </a:lnSpc>
              <a:tabLst>
                <a:tab pos="354965" algn="l"/>
                <a:tab pos="355600" algn="l"/>
              </a:tabLst>
            </a:pPr>
            <a:endParaRPr lang="pt-BR" sz="2400" dirty="0">
              <a:latin typeface="Arial"/>
              <a:cs typeface="Arial"/>
            </a:endParaRPr>
          </a:p>
          <a:p>
            <a:pPr marL="355600" marR="1054735" indent="-342900" algn="just">
              <a:lnSpc>
                <a:spcPct val="1000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lang="pt-BR" sz="2400" dirty="0">
                <a:latin typeface="Arial"/>
                <a:cs typeface="Arial"/>
              </a:rPr>
              <a:t>Uma inclinação de 20 dB/década equivale a</a:t>
            </a:r>
            <a:r>
              <a:rPr lang="pt-BR" sz="2400" spc="-100" dirty="0">
                <a:latin typeface="Arial"/>
                <a:cs typeface="Arial"/>
              </a:rPr>
              <a:t> </a:t>
            </a:r>
            <a:r>
              <a:rPr lang="pt-BR" sz="2400" dirty="0">
                <a:latin typeface="Arial"/>
                <a:cs typeface="Arial"/>
              </a:rPr>
              <a:t>6,02 </a:t>
            </a:r>
            <a:r>
              <a:rPr lang="pt-BR" sz="2400" spc="-5" dirty="0">
                <a:latin typeface="Arial"/>
                <a:cs typeface="Arial"/>
              </a:rPr>
              <a:t>dB/oitava </a:t>
            </a:r>
            <a:r>
              <a:rPr lang="pt-BR" sz="2400" dirty="0">
                <a:latin typeface="Arial"/>
                <a:cs typeface="Arial"/>
              </a:rPr>
              <a:t>(~6</a:t>
            </a:r>
            <a:r>
              <a:rPr lang="pt-BR" sz="2400" spc="-95" dirty="0">
                <a:latin typeface="Arial"/>
                <a:cs typeface="Arial"/>
              </a:rPr>
              <a:t> </a:t>
            </a:r>
            <a:r>
              <a:rPr lang="pt-BR" sz="2400" spc="-5" dirty="0">
                <a:latin typeface="Arial"/>
                <a:cs typeface="Arial"/>
              </a:rPr>
              <a:t>dB/oitava)</a:t>
            </a:r>
          </a:p>
          <a:p>
            <a:pPr marL="355600" marR="1054735" indent="-342900" algn="just">
              <a:lnSpc>
                <a:spcPct val="1000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endParaRPr lang="pt-BR" sz="2400" dirty="0">
              <a:latin typeface="Arial"/>
              <a:cs typeface="Arial"/>
            </a:endParaRPr>
          </a:p>
          <a:p>
            <a:pPr marL="355600" marR="52705" indent="-342900" algn="just">
              <a:lnSpc>
                <a:spcPct val="1000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lang="pt-BR" sz="2400" dirty="0">
                <a:latin typeface="Arial"/>
                <a:cs typeface="Arial"/>
              </a:rPr>
              <a:t>As frequências metade e dobro da frequência de</a:t>
            </a:r>
            <a:r>
              <a:rPr lang="pt-BR" sz="2400" spc="-120" dirty="0">
                <a:latin typeface="Arial"/>
                <a:cs typeface="Arial"/>
              </a:rPr>
              <a:t> </a:t>
            </a:r>
            <a:r>
              <a:rPr lang="pt-BR" sz="2400" dirty="0">
                <a:latin typeface="Arial"/>
                <a:cs typeface="Arial"/>
              </a:rPr>
              <a:t>quebra  </a:t>
            </a:r>
            <a:r>
              <a:rPr lang="pt-BR" sz="2400" spc="-5" dirty="0">
                <a:latin typeface="Arial"/>
                <a:cs typeface="Arial"/>
              </a:rPr>
              <a:t>estão uma oitava abaixo </a:t>
            </a:r>
            <a:r>
              <a:rPr lang="pt-BR" sz="2400" dirty="0">
                <a:latin typeface="Arial"/>
                <a:cs typeface="Arial"/>
              </a:rPr>
              <a:t>e </a:t>
            </a:r>
            <a:r>
              <a:rPr lang="pt-BR" sz="2400" spc="-5" dirty="0">
                <a:latin typeface="Arial"/>
                <a:cs typeface="Arial"/>
              </a:rPr>
              <a:t>uma oitava acima da  </a:t>
            </a:r>
            <a:r>
              <a:rPr lang="pt-BR" sz="2400" dirty="0">
                <a:latin typeface="Arial"/>
                <a:cs typeface="Arial"/>
              </a:rPr>
              <a:t>frequência de quebra,</a:t>
            </a:r>
            <a:r>
              <a:rPr lang="pt-BR" sz="2400" spc="-105" dirty="0">
                <a:latin typeface="Arial"/>
                <a:cs typeface="Arial"/>
              </a:rPr>
              <a:t> </a:t>
            </a:r>
            <a:r>
              <a:rPr lang="pt-BR" sz="2400" dirty="0">
                <a:latin typeface="Arial"/>
                <a:cs typeface="Arial"/>
              </a:rPr>
              <a:t>respectivamente</a:t>
            </a:r>
          </a:p>
          <a:p>
            <a:pPr marL="355600" marR="52705" indent="-342900" algn="just">
              <a:lnSpc>
                <a:spcPct val="1000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endParaRPr lang="pt-BR" sz="2400" dirty="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lang="pt-BR" sz="2400" spc="-5" dirty="0">
                <a:latin typeface="Arial"/>
                <a:cs typeface="Arial"/>
              </a:rPr>
              <a:t>Quando os </a:t>
            </a:r>
            <a:r>
              <a:rPr lang="pt-BR" sz="2400" spc="-5" dirty="0" err="1">
                <a:latin typeface="Arial"/>
                <a:cs typeface="Arial"/>
              </a:rPr>
              <a:t>pólos</a:t>
            </a:r>
            <a:r>
              <a:rPr lang="pt-BR" sz="2400" spc="-5" dirty="0">
                <a:latin typeface="Arial"/>
                <a:cs typeface="Arial"/>
              </a:rPr>
              <a:t> </a:t>
            </a:r>
            <a:r>
              <a:rPr lang="pt-BR" sz="2400" dirty="0">
                <a:latin typeface="Arial"/>
                <a:cs typeface="Arial"/>
              </a:rPr>
              <a:t>e os zeros </a:t>
            </a:r>
            <a:r>
              <a:rPr lang="pt-BR" sz="2400" spc="-5" dirty="0">
                <a:latin typeface="Arial"/>
                <a:cs typeface="Arial"/>
              </a:rPr>
              <a:t>de H(s) estão bem </a:t>
            </a:r>
            <a:r>
              <a:rPr lang="pt-BR" sz="2400" dirty="0">
                <a:latin typeface="Arial"/>
                <a:cs typeface="Arial"/>
              </a:rPr>
              <a:t>separados, é  relativamente fácil introduzir correções no gráfico de  amplitude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0" rIns="0" bIns="0" rtlCol="0">
            <a:spAutoFit/>
          </a:bodyPr>
          <a:lstStyle/>
          <a:p>
            <a:pPr marL="1932939">
              <a:lnSpc>
                <a:spcPct val="100000"/>
              </a:lnSpc>
            </a:pPr>
            <a:r>
              <a:rPr spc="-5" dirty="0"/>
              <a:t>Gráficos de</a:t>
            </a:r>
            <a:r>
              <a:rPr spc="-45" dirty="0"/>
              <a:t> </a:t>
            </a:r>
            <a:r>
              <a:rPr spc="-5" dirty="0"/>
              <a:t>fase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8500" y="1495425"/>
            <a:ext cx="9448800" cy="5329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90500" indent="-342900" algn="just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lang="pt-BR" sz="2400" spc="-5" dirty="0">
                <a:latin typeface="Arial"/>
                <a:cs typeface="Arial"/>
              </a:rPr>
              <a:t>Pode-se </a:t>
            </a:r>
            <a:r>
              <a:rPr lang="pt-BR" sz="2400" dirty="0">
                <a:latin typeface="Arial"/>
                <a:cs typeface="Arial"/>
              </a:rPr>
              <a:t>traçar curvas </a:t>
            </a:r>
            <a:r>
              <a:rPr lang="pt-BR" sz="2400" spc="-5" dirty="0">
                <a:latin typeface="Arial"/>
                <a:cs typeface="Arial"/>
              </a:rPr>
              <a:t>de </a:t>
            </a:r>
            <a:r>
              <a:rPr lang="pt-BR" sz="2400" dirty="0">
                <a:latin typeface="Arial"/>
                <a:cs typeface="Arial"/>
              </a:rPr>
              <a:t>fase </a:t>
            </a:r>
            <a:r>
              <a:rPr lang="pt-BR" sz="2400" spc="-5" dirty="0">
                <a:latin typeface="Arial"/>
                <a:cs typeface="Arial"/>
              </a:rPr>
              <a:t>aproximando </a:t>
            </a:r>
            <a:r>
              <a:rPr lang="pt-BR" sz="2400" dirty="0">
                <a:latin typeface="Arial"/>
                <a:cs typeface="Arial"/>
              </a:rPr>
              <a:t>a resposta  de frequência do circuito por linhas</a:t>
            </a:r>
            <a:r>
              <a:rPr lang="pt-BR" sz="2400" spc="-114" dirty="0">
                <a:latin typeface="Arial"/>
                <a:cs typeface="Arial"/>
              </a:rPr>
              <a:t> </a:t>
            </a:r>
            <a:r>
              <a:rPr lang="pt-BR" sz="2400" dirty="0">
                <a:latin typeface="Arial"/>
                <a:cs typeface="Arial"/>
              </a:rPr>
              <a:t>retas</a:t>
            </a:r>
          </a:p>
          <a:p>
            <a:pPr marL="12700" marR="190500" algn="just">
              <a:lnSpc>
                <a:spcPct val="100000"/>
              </a:lnSpc>
              <a:tabLst>
                <a:tab pos="354965" algn="l"/>
                <a:tab pos="355600" algn="l"/>
              </a:tabLst>
            </a:pPr>
            <a:endParaRPr sz="2400" dirty="0">
              <a:latin typeface="Arial"/>
              <a:cs typeface="Arial"/>
            </a:endParaRPr>
          </a:p>
          <a:p>
            <a:pPr marL="755015" lvl="1" indent="-285115" algn="just">
              <a:lnSpc>
                <a:spcPct val="100000"/>
              </a:lnSpc>
              <a:spcBef>
                <a:spcPts val="49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O </a:t>
            </a:r>
            <a:r>
              <a:rPr sz="2000" spc="-10" dirty="0">
                <a:latin typeface="Arial"/>
                <a:cs typeface="Arial"/>
              </a:rPr>
              <a:t>ângulo </a:t>
            </a:r>
            <a:r>
              <a:rPr sz="2000" spc="-5" dirty="0">
                <a:latin typeface="Arial"/>
                <a:cs typeface="Arial"/>
              </a:rPr>
              <a:t>de fase </a:t>
            </a:r>
            <a:r>
              <a:rPr sz="2000" spc="-10" dirty="0">
                <a:latin typeface="Arial"/>
                <a:cs typeface="Arial"/>
              </a:rPr>
              <a:t>associado </a:t>
            </a:r>
            <a:r>
              <a:rPr sz="2000" spc="-5" dirty="0">
                <a:latin typeface="Arial"/>
                <a:cs typeface="Arial"/>
              </a:rPr>
              <a:t>à </a:t>
            </a:r>
            <a:r>
              <a:rPr sz="2000" spc="-10" dirty="0">
                <a:latin typeface="Arial"/>
                <a:cs typeface="Arial"/>
              </a:rPr>
              <a:t>constante </a:t>
            </a:r>
            <a:r>
              <a:rPr sz="2000" spc="-5" dirty="0">
                <a:latin typeface="Arial"/>
                <a:cs typeface="Arial"/>
              </a:rPr>
              <a:t>K</a:t>
            </a:r>
            <a:r>
              <a:rPr sz="1950" spc="-7" baseline="-21367" dirty="0">
                <a:latin typeface="Arial"/>
                <a:cs typeface="Arial"/>
              </a:rPr>
              <a:t>0 </a:t>
            </a:r>
            <a:r>
              <a:rPr sz="2000" spc="-5" dirty="0">
                <a:latin typeface="Arial"/>
                <a:cs typeface="Arial"/>
              </a:rPr>
              <a:t>é zero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(K</a:t>
            </a:r>
            <a:r>
              <a:rPr sz="1950" spc="-7" baseline="-21367" dirty="0">
                <a:latin typeface="Arial"/>
                <a:cs typeface="Arial"/>
              </a:rPr>
              <a:t>0</a:t>
            </a:r>
            <a:r>
              <a:rPr sz="2000" spc="-5" dirty="0">
                <a:latin typeface="Arial"/>
                <a:cs typeface="Arial"/>
              </a:rPr>
              <a:t>&gt;0)</a:t>
            </a:r>
            <a:endParaRPr lang="pt-BR" sz="2000" spc="-5" dirty="0">
              <a:latin typeface="Arial"/>
              <a:cs typeface="Arial"/>
            </a:endParaRPr>
          </a:p>
          <a:p>
            <a:pPr marL="469900" lvl="1" algn="just">
              <a:lnSpc>
                <a:spcPct val="100000"/>
              </a:lnSpc>
              <a:spcBef>
                <a:spcPts val="495"/>
              </a:spcBef>
              <a:tabLst>
                <a:tab pos="755015" algn="l"/>
                <a:tab pos="755650" algn="l"/>
              </a:tabLst>
            </a:pPr>
            <a:endParaRPr sz="1400" dirty="0">
              <a:latin typeface="Arial"/>
              <a:cs typeface="Arial"/>
            </a:endParaRPr>
          </a:p>
          <a:p>
            <a:pPr marL="755015" marR="624840" lvl="1" indent="-285115" algn="just">
              <a:lnSpc>
                <a:spcPct val="100000"/>
              </a:lnSpc>
              <a:spcBef>
                <a:spcPts val="47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O </a:t>
            </a:r>
            <a:r>
              <a:rPr sz="2000" spc="-10" dirty="0">
                <a:latin typeface="Arial"/>
                <a:cs typeface="Arial"/>
              </a:rPr>
              <a:t>ângulo </a:t>
            </a:r>
            <a:r>
              <a:rPr sz="2000" spc="-5" dirty="0">
                <a:latin typeface="Arial"/>
                <a:cs typeface="Arial"/>
              </a:rPr>
              <a:t>de fase </a:t>
            </a:r>
            <a:r>
              <a:rPr sz="2000" spc="-10" dirty="0">
                <a:latin typeface="Arial"/>
                <a:cs typeface="Arial"/>
              </a:rPr>
              <a:t>associado </a:t>
            </a:r>
            <a:r>
              <a:rPr sz="2000" spc="-5" dirty="0">
                <a:latin typeface="Arial"/>
                <a:cs typeface="Arial"/>
              </a:rPr>
              <a:t>a um pólo ou zero de </a:t>
            </a:r>
            <a:r>
              <a:rPr sz="2000" spc="-10" dirty="0">
                <a:latin typeface="Arial"/>
                <a:cs typeface="Arial"/>
              </a:rPr>
              <a:t>primeira  ordem </a:t>
            </a:r>
            <a:r>
              <a:rPr sz="2000" spc="-5" dirty="0">
                <a:latin typeface="Arial"/>
                <a:cs typeface="Arial"/>
              </a:rPr>
              <a:t>na </a:t>
            </a:r>
            <a:r>
              <a:rPr sz="2000" spc="-10" dirty="0">
                <a:latin typeface="Arial"/>
                <a:cs typeface="Arial"/>
              </a:rPr>
              <a:t>origem </a:t>
            </a:r>
            <a:r>
              <a:rPr sz="2000" spc="-5" dirty="0">
                <a:latin typeface="Arial"/>
                <a:cs typeface="Arial"/>
              </a:rPr>
              <a:t>é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±90º</a:t>
            </a:r>
            <a:endParaRPr lang="pt-BR" sz="2000" spc="-5" dirty="0">
              <a:latin typeface="Arial"/>
              <a:cs typeface="Arial"/>
            </a:endParaRPr>
          </a:p>
          <a:p>
            <a:pPr marL="469900" marR="624840" lvl="1" algn="just">
              <a:lnSpc>
                <a:spcPct val="100000"/>
              </a:lnSpc>
              <a:spcBef>
                <a:spcPts val="470"/>
              </a:spcBef>
              <a:tabLst>
                <a:tab pos="755015" algn="l"/>
                <a:tab pos="755650" algn="l"/>
              </a:tabLst>
            </a:pPr>
            <a:endParaRPr sz="1400" dirty="0">
              <a:latin typeface="Arial"/>
              <a:cs typeface="Arial"/>
            </a:endParaRPr>
          </a:p>
          <a:p>
            <a:pPr marL="755015" lvl="1" indent="-285115" algn="just">
              <a:lnSpc>
                <a:spcPct val="100000"/>
              </a:lnSpc>
              <a:spcBef>
                <a:spcPts val="470"/>
              </a:spcBef>
              <a:buChar char="–"/>
              <a:tabLst>
                <a:tab pos="755015" algn="l"/>
                <a:tab pos="755650" algn="l"/>
              </a:tabLst>
            </a:pPr>
            <a:r>
              <a:rPr lang="pt-BR" sz="2000" spc="-5" dirty="0">
                <a:latin typeface="Arial"/>
                <a:cs typeface="Arial"/>
              </a:rPr>
              <a:t>Para um </a:t>
            </a:r>
            <a:r>
              <a:rPr lang="pt-BR" sz="2000" spc="-5" dirty="0" err="1">
                <a:latin typeface="Arial"/>
                <a:cs typeface="Arial"/>
              </a:rPr>
              <a:t>pólo</a:t>
            </a:r>
            <a:r>
              <a:rPr lang="pt-BR" sz="2000" spc="-5" dirty="0">
                <a:latin typeface="Arial"/>
                <a:cs typeface="Arial"/>
              </a:rPr>
              <a:t> ou zero que não esteja na </a:t>
            </a:r>
            <a:r>
              <a:rPr lang="pt-BR" sz="2000" spc="-10" dirty="0">
                <a:latin typeface="Arial"/>
                <a:cs typeface="Arial"/>
              </a:rPr>
              <a:t>origem,</a:t>
            </a:r>
            <a:r>
              <a:rPr lang="pt-BR" sz="2000" spc="10" dirty="0">
                <a:latin typeface="Arial"/>
                <a:cs typeface="Arial"/>
              </a:rPr>
              <a:t> </a:t>
            </a:r>
            <a:r>
              <a:rPr lang="pt-BR" sz="2000" spc="-10" dirty="0">
                <a:latin typeface="Arial"/>
                <a:cs typeface="Arial"/>
              </a:rPr>
              <a:t>temos:</a:t>
            </a:r>
          </a:p>
          <a:p>
            <a:pPr marL="469900" lvl="1" algn="just">
              <a:lnSpc>
                <a:spcPct val="100000"/>
              </a:lnSpc>
              <a:spcBef>
                <a:spcPts val="470"/>
              </a:spcBef>
              <a:tabLst>
                <a:tab pos="755015" algn="l"/>
                <a:tab pos="755650" algn="l"/>
              </a:tabLst>
            </a:pPr>
            <a:endParaRPr sz="2000" dirty="0">
              <a:latin typeface="Arial"/>
              <a:cs typeface="Arial"/>
            </a:endParaRPr>
          </a:p>
          <a:p>
            <a:pPr marL="1155700" marR="425450" lvl="2" indent="-228600" algn="just">
              <a:lnSpc>
                <a:spcPct val="100000"/>
              </a:lnSpc>
              <a:spcBef>
                <a:spcPts val="440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latin typeface="Arial"/>
                <a:cs typeface="Arial"/>
              </a:rPr>
              <a:t>Para </a:t>
            </a:r>
            <a:r>
              <a:rPr sz="1800" dirty="0">
                <a:latin typeface="Arial"/>
                <a:cs typeface="Arial"/>
              </a:rPr>
              <a:t>frequências </a:t>
            </a:r>
            <a:r>
              <a:rPr sz="1800" spc="-5" dirty="0">
                <a:latin typeface="Arial"/>
                <a:cs typeface="Arial"/>
              </a:rPr>
              <a:t>menores do que um décimo da </a:t>
            </a:r>
            <a:r>
              <a:rPr sz="1800" dirty="0">
                <a:latin typeface="Arial"/>
                <a:cs typeface="Arial"/>
              </a:rPr>
              <a:t>frequência </a:t>
            </a:r>
            <a:r>
              <a:rPr sz="1800" spc="-5" dirty="0">
                <a:latin typeface="Arial"/>
                <a:cs typeface="Arial"/>
              </a:rPr>
              <a:t>de  quebra,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ângulo de </a:t>
            </a:r>
            <a:r>
              <a:rPr sz="1800" dirty="0">
                <a:latin typeface="Arial"/>
                <a:cs typeface="Arial"/>
              </a:rPr>
              <a:t>fase é </a:t>
            </a:r>
            <a:r>
              <a:rPr sz="1800" spc="-5" dirty="0">
                <a:latin typeface="Arial"/>
                <a:cs typeface="Arial"/>
              </a:rPr>
              <a:t>tomado como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zero</a:t>
            </a:r>
            <a:endParaRPr sz="1800" dirty="0">
              <a:latin typeface="Arial"/>
              <a:cs typeface="Arial"/>
            </a:endParaRPr>
          </a:p>
          <a:p>
            <a:pPr marL="1155700" marR="5080" lvl="2" indent="-228600" algn="just">
              <a:lnSpc>
                <a:spcPct val="100000"/>
              </a:lnSpc>
              <a:spcBef>
                <a:spcPts val="434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latin typeface="Arial"/>
                <a:cs typeface="Arial"/>
              </a:rPr>
              <a:t>Para </a:t>
            </a:r>
            <a:r>
              <a:rPr sz="1800" dirty="0">
                <a:latin typeface="Arial"/>
                <a:cs typeface="Arial"/>
              </a:rPr>
              <a:t>frequências maiores </a:t>
            </a:r>
            <a:r>
              <a:rPr sz="1800" spc="-5" dirty="0">
                <a:latin typeface="Arial"/>
                <a:cs typeface="Arial"/>
              </a:rPr>
              <a:t>que dez </a:t>
            </a:r>
            <a:r>
              <a:rPr sz="1800" dirty="0">
                <a:latin typeface="Arial"/>
                <a:cs typeface="Arial"/>
              </a:rPr>
              <a:t>vezes a frequência </a:t>
            </a:r>
            <a:r>
              <a:rPr sz="1800" spc="-5" dirty="0">
                <a:latin typeface="Arial"/>
                <a:cs typeface="Arial"/>
              </a:rPr>
              <a:t>de quebra,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  </a:t>
            </a:r>
            <a:r>
              <a:rPr sz="1800" spc="-5" dirty="0">
                <a:latin typeface="Arial"/>
                <a:cs typeface="Arial"/>
              </a:rPr>
              <a:t>ângulo de </a:t>
            </a:r>
            <a:r>
              <a:rPr sz="1800" dirty="0">
                <a:latin typeface="Arial"/>
                <a:cs typeface="Arial"/>
              </a:rPr>
              <a:t>fase é </a:t>
            </a:r>
            <a:r>
              <a:rPr sz="1800" spc="-5" dirty="0">
                <a:latin typeface="Arial"/>
                <a:cs typeface="Arial"/>
              </a:rPr>
              <a:t>tomado como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±90º</a:t>
            </a:r>
          </a:p>
          <a:p>
            <a:pPr marL="1155065" lvl="2" indent="-227965" algn="just">
              <a:lnSpc>
                <a:spcPct val="100000"/>
              </a:lnSpc>
              <a:spcBef>
                <a:spcPts val="434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Arial"/>
                <a:cs typeface="Arial"/>
              </a:rPr>
              <a:t>Na frequência </a:t>
            </a:r>
            <a:r>
              <a:rPr sz="1800" spc="-5" dirty="0">
                <a:latin typeface="Arial"/>
                <a:cs typeface="Arial"/>
              </a:rPr>
              <a:t>de quebra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ângulo será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±45º</a:t>
            </a:r>
          </a:p>
          <a:p>
            <a:pPr marL="1155065" lvl="2" indent="-227965" algn="just">
              <a:lnSpc>
                <a:spcPct val="100000"/>
              </a:lnSpc>
              <a:spcBef>
                <a:spcPts val="434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Arial"/>
                <a:cs typeface="Arial"/>
              </a:rPr>
              <a:t>O sinal </a:t>
            </a:r>
            <a:r>
              <a:rPr sz="1800" spc="-5" dirty="0">
                <a:latin typeface="Arial"/>
                <a:cs typeface="Arial"/>
              </a:rPr>
              <a:t>positivo </a:t>
            </a:r>
            <a:r>
              <a:rPr sz="1800" dirty="0">
                <a:latin typeface="Arial"/>
                <a:cs typeface="Arial"/>
              </a:rPr>
              <a:t>se </a:t>
            </a:r>
            <a:r>
              <a:rPr sz="1800" spc="-5" dirty="0">
                <a:latin typeface="Arial"/>
                <a:cs typeface="Arial"/>
              </a:rPr>
              <a:t>aplica ao </a:t>
            </a:r>
            <a:r>
              <a:rPr sz="1800" dirty="0">
                <a:latin typeface="Arial"/>
                <a:cs typeface="Arial"/>
              </a:rPr>
              <a:t>zero e o </a:t>
            </a:r>
            <a:r>
              <a:rPr sz="1800" spc="-5" dirty="0">
                <a:latin typeface="Arial"/>
                <a:cs typeface="Arial"/>
              </a:rPr>
              <a:t>negativo ao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pólo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0" rIns="0" bIns="0" rtlCol="0">
            <a:spAutoFit/>
          </a:bodyPr>
          <a:lstStyle/>
          <a:p>
            <a:pPr marL="1932939">
              <a:lnSpc>
                <a:spcPct val="100000"/>
              </a:lnSpc>
            </a:pPr>
            <a:r>
              <a:rPr spc="-5" dirty="0"/>
              <a:t>Gráficos de</a:t>
            </a:r>
            <a:r>
              <a:rPr spc="-45" dirty="0"/>
              <a:t> </a:t>
            </a:r>
            <a:r>
              <a:rPr spc="-5" dirty="0"/>
              <a:t>fase</a:t>
            </a:r>
          </a:p>
        </p:txBody>
      </p:sp>
      <p:sp>
        <p:nvSpPr>
          <p:cNvPr id="3" name="object 3"/>
          <p:cNvSpPr/>
          <p:nvPr/>
        </p:nvSpPr>
        <p:spPr>
          <a:xfrm>
            <a:off x="1674761" y="1617725"/>
            <a:ext cx="7200900" cy="5190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73050" rIns="0" bIns="0" rtlCol="0">
            <a:spAutoFit/>
          </a:bodyPr>
          <a:lstStyle/>
          <a:p>
            <a:pPr marL="1932939">
              <a:lnSpc>
                <a:spcPct val="100000"/>
              </a:lnSpc>
            </a:pPr>
            <a:r>
              <a:rPr sz="4400" spc="-5" dirty="0"/>
              <a:t>Gráficos de</a:t>
            </a:r>
            <a:r>
              <a:rPr sz="4400" spc="-45" dirty="0"/>
              <a:t> </a:t>
            </a:r>
            <a:r>
              <a:rPr sz="4400" spc="-5" dirty="0"/>
              <a:t>fase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1541" y="1653540"/>
            <a:ext cx="403606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z</a:t>
            </a:r>
            <a:r>
              <a:rPr sz="2400" baseline="-20833" dirty="0">
                <a:latin typeface="Arial"/>
                <a:cs typeface="Arial"/>
              </a:rPr>
              <a:t>1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0,1 </a:t>
            </a:r>
            <a:r>
              <a:rPr sz="2400" dirty="0">
                <a:latin typeface="Arial"/>
                <a:cs typeface="Arial"/>
              </a:rPr>
              <a:t>rad/s e p</a:t>
            </a:r>
            <a:r>
              <a:rPr sz="2400" baseline="-20833" dirty="0">
                <a:latin typeface="Arial"/>
                <a:cs typeface="Arial"/>
              </a:rPr>
              <a:t>1 </a:t>
            </a:r>
            <a:r>
              <a:rPr sz="2400" dirty="0">
                <a:latin typeface="Arial"/>
                <a:cs typeface="Arial"/>
              </a:rPr>
              <a:t>= 5</a:t>
            </a:r>
            <a:r>
              <a:rPr sz="2400" spc="-2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rad/s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1609" y="2066544"/>
            <a:ext cx="7345680" cy="5140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8526" y="352425"/>
            <a:ext cx="7938770" cy="1226820"/>
          </a:xfrm>
          <a:prstGeom prst="rect">
            <a:avLst/>
          </a:prstGeom>
        </p:spPr>
        <p:txBody>
          <a:bodyPr vert="horz" wrap="square" lIns="0" tIns="273050" rIns="0" bIns="0" rtlCol="0">
            <a:spAutoFit/>
          </a:bodyPr>
          <a:lstStyle/>
          <a:p>
            <a:pPr marL="2647315">
              <a:lnSpc>
                <a:spcPct val="100000"/>
              </a:lnSpc>
            </a:pPr>
            <a:r>
              <a:rPr spc="-5" dirty="0"/>
              <a:t>Introdução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0535" y="1639656"/>
            <a:ext cx="9114752" cy="444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14655" indent="-342900" algn="just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lang="pt-BR" sz="2400" spc="-5" dirty="0">
                <a:latin typeface="Arial"/>
                <a:cs typeface="Arial"/>
              </a:rPr>
              <a:t>Os diagramas de </a:t>
            </a:r>
            <a:r>
              <a:rPr lang="pt-BR" sz="2400" dirty="0">
                <a:latin typeface="Arial"/>
                <a:cs typeface="Arial"/>
              </a:rPr>
              <a:t>Bode são construções </a:t>
            </a:r>
            <a:r>
              <a:rPr lang="pt-BR" sz="2400" spc="-5" dirty="0">
                <a:latin typeface="Arial"/>
                <a:cs typeface="Arial"/>
              </a:rPr>
              <a:t>gráficas que  permitem esboçar </a:t>
            </a:r>
            <a:r>
              <a:rPr lang="pt-BR" sz="2400" dirty="0">
                <a:latin typeface="Arial"/>
                <a:cs typeface="Arial"/>
              </a:rPr>
              <a:t>a resposta </a:t>
            </a:r>
            <a:r>
              <a:rPr lang="pt-BR" sz="2400" spc="-5" dirty="0">
                <a:latin typeface="Arial"/>
                <a:cs typeface="Arial"/>
              </a:rPr>
              <a:t>de </a:t>
            </a:r>
            <a:r>
              <a:rPr lang="pt-BR" sz="2400" dirty="0">
                <a:latin typeface="Arial"/>
                <a:cs typeface="Arial"/>
              </a:rPr>
              <a:t>frequência </a:t>
            </a:r>
            <a:r>
              <a:rPr lang="pt-BR" sz="2400" spc="-5" dirty="0">
                <a:latin typeface="Arial"/>
                <a:cs typeface="Arial"/>
              </a:rPr>
              <a:t>de um  </a:t>
            </a:r>
            <a:r>
              <a:rPr lang="pt-BR" sz="2400" dirty="0">
                <a:latin typeface="Arial"/>
                <a:cs typeface="Arial"/>
              </a:rPr>
              <a:t>circuito</a:t>
            </a:r>
          </a:p>
          <a:p>
            <a:pPr marL="12700" marR="414655" algn="just">
              <a:lnSpc>
                <a:spcPct val="100000"/>
              </a:lnSpc>
              <a:tabLst>
                <a:tab pos="354965" algn="l"/>
                <a:tab pos="355600" algn="l"/>
              </a:tabLst>
            </a:pPr>
            <a:endParaRPr lang="pt-BR" sz="2400" dirty="0">
              <a:latin typeface="Arial"/>
              <a:cs typeface="Arial"/>
            </a:endParaRPr>
          </a:p>
          <a:p>
            <a:pPr marL="355600" marR="106045" indent="-342900" algn="just">
              <a:lnSpc>
                <a:spcPct val="1000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lang="pt-BR" sz="2400" spc="-5" dirty="0">
                <a:latin typeface="Arial"/>
                <a:cs typeface="Arial"/>
              </a:rPr>
              <a:t>Geralmente </a:t>
            </a:r>
            <a:r>
              <a:rPr lang="pt-BR" sz="2400" dirty="0">
                <a:latin typeface="Arial"/>
                <a:cs typeface="Arial"/>
              </a:rPr>
              <a:t>são usados quando a distância entre</a:t>
            </a:r>
            <a:r>
              <a:rPr lang="pt-BR" sz="2400" spc="-50" dirty="0">
                <a:latin typeface="Arial"/>
                <a:cs typeface="Arial"/>
              </a:rPr>
              <a:t> </a:t>
            </a:r>
            <a:r>
              <a:rPr lang="pt-BR" sz="2400" dirty="0" err="1">
                <a:latin typeface="Arial"/>
                <a:cs typeface="Arial"/>
              </a:rPr>
              <a:t>pólos</a:t>
            </a:r>
            <a:r>
              <a:rPr lang="pt-BR" sz="2400" dirty="0">
                <a:latin typeface="Arial"/>
                <a:cs typeface="Arial"/>
              </a:rPr>
              <a:t>  e zeros de H(s) não é </a:t>
            </a:r>
            <a:r>
              <a:rPr lang="pt-BR" sz="2400" spc="-5" dirty="0">
                <a:latin typeface="Arial"/>
                <a:cs typeface="Arial"/>
              </a:rPr>
              <a:t>muito</a:t>
            </a:r>
            <a:r>
              <a:rPr lang="pt-BR" sz="2400" spc="-85" dirty="0">
                <a:latin typeface="Arial"/>
                <a:cs typeface="Arial"/>
              </a:rPr>
              <a:t> </a:t>
            </a:r>
            <a:r>
              <a:rPr lang="pt-BR" sz="2400" dirty="0">
                <a:latin typeface="Arial"/>
                <a:cs typeface="Arial"/>
              </a:rPr>
              <a:t>pequena</a:t>
            </a:r>
          </a:p>
          <a:p>
            <a:pPr marL="12700" marR="106045" algn="just">
              <a:lnSpc>
                <a:spcPct val="100000"/>
              </a:lnSpc>
              <a:spcBef>
                <a:spcPts val="570"/>
              </a:spcBef>
              <a:tabLst>
                <a:tab pos="354965" algn="l"/>
                <a:tab pos="355600" algn="l"/>
              </a:tabLst>
            </a:pPr>
            <a:endParaRPr lang="pt-BR" sz="2400" dirty="0">
              <a:latin typeface="Arial"/>
              <a:cs typeface="Arial"/>
            </a:endParaRPr>
          </a:p>
          <a:p>
            <a:pPr marL="355600" marR="279400" indent="-342900" algn="just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lang="pt-BR" sz="2400" spc="-5" dirty="0">
                <a:latin typeface="Arial"/>
                <a:cs typeface="Arial"/>
              </a:rPr>
              <a:t>São </a:t>
            </a:r>
            <a:r>
              <a:rPr lang="pt-BR" sz="2400" dirty="0">
                <a:latin typeface="Arial"/>
                <a:cs typeface="Arial"/>
              </a:rPr>
              <a:t>compostos </a:t>
            </a:r>
            <a:r>
              <a:rPr lang="pt-BR" sz="2400" spc="-5" dirty="0">
                <a:latin typeface="Arial"/>
                <a:cs typeface="Arial"/>
              </a:rPr>
              <a:t>pela </a:t>
            </a:r>
            <a:r>
              <a:rPr lang="pt-BR" sz="2400" dirty="0">
                <a:latin typeface="Arial"/>
                <a:cs typeface="Arial"/>
              </a:rPr>
              <a:t>resposta </a:t>
            </a:r>
            <a:r>
              <a:rPr lang="pt-BR" sz="2400" spc="-5" dirty="0">
                <a:latin typeface="Arial"/>
                <a:cs typeface="Arial"/>
              </a:rPr>
              <a:t>de amplitude </a:t>
            </a:r>
            <a:r>
              <a:rPr lang="pt-BR" sz="2400" dirty="0">
                <a:latin typeface="Arial"/>
                <a:cs typeface="Arial"/>
              </a:rPr>
              <a:t>e </a:t>
            </a:r>
            <a:r>
              <a:rPr lang="pt-BR" sz="2400" spc="-5" dirty="0">
                <a:latin typeface="Arial"/>
                <a:cs typeface="Arial"/>
              </a:rPr>
              <a:t>de </a:t>
            </a:r>
            <a:r>
              <a:rPr lang="pt-BR" sz="2400" dirty="0">
                <a:latin typeface="Arial"/>
                <a:cs typeface="Arial"/>
              </a:rPr>
              <a:t>fase.  Os </a:t>
            </a:r>
            <a:r>
              <a:rPr lang="pt-BR" sz="2400" spc="-5" dirty="0">
                <a:latin typeface="Arial"/>
                <a:cs typeface="Arial"/>
              </a:rPr>
              <a:t>dois gráficos </a:t>
            </a:r>
            <a:r>
              <a:rPr lang="pt-BR" sz="2400" dirty="0">
                <a:latin typeface="Arial"/>
                <a:cs typeface="Arial"/>
              </a:rPr>
              <a:t>compõe a resposta </a:t>
            </a:r>
            <a:r>
              <a:rPr lang="pt-BR" sz="2400" spc="-5" dirty="0">
                <a:latin typeface="Arial"/>
                <a:cs typeface="Arial"/>
              </a:rPr>
              <a:t>em </a:t>
            </a:r>
            <a:r>
              <a:rPr lang="pt-BR" sz="2400" dirty="0">
                <a:latin typeface="Arial"/>
                <a:cs typeface="Arial"/>
              </a:rPr>
              <a:t>frequência</a:t>
            </a:r>
            <a:r>
              <a:rPr lang="pt-BR" sz="2400" spc="-90" dirty="0">
                <a:latin typeface="Arial"/>
                <a:cs typeface="Arial"/>
              </a:rPr>
              <a:t> </a:t>
            </a:r>
            <a:r>
              <a:rPr lang="pt-BR" sz="2400" spc="-5" dirty="0">
                <a:latin typeface="Arial"/>
                <a:cs typeface="Arial"/>
              </a:rPr>
              <a:t>de  um</a:t>
            </a:r>
            <a:r>
              <a:rPr lang="pt-BR" sz="2400" spc="-95" dirty="0">
                <a:latin typeface="Arial"/>
                <a:cs typeface="Arial"/>
              </a:rPr>
              <a:t> </a:t>
            </a:r>
            <a:r>
              <a:rPr lang="pt-BR" sz="2400" dirty="0">
                <a:latin typeface="Arial"/>
                <a:cs typeface="Arial"/>
              </a:rPr>
              <a:t>sistema</a:t>
            </a:r>
          </a:p>
          <a:p>
            <a:pPr marL="12700" marR="279400" algn="just">
              <a:lnSpc>
                <a:spcPct val="100000"/>
              </a:lnSpc>
              <a:spcBef>
                <a:spcPts val="570"/>
              </a:spcBef>
              <a:tabLst>
                <a:tab pos="355600" algn="l"/>
              </a:tabLst>
            </a:pPr>
            <a:endParaRPr lang="pt-BR" sz="2400" dirty="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lang="pt-BR" sz="2400" dirty="0">
                <a:latin typeface="Arial"/>
                <a:cs typeface="Arial"/>
              </a:rPr>
              <a:t>A </a:t>
            </a:r>
            <a:r>
              <a:rPr lang="pt-BR" sz="2400" spc="-5" dirty="0">
                <a:latin typeface="Arial"/>
                <a:cs typeface="Arial"/>
              </a:rPr>
              <a:t>escala de </a:t>
            </a:r>
            <a:r>
              <a:rPr lang="pt-BR" sz="2400" dirty="0">
                <a:latin typeface="Arial"/>
                <a:cs typeface="Arial"/>
              </a:rPr>
              <a:t>frequência é </a:t>
            </a:r>
            <a:r>
              <a:rPr lang="pt-BR" sz="2400" spc="-5" dirty="0">
                <a:latin typeface="Arial"/>
                <a:cs typeface="Arial"/>
              </a:rPr>
              <a:t>logarítmica para englobar uma  </a:t>
            </a:r>
            <a:r>
              <a:rPr lang="pt-BR" sz="2400" dirty="0">
                <a:latin typeface="Arial"/>
                <a:cs typeface="Arial"/>
              </a:rPr>
              <a:t>faixa maior de frequência em um espaço</a:t>
            </a:r>
            <a:r>
              <a:rPr lang="pt-BR" sz="2400" spc="-114" dirty="0">
                <a:latin typeface="Arial"/>
                <a:cs typeface="Arial"/>
              </a:rPr>
              <a:t> </a:t>
            </a:r>
            <a:r>
              <a:rPr lang="pt-BR" sz="2400" dirty="0">
                <a:latin typeface="Arial"/>
                <a:cs typeface="Arial"/>
              </a:rPr>
              <a:t>menor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0" rIns="0" bIns="0" rtlCol="0">
            <a:spAutoFit/>
          </a:bodyPr>
          <a:lstStyle/>
          <a:p>
            <a:pPr marL="2103755">
              <a:lnSpc>
                <a:spcPct val="100000"/>
              </a:lnSpc>
            </a:pPr>
            <a:r>
              <a:rPr spc="-5" dirty="0"/>
              <a:t>Exemplo</a:t>
            </a:r>
            <a:r>
              <a:rPr spc="-55" dirty="0"/>
              <a:t> </a:t>
            </a:r>
            <a:r>
              <a:rPr spc="-5" dirty="0"/>
              <a:t>15.10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540" y="1985771"/>
            <a:ext cx="8988160" cy="3339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lang="pt-BR" sz="2400" spc="-5" dirty="0">
                <a:latin typeface="Arial"/>
                <a:cs typeface="Arial"/>
              </a:rPr>
              <a:t>Construa </a:t>
            </a:r>
            <a:r>
              <a:rPr lang="pt-BR" sz="2400" dirty="0">
                <a:latin typeface="Arial"/>
                <a:cs typeface="Arial"/>
              </a:rPr>
              <a:t>o </a:t>
            </a:r>
            <a:r>
              <a:rPr lang="pt-BR" sz="2400" spc="-5" dirty="0">
                <a:latin typeface="Arial"/>
                <a:cs typeface="Arial"/>
              </a:rPr>
              <a:t>gráfico de </a:t>
            </a:r>
            <a:r>
              <a:rPr lang="pt-BR" sz="2400" dirty="0">
                <a:latin typeface="Arial"/>
                <a:cs typeface="Arial"/>
              </a:rPr>
              <a:t>Bode </a:t>
            </a:r>
            <a:r>
              <a:rPr lang="pt-BR" sz="2400" spc="-5" dirty="0">
                <a:latin typeface="Arial"/>
                <a:cs typeface="Arial"/>
              </a:rPr>
              <a:t>para </a:t>
            </a:r>
            <a:r>
              <a:rPr lang="pt-BR" sz="2400" dirty="0">
                <a:latin typeface="Arial"/>
                <a:cs typeface="Arial"/>
              </a:rPr>
              <a:t>o </a:t>
            </a:r>
            <a:r>
              <a:rPr lang="pt-BR" sz="2400" spc="-5" dirty="0">
                <a:latin typeface="Arial"/>
                <a:cs typeface="Arial"/>
              </a:rPr>
              <a:t>ângulo de </a:t>
            </a:r>
            <a:r>
              <a:rPr lang="pt-BR" sz="2400" dirty="0">
                <a:latin typeface="Arial"/>
                <a:cs typeface="Arial"/>
              </a:rPr>
              <a:t>fase </a:t>
            </a:r>
            <a:r>
              <a:rPr lang="pt-BR" sz="2400" spc="-5" dirty="0">
                <a:latin typeface="Arial"/>
                <a:cs typeface="Arial"/>
              </a:rPr>
              <a:t>da </a:t>
            </a:r>
            <a:r>
              <a:rPr lang="pt-BR" sz="2400" dirty="0">
                <a:latin typeface="Arial"/>
                <a:cs typeface="Arial"/>
              </a:rPr>
              <a:t>FT  do exemplo</a:t>
            </a:r>
            <a:r>
              <a:rPr lang="pt-BR" sz="2400" spc="-100" dirty="0">
                <a:latin typeface="Arial"/>
                <a:cs typeface="Arial"/>
              </a:rPr>
              <a:t> </a:t>
            </a:r>
            <a:r>
              <a:rPr lang="pt-BR" sz="2400" dirty="0">
                <a:latin typeface="Arial"/>
                <a:cs typeface="Arial"/>
              </a:rPr>
              <a:t>15.9</a:t>
            </a:r>
          </a:p>
          <a:p>
            <a:pPr marL="12700" marR="5080" algn="just">
              <a:lnSpc>
                <a:spcPct val="100000"/>
              </a:lnSpc>
              <a:tabLst>
                <a:tab pos="354965" algn="l"/>
                <a:tab pos="355600" algn="l"/>
              </a:tabLst>
            </a:pPr>
            <a:endParaRPr lang="pt-BR" sz="2400" dirty="0">
              <a:latin typeface="Arial"/>
              <a:cs typeface="Arial"/>
            </a:endParaRPr>
          </a:p>
          <a:p>
            <a:pPr marL="355600" marR="366395" indent="-342900" algn="just">
              <a:lnSpc>
                <a:spcPct val="1000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lang="pt-BR" sz="2400" spc="-5" dirty="0">
                <a:latin typeface="Arial"/>
                <a:cs typeface="Arial"/>
              </a:rPr>
              <a:t>Calcule </a:t>
            </a:r>
            <a:r>
              <a:rPr lang="pt-BR" sz="2400" dirty="0">
                <a:latin typeface="Arial"/>
                <a:cs typeface="Arial"/>
              </a:rPr>
              <a:t>o </a:t>
            </a:r>
            <a:r>
              <a:rPr lang="pt-BR" sz="2400" spc="-5" dirty="0">
                <a:latin typeface="Arial"/>
                <a:cs typeface="Arial"/>
              </a:rPr>
              <a:t>ângulo de </a:t>
            </a:r>
            <a:r>
              <a:rPr lang="pt-BR" sz="2400" dirty="0">
                <a:latin typeface="Arial"/>
                <a:cs typeface="Arial"/>
              </a:rPr>
              <a:t>fase </a:t>
            </a:r>
            <a:r>
              <a:rPr lang="pt-BR" sz="2400" spc="-5" dirty="0">
                <a:latin typeface="Arial"/>
                <a:cs typeface="Arial"/>
              </a:rPr>
              <a:t>θ(ω) em </a:t>
            </a:r>
            <a:r>
              <a:rPr lang="pt-BR" sz="2400" dirty="0">
                <a:latin typeface="Arial"/>
                <a:cs typeface="Arial"/>
              </a:rPr>
              <a:t>ω = </a:t>
            </a:r>
            <a:r>
              <a:rPr lang="pt-BR" sz="2400" spc="-5" dirty="0">
                <a:latin typeface="Arial"/>
                <a:cs typeface="Arial"/>
              </a:rPr>
              <a:t>50, 500 </a:t>
            </a:r>
            <a:r>
              <a:rPr lang="pt-BR" sz="2400" dirty="0">
                <a:latin typeface="Arial"/>
                <a:cs typeface="Arial"/>
              </a:rPr>
              <a:t>e </a:t>
            </a:r>
            <a:r>
              <a:rPr lang="pt-BR" sz="2400" spc="-5" dirty="0">
                <a:latin typeface="Arial"/>
                <a:cs typeface="Arial"/>
              </a:rPr>
              <a:t>1000 </a:t>
            </a:r>
            <a:r>
              <a:rPr lang="pt-BR" sz="2400" spc="-5" dirty="0" err="1">
                <a:latin typeface="Arial"/>
                <a:cs typeface="Arial"/>
              </a:rPr>
              <a:t>rad</a:t>
            </a:r>
            <a:r>
              <a:rPr lang="pt-BR" sz="2400" spc="-5" dirty="0">
                <a:latin typeface="Arial"/>
                <a:cs typeface="Arial"/>
              </a:rPr>
              <a:t>/s</a:t>
            </a:r>
          </a:p>
          <a:p>
            <a:pPr marL="12700" marR="366395" algn="just">
              <a:lnSpc>
                <a:spcPct val="100000"/>
              </a:lnSpc>
              <a:spcBef>
                <a:spcPts val="570"/>
              </a:spcBef>
              <a:tabLst>
                <a:tab pos="354965" algn="l"/>
                <a:tab pos="355600" algn="l"/>
              </a:tabLst>
            </a:pPr>
            <a:endParaRPr lang="pt-BR" sz="2400" dirty="0">
              <a:latin typeface="Arial"/>
              <a:cs typeface="Arial"/>
            </a:endParaRPr>
          </a:p>
          <a:p>
            <a:pPr marL="354965" indent="-342265" algn="just">
              <a:lnSpc>
                <a:spcPct val="1000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lang="pt-BR" sz="2400" dirty="0">
                <a:latin typeface="Arial"/>
                <a:cs typeface="Arial"/>
              </a:rPr>
              <a:t>Plote os valores calculados no item</a:t>
            </a:r>
            <a:r>
              <a:rPr lang="pt-BR" sz="2400" spc="-110" dirty="0">
                <a:latin typeface="Arial"/>
                <a:cs typeface="Arial"/>
              </a:rPr>
              <a:t> </a:t>
            </a:r>
            <a:r>
              <a:rPr lang="pt-BR" sz="2400" dirty="0">
                <a:latin typeface="Arial"/>
                <a:cs typeface="Arial"/>
              </a:rPr>
              <a:t>anterior</a:t>
            </a:r>
          </a:p>
          <a:p>
            <a:pPr marL="12700" algn="just">
              <a:lnSpc>
                <a:spcPct val="100000"/>
              </a:lnSpc>
              <a:spcBef>
                <a:spcPts val="570"/>
              </a:spcBef>
              <a:tabLst>
                <a:tab pos="354965" algn="l"/>
                <a:tab pos="355600" algn="l"/>
              </a:tabLst>
            </a:pPr>
            <a:endParaRPr lang="pt-BR" sz="2400" dirty="0">
              <a:latin typeface="Arial"/>
              <a:cs typeface="Arial"/>
            </a:endParaRPr>
          </a:p>
          <a:p>
            <a:pPr marL="354965" indent="-342265" algn="just">
              <a:lnSpc>
                <a:spcPct val="1000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lang="pt-BR" sz="2400" dirty="0">
                <a:latin typeface="Arial"/>
                <a:cs typeface="Arial"/>
              </a:rPr>
              <a:t>Se </a:t>
            </a:r>
            <a:r>
              <a:rPr lang="pt-BR" sz="2400" spc="-5" dirty="0">
                <a:latin typeface="Arial"/>
                <a:cs typeface="Arial"/>
              </a:rPr>
              <a:t>v</a:t>
            </a:r>
            <a:r>
              <a:rPr lang="pt-BR" sz="2400" spc="-7" baseline="-20833" dirty="0">
                <a:latin typeface="Arial"/>
                <a:cs typeface="Arial"/>
              </a:rPr>
              <a:t>i</a:t>
            </a:r>
            <a:r>
              <a:rPr lang="pt-BR" sz="2400" spc="-5" dirty="0">
                <a:latin typeface="Arial"/>
                <a:cs typeface="Arial"/>
              </a:rPr>
              <a:t>(t) </a:t>
            </a:r>
            <a:r>
              <a:rPr lang="pt-BR" sz="2400" dirty="0">
                <a:latin typeface="Arial"/>
                <a:cs typeface="Arial"/>
              </a:rPr>
              <a:t>= </a:t>
            </a:r>
            <a:r>
              <a:rPr lang="pt-BR" sz="2400" spc="-5" dirty="0">
                <a:latin typeface="Arial"/>
                <a:cs typeface="Arial"/>
              </a:rPr>
              <a:t>10cos(500t </a:t>
            </a:r>
            <a:r>
              <a:rPr lang="pt-BR" sz="2400" dirty="0">
                <a:latin typeface="Arial"/>
                <a:cs typeface="Arial"/>
              </a:rPr>
              <a:t>– </a:t>
            </a:r>
            <a:r>
              <a:rPr lang="pt-BR" sz="2400" spc="-5" dirty="0">
                <a:latin typeface="Arial"/>
                <a:cs typeface="Arial"/>
              </a:rPr>
              <a:t>25º), quanto </a:t>
            </a:r>
            <a:r>
              <a:rPr lang="pt-BR" sz="2400" dirty="0">
                <a:latin typeface="Arial"/>
                <a:cs typeface="Arial"/>
              </a:rPr>
              <a:t>será</a:t>
            </a:r>
            <a:r>
              <a:rPr lang="pt-BR" sz="2400" spc="-45" dirty="0">
                <a:latin typeface="Arial"/>
                <a:cs typeface="Arial"/>
              </a:rPr>
              <a:t> </a:t>
            </a:r>
            <a:r>
              <a:rPr lang="pt-BR" sz="2400" spc="-5" dirty="0" err="1">
                <a:latin typeface="Arial"/>
                <a:cs typeface="Arial"/>
              </a:rPr>
              <a:t>v</a:t>
            </a:r>
            <a:r>
              <a:rPr lang="pt-BR" sz="2400" spc="-7" baseline="-20833" dirty="0" err="1">
                <a:latin typeface="Arial"/>
                <a:cs typeface="Arial"/>
              </a:rPr>
              <a:t>o</a:t>
            </a:r>
            <a:r>
              <a:rPr lang="pt-BR" sz="2400" spc="-5" dirty="0">
                <a:latin typeface="Arial"/>
                <a:cs typeface="Arial"/>
              </a:rPr>
              <a:t>(t)?</a:t>
            </a:r>
            <a:endParaRPr lang="pt-BR"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73050" rIns="0" bIns="0" rtlCol="0">
            <a:spAutoFit/>
          </a:bodyPr>
          <a:lstStyle/>
          <a:p>
            <a:pPr marL="2103755">
              <a:lnSpc>
                <a:spcPts val="5265"/>
              </a:lnSpc>
            </a:pPr>
            <a:r>
              <a:rPr sz="4400" spc="-5" dirty="0"/>
              <a:t>Exemplo</a:t>
            </a:r>
            <a:r>
              <a:rPr sz="4400" spc="-55" dirty="0"/>
              <a:t> </a:t>
            </a:r>
            <a:r>
              <a:rPr sz="4400" spc="-5" dirty="0"/>
              <a:t>15.10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1541" y="1512824"/>
            <a:ext cx="5604510" cy="364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ts val="2865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De </a:t>
            </a:r>
            <a:r>
              <a:rPr sz="2400" spc="-5" dirty="0">
                <a:latin typeface="Arial"/>
                <a:cs typeface="Arial"/>
              </a:rPr>
              <a:t>acordo </a:t>
            </a:r>
            <a:r>
              <a:rPr sz="2400" dirty="0">
                <a:latin typeface="Arial"/>
                <a:cs typeface="Arial"/>
              </a:rPr>
              <a:t>com o </a:t>
            </a:r>
            <a:r>
              <a:rPr sz="2400" spc="-5" dirty="0">
                <a:latin typeface="Arial"/>
                <a:cs typeface="Arial"/>
              </a:rPr>
              <a:t>exemplo 15.9,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temos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46233" y="1906523"/>
            <a:ext cx="2695955" cy="398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01609" y="2338577"/>
            <a:ext cx="7193280" cy="3855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22461" y="2769870"/>
            <a:ext cx="5832348" cy="41849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73050" rIns="0" bIns="0" rtlCol="0">
            <a:spAutoFit/>
          </a:bodyPr>
          <a:lstStyle/>
          <a:p>
            <a:pPr marL="2103755">
              <a:lnSpc>
                <a:spcPct val="100000"/>
              </a:lnSpc>
            </a:pPr>
            <a:r>
              <a:rPr sz="4400" spc="-5" dirty="0"/>
              <a:t>Exemplo</a:t>
            </a:r>
            <a:r>
              <a:rPr sz="4400" spc="-55" dirty="0"/>
              <a:t> </a:t>
            </a:r>
            <a:r>
              <a:rPr sz="4400" spc="-5" dirty="0"/>
              <a:t>15.10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1541" y="1985771"/>
            <a:ext cx="301371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Valores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calculados: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18017" y="2625089"/>
            <a:ext cx="7092696" cy="2183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0" rIns="0" bIns="0" rtlCol="0">
            <a:spAutoFit/>
          </a:bodyPr>
          <a:lstStyle/>
          <a:p>
            <a:pPr marL="2103755">
              <a:lnSpc>
                <a:spcPct val="100000"/>
              </a:lnSpc>
            </a:pPr>
            <a:r>
              <a:rPr spc="-5" dirty="0"/>
              <a:t>Exemplo</a:t>
            </a:r>
            <a:r>
              <a:rPr spc="-55" dirty="0"/>
              <a:t> </a:t>
            </a:r>
            <a:r>
              <a:rPr spc="-5" dirty="0"/>
              <a:t>15.10</a:t>
            </a:r>
          </a:p>
        </p:txBody>
      </p:sp>
      <p:sp>
        <p:nvSpPr>
          <p:cNvPr id="3" name="object 3"/>
          <p:cNvSpPr/>
          <p:nvPr/>
        </p:nvSpPr>
        <p:spPr>
          <a:xfrm>
            <a:off x="1170317" y="2122170"/>
            <a:ext cx="8317229" cy="2728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0" rIns="0" bIns="0" rtlCol="0">
            <a:spAutoFit/>
          </a:bodyPr>
          <a:lstStyle/>
          <a:p>
            <a:pPr marL="2042160">
              <a:lnSpc>
                <a:spcPct val="100000"/>
              </a:lnSpc>
            </a:pPr>
            <a:r>
              <a:rPr spc="-5" dirty="0"/>
              <a:t>Exercício</a:t>
            </a:r>
            <a:r>
              <a:rPr spc="-45" dirty="0"/>
              <a:t> </a:t>
            </a:r>
            <a:r>
              <a:rPr spc="-5" dirty="0"/>
              <a:t>15.12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541" y="1985771"/>
            <a:ext cx="521462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expressão numérica de uma </a:t>
            </a:r>
            <a:r>
              <a:rPr sz="2400" dirty="0">
                <a:latin typeface="Arial"/>
                <a:cs typeface="Arial"/>
              </a:rPr>
              <a:t>FT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é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1541" y="3738371"/>
            <a:ext cx="8037830" cy="147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Com base na aproximação de |H(jω)| </a:t>
            </a:r>
            <a:r>
              <a:rPr sz="2400" spc="-5" dirty="0">
                <a:latin typeface="Arial"/>
                <a:cs typeface="Arial"/>
              </a:rPr>
              <a:t>por uma linha </a:t>
            </a:r>
            <a:r>
              <a:rPr sz="2400" dirty="0">
                <a:latin typeface="Arial"/>
                <a:cs typeface="Arial"/>
              </a:rPr>
              <a:t>reta,  estime</a:t>
            </a:r>
          </a:p>
          <a:p>
            <a:pPr marL="755015" lvl="1" indent="-285115">
              <a:lnSpc>
                <a:spcPct val="100000"/>
              </a:lnSpc>
              <a:spcBef>
                <a:spcPts val="495"/>
              </a:spcBef>
              <a:buChar char="–"/>
              <a:tabLst>
                <a:tab pos="755015" algn="l"/>
                <a:tab pos="755650" algn="l"/>
              </a:tabLst>
            </a:pPr>
            <a:r>
              <a:rPr lang="pt-BR" sz="2000" spc="-5" dirty="0">
                <a:latin typeface="Arial"/>
                <a:cs typeface="Arial"/>
              </a:rPr>
              <a:t>O valor máximo de |H(</a:t>
            </a:r>
            <a:r>
              <a:rPr lang="pt-BR" sz="2000" spc="-5" dirty="0" err="1">
                <a:latin typeface="Arial"/>
                <a:cs typeface="Arial"/>
              </a:rPr>
              <a:t>jω</a:t>
            </a:r>
            <a:r>
              <a:rPr lang="pt-BR" sz="2000" spc="-5" dirty="0">
                <a:latin typeface="Arial"/>
                <a:cs typeface="Arial"/>
              </a:rPr>
              <a:t>)| em decibéis</a:t>
            </a:r>
            <a:r>
              <a:rPr lang="pt-BR" sz="2000" spc="50" dirty="0">
                <a:latin typeface="Arial"/>
                <a:cs typeface="Arial"/>
              </a:rPr>
              <a:t> </a:t>
            </a:r>
            <a:r>
              <a:rPr lang="pt-BR" sz="2000" spc="-5" dirty="0">
                <a:solidFill>
                  <a:srgbClr val="0000FF"/>
                </a:solidFill>
                <a:latin typeface="Arial"/>
                <a:cs typeface="Arial"/>
              </a:rPr>
              <a:t>(2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6dB</a:t>
            </a:r>
            <a:r>
              <a:rPr lang="pt-BR" sz="2000" spc="-5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47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O valor de ω &gt; 0 para o qual |H(jω)| = 1</a:t>
            </a:r>
            <a:r>
              <a:rPr sz="2000" dirty="0">
                <a:latin typeface="Arial"/>
                <a:cs typeface="Arial"/>
              </a:rPr>
              <a:t> </a:t>
            </a:r>
            <a:r>
              <a:rPr lang="pt-BR" sz="2000" spc="-10" dirty="0">
                <a:solidFill>
                  <a:srgbClr val="0000FF"/>
                </a:solidFill>
                <a:latin typeface="Arial"/>
                <a:cs typeface="Arial"/>
              </a:rPr>
              <a:t>(9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8krad/s</a:t>
            </a:r>
            <a:r>
              <a:rPr lang="pt-BR" sz="2000" spc="-1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86569" y="2409444"/>
            <a:ext cx="3852671" cy="947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645648"/>
            <a:ext cx="99949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2935" marR="5080" indent="-3149600">
              <a:lnSpc>
                <a:spcPct val="100000"/>
              </a:lnSpc>
            </a:pPr>
            <a:r>
              <a:rPr lang="pt-BR" sz="4000" dirty="0" err="1"/>
              <a:t>Pólos</a:t>
            </a:r>
            <a:r>
              <a:rPr lang="pt-BR" sz="4000" dirty="0"/>
              <a:t> e zeros complexos</a:t>
            </a:r>
            <a:r>
              <a:rPr lang="pt-BR" sz="4000" spc="-95" dirty="0"/>
              <a:t> </a:t>
            </a:r>
            <a:r>
              <a:rPr lang="pt-BR" sz="4000" dirty="0"/>
              <a:t>(segunda ordem)</a:t>
            </a:r>
          </a:p>
        </p:txBody>
      </p:sp>
      <p:sp>
        <p:nvSpPr>
          <p:cNvPr id="3" name="object 3"/>
          <p:cNvSpPr/>
          <p:nvPr/>
        </p:nvSpPr>
        <p:spPr>
          <a:xfrm>
            <a:off x="1385962" y="1978151"/>
            <a:ext cx="7694537" cy="2000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67241" y="4065270"/>
            <a:ext cx="5688329" cy="553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94695" y="4714494"/>
            <a:ext cx="1944623" cy="12542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aixaDeTexto 5"/>
          <p:cNvSpPr txBox="1"/>
          <p:nvPr/>
        </p:nvSpPr>
        <p:spPr>
          <a:xfrm>
            <a:off x="8893491" y="2181225"/>
            <a:ext cx="374016" cy="4827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893491" y="3482299"/>
            <a:ext cx="374016" cy="4827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570" y="657225"/>
            <a:ext cx="99187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2935" marR="5080" indent="-3149600">
              <a:lnSpc>
                <a:spcPct val="100000"/>
              </a:lnSpc>
            </a:pPr>
            <a:r>
              <a:rPr lang="pt-BR" sz="4000" dirty="0" err="1"/>
              <a:t>Pólos</a:t>
            </a:r>
            <a:r>
              <a:rPr lang="pt-BR" sz="4000" dirty="0"/>
              <a:t> e zeros complexos</a:t>
            </a:r>
            <a:r>
              <a:rPr lang="pt-BR" sz="4000" spc="-95" dirty="0"/>
              <a:t> </a:t>
            </a:r>
            <a:r>
              <a:rPr lang="pt-BR" sz="4000" dirty="0"/>
              <a:t>(segunda ordem)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541" y="1985771"/>
            <a:ext cx="8454759" cy="2667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 algn="just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lang="pt-BR" sz="2400" dirty="0">
                <a:latin typeface="Arial"/>
                <a:cs typeface="Arial"/>
              </a:rPr>
              <a:t>O </a:t>
            </a:r>
            <a:r>
              <a:rPr lang="pt-BR" sz="2400" spc="-5" dirty="0">
                <a:latin typeface="Arial"/>
                <a:cs typeface="Arial"/>
              </a:rPr>
              <a:t>termo </a:t>
            </a:r>
            <a:r>
              <a:rPr lang="pt-BR" sz="2400" dirty="0" err="1">
                <a:latin typeface="Arial"/>
                <a:cs typeface="Arial"/>
              </a:rPr>
              <a:t>ω</a:t>
            </a:r>
            <a:r>
              <a:rPr lang="pt-BR" sz="2400" baseline="-20833" dirty="0" err="1">
                <a:latin typeface="Arial"/>
                <a:cs typeface="Arial"/>
              </a:rPr>
              <a:t>n</a:t>
            </a:r>
            <a:r>
              <a:rPr lang="pt-BR" sz="2400" baseline="-20833" dirty="0">
                <a:latin typeface="Arial"/>
                <a:cs typeface="Arial"/>
              </a:rPr>
              <a:t> </a:t>
            </a:r>
            <a:r>
              <a:rPr lang="pt-BR" sz="2400" dirty="0">
                <a:latin typeface="Arial"/>
                <a:cs typeface="Arial"/>
              </a:rPr>
              <a:t>é a frequência </a:t>
            </a:r>
            <a:r>
              <a:rPr lang="pt-BR" sz="2400" spc="-5" dirty="0">
                <a:latin typeface="Arial"/>
                <a:cs typeface="Arial"/>
              </a:rPr>
              <a:t>de quebra do </a:t>
            </a:r>
            <a:r>
              <a:rPr lang="pt-BR" sz="2400" dirty="0">
                <a:latin typeface="Arial"/>
                <a:cs typeface="Arial"/>
              </a:rPr>
              <a:t>fator </a:t>
            </a:r>
            <a:r>
              <a:rPr lang="pt-BR" sz="2400" spc="-5" dirty="0">
                <a:latin typeface="Arial"/>
                <a:cs typeface="Arial"/>
              </a:rPr>
              <a:t>do  </a:t>
            </a:r>
            <a:r>
              <a:rPr lang="pt-BR" sz="2400" dirty="0">
                <a:latin typeface="Arial"/>
                <a:cs typeface="Arial"/>
              </a:rPr>
              <a:t>segundo grau e ζ é o coeficiente </a:t>
            </a:r>
            <a:r>
              <a:rPr lang="pt-BR" sz="2400" spc="-5" dirty="0">
                <a:latin typeface="Arial"/>
                <a:cs typeface="Arial"/>
              </a:rPr>
              <a:t>de amortecimento do </a:t>
            </a:r>
            <a:r>
              <a:rPr lang="pt-BR" sz="2400" dirty="0">
                <a:latin typeface="Arial"/>
                <a:cs typeface="Arial"/>
              </a:rPr>
              <a:t>fator do segundo</a:t>
            </a:r>
            <a:r>
              <a:rPr lang="pt-BR" sz="2400" spc="-110" dirty="0">
                <a:latin typeface="Arial"/>
                <a:cs typeface="Arial"/>
              </a:rPr>
              <a:t> </a:t>
            </a:r>
            <a:r>
              <a:rPr lang="pt-BR" sz="2400" dirty="0">
                <a:latin typeface="Arial"/>
                <a:cs typeface="Arial"/>
              </a:rPr>
              <a:t>grau.</a:t>
            </a:r>
          </a:p>
          <a:p>
            <a:pPr marL="354965" marR="5080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endParaRPr sz="24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valor crítico de </a:t>
            </a:r>
            <a:r>
              <a:rPr sz="2400" dirty="0">
                <a:latin typeface="Arial"/>
                <a:cs typeface="Arial"/>
              </a:rPr>
              <a:t>ζ é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</a:p>
          <a:p>
            <a:pPr marL="755015" lvl="1" indent="-285115">
              <a:lnSpc>
                <a:spcPct val="100000"/>
              </a:lnSpc>
              <a:spcBef>
                <a:spcPts val="49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Se ζ &lt; 1, as raízes do fator do </a:t>
            </a:r>
            <a:r>
              <a:rPr sz="2000" spc="-10" dirty="0">
                <a:latin typeface="Arial"/>
                <a:cs typeface="Arial"/>
              </a:rPr>
              <a:t>segundo </a:t>
            </a:r>
            <a:r>
              <a:rPr sz="2000" spc="-5" dirty="0">
                <a:latin typeface="Arial"/>
                <a:cs typeface="Arial"/>
              </a:rPr>
              <a:t>grau são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complexas</a:t>
            </a:r>
            <a:endParaRPr sz="2000" dirty="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7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Se ζ ≥ 1, as raízes do fator do </a:t>
            </a:r>
            <a:r>
              <a:rPr sz="2000" spc="-10" dirty="0">
                <a:latin typeface="Arial"/>
                <a:cs typeface="Arial"/>
              </a:rPr>
              <a:t>segundo </a:t>
            </a:r>
            <a:r>
              <a:rPr sz="2000" spc="-5" dirty="0">
                <a:latin typeface="Arial"/>
                <a:cs typeface="Arial"/>
              </a:rPr>
              <a:t>grau são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reais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46620" y="663998"/>
            <a:ext cx="99060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2935" marR="5080" indent="-3149600">
              <a:lnSpc>
                <a:spcPct val="100000"/>
              </a:lnSpc>
            </a:pPr>
            <a:r>
              <a:rPr lang="pt-BR" dirty="0" err="1"/>
              <a:t>Pólos</a:t>
            </a:r>
            <a:r>
              <a:rPr lang="pt-BR" dirty="0"/>
              <a:t> e zeros complexos</a:t>
            </a:r>
            <a:r>
              <a:rPr lang="pt-BR" spc="-95" dirty="0"/>
              <a:t> </a:t>
            </a:r>
            <a:r>
              <a:rPr lang="pt-BR" dirty="0"/>
              <a:t>(segunda ordem)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541" y="1985771"/>
            <a:ext cx="3833495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Considerado ζ &lt; </a:t>
            </a:r>
            <a:r>
              <a:rPr sz="2400" spc="-5" dirty="0">
                <a:latin typeface="Arial"/>
                <a:cs typeface="Arial"/>
              </a:rPr>
              <a:t>1,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temos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31933" y="2409444"/>
            <a:ext cx="4146803" cy="107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685" y="3346703"/>
            <a:ext cx="5851397" cy="1152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38869" y="4425696"/>
            <a:ext cx="5921502" cy="1097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38941" y="5649467"/>
            <a:ext cx="1500377" cy="10591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94752" y="643199"/>
            <a:ext cx="99949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2935" marR="5080" indent="-3149600">
              <a:lnSpc>
                <a:spcPct val="100000"/>
              </a:lnSpc>
            </a:pPr>
            <a:r>
              <a:rPr lang="pt-BR" dirty="0" err="1"/>
              <a:t>Pólos</a:t>
            </a:r>
            <a:r>
              <a:rPr lang="pt-BR" dirty="0"/>
              <a:t> e zeros complexos</a:t>
            </a:r>
            <a:r>
              <a:rPr lang="pt-BR" spc="-95" dirty="0"/>
              <a:t> </a:t>
            </a:r>
            <a:r>
              <a:rPr lang="pt-BR" dirty="0"/>
              <a:t>(segunda ordem)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541" y="1985771"/>
            <a:ext cx="661797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Por </a:t>
            </a:r>
            <a:r>
              <a:rPr sz="2400" dirty="0">
                <a:latin typeface="Arial"/>
                <a:cs typeface="Arial"/>
              </a:rPr>
              <a:t>conveniência, vamos substituir </a:t>
            </a:r>
            <a:r>
              <a:rPr sz="2400" spc="-5" dirty="0">
                <a:latin typeface="Arial"/>
                <a:cs typeface="Arial"/>
              </a:rPr>
              <a:t>ω/ω</a:t>
            </a:r>
            <a:r>
              <a:rPr sz="2400" spc="-7" baseline="-20833" dirty="0">
                <a:latin typeface="Arial"/>
                <a:cs typeface="Arial"/>
              </a:rPr>
              <a:t>n </a:t>
            </a:r>
            <a:r>
              <a:rPr sz="2400" spc="-5" dirty="0">
                <a:latin typeface="Arial"/>
                <a:cs typeface="Arial"/>
              </a:rPr>
              <a:t>por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75367" y="2409444"/>
            <a:ext cx="3946398" cy="989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98533" y="3345941"/>
            <a:ext cx="5096256" cy="10873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76691" y="4498847"/>
            <a:ext cx="7431023" cy="24254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41" y="397763"/>
            <a:ext cx="7938770" cy="1226820"/>
          </a:xfrm>
          <a:prstGeom prst="rect">
            <a:avLst/>
          </a:prstGeom>
        </p:spPr>
        <p:txBody>
          <a:bodyPr vert="horz" wrap="square" lIns="0" tIns="273050" rIns="0" bIns="0" rtlCol="0">
            <a:spAutoFit/>
          </a:bodyPr>
          <a:lstStyle/>
          <a:p>
            <a:pPr marL="1249045">
              <a:lnSpc>
                <a:spcPct val="100000"/>
              </a:lnSpc>
            </a:pPr>
            <a:r>
              <a:rPr spc="-5" dirty="0"/>
              <a:t>Gráficos de</a:t>
            </a:r>
            <a:r>
              <a:rPr spc="-25" dirty="0"/>
              <a:t> </a:t>
            </a:r>
            <a:r>
              <a:rPr spc="-5" dirty="0"/>
              <a:t>amplitude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8078" y="1851659"/>
            <a:ext cx="7690484" cy="2346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 fator </a:t>
            </a:r>
            <a:r>
              <a:rPr sz="2400" spc="-5" dirty="0">
                <a:latin typeface="Arial"/>
                <a:cs typeface="Arial"/>
              </a:rPr>
              <a:t>do </a:t>
            </a:r>
            <a:r>
              <a:rPr sz="2400" dirty="0">
                <a:latin typeface="Arial"/>
                <a:cs typeface="Arial"/>
              </a:rPr>
              <a:t>segundo </a:t>
            </a:r>
            <a:r>
              <a:rPr sz="2400" spc="-5" dirty="0">
                <a:latin typeface="Arial"/>
                <a:cs typeface="Arial"/>
              </a:rPr>
              <a:t>grau </a:t>
            </a:r>
            <a:r>
              <a:rPr sz="2400" dirty="0">
                <a:latin typeface="Arial"/>
                <a:cs typeface="Arial"/>
              </a:rPr>
              <a:t>contribui </a:t>
            </a:r>
            <a:r>
              <a:rPr sz="2400" spc="-5" dirty="0">
                <a:latin typeface="Arial"/>
                <a:cs typeface="Arial"/>
              </a:rPr>
              <a:t>para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amplitude de  H(jω) através do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termo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400" dirty="0">
              <a:latin typeface="Times New Roman"/>
              <a:cs typeface="Times New Roman"/>
            </a:endParaRPr>
          </a:p>
          <a:p>
            <a:pPr marL="755015" lvl="1" indent="-285115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Quando ω → </a:t>
            </a:r>
            <a:r>
              <a:rPr sz="2000" spc="-10" dirty="0">
                <a:latin typeface="Arial"/>
                <a:cs typeface="Arial"/>
              </a:rPr>
              <a:t>0, </a:t>
            </a:r>
            <a:r>
              <a:rPr sz="2000" spc="-5" dirty="0">
                <a:latin typeface="Arial"/>
                <a:cs typeface="Arial"/>
              </a:rPr>
              <a:t>u = (ω/ω</a:t>
            </a:r>
            <a:r>
              <a:rPr sz="1950" spc="-7" baseline="-21367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) →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0</a:t>
            </a:r>
            <a:endParaRPr sz="2000" dirty="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47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Quando ω → ∞ u →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∞</a:t>
            </a:r>
            <a:endParaRPr sz="20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4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Para valores intermediários de </a:t>
            </a:r>
            <a:r>
              <a:rPr sz="2400" spc="-5" dirty="0">
                <a:latin typeface="Arial"/>
                <a:cs typeface="Arial"/>
              </a:rPr>
              <a:t>ω,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temos: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30587" y="2708148"/>
            <a:ext cx="3600450" cy="422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0497" y="4425696"/>
            <a:ext cx="4940045" cy="1571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29015"/>
            <a:ext cx="9601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48025" marR="5080" indent="-2783840">
              <a:lnSpc>
                <a:spcPct val="100000"/>
              </a:lnSpc>
            </a:pPr>
            <a:r>
              <a:rPr lang="pt-BR" sz="4000" dirty="0" err="1"/>
              <a:t>Pólos</a:t>
            </a:r>
            <a:r>
              <a:rPr lang="pt-BR" sz="4000" dirty="0"/>
              <a:t> e zeros reais de</a:t>
            </a:r>
            <a:r>
              <a:rPr lang="pt-BR" sz="4000" spc="-95" dirty="0"/>
              <a:t> </a:t>
            </a:r>
            <a:r>
              <a:rPr lang="pt-BR" sz="4000" dirty="0"/>
              <a:t>primeira ordem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541" y="2183256"/>
            <a:ext cx="1590675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Suponha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1541" y="3300221"/>
            <a:ext cx="7811134" cy="1981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Portanto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45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 primeiro passo para construir um diagrama de Bode  consiste </a:t>
            </a:r>
            <a:r>
              <a:rPr sz="2400" spc="-5" dirty="0">
                <a:latin typeface="Arial"/>
                <a:cs typeface="Arial"/>
              </a:rPr>
              <a:t>em </a:t>
            </a:r>
            <a:r>
              <a:rPr sz="2400" dirty="0">
                <a:latin typeface="Arial"/>
                <a:cs typeface="Arial"/>
              </a:rPr>
              <a:t>colocar a </a:t>
            </a:r>
            <a:r>
              <a:rPr sz="2400" spc="-5" dirty="0">
                <a:latin typeface="Arial"/>
                <a:cs typeface="Arial"/>
              </a:rPr>
              <a:t>expressão de </a:t>
            </a:r>
            <a:r>
              <a:rPr sz="2400" dirty="0">
                <a:latin typeface="Arial"/>
                <a:cs typeface="Arial"/>
              </a:rPr>
              <a:t>H(jω) </a:t>
            </a:r>
            <a:r>
              <a:rPr sz="2400" spc="-5" dirty="0">
                <a:latin typeface="Arial"/>
                <a:cs typeface="Arial"/>
              </a:rPr>
              <a:t>na </a:t>
            </a:r>
            <a:r>
              <a:rPr sz="2400" dirty="0">
                <a:latin typeface="Arial"/>
                <a:cs typeface="Arial"/>
              </a:rPr>
              <a:t>forma  padrão, ou seja, colocar os pólos e zeros em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evidência</a:t>
            </a:r>
          </a:p>
        </p:txBody>
      </p:sp>
      <p:sp>
        <p:nvSpPr>
          <p:cNvPr id="5" name="object 5"/>
          <p:cNvSpPr/>
          <p:nvPr/>
        </p:nvSpPr>
        <p:spPr>
          <a:xfrm>
            <a:off x="3258959" y="1951356"/>
            <a:ext cx="2451354" cy="880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5807" y="3057144"/>
            <a:ext cx="3043427" cy="9258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58959" y="5506973"/>
            <a:ext cx="4249673" cy="8983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3282" y="278860"/>
            <a:ext cx="7938770" cy="1226820"/>
          </a:xfrm>
          <a:prstGeom prst="rect">
            <a:avLst/>
          </a:prstGeom>
        </p:spPr>
        <p:txBody>
          <a:bodyPr vert="horz" wrap="square" lIns="0" tIns="273050" rIns="0" bIns="0" rtlCol="0">
            <a:spAutoFit/>
          </a:bodyPr>
          <a:lstStyle/>
          <a:p>
            <a:pPr marL="1249045">
              <a:lnSpc>
                <a:spcPct val="100000"/>
              </a:lnSpc>
            </a:pPr>
            <a:r>
              <a:rPr spc="-5" dirty="0"/>
              <a:t>Gráficos de</a:t>
            </a:r>
            <a:r>
              <a:rPr spc="-25" dirty="0"/>
              <a:t> </a:t>
            </a:r>
            <a:r>
              <a:rPr spc="-5" dirty="0"/>
              <a:t>amplitude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541" y="4176521"/>
            <a:ext cx="8063230" cy="1885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905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Assim, 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gráfico de Bode </a:t>
            </a:r>
            <a:r>
              <a:rPr sz="2400" dirty="0">
                <a:latin typeface="Arial"/>
                <a:cs typeface="Arial"/>
              </a:rPr>
              <a:t>é </a:t>
            </a:r>
            <a:r>
              <a:rPr sz="2400" spc="-5" dirty="0">
                <a:latin typeface="Arial"/>
                <a:cs typeface="Arial"/>
              </a:rPr>
              <a:t>constituído por duas retas,  uma horizontal, que </a:t>
            </a:r>
            <a:r>
              <a:rPr sz="2400" dirty="0">
                <a:latin typeface="Arial"/>
                <a:cs typeface="Arial"/>
              </a:rPr>
              <a:t>coincide com o </a:t>
            </a:r>
            <a:r>
              <a:rPr sz="2400" spc="-5" dirty="0">
                <a:latin typeface="Arial"/>
                <a:cs typeface="Arial"/>
              </a:rPr>
              <a:t>eixo de </a:t>
            </a:r>
            <a:r>
              <a:rPr sz="2400" dirty="0">
                <a:latin typeface="Arial"/>
                <a:cs typeface="Arial"/>
              </a:rPr>
              <a:t>0 </a:t>
            </a:r>
            <a:r>
              <a:rPr sz="2400" spc="-5" dirty="0">
                <a:latin typeface="Arial"/>
                <a:cs typeface="Arial"/>
              </a:rPr>
              <a:t>dB, para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ω</a:t>
            </a:r>
          </a:p>
          <a:p>
            <a:pPr marL="354965">
              <a:lnSpc>
                <a:spcPts val="2870"/>
              </a:lnSpc>
            </a:pPr>
            <a:r>
              <a:rPr sz="2400" dirty="0">
                <a:latin typeface="Arial"/>
                <a:cs typeface="Arial"/>
              </a:rPr>
              <a:t>&lt; </a:t>
            </a:r>
            <a:r>
              <a:rPr sz="2400" spc="-5" dirty="0">
                <a:latin typeface="Arial"/>
                <a:cs typeface="Arial"/>
              </a:rPr>
              <a:t>ω</a:t>
            </a:r>
            <a:r>
              <a:rPr sz="2400" spc="-7" baseline="-20833" dirty="0">
                <a:latin typeface="Arial"/>
                <a:cs typeface="Arial"/>
              </a:rPr>
              <a:t>n 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outra </a:t>
            </a:r>
            <a:r>
              <a:rPr sz="2400" dirty="0">
                <a:latin typeface="Arial"/>
                <a:cs typeface="Arial"/>
              </a:rPr>
              <a:t>com </a:t>
            </a:r>
            <a:r>
              <a:rPr sz="2400" spc="-5" dirty="0">
                <a:latin typeface="Arial"/>
                <a:cs typeface="Arial"/>
              </a:rPr>
              <a:t>uma inclinação de </a:t>
            </a:r>
            <a:r>
              <a:rPr sz="2400" dirty="0">
                <a:latin typeface="Arial"/>
                <a:cs typeface="Arial"/>
              </a:rPr>
              <a:t>-40 </a:t>
            </a:r>
            <a:r>
              <a:rPr sz="2400" spc="-5" dirty="0">
                <a:latin typeface="Arial"/>
                <a:cs typeface="Arial"/>
              </a:rPr>
              <a:t>dB/década,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para</a:t>
            </a:r>
            <a:endParaRPr sz="2400" dirty="0">
              <a:latin typeface="Arial"/>
              <a:cs typeface="Arial"/>
            </a:endParaRPr>
          </a:p>
          <a:p>
            <a:pPr marL="354965">
              <a:lnSpc>
                <a:spcPts val="2875"/>
              </a:lnSpc>
            </a:pPr>
            <a:r>
              <a:rPr sz="2400" dirty="0">
                <a:latin typeface="Arial"/>
                <a:cs typeface="Arial"/>
              </a:rPr>
              <a:t>ω &gt;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ω</a:t>
            </a:r>
            <a:r>
              <a:rPr sz="2400" spc="-7" baseline="-20833" dirty="0">
                <a:latin typeface="Arial"/>
                <a:cs typeface="Arial"/>
              </a:rPr>
              <a:t>n</a:t>
            </a:r>
            <a:endParaRPr sz="2400" baseline="-20833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95"/>
              </a:spcBef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As duas retas se </a:t>
            </a:r>
            <a:r>
              <a:rPr sz="2000" spc="-10" dirty="0">
                <a:latin typeface="Arial"/>
                <a:cs typeface="Arial"/>
              </a:rPr>
              <a:t>encontram </a:t>
            </a:r>
            <a:r>
              <a:rPr sz="2000" spc="-5" dirty="0">
                <a:latin typeface="Arial"/>
                <a:cs typeface="Arial"/>
              </a:rPr>
              <a:t>no ponto u = 1, ou seja, ω 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ω</a:t>
            </a:r>
            <a:r>
              <a:rPr sz="1950" spc="-7" baseline="-21367" dirty="0">
                <a:latin typeface="Arial"/>
                <a:cs typeface="Arial"/>
              </a:rPr>
              <a:t>n</a:t>
            </a:r>
            <a:endParaRPr sz="1950" baseline="-21367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65566" y="1505680"/>
            <a:ext cx="7155179" cy="2151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0" rIns="0" bIns="0" rtlCol="0">
            <a:spAutoFit/>
          </a:bodyPr>
          <a:lstStyle/>
          <a:p>
            <a:pPr marL="1249045">
              <a:lnSpc>
                <a:spcPct val="100000"/>
              </a:lnSpc>
            </a:pPr>
            <a:r>
              <a:rPr spc="-5" dirty="0"/>
              <a:t>Gráficos de</a:t>
            </a:r>
            <a:r>
              <a:rPr spc="-25" dirty="0"/>
              <a:t> </a:t>
            </a:r>
            <a:r>
              <a:rPr spc="-5" dirty="0"/>
              <a:t>amplitude</a:t>
            </a:r>
          </a:p>
        </p:txBody>
      </p:sp>
      <p:sp>
        <p:nvSpPr>
          <p:cNvPr id="3" name="object 3"/>
          <p:cNvSpPr/>
          <p:nvPr/>
        </p:nvSpPr>
        <p:spPr>
          <a:xfrm>
            <a:off x="2251595" y="1906524"/>
            <a:ext cx="5679947" cy="4850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6755" y="632459"/>
            <a:ext cx="4469765" cy="1106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0" marR="5080" indent="-826135">
              <a:lnSpc>
                <a:spcPct val="100000"/>
              </a:lnSpc>
            </a:pPr>
            <a:r>
              <a:rPr sz="3600" dirty="0"/>
              <a:t>Gráficos </a:t>
            </a:r>
            <a:r>
              <a:rPr sz="3600" spc="-5" dirty="0"/>
              <a:t>de</a:t>
            </a:r>
            <a:r>
              <a:rPr sz="3600" spc="-114" dirty="0"/>
              <a:t> </a:t>
            </a:r>
            <a:r>
              <a:rPr sz="3600" spc="-5" dirty="0"/>
              <a:t>amplitude  </a:t>
            </a:r>
            <a:r>
              <a:rPr sz="3600" dirty="0"/>
              <a:t>mais</a:t>
            </a:r>
            <a:r>
              <a:rPr sz="3600" spc="-100" dirty="0"/>
              <a:t> </a:t>
            </a:r>
            <a:r>
              <a:rPr sz="3600" spc="-5" dirty="0"/>
              <a:t>precisos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11541" y="1988565"/>
            <a:ext cx="3790315" cy="295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322580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As correções </a:t>
            </a:r>
            <a:r>
              <a:rPr sz="2000" spc="-10" dirty="0">
                <a:latin typeface="Arial"/>
                <a:cs typeface="Arial"/>
              </a:rPr>
              <a:t>dependem do  </a:t>
            </a:r>
            <a:r>
              <a:rPr sz="2000" spc="-5" dirty="0">
                <a:latin typeface="Arial"/>
                <a:cs typeface="Arial"/>
              </a:rPr>
              <a:t>valor do coeficiente </a:t>
            </a:r>
            <a:r>
              <a:rPr sz="2000" spc="-10" dirty="0">
                <a:latin typeface="Arial"/>
                <a:cs typeface="Arial"/>
              </a:rPr>
              <a:t>de  amortecimento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ζ</a:t>
            </a:r>
            <a:endParaRPr sz="200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4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Quando </a:t>
            </a:r>
            <a:r>
              <a:rPr sz="1800" dirty="0">
                <a:latin typeface="Arial"/>
                <a:cs typeface="Arial"/>
              </a:rPr>
              <a:t>ζ é </a:t>
            </a:r>
            <a:r>
              <a:rPr sz="1800" spc="-5" dirty="0">
                <a:latin typeface="Arial"/>
                <a:cs typeface="Arial"/>
              </a:rPr>
              <a:t>pequeno, </a:t>
            </a:r>
            <a:r>
              <a:rPr sz="1800" dirty="0">
                <a:latin typeface="Arial"/>
                <a:cs typeface="Arial"/>
              </a:rPr>
              <a:t>a  </a:t>
            </a:r>
            <a:r>
              <a:rPr sz="1800" spc="-5" dirty="0">
                <a:latin typeface="Arial"/>
                <a:cs typeface="Arial"/>
              </a:rPr>
              <a:t>amplitude apresenta um pico  pronunciado na </a:t>
            </a:r>
            <a:r>
              <a:rPr sz="1800" dirty="0">
                <a:latin typeface="Arial"/>
                <a:cs typeface="Arial"/>
              </a:rPr>
              <a:t>frequência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  quebra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ω</a:t>
            </a:r>
            <a:r>
              <a:rPr sz="1800" spc="-7" baseline="-23148" dirty="0">
                <a:latin typeface="Arial"/>
                <a:cs typeface="Arial"/>
              </a:rPr>
              <a:t>n</a:t>
            </a:r>
            <a:endParaRPr sz="1800" baseline="-23148">
              <a:latin typeface="Arial"/>
              <a:cs typeface="Arial"/>
            </a:endParaRPr>
          </a:p>
          <a:p>
            <a:pPr marL="755015" marR="55880" lvl="1" indent="-285115">
              <a:lnSpc>
                <a:spcPct val="100000"/>
              </a:lnSpc>
              <a:spcBef>
                <a:spcPts val="434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Quando </a:t>
            </a:r>
            <a:r>
              <a:rPr sz="1800" spc="245" dirty="0">
                <a:latin typeface="Arial"/>
                <a:cs typeface="Arial"/>
              </a:rPr>
              <a:t>ζ≥ </a:t>
            </a:r>
            <a:r>
              <a:rPr sz="1800" spc="-5" dirty="0">
                <a:latin typeface="Arial"/>
                <a:cs typeface="Arial"/>
              </a:rPr>
              <a:t>1/√2, </a:t>
            </a:r>
            <a:r>
              <a:rPr sz="1800" dirty="0">
                <a:latin typeface="Arial"/>
                <a:cs typeface="Arial"/>
              </a:rPr>
              <a:t>todos </a:t>
            </a:r>
            <a:r>
              <a:rPr sz="1800" spc="-5" dirty="0">
                <a:latin typeface="Arial"/>
                <a:cs typeface="Arial"/>
              </a:rPr>
              <a:t>os  pontos da curva </a:t>
            </a:r>
            <a:r>
              <a:rPr sz="1800" dirty="0">
                <a:latin typeface="Arial"/>
                <a:cs typeface="Arial"/>
              </a:rPr>
              <a:t>ficam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abaixo  do gráfico de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7295" y="372618"/>
            <a:ext cx="3971543" cy="6834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0" rIns="0" bIns="0" rtlCol="0">
            <a:spAutoFit/>
          </a:bodyPr>
          <a:lstStyle/>
          <a:p>
            <a:pPr marL="2103755">
              <a:lnSpc>
                <a:spcPct val="100000"/>
              </a:lnSpc>
            </a:pPr>
            <a:r>
              <a:rPr spc="-5" dirty="0"/>
              <a:t>Exemplo</a:t>
            </a:r>
            <a:r>
              <a:rPr spc="-55" dirty="0"/>
              <a:t> </a:t>
            </a:r>
            <a:r>
              <a:rPr spc="-5" dirty="0"/>
              <a:t>15.11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7314" y="1797811"/>
            <a:ext cx="7748905" cy="316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Para </a:t>
            </a:r>
            <a:r>
              <a:rPr sz="2400" dirty="0">
                <a:latin typeface="Arial"/>
                <a:cs typeface="Arial"/>
              </a:rPr>
              <a:t>o circuito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abaixo</a:t>
            </a:r>
            <a:endParaRPr sz="2400" dirty="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49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Determine a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FT</a:t>
            </a:r>
            <a:endParaRPr sz="2000" dirty="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47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Calcule a frequência de </a:t>
            </a:r>
            <a:r>
              <a:rPr sz="2000" spc="-10" dirty="0">
                <a:latin typeface="Arial"/>
                <a:cs typeface="Arial"/>
              </a:rPr>
              <a:t>quebra,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ω</a:t>
            </a:r>
            <a:r>
              <a:rPr sz="1950" spc="-7" baseline="-21367" dirty="0">
                <a:latin typeface="Arial"/>
                <a:cs typeface="Arial"/>
              </a:rPr>
              <a:t>n</a:t>
            </a:r>
            <a:endParaRPr sz="1950" baseline="-21367" dirty="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47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Calcule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</a:t>
            </a:r>
            <a:r>
              <a:rPr sz="1950" spc="-7" baseline="-21367" dirty="0">
                <a:latin typeface="Arial"/>
                <a:cs typeface="Arial"/>
              </a:rPr>
              <a:t>0</a:t>
            </a:r>
            <a:endParaRPr sz="1950" baseline="-21367" dirty="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47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Calcule o </a:t>
            </a:r>
            <a:r>
              <a:rPr sz="2000" spc="-10" dirty="0">
                <a:latin typeface="Arial"/>
                <a:cs typeface="Arial"/>
              </a:rPr>
              <a:t>coeficiente </a:t>
            </a:r>
            <a:r>
              <a:rPr sz="2000" spc="-5" dirty="0">
                <a:latin typeface="Arial"/>
                <a:cs typeface="Arial"/>
              </a:rPr>
              <a:t>de </a:t>
            </a:r>
            <a:r>
              <a:rPr sz="2000" spc="-10" dirty="0">
                <a:latin typeface="Arial"/>
                <a:cs typeface="Arial"/>
              </a:rPr>
              <a:t>amortecimento,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ζ</a:t>
            </a:r>
            <a:endParaRPr sz="2000" dirty="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47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Construa o </a:t>
            </a:r>
            <a:r>
              <a:rPr sz="2000" spc="-10" dirty="0">
                <a:latin typeface="Arial"/>
                <a:cs typeface="Arial"/>
              </a:rPr>
              <a:t>gráfico </a:t>
            </a:r>
            <a:r>
              <a:rPr sz="2000" spc="-5" dirty="0">
                <a:latin typeface="Arial"/>
                <a:cs typeface="Arial"/>
              </a:rPr>
              <a:t>de Bode da </a:t>
            </a:r>
            <a:r>
              <a:rPr sz="2000" spc="-10" dirty="0">
                <a:latin typeface="Arial"/>
                <a:cs typeface="Arial"/>
              </a:rPr>
              <a:t>amplitude </a:t>
            </a:r>
            <a:r>
              <a:rPr sz="2000" spc="-5" dirty="0">
                <a:latin typeface="Arial"/>
                <a:cs typeface="Arial"/>
              </a:rPr>
              <a:t>na faixa de 10 e </a:t>
            </a:r>
            <a:r>
              <a:rPr sz="2000" spc="-10" dirty="0">
                <a:latin typeface="Arial"/>
                <a:cs typeface="Arial"/>
              </a:rPr>
              <a:t>500  </a:t>
            </a:r>
            <a:r>
              <a:rPr sz="2000" spc="-5" dirty="0">
                <a:latin typeface="Arial"/>
                <a:cs typeface="Arial"/>
              </a:rPr>
              <a:t>rad/s</a:t>
            </a:r>
            <a:endParaRPr sz="2000" dirty="0">
              <a:latin typeface="Arial"/>
              <a:cs typeface="Arial"/>
            </a:endParaRPr>
          </a:p>
          <a:p>
            <a:pPr marL="755650" marR="429259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A partir do </a:t>
            </a:r>
            <a:r>
              <a:rPr sz="2000" spc="-10" dirty="0">
                <a:latin typeface="Arial"/>
                <a:cs typeface="Arial"/>
              </a:rPr>
              <a:t>gráfico </a:t>
            </a:r>
            <a:r>
              <a:rPr sz="2000" spc="-5" dirty="0">
                <a:latin typeface="Arial"/>
                <a:cs typeface="Arial"/>
              </a:rPr>
              <a:t>de Bode </a:t>
            </a:r>
            <a:r>
              <a:rPr sz="2000" spc="-10" dirty="0">
                <a:latin typeface="Arial"/>
                <a:cs typeface="Arial"/>
              </a:rPr>
              <a:t>descreva </a:t>
            </a:r>
            <a:r>
              <a:rPr sz="2000" spc="-5" dirty="0">
                <a:latin typeface="Arial"/>
                <a:cs typeface="Arial"/>
              </a:rPr>
              <a:t>o tipo de </a:t>
            </a:r>
            <a:r>
              <a:rPr sz="2000" spc="-10" dirty="0">
                <a:latin typeface="Arial"/>
                <a:cs typeface="Arial"/>
              </a:rPr>
              <a:t>filtragem do  circuito </a:t>
            </a:r>
            <a:r>
              <a:rPr sz="2000" spc="-5" dirty="0">
                <a:latin typeface="Arial"/>
                <a:cs typeface="Arial"/>
              </a:rPr>
              <a:t>e </a:t>
            </a:r>
            <a:r>
              <a:rPr sz="2000" spc="-10" dirty="0">
                <a:latin typeface="Arial"/>
                <a:cs typeface="Arial"/>
              </a:rPr>
              <a:t>estime </a:t>
            </a:r>
            <a:r>
              <a:rPr sz="2000" spc="-5" dirty="0">
                <a:latin typeface="Arial"/>
                <a:cs typeface="Arial"/>
              </a:rPr>
              <a:t>a frequência de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corte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09735" y="5246370"/>
            <a:ext cx="4536947" cy="18448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0" rIns="0" bIns="0" rtlCol="0">
            <a:spAutoFit/>
          </a:bodyPr>
          <a:lstStyle/>
          <a:p>
            <a:pPr marL="2103755">
              <a:lnSpc>
                <a:spcPct val="100000"/>
              </a:lnSpc>
            </a:pPr>
            <a:r>
              <a:rPr spc="-5" dirty="0"/>
              <a:t>Exemplo</a:t>
            </a:r>
            <a:r>
              <a:rPr spc="-55" dirty="0"/>
              <a:t> </a:t>
            </a:r>
            <a:r>
              <a:rPr spc="-5" dirty="0"/>
              <a:t>15.11</a:t>
            </a:r>
          </a:p>
        </p:txBody>
      </p:sp>
      <p:sp>
        <p:nvSpPr>
          <p:cNvPr id="3" name="object 3"/>
          <p:cNvSpPr/>
          <p:nvPr/>
        </p:nvSpPr>
        <p:spPr>
          <a:xfrm>
            <a:off x="3114941" y="1546097"/>
            <a:ext cx="3892283" cy="1705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19741" y="3201923"/>
            <a:ext cx="3511295" cy="9273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839" y="4311396"/>
            <a:ext cx="9144000" cy="27066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0" rIns="0" bIns="0" rtlCol="0">
            <a:spAutoFit/>
          </a:bodyPr>
          <a:lstStyle/>
          <a:p>
            <a:pPr marL="2103755">
              <a:lnSpc>
                <a:spcPct val="100000"/>
              </a:lnSpc>
            </a:pPr>
            <a:r>
              <a:rPr spc="-5" dirty="0"/>
              <a:t>Exemplo</a:t>
            </a:r>
            <a:r>
              <a:rPr spc="-55" dirty="0"/>
              <a:t> </a:t>
            </a:r>
            <a:r>
              <a:rPr spc="-5" dirty="0"/>
              <a:t>15.11</a:t>
            </a:r>
          </a:p>
        </p:txBody>
      </p:sp>
      <p:sp>
        <p:nvSpPr>
          <p:cNvPr id="3" name="object 3"/>
          <p:cNvSpPr/>
          <p:nvPr/>
        </p:nvSpPr>
        <p:spPr>
          <a:xfrm>
            <a:off x="861707" y="1906523"/>
            <a:ext cx="9022080" cy="2782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0" rIns="0" bIns="0" rtlCol="0">
            <a:spAutoFit/>
          </a:bodyPr>
          <a:lstStyle/>
          <a:p>
            <a:pPr marL="1932939">
              <a:lnSpc>
                <a:spcPct val="100000"/>
              </a:lnSpc>
            </a:pPr>
            <a:r>
              <a:rPr spc="-5" dirty="0"/>
              <a:t>Gráficos de</a:t>
            </a:r>
            <a:r>
              <a:rPr spc="-45" dirty="0"/>
              <a:t> </a:t>
            </a:r>
            <a:r>
              <a:rPr spc="-5" dirty="0"/>
              <a:t>fase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541" y="1988565"/>
            <a:ext cx="3852545" cy="3129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O </a:t>
            </a:r>
            <a:r>
              <a:rPr sz="2000" spc="-10" dirty="0">
                <a:latin typeface="Arial"/>
                <a:cs typeface="Arial"/>
              </a:rPr>
              <a:t>ângulo </a:t>
            </a:r>
            <a:r>
              <a:rPr sz="2000" spc="-5" dirty="0">
                <a:latin typeface="Arial"/>
                <a:cs typeface="Arial"/>
              </a:rPr>
              <a:t>de fase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é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4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Zero quando </a:t>
            </a:r>
            <a:r>
              <a:rPr sz="1800" dirty="0">
                <a:latin typeface="Arial"/>
                <a:cs typeface="Arial"/>
              </a:rPr>
              <a:t>ω 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434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-90º na </a:t>
            </a:r>
            <a:r>
              <a:rPr sz="1800" dirty="0">
                <a:latin typeface="Arial"/>
                <a:cs typeface="Arial"/>
              </a:rPr>
              <a:t>frequência </a:t>
            </a:r>
            <a:r>
              <a:rPr sz="1800" spc="-5" dirty="0">
                <a:latin typeface="Arial"/>
                <a:cs typeface="Arial"/>
              </a:rPr>
              <a:t>de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quebra</a:t>
            </a:r>
            <a:endParaRPr sz="1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434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Tende </a:t>
            </a:r>
            <a:r>
              <a:rPr sz="1800" dirty="0">
                <a:latin typeface="Arial"/>
                <a:cs typeface="Arial"/>
              </a:rPr>
              <a:t>a 180º </a:t>
            </a:r>
            <a:r>
              <a:rPr sz="1800" spc="-5" dirty="0">
                <a:latin typeface="Arial"/>
                <a:cs typeface="Arial"/>
              </a:rPr>
              <a:t>quando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330" dirty="0">
                <a:latin typeface="Arial"/>
                <a:cs typeface="Arial"/>
              </a:rPr>
              <a:t>ω→∞</a:t>
            </a:r>
            <a:r>
              <a:rPr sz="1800" spc="-5" dirty="0"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L="354965" marR="728980" indent="-342265">
              <a:lnSpc>
                <a:spcPct val="10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A forma exata do </a:t>
            </a:r>
            <a:r>
              <a:rPr sz="2000" spc="-10" dirty="0">
                <a:latin typeface="Arial"/>
                <a:cs typeface="Arial"/>
              </a:rPr>
              <a:t>gráfico  depende </a:t>
            </a:r>
            <a:r>
              <a:rPr sz="2000" spc="-5" dirty="0">
                <a:latin typeface="Arial"/>
                <a:cs typeface="Arial"/>
              </a:rPr>
              <a:t>do valor de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ζ</a:t>
            </a:r>
            <a:endParaRPr sz="200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43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Arial"/>
                <a:cs typeface="Arial"/>
              </a:rPr>
              <a:t>Para pequenos valores de ζ, </a:t>
            </a:r>
            <a:r>
              <a:rPr sz="1800" dirty="0">
                <a:latin typeface="Arial"/>
                <a:cs typeface="Arial"/>
              </a:rPr>
              <a:t>o  </a:t>
            </a:r>
            <a:r>
              <a:rPr sz="1800" spc="-5" dirty="0">
                <a:latin typeface="Arial"/>
                <a:cs typeface="Arial"/>
              </a:rPr>
              <a:t>ângulo de </a:t>
            </a:r>
            <a:r>
              <a:rPr sz="1800" dirty="0">
                <a:latin typeface="Arial"/>
                <a:cs typeface="Arial"/>
              </a:rPr>
              <a:t>fase </a:t>
            </a:r>
            <a:r>
              <a:rPr sz="1800" spc="-5" dirty="0">
                <a:latin typeface="Arial"/>
                <a:cs typeface="Arial"/>
              </a:rPr>
              <a:t>sofre uma  </a:t>
            </a:r>
            <a:r>
              <a:rPr sz="1800" dirty="0">
                <a:latin typeface="Arial"/>
                <a:cs typeface="Arial"/>
              </a:rPr>
              <a:t>variação </a:t>
            </a:r>
            <a:r>
              <a:rPr sz="1800" spc="-5" dirty="0">
                <a:latin typeface="Arial"/>
                <a:cs typeface="Arial"/>
              </a:rPr>
              <a:t>acentuada próximo </a:t>
            </a:r>
            <a:r>
              <a:rPr sz="1800" dirty="0">
                <a:latin typeface="Arial"/>
                <a:cs typeface="Arial"/>
              </a:rPr>
              <a:t>à  frequência </a:t>
            </a:r>
            <a:r>
              <a:rPr sz="1800" spc="-5" dirty="0">
                <a:latin typeface="Arial"/>
                <a:cs typeface="Arial"/>
              </a:rPr>
              <a:t>de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quebra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18467" y="1619250"/>
            <a:ext cx="4399025" cy="5398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1300" y="4162425"/>
            <a:ext cx="2960370" cy="3064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2581" y="29544"/>
            <a:ext cx="7938770" cy="1226820"/>
          </a:xfrm>
          <a:prstGeom prst="rect">
            <a:avLst/>
          </a:prstGeom>
        </p:spPr>
        <p:txBody>
          <a:bodyPr vert="horz" wrap="square" lIns="0" tIns="273050" rIns="0" bIns="0" rtlCol="0">
            <a:spAutoFit/>
          </a:bodyPr>
          <a:lstStyle/>
          <a:p>
            <a:pPr marL="2103755">
              <a:lnSpc>
                <a:spcPct val="100000"/>
              </a:lnSpc>
            </a:pPr>
            <a:r>
              <a:rPr spc="-5" dirty="0"/>
              <a:t>Exemplo</a:t>
            </a:r>
            <a:r>
              <a:rPr spc="-55" dirty="0"/>
              <a:t> </a:t>
            </a:r>
            <a:r>
              <a:rPr spc="-5" dirty="0"/>
              <a:t>15.12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2539" y="1114425"/>
            <a:ext cx="8618855" cy="286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Determine </a:t>
            </a:r>
            <a:r>
              <a:rPr sz="2400" dirty="0">
                <a:latin typeface="Arial"/>
                <a:cs typeface="Arial"/>
              </a:rPr>
              <a:t>a FT </a:t>
            </a:r>
            <a:r>
              <a:rPr sz="2400" spc="-5" dirty="0">
                <a:latin typeface="Arial"/>
                <a:cs typeface="Arial"/>
              </a:rPr>
              <a:t>do </a:t>
            </a:r>
            <a:r>
              <a:rPr sz="2400" dirty="0">
                <a:latin typeface="Arial"/>
                <a:cs typeface="Arial"/>
              </a:rPr>
              <a:t>circuito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abaixo</a:t>
            </a:r>
            <a:endParaRPr sz="2400" dirty="0">
              <a:latin typeface="Arial"/>
              <a:cs typeface="Arial"/>
            </a:endParaRPr>
          </a:p>
          <a:p>
            <a:pPr marL="755650" marR="18415" lvl="1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Construa o </a:t>
            </a:r>
            <a:r>
              <a:rPr sz="2000" spc="-10" dirty="0">
                <a:latin typeface="Arial"/>
                <a:cs typeface="Arial"/>
              </a:rPr>
              <a:t>gráfico </a:t>
            </a:r>
            <a:r>
              <a:rPr sz="2000" spc="-5" dirty="0">
                <a:latin typeface="Arial"/>
                <a:cs typeface="Arial"/>
              </a:rPr>
              <a:t>de Bode para a amplitude na faixa de 0,1 a </a:t>
            </a:r>
            <a:r>
              <a:rPr sz="2000" spc="-10" dirty="0">
                <a:latin typeface="Arial"/>
                <a:cs typeface="Arial"/>
              </a:rPr>
              <a:t>10.000  </a:t>
            </a:r>
            <a:r>
              <a:rPr sz="2000" spc="-5" dirty="0">
                <a:latin typeface="Arial"/>
                <a:cs typeface="Arial"/>
              </a:rPr>
              <a:t>rad/s</a:t>
            </a:r>
            <a:endParaRPr sz="2000" dirty="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47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Descreva o tipo de filtro e </a:t>
            </a:r>
            <a:r>
              <a:rPr sz="2000" spc="-10" dirty="0">
                <a:latin typeface="Arial"/>
                <a:cs typeface="Arial"/>
              </a:rPr>
              <a:t>estime </a:t>
            </a:r>
            <a:r>
              <a:rPr sz="2000" spc="-5" dirty="0">
                <a:latin typeface="Arial"/>
                <a:cs typeface="Arial"/>
              </a:rPr>
              <a:t>a frequência de corte,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ω</a:t>
            </a:r>
            <a:r>
              <a:rPr sz="1950" spc="-7" baseline="-21367" dirty="0">
                <a:latin typeface="Arial"/>
                <a:cs typeface="Arial"/>
              </a:rPr>
              <a:t>c</a:t>
            </a:r>
            <a:endParaRPr sz="1950" baseline="-21367" dirty="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47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Calcule o valor exato da frequência de</a:t>
            </a:r>
            <a:r>
              <a:rPr sz="2000" spc="-10" dirty="0">
                <a:latin typeface="Arial"/>
                <a:cs typeface="Arial"/>
              </a:rPr>
              <a:t> corte</a:t>
            </a:r>
            <a:endParaRPr sz="2000" dirty="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47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Construa o </a:t>
            </a:r>
            <a:r>
              <a:rPr sz="2000" spc="-10" dirty="0">
                <a:latin typeface="Arial"/>
                <a:cs typeface="Arial"/>
              </a:rPr>
              <a:t>gráfico </a:t>
            </a:r>
            <a:r>
              <a:rPr sz="2000" spc="-5" dirty="0">
                <a:latin typeface="Arial"/>
                <a:cs typeface="Arial"/>
              </a:rPr>
              <a:t>de Bode para a fase na faixa de 0,1 a </a:t>
            </a:r>
            <a:r>
              <a:rPr sz="2000" spc="-10" dirty="0">
                <a:latin typeface="Arial"/>
                <a:cs typeface="Arial"/>
              </a:rPr>
              <a:t>10.000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rad/s</a:t>
            </a:r>
            <a:endParaRPr sz="2000" dirty="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47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Estime o valor de </a:t>
            </a:r>
            <a:r>
              <a:rPr sz="2000" spc="-10" dirty="0">
                <a:latin typeface="Arial"/>
                <a:cs typeface="Arial"/>
              </a:rPr>
              <a:t>θ(ω) </a:t>
            </a:r>
            <a:r>
              <a:rPr sz="2000" spc="-5" dirty="0">
                <a:latin typeface="Arial"/>
                <a:cs typeface="Arial"/>
              </a:rPr>
              <a:t>na frequência de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corte</a:t>
            </a:r>
            <a:endParaRPr sz="2000" dirty="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47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Calcule o valor exato de θ(ω) na frequência de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corte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0" rIns="0" bIns="0" rtlCol="0">
            <a:spAutoFit/>
          </a:bodyPr>
          <a:lstStyle/>
          <a:p>
            <a:pPr marL="2259330">
              <a:lnSpc>
                <a:spcPct val="100000"/>
              </a:lnSpc>
            </a:pPr>
            <a:r>
              <a:rPr spc="-5" dirty="0"/>
              <a:t>Exemplo</a:t>
            </a:r>
            <a:r>
              <a:rPr spc="-60" dirty="0"/>
              <a:t> </a:t>
            </a:r>
            <a:r>
              <a:rPr spc="-5" dirty="0"/>
              <a:t>15.2</a:t>
            </a:r>
          </a:p>
        </p:txBody>
      </p:sp>
      <p:sp>
        <p:nvSpPr>
          <p:cNvPr id="3" name="object 3"/>
          <p:cNvSpPr/>
          <p:nvPr/>
        </p:nvSpPr>
        <p:spPr>
          <a:xfrm>
            <a:off x="954671" y="1546097"/>
            <a:ext cx="3358896" cy="1658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4671" y="3201923"/>
            <a:ext cx="3109722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0743" y="4210050"/>
            <a:ext cx="2523743" cy="4030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4839" y="4714494"/>
            <a:ext cx="4517897" cy="9098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4826" y="5794247"/>
            <a:ext cx="5940551" cy="11140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94383" y="6298691"/>
            <a:ext cx="1440180" cy="4046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300" y="581025"/>
            <a:ext cx="929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48025" marR="5080" indent="-2783840">
              <a:lnSpc>
                <a:spcPct val="100000"/>
              </a:lnSpc>
            </a:pPr>
            <a:r>
              <a:rPr sz="4000" dirty="0"/>
              <a:t>Pólos e zeros reais de</a:t>
            </a:r>
            <a:r>
              <a:rPr sz="4000" spc="-95" dirty="0"/>
              <a:t> </a:t>
            </a:r>
            <a:r>
              <a:rPr sz="4000" dirty="0" err="1"/>
              <a:t>primeira</a:t>
            </a:r>
            <a:r>
              <a:rPr sz="4000" dirty="0"/>
              <a:t> </a:t>
            </a:r>
            <a:r>
              <a:rPr sz="4000" dirty="0" err="1"/>
              <a:t>ordem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882958" y="1497296"/>
            <a:ext cx="7034022" cy="460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24514" y="1548730"/>
            <a:ext cx="920496" cy="3573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5017" y="2159026"/>
            <a:ext cx="6415278" cy="2305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83578" y="4943094"/>
            <a:ext cx="3960876" cy="14386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80100" y="5117210"/>
            <a:ext cx="2330195" cy="10904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319277"/>
            <a:ext cx="7938770" cy="1226820"/>
          </a:xfrm>
          <a:prstGeom prst="rect">
            <a:avLst/>
          </a:prstGeom>
        </p:spPr>
        <p:txBody>
          <a:bodyPr vert="horz" wrap="square" lIns="0" tIns="273050" rIns="0" bIns="0" rtlCol="0">
            <a:spAutoFit/>
          </a:bodyPr>
          <a:lstStyle/>
          <a:p>
            <a:pPr marL="2103755">
              <a:lnSpc>
                <a:spcPct val="100000"/>
              </a:lnSpc>
            </a:pPr>
            <a:r>
              <a:rPr spc="-5" dirty="0"/>
              <a:t>Exemplo</a:t>
            </a:r>
            <a:r>
              <a:rPr spc="-55" dirty="0"/>
              <a:t> </a:t>
            </a:r>
            <a:r>
              <a:rPr spc="-5" dirty="0"/>
              <a:t>15.12</a:t>
            </a:r>
          </a:p>
        </p:txBody>
      </p:sp>
      <p:sp>
        <p:nvSpPr>
          <p:cNvPr id="3" name="object 3"/>
          <p:cNvSpPr/>
          <p:nvPr/>
        </p:nvSpPr>
        <p:spPr>
          <a:xfrm>
            <a:off x="809891" y="1546097"/>
            <a:ext cx="6291071" cy="12733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839" y="2841498"/>
            <a:ext cx="3295650" cy="2987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67072" y="2914650"/>
            <a:ext cx="5535930" cy="3905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0" rIns="0" bIns="0" rtlCol="0">
            <a:spAutoFit/>
          </a:bodyPr>
          <a:lstStyle/>
          <a:p>
            <a:pPr marL="2103755">
              <a:lnSpc>
                <a:spcPct val="100000"/>
              </a:lnSpc>
            </a:pPr>
            <a:r>
              <a:rPr spc="-5" dirty="0"/>
              <a:t>Exemplo</a:t>
            </a:r>
            <a:r>
              <a:rPr spc="-55" dirty="0"/>
              <a:t> </a:t>
            </a:r>
            <a:r>
              <a:rPr spc="-5" dirty="0"/>
              <a:t>15.12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1833372"/>
            <a:ext cx="9143987" cy="2435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0" rIns="0" bIns="0" rtlCol="0">
            <a:spAutoFit/>
          </a:bodyPr>
          <a:lstStyle/>
          <a:p>
            <a:pPr marL="2103755">
              <a:lnSpc>
                <a:spcPct val="100000"/>
              </a:lnSpc>
            </a:pPr>
            <a:r>
              <a:rPr spc="-5" dirty="0"/>
              <a:t>Exemplo</a:t>
            </a:r>
            <a:r>
              <a:rPr spc="-55" dirty="0"/>
              <a:t> </a:t>
            </a:r>
            <a:r>
              <a:rPr spc="-5" dirty="0"/>
              <a:t>15.12</a:t>
            </a:r>
          </a:p>
        </p:txBody>
      </p:sp>
      <p:sp>
        <p:nvSpPr>
          <p:cNvPr id="3" name="object 3"/>
          <p:cNvSpPr/>
          <p:nvPr/>
        </p:nvSpPr>
        <p:spPr>
          <a:xfrm>
            <a:off x="1170317" y="1546097"/>
            <a:ext cx="8280654" cy="5631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24378"/>
            <a:ext cx="7938770" cy="1226820"/>
          </a:xfrm>
          <a:prstGeom prst="rect">
            <a:avLst/>
          </a:prstGeom>
        </p:spPr>
        <p:txBody>
          <a:bodyPr vert="horz" wrap="square" lIns="0" tIns="273050" rIns="0" bIns="0" rtlCol="0">
            <a:spAutoFit/>
          </a:bodyPr>
          <a:lstStyle/>
          <a:p>
            <a:pPr marL="2103755">
              <a:lnSpc>
                <a:spcPct val="100000"/>
              </a:lnSpc>
            </a:pPr>
            <a:r>
              <a:rPr spc="-5" dirty="0"/>
              <a:t>Exemplo</a:t>
            </a:r>
            <a:r>
              <a:rPr spc="-55" dirty="0"/>
              <a:t> </a:t>
            </a:r>
            <a:r>
              <a:rPr spc="-5" dirty="0"/>
              <a:t>15.12</a:t>
            </a:r>
          </a:p>
        </p:txBody>
      </p:sp>
      <p:sp>
        <p:nvSpPr>
          <p:cNvPr id="3" name="object 3"/>
          <p:cNvSpPr/>
          <p:nvPr/>
        </p:nvSpPr>
        <p:spPr>
          <a:xfrm>
            <a:off x="774838" y="1114425"/>
            <a:ext cx="8695944" cy="2259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58858" y="3386508"/>
            <a:ext cx="5327903" cy="37017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0" rIns="0" bIns="0" rtlCol="0">
            <a:spAutoFit/>
          </a:bodyPr>
          <a:lstStyle/>
          <a:p>
            <a:pPr marL="1646555">
              <a:lnSpc>
                <a:spcPct val="100000"/>
              </a:lnSpc>
            </a:pPr>
            <a:r>
              <a:rPr spc="-5" dirty="0"/>
              <a:t>Exemplo</a:t>
            </a:r>
            <a:r>
              <a:rPr spc="-55" dirty="0"/>
              <a:t> </a:t>
            </a:r>
            <a:r>
              <a:rPr spc="-5" dirty="0"/>
              <a:t>15.12</a:t>
            </a:r>
          </a:p>
        </p:txBody>
      </p:sp>
      <p:sp>
        <p:nvSpPr>
          <p:cNvPr id="3" name="object 3"/>
          <p:cNvSpPr/>
          <p:nvPr/>
        </p:nvSpPr>
        <p:spPr>
          <a:xfrm>
            <a:off x="1098689" y="1761744"/>
            <a:ext cx="7917180" cy="3181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4241" y="353567"/>
            <a:ext cx="7938770" cy="1226820"/>
          </a:xfrm>
          <a:prstGeom prst="rect">
            <a:avLst/>
          </a:prstGeom>
        </p:spPr>
        <p:txBody>
          <a:bodyPr vert="horz" wrap="square" lIns="0" tIns="273050" rIns="0" bIns="0" rtlCol="0">
            <a:spAutoFit/>
          </a:bodyPr>
          <a:lstStyle/>
          <a:p>
            <a:pPr marL="2042160">
              <a:lnSpc>
                <a:spcPct val="100000"/>
              </a:lnSpc>
            </a:pPr>
            <a:r>
              <a:rPr spc="-5" dirty="0"/>
              <a:t>Exercício</a:t>
            </a:r>
            <a:r>
              <a:rPr spc="-45" dirty="0"/>
              <a:t> </a:t>
            </a:r>
            <a:r>
              <a:rPr spc="-5" dirty="0"/>
              <a:t>15.14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4241" y="1540492"/>
            <a:ext cx="550291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expressão de uma </a:t>
            </a:r>
            <a:r>
              <a:rPr sz="2400" dirty="0">
                <a:latin typeface="Arial"/>
                <a:cs typeface="Arial"/>
              </a:rPr>
              <a:t>FT </a:t>
            </a:r>
            <a:r>
              <a:rPr sz="2400" spc="-5" dirty="0">
                <a:latin typeface="Arial"/>
                <a:cs typeface="Arial"/>
              </a:rPr>
              <a:t>de corrente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é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7101" y="3160776"/>
            <a:ext cx="9220200" cy="2677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lang="pt-BR" sz="2400" dirty="0">
                <a:latin typeface="Arial"/>
                <a:cs typeface="Arial"/>
              </a:rPr>
              <a:t>Determine:</a:t>
            </a:r>
          </a:p>
          <a:p>
            <a:pPr marL="755650" lvl="1" indent="-285750">
              <a:lnSpc>
                <a:spcPct val="100000"/>
              </a:lnSpc>
              <a:spcBef>
                <a:spcPts val="240"/>
              </a:spcBef>
              <a:buChar char="–"/>
              <a:tabLst>
                <a:tab pos="755015" algn="l"/>
                <a:tab pos="755650" algn="l"/>
              </a:tabLst>
            </a:pPr>
            <a:r>
              <a:rPr lang="pt-BR" sz="2000" spc="-5" dirty="0">
                <a:latin typeface="Arial"/>
                <a:cs typeface="Arial"/>
              </a:rPr>
              <a:t>Frequência de </a:t>
            </a:r>
            <a:r>
              <a:rPr lang="pt-BR" sz="2000" spc="-10" dirty="0">
                <a:latin typeface="Arial"/>
                <a:cs typeface="Arial"/>
              </a:rPr>
              <a:t>quebra</a:t>
            </a:r>
            <a:r>
              <a:rPr lang="pt-BR" sz="2000" spc="10" dirty="0">
                <a:latin typeface="Arial"/>
                <a:cs typeface="Arial"/>
              </a:rPr>
              <a:t> </a:t>
            </a:r>
            <a:r>
              <a:rPr lang="pt-BR" sz="2000" spc="-10" dirty="0">
                <a:solidFill>
                  <a:srgbClr val="0000FF"/>
                </a:solidFill>
                <a:latin typeface="Arial"/>
                <a:cs typeface="Arial"/>
              </a:rPr>
              <a:t>(50krad/s)</a:t>
            </a:r>
            <a:endParaRPr lang="pt-BR" sz="2000" dirty="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29"/>
              </a:spcBef>
              <a:buChar char="–"/>
              <a:tabLst>
                <a:tab pos="755015" algn="l"/>
                <a:tab pos="755650" algn="l"/>
              </a:tabLst>
            </a:pPr>
            <a:r>
              <a:rPr lang="pt-BR" sz="2000" spc="-5" dirty="0">
                <a:latin typeface="Arial"/>
                <a:cs typeface="Arial"/>
              </a:rPr>
              <a:t>Coeficiente de </a:t>
            </a:r>
            <a:r>
              <a:rPr lang="pt-BR" sz="2000" spc="-10" dirty="0">
                <a:latin typeface="Arial"/>
                <a:cs typeface="Arial"/>
              </a:rPr>
              <a:t>amortecimento</a:t>
            </a:r>
            <a:r>
              <a:rPr lang="pt-BR" sz="2000" spc="-5" dirty="0">
                <a:latin typeface="Arial"/>
                <a:cs typeface="Arial"/>
              </a:rPr>
              <a:t> </a:t>
            </a:r>
            <a:r>
              <a:rPr lang="pt-BR" sz="2000" spc="-15" dirty="0">
                <a:solidFill>
                  <a:srgbClr val="0000FF"/>
                </a:solidFill>
                <a:latin typeface="Arial"/>
                <a:cs typeface="Arial"/>
              </a:rPr>
              <a:t>(0,2)</a:t>
            </a:r>
            <a:endParaRPr lang="pt-BR" sz="2000" dirty="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40"/>
              </a:spcBef>
              <a:buChar char="–"/>
              <a:tabLst>
                <a:tab pos="755015" algn="l"/>
                <a:tab pos="755650" algn="l"/>
              </a:tabLst>
            </a:pPr>
            <a:r>
              <a:rPr lang="pt-BR" sz="2000" spc="-5" dirty="0">
                <a:latin typeface="Arial"/>
                <a:cs typeface="Arial"/>
              </a:rPr>
              <a:t>Frequências nas quais |H(</a:t>
            </a:r>
            <a:r>
              <a:rPr lang="pt-BR" sz="2000" spc="-5" dirty="0" err="1">
                <a:latin typeface="Arial"/>
                <a:cs typeface="Arial"/>
              </a:rPr>
              <a:t>jω</a:t>
            </a:r>
            <a:r>
              <a:rPr lang="pt-BR" sz="2000" spc="-5" dirty="0">
                <a:latin typeface="Arial"/>
                <a:cs typeface="Arial"/>
              </a:rPr>
              <a:t>)| = 1 </a:t>
            </a:r>
            <a:r>
              <a:rPr lang="pt-BR" sz="2000" spc="-5" dirty="0">
                <a:solidFill>
                  <a:srgbClr val="0000FF"/>
                </a:solidFill>
                <a:latin typeface="Arial"/>
                <a:cs typeface="Arial"/>
              </a:rPr>
              <a:t>(0 e</a:t>
            </a:r>
            <a:r>
              <a:rPr lang="pt-BR" sz="2000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pt-BR" sz="2000" spc="-10" dirty="0">
                <a:solidFill>
                  <a:srgbClr val="0000FF"/>
                </a:solidFill>
                <a:latin typeface="Arial"/>
                <a:cs typeface="Arial"/>
              </a:rPr>
              <a:t>67,82krad/s)</a:t>
            </a:r>
            <a:endParaRPr lang="pt-BR" sz="2000" dirty="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34"/>
              </a:spcBef>
              <a:buChar char="–"/>
              <a:tabLst>
                <a:tab pos="755015" algn="l"/>
                <a:tab pos="755650" algn="l"/>
              </a:tabLst>
            </a:pPr>
            <a:r>
              <a:rPr lang="pt-BR" sz="2000" spc="-5" dirty="0">
                <a:latin typeface="Arial"/>
                <a:cs typeface="Arial"/>
              </a:rPr>
              <a:t>Amplitude máxima de H(</a:t>
            </a:r>
            <a:r>
              <a:rPr lang="pt-BR" sz="2000" spc="-5" dirty="0" err="1">
                <a:latin typeface="Arial"/>
                <a:cs typeface="Arial"/>
              </a:rPr>
              <a:t>jω</a:t>
            </a:r>
            <a:r>
              <a:rPr lang="pt-BR" sz="2000" spc="-5" dirty="0">
                <a:latin typeface="Arial"/>
                <a:cs typeface="Arial"/>
              </a:rPr>
              <a:t>) em decibéis</a:t>
            </a:r>
            <a:r>
              <a:rPr lang="pt-BR" sz="2000" spc="20" dirty="0">
                <a:latin typeface="Arial"/>
                <a:cs typeface="Arial"/>
              </a:rPr>
              <a:t> </a:t>
            </a:r>
            <a:r>
              <a:rPr lang="pt-BR" sz="2000" spc="-10" dirty="0">
                <a:solidFill>
                  <a:srgbClr val="0000FF"/>
                </a:solidFill>
                <a:latin typeface="Arial"/>
                <a:cs typeface="Arial"/>
              </a:rPr>
              <a:t>(8,14dB)</a:t>
            </a:r>
            <a:endParaRPr lang="pt-BR" sz="2000" dirty="0">
              <a:latin typeface="Arial"/>
              <a:cs typeface="Arial"/>
            </a:endParaRPr>
          </a:p>
          <a:p>
            <a:pPr marL="755650" marR="105410" lvl="1" indent="-285750">
              <a:lnSpc>
                <a:spcPts val="2160"/>
              </a:lnSpc>
              <a:spcBef>
                <a:spcPts val="509"/>
              </a:spcBef>
              <a:buChar char="–"/>
              <a:tabLst>
                <a:tab pos="755015" algn="l"/>
                <a:tab pos="755650" algn="l"/>
              </a:tabLst>
            </a:pPr>
            <a:r>
              <a:rPr lang="pt-BR" sz="2000" spc="-5" dirty="0">
                <a:latin typeface="Arial"/>
                <a:cs typeface="Arial"/>
              </a:rPr>
              <a:t>A frequência para a qual a </a:t>
            </a:r>
            <a:r>
              <a:rPr lang="pt-BR" sz="2000" spc="-10" dirty="0">
                <a:latin typeface="Arial"/>
                <a:cs typeface="Arial"/>
              </a:rPr>
              <a:t>amplitude </a:t>
            </a:r>
            <a:r>
              <a:rPr lang="pt-BR" sz="2000" spc="-5" dirty="0">
                <a:latin typeface="Arial"/>
                <a:cs typeface="Arial"/>
              </a:rPr>
              <a:t>de </a:t>
            </a:r>
            <a:r>
              <a:rPr lang="pt-BR" sz="2000" dirty="0">
                <a:latin typeface="Arial"/>
                <a:cs typeface="Arial"/>
              </a:rPr>
              <a:t>H(</a:t>
            </a:r>
            <a:r>
              <a:rPr lang="pt-BR" sz="2000" dirty="0" err="1">
                <a:latin typeface="Arial"/>
                <a:cs typeface="Arial"/>
              </a:rPr>
              <a:t>jω</a:t>
            </a:r>
            <a:r>
              <a:rPr lang="pt-BR" sz="2000" dirty="0">
                <a:latin typeface="Arial"/>
                <a:cs typeface="Arial"/>
              </a:rPr>
              <a:t>) </a:t>
            </a:r>
            <a:r>
              <a:rPr lang="pt-BR" sz="2000" spc="-5" dirty="0">
                <a:latin typeface="Arial"/>
                <a:cs typeface="Arial"/>
              </a:rPr>
              <a:t>é </a:t>
            </a:r>
            <a:r>
              <a:rPr lang="pt-BR" sz="2000" spc="-10" dirty="0">
                <a:latin typeface="Arial"/>
                <a:cs typeface="Arial"/>
              </a:rPr>
              <a:t>máxima  </a:t>
            </a:r>
            <a:r>
              <a:rPr lang="pt-BR" sz="2000" spc="-10" dirty="0">
                <a:solidFill>
                  <a:srgbClr val="0000FF"/>
                </a:solidFill>
                <a:latin typeface="Arial"/>
                <a:cs typeface="Arial"/>
              </a:rPr>
              <a:t>(47,96krad/s)</a:t>
            </a:r>
            <a:endParaRPr lang="pt-BR" sz="2000" dirty="0">
              <a:latin typeface="Arial"/>
              <a:cs typeface="Arial"/>
            </a:endParaRPr>
          </a:p>
          <a:p>
            <a:pPr marL="755650" marR="5080" lvl="1" indent="-285750">
              <a:lnSpc>
                <a:spcPts val="216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lang="pt-BR" sz="2000" spc="-5" dirty="0">
                <a:latin typeface="Arial"/>
                <a:cs typeface="Arial"/>
              </a:rPr>
              <a:t>A amplitude de H(</a:t>
            </a:r>
            <a:r>
              <a:rPr lang="pt-BR" sz="2000" spc="-5" dirty="0" err="1">
                <a:latin typeface="Arial"/>
                <a:cs typeface="Arial"/>
              </a:rPr>
              <a:t>jω</a:t>
            </a:r>
            <a:r>
              <a:rPr lang="pt-BR" sz="2000" spc="-5" dirty="0">
                <a:latin typeface="Arial"/>
                <a:cs typeface="Arial"/>
              </a:rPr>
              <a:t>) </a:t>
            </a:r>
            <a:r>
              <a:rPr lang="pt-BR" sz="2000" spc="-10" dirty="0">
                <a:latin typeface="Arial"/>
                <a:cs typeface="Arial"/>
              </a:rPr>
              <a:t>quando </a:t>
            </a:r>
            <a:r>
              <a:rPr lang="pt-BR" sz="2000" spc="-5" dirty="0">
                <a:latin typeface="Arial"/>
                <a:cs typeface="Arial"/>
              </a:rPr>
              <a:t>a frequência é a </a:t>
            </a:r>
            <a:r>
              <a:rPr lang="pt-BR" sz="2000" spc="-10" dirty="0">
                <a:latin typeface="Arial"/>
                <a:cs typeface="Arial"/>
              </a:rPr>
              <a:t>metade da  </a:t>
            </a:r>
            <a:r>
              <a:rPr lang="pt-BR" sz="2000" spc="-5" dirty="0">
                <a:latin typeface="Arial"/>
                <a:cs typeface="Arial"/>
              </a:rPr>
              <a:t>frequência de </a:t>
            </a:r>
            <a:r>
              <a:rPr lang="pt-BR" sz="2000" spc="-10" dirty="0">
                <a:latin typeface="Arial"/>
                <a:cs typeface="Arial"/>
              </a:rPr>
              <a:t>quebra</a:t>
            </a:r>
            <a:r>
              <a:rPr lang="pt-BR" sz="2000" spc="-15" dirty="0">
                <a:latin typeface="Arial"/>
                <a:cs typeface="Arial"/>
              </a:rPr>
              <a:t> </a:t>
            </a:r>
            <a:r>
              <a:rPr lang="pt-BR" sz="2000" spc="-5" dirty="0">
                <a:solidFill>
                  <a:srgbClr val="0000FF"/>
                </a:solidFill>
                <a:latin typeface="Arial"/>
                <a:cs typeface="Arial"/>
              </a:rPr>
              <a:t>(2,20dB)</a:t>
            </a:r>
            <a:endParaRPr lang="pt-BR" sz="2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03500" y="2089649"/>
            <a:ext cx="5184647" cy="887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342783" y="329152"/>
            <a:ext cx="7938770" cy="1226820"/>
          </a:xfrm>
          <a:prstGeom prst="rect">
            <a:avLst/>
          </a:prstGeom>
        </p:spPr>
        <p:txBody>
          <a:bodyPr vert="horz" wrap="square" lIns="0" tIns="273050" rIns="0" bIns="0" rtlCol="0">
            <a:spAutoFit/>
          </a:bodyPr>
          <a:lstStyle/>
          <a:p>
            <a:pPr marL="1249045">
              <a:lnSpc>
                <a:spcPct val="100000"/>
              </a:lnSpc>
            </a:pPr>
            <a:r>
              <a:rPr sz="4400" spc="-5" dirty="0"/>
              <a:t>Gráficos de</a:t>
            </a:r>
            <a:r>
              <a:rPr sz="4400" spc="-25" dirty="0"/>
              <a:t> </a:t>
            </a:r>
            <a:r>
              <a:rPr sz="4400" spc="-5" dirty="0"/>
              <a:t>amplitude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1231900" y="1555972"/>
            <a:ext cx="655574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amplitude de </a:t>
            </a:r>
            <a:r>
              <a:rPr sz="2400" spc="-5" dirty="0">
                <a:latin typeface="Arial"/>
                <a:cs typeface="Arial"/>
              </a:rPr>
              <a:t>H(jω) </a:t>
            </a:r>
            <a:r>
              <a:rPr sz="2400" dirty="0">
                <a:latin typeface="Arial"/>
                <a:cs typeface="Arial"/>
              </a:rPr>
              <a:t>em decibéis é dada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por:</a:t>
            </a:r>
          </a:p>
        </p:txBody>
      </p:sp>
      <p:sp>
        <p:nvSpPr>
          <p:cNvPr id="4" name="object 4"/>
          <p:cNvSpPr/>
          <p:nvPr/>
        </p:nvSpPr>
        <p:spPr>
          <a:xfrm>
            <a:off x="3475367" y="2087102"/>
            <a:ext cx="3673602" cy="589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4761" y="2841498"/>
            <a:ext cx="7678674" cy="4092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9739" y="263877"/>
            <a:ext cx="7938770" cy="1226820"/>
          </a:xfrm>
          <a:prstGeom prst="rect">
            <a:avLst/>
          </a:prstGeom>
        </p:spPr>
        <p:txBody>
          <a:bodyPr vert="horz" wrap="square" lIns="0" tIns="273050" rIns="0" bIns="0" rtlCol="0">
            <a:spAutoFit/>
          </a:bodyPr>
          <a:lstStyle/>
          <a:p>
            <a:pPr marL="1249045">
              <a:lnSpc>
                <a:spcPct val="100000"/>
              </a:lnSpc>
            </a:pPr>
            <a:r>
              <a:rPr spc="-5" dirty="0"/>
              <a:t>Gráficos de</a:t>
            </a:r>
            <a:r>
              <a:rPr spc="-25" dirty="0"/>
              <a:t> </a:t>
            </a:r>
            <a:r>
              <a:rPr spc="-5" dirty="0"/>
              <a:t>amplitude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4653" y="1490697"/>
            <a:ext cx="614807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Para </a:t>
            </a:r>
            <a:r>
              <a:rPr sz="2400" dirty="0">
                <a:latin typeface="Arial"/>
                <a:cs typeface="Arial"/>
              </a:rPr>
              <a:t>o caso </a:t>
            </a:r>
            <a:r>
              <a:rPr sz="2400" spc="-5" dirty="0">
                <a:latin typeface="Arial"/>
                <a:cs typeface="Arial"/>
              </a:rPr>
              <a:t>de pólos </a:t>
            </a:r>
            <a:r>
              <a:rPr sz="2400" dirty="0">
                <a:latin typeface="Arial"/>
                <a:cs typeface="Arial"/>
              </a:rPr>
              <a:t>e zeros reais,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temos: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1541" y="4614671"/>
            <a:ext cx="7527290" cy="196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7305" indent="-342900" algn="just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Deve-se </a:t>
            </a:r>
            <a:r>
              <a:rPr sz="2400" dirty="0">
                <a:latin typeface="Arial"/>
                <a:cs typeface="Arial"/>
              </a:rPr>
              <a:t>plotar cada termo separadamente </a:t>
            </a:r>
            <a:r>
              <a:rPr sz="2400" spc="-5" dirty="0">
                <a:latin typeface="Arial"/>
                <a:cs typeface="Arial"/>
              </a:rPr>
              <a:t>usando </a:t>
            </a:r>
            <a:r>
              <a:rPr sz="2400" dirty="0">
                <a:latin typeface="Arial"/>
                <a:cs typeface="Arial"/>
              </a:rPr>
              <a:t>a  aproximação por linhas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retas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gráfico de 20logK</a:t>
            </a:r>
            <a:r>
              <a:rPr sz="2400" spc="-7" baseline="-20833" dirty="0">
                <a:latin typeface="Arial"/>
                <a:cs typeface="Arial"/>
              </a:rPr>
              <a:t>0 </a:t>
            </a:r>
            <a:r>
              <a:rPr sz="2400" dirty="0">
                <a:latin typeface="Arial"/>
                <a:cs typeface="Arial"/>
              </a:rPr>
              <a:t>é uma reta horizontal, já que K</a:t>
            </a:r>
            <a:r>
              <a:rPr sz="2400" baseline="-20833" dirty="0">
                <a:latin typeface="Arial"/>
                <a:cs typeface="Arial"/>
              </a:rPr>
              <a:t>0  </a:t>
            </a:r>
            <a:r>
              <a:rPr sz="2400" dirty="0">
                <a:latin typeface="Arial"/>
                <a:cs typeface="Arial"/>
              </a:rPr>
              <a:t>não depende da frequência. O valor será positivo se  </a:t>
            </a:r>
            <a:r>
              <a:rPr sz="2400" spc="-5" dirty="0">
                <a:latin typeface="Arial"/>
                <a:cs typeface="Arial"/>
              </a:rPr>
              <a:t>K</a:t>
            </a:r>
            <a:r>
              <a:rPr sz="2400" spc="-7" baseline="-20833" dirty="0">
                <a:latin typeface="Arial"/>
                <a:cs typeface="Arial"/>
              </a:rPr>
              <a:t>0</a:t>
            </a:r>
            <a:r>
              <a:rPr sz="2400" spc="-5" dirty="0">
                <a:latin typeface="Arial"/>
                <a:cs typeface="Arial"/>
              </a:rPr>
              <a:t>&gt;1, zero para K</a:t>
            </a:r>
            <a:r>
              <a:rPr sz="2400" spc="-7" baseline="-20833" dirty="0">
                <a:latin typeface="Arial"/>
                <a:cs typeface="Arial"/>
              </a:rPr>
              <a:t>0</a:t>
            </a:r>
            <a:r>
              <a:rPr sz="2400" spc="-5" dirty="0">
                <a:latin typeface="Arial"/>
                <a:cs typeface="Arial"/>
              </a:rPr>
              <a:t>=1, 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negativo para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baseline="-20833" dirty="0">
                <a:latin typeface="Arial"/>
                <a:cs typeface="Arial"/>
              </a:rPr>
              <a:t>0</a:t>
            </a:r>
            <a:r>
              <a:rPr sz="2400" dirty="0">
                <a:latin typeface="Arial"/>
                <a:cs typeface="Arial"/>
              </a:rPr>
              <a:t>&lt;1</a:t>
            </a:r>
          </a:p>
        </p:txBody>
      </p:sp>
      <p:sp>
        <p:nvSpPr>
          <p:cNvPr id="5" name="object 5"/>
          <p:cNvSpPr/>
          <p:nvPr/>
        </p:nvSpPr>
        <p:spPr>
          <a:xfrm>
            <a:off x="2068334" y="2138682"/>
            <a:ext cx="6013703" cy="2089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41" y="200025"/>
            <a:ext cx="7938770" cy="1226820"/>
          </a:xfrm>
          <a:prstGeom prst="rect">
            <a:avLst/>
          </a:prstGeom>
        </p:spPr>
        <p:txBody>
          <a:bodyPr vert="horz" wrap="square" lIns="0" tIns="273050" rIns="0" bIns="0" rtlCol="0">
            <a:spAutoFit/>
          </a:bodyPr>
          <a:lstStyle/>
          <a:p>
            <a:pPr marL="1249045">
              <a:lnSpc>
                <a:spcPct val="100000"/>
              </a:lnSpc>
            </a:pPr>
            <a:r>
              <a:rPr spc="-5" dirty="0"/>
              <a:t>Gráficos de</a:t>
            </a:r>
            <a:r>
              <a:rPr spc="-25" dirty="0"/>
              <a:t> </a:t>
            </a:r>
            <a:r>
              <a:rPr spc="-5" dirty="0"/>
              <a:t>amplitude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541" y="1363764"/>
            <a:ext cx="8454759" cy="2405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45402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 gráfico de </a:t>
            </a:r>
            <a:r>
              <a:rPr sz="2400" spc="-5" dirty="0">
                <a:latin typeface="Arial"/>
                <a:cs typeface="Arial"/>
              </a:rPr>
              <a:t>20log|1+jω/z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| </a:t>
            </a:r>
            <a:r>
              <a:rPr sz="2400" dirty="0">
                <a:latin typeface="Arial"/>
                <a:cs typeface="Arial"/>
              </a:rPr>
              <a:t>pode ser aproximado por  duas linhas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retas:</a:t>
            </a:r>
          </a:p>
          <a:p>
            <a:pPr marL="755650" lvl="1" indent="-286385">
              <a:lnSpc>
                <a:spcPct val="100000"/>
              </a:lnSpc>
              <a:spcBef>
                <a:spcPts val="5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Quando ω → 0, 20log|1+jω/z</a:t>
            </a:r>
            <a:r>
              <a:rPr sz="1950" spc="-7" baseline="-21367" dirty="0">
                <a:latin typeface="Arial"/>
                <a:cs typeface="Arial"/>
              </a:rPr>
              <a:t>1</a:t>
            </a:r>
            <a:r>
              <a:rPr sz="2000" spc="-5" dirty="0">
                <a:latin typeface="Arial"/>
                <a:cs typeface="Arial"/>
              </a:rPr>
              <a:t>| →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0</a:t>
            </a:r>
            <a:endParaRPr sz="2000" dirty="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470"/>
              </a:spcBef>
              <a:buChar char="–"/>
              <a:tabLst>
                <a:tab pos="755015" algn="l"/>
                <a:tab pos="755650" algn="l"/>
              </a:tabLst>
            </a:pPr>
            <a:r>
              <a:rPr lang="pt-BR" sz="2000" spc="-5" dirty="0">
                <a:latin typeface="Arial"/>
                <a:cs typeface="Arial"/>
              </a:rPr>
              <a:t>Quando ω → </a:t>
            </a:r>
            <a:r>
              <a:rPr lang="pt-BR" sz="2000" spc="-10" dirty="0">
                <a:latin typeface="Arial"/>
                <a:cs typeface="Arial"/>
              </a:rPr>
              <a:t>∞, </a:t>
            </a:r>
            <a:r>
              <a:rPr lang="pt-BR" sz="2000" spc="-5" dirty="0">
                <a:latin typeface="Arial"/>
                <a:cs typeface="Arial"/>
              </a:rPr>
              <a:t>20log|1+jω/z</a:t>
            </a:r>
            <a:r>
              <a:rPr lang="pt-BR" sz="1950" spc="-7" baseline="-21367" dirty="0">
                <a:latin typeface="Arial"/>
                <a:cs typeface="Arial"/>
              </a:rPr>
              <a:t>1</a:t>
            </a:r>
            <a:r>
              <a:rPr lang="pt-BR" sz="2000" spc="-5" dirty="0">
                <a:latin typeface="Arial"/>
                <a:cs typeface="Arial"/>
              </a:rPr>
              <a:t>| → 20log(ω/z</a:t>
            </a:r>
            <a:r>
              <a:rPr lang="pt-BR" sz="1950" spc="-7" baseline="-21367" dirty="0">
                <a:latin typeface="Arial"/>
                <a:cs typeface="Arial"/>
              </a:rPr>
              <a:t>1</a:t>
            </a:r>
            <a:r>
              <a:rPr lang="pt-BR" sz="2000" spc="-5" dirty="0">
                <a:latin typeface="Arial"/>
                <a:cs typeface="Arial"/>
              </a:rPr>
              <a:t>). Isto </a:t>
            </a:r>
            <a:r>
              <a:rPr lang="pt-BR" sz="2000" spc="-10" dirty="0">
                <a:latin typeface="Arial"/>
                <a:cs typeface="Arial"/>
              </a:rPr>
              <a:t>representa  </a:t>
            </a:r>
            <a:r>
              <a:rPr lang="pt-BR" sz="2000" spc="-5" dirty="0">
                <a:latin typeface="Arial"/>
                <a:cs typeface="Arial"/>
              </a:rPr>
              <a:t>uma reta com </a:t>
            </a:r>
            <a:r>
              <a:rPr lang="pt-BR" sz="2000" spc="-10" dirty="0">
                <a:latin typeface="Arial"/>
                <a:cs typeface="Arial"/>
              </a:rPr>
              <a:t>inclinação </a:t>
            </a:r>
            <a:r>
              <a:rPr lang="pt-BR" sz="2000" spc="-5" dirty="0">
                <a:latin typeface="Arial"/>
                <a:cs typeface="Arial"/>
              </a:rPr>
              <a:t>de 20 dB por </a:t>
            </a:r>
            <a:r>
              <a:rPr lang="pt-BR" sz="2000" spc="-10" dirty="0">
                <a:latin typeface="Arial"/>
                <a:cs typeface="Arial"/>
              </a:rPr>
              <a:t>década (variação </a:t>
            </a:r>
            <a:r>
              <a:rPr lang="pt-BR" sz="2000" spc="-5" dirty="0">
                <a:latin typeface="Arial"/>
                <a:cs typeface="Arial"/>
              </a:rPr>
              <a:t>de </a:t>
            </a:r>
            <a:r>
              <a:rPr lang="pt-BR" sz="2000" spc="-10" dirty="0">
                <a:latin typeface="Arial"/>
                <a:cs typeface="Arial"/>
              </a:rPr>
              <a:t>10  </a:t>
            </a:r>
            <a:r>
              <a:rPr lang="pt-BR" sz="2000" spc="-5" dirty="0">
                <a:latin typeface="Arial"/>
                <a:cs typeface="Arial"/>
              </a:rPr>
              <a:t>vezes na frequência). Esta linha </a:t>
            </a:r>
            <a:r>
              <a:rPr lang="pt-BR" sz="2000" spc="-10" dirty="0">
                <a:latin typeface="Arial"/>
                <a:cs typeface="Arial"/>
              </a:rPr>
              <a:t>intercepta </a:t>
            </a:r>
            <a:r>
              <a:rPr lang="pt-BR" sz="2000" spc="-5" dirty="0">
                <a:latin typeface="Arial"/>
                <a:cs typeface="Arial"/>
              </a:rPr>
              <a:t>o eixo de 0 dB em</a:t>
            </a:r>
            <a:r>
              <a:rPr lang="pt-BR" sz="2000" spc="95" dirty="0">
                <a:latin typeface="Arial"/>
                <a:cs typeface="Arial"/>
              </a:rPr>
              <a:t> </a:t>
            </a:r>
            <a:r>
              <a:rPr lang="pt-BR" sz="2000" spc="-5" dirty="0">
                <a:latin typeface="Arial"/>
                <a:cs typeface="Arial"/>
              </a:rPr>
              <a:t>ω = z</a:t>
            </a:r>
            <a:r>
              <a:rPr lang="pt-BR" sz="1950" spc="-7" baseline="-21367" dirty="0">
                <a:latin typeface="Arial"/>
                <a:cs typeface="Arial"/>
              </a:rPr>
              <a:t>1</a:t>
            </a:r>
            <a:r>
              <a:rPr lang="pt-BR" sz="2000" spc="-5" dirty="0">
                <a:latin typeface="Arial"/>
                <a:cs typeface="Arial"/>
              </a:rPr>
              <a:t>. Este valor de ω é chamado de frequência de</a:t>
            </a:r>
            <a:r>
              <a:rPr lang="pt-BR" sz="2000" spc="5" dirty="0">
                <a:latin typeface="Arial"/>
                <a:cs typeface="Arial"/>
              </a:rPr>
              <a:t> </a:t>
            </a:r>
            <a:r>
              <a:rPr lang="pt-BR" sz="2000" spc="-10" dirty="0">
                <a:latin typeface="Arial"/>
                <a:cs typeface="Arial"/>
              </a:rPr>
              <a:t>quebra</a:t>
            </a:r>
            <a:endParaRPr lang="pt-BR"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07022" y="3933825"/>
            <a:ext cx="4463795" cy="2932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419" y="276225"/>
            <a:ext cx="7938770" cy="1226820"/>
          </a:xfrm>
          <a:prstGeom prst="rect">
            <a:avLst/>
          </a:prstGeom>
        </p:spPr>
        <p:txBody>
          <a:bodyPr vert="horz" wrap="square" lIns="0" tIns="273050" rIns="0" bIns="0" rtlCol="0">
            <a:spAutoFit/>
          </a:bodyPr>
          <a:lstStyle/>
          <a:p>
            <a:pPr marL="1249045">
              <a:lnSpc>
                <a:spcPct val="100000"/>
              </a:lnSpc>
            </a:pPr>
            <a:r>
              <a:rPr spc="-5" dirty="0"/>
              <a:t>Gráficos de</a:t>
            </a:r>
            <a:r>
              <a:rPr spc="-25" dirty="0"/>
              <a:t> </a:t>
            </a:r>
            <a:r>
              <a:rPr spc="-5" dirty="0"/>
              <a:t>amplitude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3300" y="1266825"/>
            <a:ext cx="8002270" cy="3242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113664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gráfico de </a:t>
            </a:r>
            <a:r>
              <a:rPr sz="2400" dirty="0">
                <a:latin typeface="Arial"/>
                <a:cs typeface="Arial"/>
              </a:rPr>
              <a:t>-20log(ω) é uma </a:t>
            </a:r>
            <a:r>
              <a:rPr sz="2400" spc="-5" dirty="0">
                <a:latin typeface="Arial"/>
                <a:cs typeface="Arial"/>
              </a:rPr>
              <a:t>linha </a:t>
            </a:r>
            <a:r>
              <a:rPr sz="2400" dirty="0">
                <a:latin typeface="Arial"/>
                <a:cs typeface="Arial"/>
              </a:rPr>
              <a:t>reta com </a:t>
            </a:r>
            <a:r>
              <a:rPr sz="2400" spc="-5" dirty="0">
                <a:latin typeface="Arial"/>
                <a:cs typeface="Arial"/>
              </a:rPr>
              <a:t>uma  inclinação de </a:t>
            </a:r>
            <a:r>
              <a:rPr sz="2400" dirty="0">
                <a:latin typeface="Arial"/>
                <a:cs typeface="Arial"/>
              </a:rPr>
              <a:t>-20 </a:t>
            </a:r>
            <a:r>
              <a:rPr sz="2400" spc="-5" dirty="0">
                <a:latin typeface="Arial"/>
                <a:cs typeface="Arial"/>
              </a:rPr>
              <a:t>dB/década, que intercepta 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eixo de </a:t>
            </a:r>
            <a:r>
              <a:rPr sz="2400" dirty="0">
                <a:latin typeface="Arial"/>
                <a:cs typeface="Arial"/>
              </a:rPr>
              <a:t>0  </a:t>
            </a:r>
            <a:r>
              <a:rPr sz="2400" spc="-5" dirty="0">
                <a:latin typeface="Arial"/>
                <a:cs typeface="Arial"/>
              </a:rPr>
              <a:t>dB em </a:t>
            </a:r>
            <a:r>
              <a:rPr sz="2400" dirty="0">
                <a:latin typeface="Arial"/>
                <a:cs typeface="Arial"/>
              </a:rPr>
              <a:t>ω =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</a:p>
          <a:p>
            <a:pPr marL="355600" marR="389255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gráfico de -20log|1+jω/p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| </a:t>
            </a:r>
            <a:r>
              <a:rPr sz="2400" dirty="0">
                <a:latin typeface="Arial"/>
                <a:cs typeface="Arial"/>
              </a:rPr>
              <a:t>pode ser aproximado por  duas linhas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retas:</a:t>
            </a:r>
          </a:p>
          <a:p>
            <a:pPr marL="755650" marR="392430" lvl="1" indent="-285750">
              <a:lnSpc>
                <a:spcPct val="100000"/>
              </a:lnSpc>
              <a:spcBef>
                <a:spcPts val="49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Para </a:t>
            </a:r>
            <a:r>
              <a:rPr sz="2000" spc="-10" dirty="0">
                <a:latin typeface="Arial"/>
                <a:cs typeface="Arial"/>
              </a:rPr>
              <a:t>grandes valores </a:t>
            </a:r>
            <a:r>
              <a:rPr sz="2000" spc="-5" dirty="0">
                <a:latin typeface="Arial"/>
                <a:cs typeface="Arial"/>
              </a:rPr>
              <a:t>de </a:t>
            </a:r>
            <a:r>
              <a:rPr sz="2000" spc="-10" dirty="0">
                <a:latin typeface="Arial"/>
                <a:cs typeface="Arial"/>
              </a:rPr>
              <a:t>ω, </a:t>
            </a:r>
            <a:r>
              <a:rPr sz="2000" spc="-5" dirty="0">
                <a:latin typeface="Arial"/>
                <a:cs typeface="Arial"/>
              </a:rPr>
              <a:t>a linha reta 20log(ω/p</a:t>
            </a:r>
            <a:r>
              <a:rPr sz="1950" spc="-7" baseline="-21367" dirty="0">
                <a:latin typeface="Arial"/>
                <a:cs typeface="Arial"/>
              </a:rPr>
              <a:t>1</a:t>
            </a:r>
            <a:r>
              <a:rPr sz="2000" spc="-5" dirty="0">
                <a:latin typeface="Arial"/>
                <a:cs typeface="Arial"/>
              </a:rPr>
              <a:t>) tem </a:t>
            </a:r>
            <a:r>
              <a:rPr sz="2000" spc="-10" dirty="0">
                <a:latin typeface="Arial"/>
                <a:cs typeface="Arial"/>
              </a:rPr>
              <a:t>uma  </a:t>
            </a:r>
            <a:r>
              <a:rPr sz="2000" spc="-5" dirty="0">
                <a:latin typeface="Arial"/>
                <a:cs typeface="Arial"/>
              </a:rPr>
              <a:t>inclinação de -20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dB/década</a:t>
            </a:r>
            <a:endParaRPr sz="2000" dirty="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47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Para </a:t>
            </a:r>
            <a:r>
              <a:rPr sz="2000" spc="-10" dirty="0">
                <a:latin typeface="Arial"/>
                <a:cs typeface="Arial"/>
              </a:rPr>
              <a:t>pequenos </a:t>
            </a:r>
            <a:r>
              <a:rPr sz="2000" spc="-5" dirty="0">
                <a:latin typeface="Arial"/>
                <a:cs typeface="Arial"/>
              </a:rPr>
              <a:t>valores de </a:t>
            </a:r>
            <a:r>
              <a:rPr sz="2000" spc="-10" dirty="0">
                <a:latin typeface="Arial"/>
                <a:cs typeface="Arial"/>
              </a:rPr>
              <a:t>ω, </a:t>
            </a:r>
            <a:r>
              <a:rPr sz="2000" spc="-5" dirty="0">
                <a:latin typeface="Arial"/>
                <a:cs typeface="Arial"/>
              </a:rPr>
              <a:t>o </a:t>
            </a:r>
            <a:r>
              <a:rPr sz="2000" spc="-10" dirty="0">
                <a:latin typeface="Arial"/>
                <a:cs typeface="Arial"/>
              </a:rPr>
              <a:t>gráfico </a:t>
            </a:r>
            <a:r>
              <a:rPr sz="2000" spc="-5" dirty="0">
                <a:latin typeface="Arial"/>
                <a:cs typeface="Arial"/>
              </a:rPr>
              <a:t>pode ser </a:t>
            </a:r>
            <a:r>
              <a:rPr sz="2000" spc="-10" dirty="0">
                <a:latin typeface="Arial"/>
                <a:cs typeface="Arial"/>
              </a:rPr>
              <a:t>aproximado por  </a:t>
            </a:r>
            <a:r>
              <a:rPr sz="2000" spc="-5" dirty="0">
                <a:latin typeface="Arial"/>
                <a:cs typeface="Arial"/>
              </a:rPr>
              <a:t>uma </a:t>
            </a:r>
            <a:r>
              <a:rPr sz="2000" spc="-10" dirty="0">
                <a:latin typeface="Arial"/>
                <a:cs typeface="Arial"/>
              </a:rPr>
              <a:t>constante </a:t>
            </a:r>
            <a:r>
              <a:rPr sz="2000" spc="-5" dirty="0">
                <a:latin typeface="Arial"/>
                <a:cs typeface="Arial"/>
              </a:rPr>
              <a:t>em 0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dB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37100" y="4488309"/>
            <a:ext cx="5004054" cy="2473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73050" rIns="0" bIns="0" rtlCol="0">
            <a:spAutoFit/>
          </a:bodyPr>
          <a:lstStyle/>
          <a:p>
            <a:pPr marL="1249045">
              <a:lnSpc>
                <a:spcPct val="100000"/>
              </a:lnSpc>
            </a:pPr>
            <a:r>
              <a:rPr sz="4400" spc="-5" dirty="0"/>
              <a:t>Gráficos de</a:t>
            </a:r>
            <a:r>
              <a:rPr sz="4400" spc="-25" dirty="0"/>
              <a:t> </a:t>
            </a:r>
            <a:r>
              <a:rPr sz="4400" spc="-5" dirty="0"/>
              <a:t>amplitude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1541" y="1653540"/>
            <a:ext cx="8027034" cy="730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gráfico </a:t>
            </a:r>
            <a:r>
              <a:rPr sz="2400" dirty="0">
                <a:latin typeface="Arial"/>
                <a:cs typeface="Arial"/>
              </a:rPr>
              <a:t>resultante será a soma </a:t>
            </a:r>
            <a:r>
              <a:rPr sz="2400" spc="-5" dirty="0">
                <a:latin typeface="Arial"/>
                <a:cs typeface="Arial"/>
              </a:rPr>
              <a:t>de </a:t>
            </a:r>
            <a:r>
              <a:rPr sz="2400" dirty="0">
                <a:latin typeface="Arial"/>
                <a:cs typeface="Arial"/>
              </a:rPr>
              <a:t>todos. Para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</a:t>
            </a:r>
            <a:r>
              <a:rPr sz="2400" spc="-7" baseline="-20833" dirty="0">
                <a:latin typeface="Arial"/>
                <a:cs typeface="Arial"/>
              </a:rPr>
              <a:t>0</a:t>
            </a:r>
            <a:r>
              <a:rPr sz="2400" spc="-5" dirty="0">
                <a:latin typeface="Arial"/>
                <a:cs typeface="Arial"/>
              </a:rPr>
              <a:t>=√10,  z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=0,1 rad/s 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=5 </a:t>
            </a:r>
            <a:r>
              <a:rPr sz="2400" dirty="0">
                <a:latin typeface="Arial"/>
                <a:cs typeface="Arial"/>
              </a:rPr>
              <a:t>rad/s,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temos: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22461" y="2409444"/>
            <a:ext cx="6084570" cy="4503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1389</Words>
  <Application>Microsoft Office PowerPoint</Application>
  <PresentationFormat>Personalizar</PresentationFormat>
  <Paragraphs>161</Paragraphs>
  <Slides>45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49" baseType="lpstr">
      <vt:lpstr>Arial</vt:lpstr>
      <vt:lpstr>Calibri</vt:lpstr>
      <vt:lpstr>Times New Roman</vt:lpstr>
      <vt:lpstr>Office Theme</vt:lpstr>
      <vt:lpstr>Apresentação do PowerPoint</vt:lpstr>
      <vt:lpstr>Introdução</vt:lpstr>
      <vt:lpstr>Pólos e zeros reais de primeira ordem</vt:lpstr>
      <vt:lpstr>Pólos e zeros reais de primeira ordem</vt:lpstr>
      <vt:lpstr>Gráficos de amplitude</vt:lpstr>
      <vt:lpstr>Gráficos de amplitude</vt:lpstr>
      <vt:lpstr>Gráficos de amplitude</vt:lpstr>
      <vt:lpstr>Gráficos de amplitude</vt:lpstr>
      <vt:lpstr>Gráficos de amplitude</vt:lpstr>
      <vt:lpstr>Exemplo 15.9</vt:lpstr>
      <vt:lpstr>Exemplo 15.9</vt:lpstr>
      <vt:lpstr>Diagrama de Bode</vt:lpstr>
      <vt:lpstr>Exemplo 15.9</vt:lpstr>
      <vt:lpstr>Exemplo 15.9</vt:lpstr>
      <vt:lpstr>Gráficos de amplitude mais  precisos</vt:lpstr>
      <vt:lpstr>Gráficos de amplitude mais  precisos</vt:lpstr>
      <vt:lpstr>Gráficos de fase</vt:lpstr>
      <vt:lpstr>Gráficos de fase</vt:lpstr>
      <vt:lpstr>Gráficos de fase</vt:lpstr>
      <vt:lpstr>Exemplo 15.10</vt:lpstr>
      <vt:lpstr>Exemplo 15.10</vt:lpstr>
      <vt:lpstr>Exemplo 15.10</vt:lpstr>
      <vt:lpstr>Exemplo 15.10</vt:lpstr>
      <vt:lpstr>Exercício 15.12</vt:lpstr>
      <vt:lpstr>Pólos e zeros complexos (segunda ordem)</vt:lpstr>
      <vt:lpstr>Pólos e zeros complexos (segunda ordem)</vt:lpstr>
      <vt:lpstr>Pólos e zeros complexos (segunda ordem)</vt:lpstr>
      <vt:lpstr>Pólos e zeros complexos (segunda ordem)</vt:lpstr>
      <vt:lpstr>Gráficos de amplitude</vt:lpstr>
      <vt:lpstr>Gráficos de amplitude</vt:lpstr>
      <vt:lpstr>Gráficos de amplitude</vt:lpstr>
      <vt:lpstr>Gráficos de amplitude  mais precisos</vt:lpstr>
      <vt:lpstr>Exemplo 15.11</vt:lpstr>
      <vt:lpstr>Exemplo 15.11</vt:lpstr>
      <vt:lpstr>Apresentação do PowerPoint</vt:lpstr>
      <vt:lpstr>Exemplo 15.11</vt:lpstr>
      <vt:lpstr>Gráficos de fase</vt:lpstr>
      <vt:lpstr>Exemplo 15.12</vt:lpstr>
      <vt:lpstr>Exemplo 15.2</vt:lpstr>
      <vt:lpstr>Exemplo 15.12</vt:lpstr>
      <vt:lpstr>Exemplo 15.12</vt:lpstr>
      <vt:lpstr>Exemplo 15.12</vt:lpstr>
      <vt:lpstr>Exemplo 15.12</vt:lpstr>
      <vt:lpstr>Exemplo 15.12</vt:lpstr>
      <vt:lpstr>Exercício 15.14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Diagramas de Bode.ppt</dc:title>
  <dc:creator>sandra</dc:creator>
  <cp:lastModifiedBy>José Luiz Vieira</cp:lastModifiedBy>
  <cp:revision>8</cp:revision>
  <dcterms:created xsi:type="dcterms:W3CDTF">2017-07-13T01:45:04Z</dcterms:created>
  <dcterms:modified xsi:type="dcterms:W3CDTF">2017-11-23T18:27:09Z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2014-07-01T00:00:00Z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2017-07-13T00:00:00Z</vt:filetime>
  </property>
</Properties>
</file>