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326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70" r:id="rId12"/>
    <p:sldId id="373" r:id="rId13"/>
    <p:sldId id="374" r:id="rId14"/>
    <p:sldId id="379" r:id="rId15"/>
    <p:sldId id="380" r:id="rId16"/>
    <p:sldId id="371" r:id="rId17"/>
    <p:sldId id="385" r:id="rId18"/>
    <p:sldId id="372" r:id="rId19"/>
    <p:sldId id="382" r:id="rId20"/>
    <p:sldId id="383" r:id="rId21"/>
    <p:sldId id="384" r:id="rId22"/>
    <p:sldId id="359" r:id="rId23"/>
  </p:sldIdLst>
  <p:sldSz cx="9144000" cy="6858000" type="screen4x3"/>
  <p:notesSz cx="9601200" cy="73152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F709C-8330-4566-AB3F-0E30E08D9088}" type="datetimeFigureOut">
              <a:rPr lang="pt-BR" smtClean="0"/>
              <a:t>24/07/2015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FC7A4-04A3-4FDD-917F-E3125A9CA7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821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pPr>
              <a:defRPr/>
            </a:pPr>
            <a:fld id="{E5472346-C9CD-4162-9BC4-9F16E0546A3A}" type="datetimeFigureOut">
              <a:rPr lang="pt-BR"/>
              <a:pPr>
                <a:defRPr/>
              </a:pPr>
              <a:t>24/07/2015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pPr>
              <a:defRPr/>
            </a:pPr>
            <a:fld id="{126E41B7-B236-4061-AC02-BA25ECCAC3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0994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a livre 2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" name="Forma livre 3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Título 8"/>
          <p:cNvSpPr txBox="1">
            <a:spLocks/>
          </p:cNvSpPr>
          <p:nvPr userDrawn="1"/>
        </p:nvSpPr>
        <p:spPr>
          <a:xfrm>
            <a:off x="449263" y="1555750"/>
            <a:ext cx="6480175" cy="2301875"/>
          </a:xfrm>
          <a:prstGeom prst="rect">
            <a:avLst/>
          </a:prstGeom>
        </p:spPr>
        <p:txBody>
          <a:bodyPr lIns="45720" rIns="45720" anchor="ctr"/>
          <a:lstStyle>
            <a:lvl1pPr algn="r">
              <a:defRPr kumimoji="0" lang="pt-BR" sz="3600" b="1" kern="1200" cap="all" baseline="0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Imagem 16" descr="logo_nom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50" y="92075"/>
            <a:ext cx="2566988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49406" y="3857628"/>
            <a:ext cx="6480048" cy="1752600"/>
          </a:xfrm>
        </p:spPr>
        <p:txBody>
          <a:bodyPr tIns="0" rIns="45720" bIns="0"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dirty="0" smtClean="0"/>
              <a:t>Clique para editar o estilo do subtítulo mestre</a:t>
            </a:r>
            <a:endParaRPr lang="en-US" dirty="0"/>
          </a:p>
        </p:txBody>
      </p:sp>
      <p:sp>
        <p:nvSpPr>
          <p:cNvPr id="7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79FAD-F0D5-4EF1-84A7-ECE35206C9B8}" type="datetime1">
              <a:rPr lang="pt-BR"/>
              <a:pPr>
                <a:defRPr/>
              </a:pPr>
              <a:t>24/07/2015</a:t>
            </a:fld>
            <a:endParaRPr lang="pt-BR"/>
          </a:p>
        </p:txBody>
      </p:sp>
      <p:sp>
        <p:nvSpPr>
          <p:cNvPr id="8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6A765-6B7E-4FFA-8B4F-C2E6BB72742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A36FD5-4A3B-4DCD-A792-6A459988CCC3}" type="datetime1">
              <a:rPr lang="pt-BR"/>
              <a:pPr>
                <a:defRPr/>
              </a:pPr>
              <a:t>24/07/2015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FCCB9-89AF-4F75-ABE3-60D0EB41B4D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CC459-D456-4380-B69A-649A5573A0A7}" type="datetime1">
              <a:rPr lang="pt-BR"/>
              <a:pPr>
                <a:defRPr/>
              </a:pPr>
              <a:t>24/07/2015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B2A97-2034-4053-811D-A2456C82854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2800"/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4pPr>
              <a:defRPr sz="1800"/>
            </a:lvl4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36E9C-8119-4AE7-8E1C-7C908D93D367}" type="datetime1">
              <a:rPr lang="pt-BR"/>
              <a:pPr>
                <a:defRPr/>
              </a:pPr>
              <a:t>24/07/2015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38601-9E3D-44E2-8997-88BDA13D83E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D7191-EF42-4B65-B945-96D8620B7572}" type="datetime1">
              <a:rPr lang="pt-BR"/>
              <a:pPr>
                <a:defRPr/>
              </a:pPr>
              <a:t>24/07/2015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061BC-8D09-4938-88D5-53BA8F63B5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1F0A2-9473-4962-BD16-E13B8203576B}" type="datetime1">
              <a:rPr lang="pt-BR"/>
              <a:pPr>
                <a:defRPr/>
              </a:pPr>
              <a:t>24/07/2015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4E6F8-DA3A-48B1-BE86-4F00C7DA2BE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31459-5545-49DB-9212-8E86FD882170}" type="datetime1">
              <a:rPr lang="pt-BR"/>
              <a:pPr>
                <a:defRPr/>
              </a:pPr>
              <a:t>24/07/2015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47788-BDD1-43D8-A5B6-9F126614F60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CE9CC-2F6E-4F8A-ABDC-608C2F40EF79}" type="datetime1">
              <a:rPr lang="pt-BR"/>
              <a:pPr>
                <a:defRPr/>
              </a:pPr>
              <a:t>24/07/2015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3CEF9-DDF6-49CA-982D-4DCE6902413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E4494-72B1-4B87-802E-B99215BBA539}" type="datetime1">
              <a:rPr lang="pt-BR"/>
              <a:pPr>
                <a:defRPr/>
              </a:pPr>
              <a:t>24/07/2015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A5F82-7470-4809-B476-E6D327B83BD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68013-33E4-49F6-AA82-A5B2E8052EE8}" type="datetime1">
              <a:rPr lang="pt-BR"/>
              <a:pPr>
                <a:defRPr/>
              </a:pPr>
              <a:t>24/07/2015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DBAAB-ED52-440A-9DDD-43CE756F9E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F3185-83E7-44AF-A427-D412CB0C0B64}" type="datetime1">
              <a:rPr lang="pt-BR"/>
              <a:pPr>
                <a:defRPr/>
              </a:pPr>
              <a:t>24/07/2015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7BFC3-3EE6-4B43-B2C9-A0CA5D91BE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285750" y="274638"/>
            <a:ext cx="8572500" cy="1143000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/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285750" y="1600200"/>
            <a:ext cx="85725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9FA4BF4-D4D8-4366-94DA-BF148BAF79FA}" type="datetime1">
              <a:rPr lang="pt-BR"/>
              <a:pPr>
                <a:defRPr/>
              </a:pPr>
              <a:t>24/07/2015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C214CAC-4E5E-410A-8EDE-3BEEB606F29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33" name="Imagem 10" descr="logo_sem_fundo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285163" y="6165850"/>
            <a:ext cx="75088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875" r:id="rId1"/>
    <p:sldLayoutId id="2147483869" r:id="rId2"/>
    <p:sldLayoutId id="2147483876" r:id="rId3"/>
    <p:sldLayoutId id="2147483870" r:id="rId4"/>
    <p:sldLayoutId id="2147483877" r:id="rId5"/>
    <p:sldLayoutId id="2147483871" r:id="rId6"/>
    <p:sldLayoutId id="2147483872" r:id="rId7"/>
    <p:sldLayoutId id="2147483878" r:id="rId8"/>
    <p:sldLayoutId id="2147483879" r:id="rId9"/>
    <p:sldLayoutId id="2147483873" r:id="rId10"/>
    <p:sldLayoutId id="214748387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3200" b="1" kern="1200" cap="all" dirty="0">
          <a:ln w="5000" cmpd="sng">
            <a:solidFill>
              <a:schemeClr val="accent1">
                <a:tint val="80000"/>
                <a:shade val="99000"/>
                <a:satMod val="500000"/>
              </a:schemeClr>
            </a:solidFill>
            <a:prstDash val="solid"/>
          </a:ln>
          <a:gradFill>
            <a:gsLst>
              <a:gs pos="0">
                <a:schemeClr val="accent1">
                  <a:tint val="63000"/>
                  <a:satMod val="255000"/>
                </a:schemeClr>
              </a:gs>
              <a:gs pos="9000">
                <a:schemeClr val="accent1">
                  <a:tint val="63000"/>
                  <a:satMod val="255000"/>
                </a:schemeClr>
              </a:gs>
              <a:gs pos="53000">
                <a:schemeClr val="accent1">
                  <a:shade val="60000"/>
                  <a:satMod val="100000"/>
                </a:schemeClr>
              </a:gs>
              <a:gs pos="90000">
                <a:schemeClr val="accent1">
                  <a:tint val="63000"/>
                  <a:satMod val="255000"/>
                </a:schemeClr>
              </a:gs>
              <a:gs pos="100000">
                <a:schemeClr val="accent1">
                  <a:tint val="63000"/>
                  <a:satMod val="255000"/>
                </a:schemeClr>
              </a:gs>
            </a:gsLst>
            <a:lin ang="5400000"/>
          </a:gradFill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dre.ccosta@gmail.com" TargetMode="External"/><Relationship Id="rId2" Type="http://schemas.openxmlformats.org/officeDocument/2006/relationships/hyperlink" Target="mailto:amonteiro@catolica-es.edu.b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ubtítulo 2"/>
          <p:cNvSpPr>
            <a:spLocks noGrp="1"/>
          </p:cNvSpPr>
          <p:nvPr>
            <p:ph type="subTitle" idx="1"/>
          </p:nvPr>
        </p:nvSpPr>
        <p:spPr>
          <a:xfrm>
            <a:off x="449263" y="3857625"/>
            <a:ext cx="6480175" cy="1752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pt-BR" dirty="0" smtClean="0"/>
              <a:t>Introdução </a:t>
            </a:r>
            <a:r>
              <a:rPr lang="pt-BR" smtClean="0"/>
              <a:t>à Programação II</a:t>
            </a:r>
            <a:endParaRPr lang="pt-BR" dirty="0" smtClean="0"/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Prof. André </a:t>
            </a:r>
            <a:r>
              <a:rPr lang="pt-BR" dirty="0" err="1" smtClean="0"/>
              <a:t>Cypriano</a:t>
            </a:r>
            <a:r>
              <a:rPr lang="pt-BR" dirty="0" smtClean="0"/>
              <a:t> M. Costa</a:t>
            </a:r>
          </a:p>
          <a:p>
            <a:pPr eaLnBrk="1" hangingPunct="1"/>
            <a:r>
              <a:rPr lang="pt-BR" dirty="0" smtClean="0">
                <a:hlinkClick r:id="rId2"/>
              </a:rPr>
              <a:t>amonteiro@catolica-es.edu.br</a:t>
            </a:r>
            <a:endParaRPr lang="pt-BR" dirty="0" smtClean="0"/>
          </a:p>
          <a:p>
            <a:pPr eaLnBrk="1" hangingPunct="1"/>
            <a:r>
              <a:rPr lang="pt-BR" dirty="0" smtClean="0">
                <a:hlinkClick r:id="rId3"/>
              </a:rPr>
              <a:t>acostaprofessor@gmail.com</a:t>
            </a:r>
            <a:endParaRPr lang="pt-BR" dirty="0" smtClean="0"/>
          </a:p>
        </p:txBody>
      </p:sp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377841" y="2000240"/>
            <a:ext cx="6480175" cy="2087561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pt-BR" smtClean="0"/>
              <a:t>A linguagem C</a:t>
            </a:r>
            <a:br>
              <a:rPr lang="pt-BR" smtClean="0"/>
            </a:br>
            <a:r>
              <a:rPr lang="pt-BR" sz="2000" smtClean="0"/>
              <a:t>Uma visão geral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C é uma linguagem para programadores</a:t>
            </a:r>
            <a:endParaRPr lang="pt-BR" dirty="0"/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 foi criada, influenciada e testada em campo por programadores profissionais. </a:t>
            </a:r>
          </a:p>
          <a:p>
            <a:endParaRPr lang="pt-BR" dirty="0" smtClean="0"/>
          </a:p>
          <a:p>
            <a:r>
              <a:rPr lang="pt-BR" dirty="0" smtClean="0"/>
              <a:t>Com isso </a:t>
            </a:r>
            <a:r>
              <a:rPr lang="pt-BR" dirty="0"/>
              <a:t>C dá ao programador o que ele quer: </a:t>
            </a:r>
          </a:p>
          <a:p>
            <a:pPr lvl="1"/>
            <a:r>
              <a:rPr lang="pt-BR" dirty="0"/>
              <a:t>Poucas restrições</a:t>
            </a:r>
          </a:p>
          <a:p>
            <a:pPr lvl="1"/>
            <a:r>
              <a:rPr lang="pt-BR" dirty="0"/>
              <a:t>Estruturas de bloco / funções</a:t>
            </a:r>
          </a:p>
          <a:p>
            <a:pPr lvl="1"/>
            <a:r>
              <a:rPr lang="pt-BR" dirty="0"/>
              <a:t>Conjunto compacto de palavras-chave</a:t>
            </a:r>
          </a:p>
          <a:p>
            <a:pPr lvl="1"/>
            <a:r>
              <a:rPr lang="pt-BR" dirty="0"/>
              <a:t>Velocidade</a:t>
            </a:r>
          </a:p>
          <a:p>
            <a:endParaRPr lang="pt-BR" dirty="0" smtClean="0"/>
          </a:p>
          <a:p>
            <a:r>
              <a:rPr lang="pt-BR" dirty="0" smtClean="0"/>
              <a:t>Usando </a:t>
            </a:r>
            <a:r>
              <a:rPr lang="pt-BR" dirty="0"/>
              <a:t>C, um programador é capaz de conseguir aproximadamente a eficiência de código </a:t>
            </a:r>
            <a:r>
              <a:rPr lang="pt-BR" dirty="0" err="1"/>
              <a:t>assembly</a:t>
            </a:r>
            <a:r>
              <a:rPr lang="pt-BR" dirty="0"/>
              <a:t>, mas usando uma linguagem estruturada</a:t>
            </a:r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D055A8-7417-46D2-AD2C-48E6D86734BE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A forma de um programa em c</a:t>
            </a:r>
            <a:endParaRPr lang="pt-BR" dirty="0"/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 possui 32 palavras-chave (ou palavras reservadas) que, combinadas com a sintaxe formal de C, formam a linguagem de programação C</a:t>
            </a:r>
          </a:p>
          <a:p>
            <a:endParaRPr lang="pt-BR" dirty="0" smtClean="0"/>
          </a:p>
          <a:p>
            <a:r>
              <a:rPr lang="pt-BR" dirty="0" smtClean="0"/>
              <a:t>Todas as </a:t>
            </a:r>
            <a:r>
              <a:rPr lang="pt-BR" dirty="0" smtClean="0">
                <a:solidFill>
                  <a:srgbClr val="00B0F0"/>
                </a:solidFill>
              </a:rPr>
              <a:t>palavras-chave</a:t>
            </a:r>
            <a:r>
              <a:rPr lang="pt-BR" dirty="0" smtClean="0"/>
              <a:t> de C são </a:t>
            </a:r>
            <a:r>
              <a:rPr lang="pt-BR" dirty="0" smtClean="0">
                <a:solidFill>
                  <a:srgbClr val="00B0F0"/>
                </a:solidFill>
              </a:rPr>
              <a:t>minúsculas</a:t>
            </a:r>
            <a:r>
              <a:rPr lang="pt-BR" dirty="0" smtClean="0"/>
              <a:t>. </a:t>
            </a:r>
          </a:p>
          <a:p>
            <a:pPr marL="742950" lvl="1" indent="-285750"/>
            <a:r>
              <a:rPr lang="pt-BR" dirty="0" smtClean="0"/>
              <a:t>Maiúsculas e minúsculas são diferentes (</a:t>
            </a:r>
            <a:r>
              <a:rPr lang="pt-BR" dirty="0" err="1" smtClean="0">
                <a:solidFill>
                  <a:srgbClr val="00B0F0"/>
                </a:solidFill>
              </a:rPr>
              <a:t>case-sensitive</a:t>
            </a:r>
            <a:r>
              <a:rPr lang="pt-BR" dirty="0" smtClean="0"/>
              <a:t>): </a:t>
            </a:r>
            <a:r>
              <a:rPr lang="pt-BR" b="1" dirty="0" err="1" smtClean="0"/>
              <a:t>else</a:t>
            </a:r>
            <a:r>
              <a:rPr lang="pt-BR" b="1" dirty="0" smtClean="0"/>
              <a:t> </a:t>
            </a:r>
            <a:r>
              <a:rPr lang="pt-BR" dirty="0" smtClean="0"/>
              <a:t>é uma palavra-chave, mas </a:t>
            </a:r>
            <a:r>
              <a:rPr lang="pt-BR" b="1" dirty="0" smtClean="0"/>
              <a:t>ELSE </a:t>
            </a:r>
            <a:r>
              <a:rPr lang="pt-BR" dirty="0" smtClean="0"/>
              <a:t>não. </a:t>
            </a:r>
          </a:p>
          <a:p>
            <a:pPr marL="742950" lvl="1" indent="-285750"/>
            <a:r>
              <a:rPr lang="pt-BR" dirty="0" smtClean="0"/>
              <a:t>Uma </a:t>
            </a:r>
            <a:r>
              <a:rPr lang="pt-BR" dirty="0" smtClean="0">
                <a:solidFill>
                  <a:srgbClr val="00B0F0"/>
                </a:solidFill>
              </a:rPr>
              <a:t>palavra-­chave</a:t>
            </a:r>
            <a:r>
              <a:rPr lang="pt-BR" dirty="0" smtClean="0"/>
              <a:t> não pode ser usada para nenhum outro propósito em um programa em C, ou seja, ela </a:t>
            </a:r>
            <a:r>
              <a:rPr lang="pt-BR" dirty="0" smtClean="0">
                <a:solidFill>
                  <a:srgbClr val="00B0F0"/>
                </a:solidFill>
              </a:rPr>
              <a:t>não pode</a:t>
            </a:r>
            <a:r>
              <a:rPr lang="pt-BR" dirty="0" smtClean="0"/>
              <a:t> servir como uma </a:t>
            </a:r>
            <a:r>
              <a:rPr lang="pt-BR" dirty="0" smtClean="0">
                <a:solidFill>
                  <a:srgbClr val="00B0F0"/>
                </a:solidFill>
              </a:rPr>
              <a:t>variável</a:t>
            </a:r>
            <a:r>
              <a:rPr lang="pt-BR" dirty="0" smtClean="0"/>
              <a:t> ou nome de uma </a:t>
            </a:r>
            <a:r>
              <a:rPr lang="pt-BR" dirty="0" smtClean="0">
                <a:solidFill>
                  <a:srgbClr val="00B0F0"/>
                </a:solidFill>
              </a:rPr>
              <a:t>função</a:t>
            </a:r>
            <a:r>
              <a:rPr lang="pt-BR" dirty="0" smtClean="0"/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8E141C-DCB0-4EBF-B8A3-4F63E7CC2087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2800" smtClean="0"/>
              <a:t>A forma de um programa em c</a:t>
            </a:r>
            <a:endParaRPr lang="pt-BR" sz="2800"/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pt-BR" dirty="0" smtClean="0"/>
              <a:t>Todo programa em C consiste em </a:t>
            </a:r>
            <a:r>
              <a:rPr lang="pt-BR" dirty="0" smtClean="0">
                <a:solidFill>
                  <a:srgbClr val="00B0F0"/>
                </a:solidFill>
              </a:rPr>
              <a:t>uma ou mais funções</a:t>
            </a:r>
          </a:p>
          <a:p>
            <a:r>
              <a:rPr lang="pt-BR" dirty="0" smtClean="0"/>
              <a:t>A única função que necessariamente precisa estar presente é a denominada </a:t>
            </a:r>
            <a:r>
              <a:rPr lang="pt-BR" b="1" dirty="0" err="1" smtClean="0">
                <a:solidFill>
                  <a:srgbClr val="00B0F0"/>
                </a:solidFill>
              </a:rPr>
              <a:t>main</a:t>
            </a:r>
            <a:r>
              <a:rPr lang="pt-BR" b="1" dirty="0" smtClean="0">
                <a:solidFill>
                  <a:srgbClr val="00B0F0"/>
                </a:solidFill>
              </a:rPr>
              <a:t>()</a:t>
            </a:r>
            <a:r>
              <a:rPr lang="pt-BR" dirty="0" smtClean="0"/>
              <a:t>, que é a primeira função a ser chamada quando a execução do programa começa.</a:t>
            </a:r>
          </a:p>
          <a:p>
            <a:r>
              <a:rPr lang="pt-BR" dirty="0" smtClean="0"/>
              <a:t>Em um código de C bem escrito, </a:t>
            </a:r>
            <a:r>
              <a:rPr lang="pt-BR" b="1" dirty="0" err="1" smtClean="0">
                <a:solidFill>
                  <a:srgbClr val="00B0F0"/>
                </a:solidFill>
              </a:rPr>
              <a:t>main</a:t>
            </a:r>
            <a:r>
              <a:rPr lang="pt-BR" b="1" dirty="0" smtClean="0">
                <a:solidFill>
                  <a:srgbClr val="00B0F0"/>
                </a:solidFill>
              </a:rPr>
              <a:t>()</a:t>
            </a:r>
            <a:r>
              <a:rPr lang="pt-BR" b="1" dirty="0" smtClean="0"/>
              <a:t> </a:t>
            </a:r>
            <a:r>
              <a:rPr lang="pt-BR" dirty="0" smtClean="0"/>
              <a:t>contém, em essência, um esboço do que o programa faz. </a:t>
            </a:r>
          </a:p>
          <a:p>
            <a:pPr marL="742950" lvl="1" indent="-285750"/>
            <a:r>
              <a:rPr lang="pt-BR" dirty="0" smtClean="0"/>
              <a:t>O esboço é composto de chamadas de funções. </a:t>
            </a:r>
          </a:p>
          <a:p>
            <a:r>
              <a:rPr lang="pt-BR" dirty="0" smtClean="0"/>
              <a:t>Não tente usar </a:t>
            </a:r>
            <a:r>
              <a:rPr lang="pt-BR" b="1" dirty="0" err="1" smtClean="0">
                <a:solidFill>
                  <a:srgbClr val="00B0F0"/>
                </a:solidFill>
              </a:rPr>
              <a:t>main</a:t>
            </a:r>
            <a:r>
              <a:rPr lang="pt-BR" b="1" dirty="0" smtClean="0">
                <a:solidFill>
                  <a:srgbClr val="00B0F0"/>
                </a:solidFill>
              </a:rPr>
              <a:t>()</a:t>
            </a:r>
            <a:r>
              <a:rPr lang="pt-BR" b="1" dirty="0" smtClean="0"/>
              <a:t> </a:t>
            </a:r>
            <a:r>
              <a:rPr lang="pt-BR" dirty="0" smtClean="0"/>
              <a:t>como nome de uma variável porque provavelmente confundirá o compilador.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1533AE-F091-46A9-A55C-D18ADE3FF6C2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2800" smtClean="0"/>
              <a:t>A forma de um programa em c</a:t>
            </a:r>
            <a:endParaRPr lang="pt-BR" sz="2800"/>
          </a:p>
        </p:txBody>
      </p:sp>
      <p:sp>
        <p:nvSpPr>
          <p:cNvPr id="21507" name="Espaço Reservado para Conteúdo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pt-BR" dirty="0" smtClean="0"/>
              <a:t>De maneira geral, um programa em C possui:</a:t>
            </a:r>
          </a:p>
          <a:p>
            <a:pPr lvl="1"/>
            <a:r>
              <a:rPr lang="pt-BR" dirty="0" smtClean="0"/>
              <a:t>Inclusão de bibliotecas</a:t>
            </a:r>
          </a:p>
          <a:p>
            <a:pPr lvl="1"/>
            <a:r>
              <a:rPr lang="pt-BR" dirty="0" smtClean="0"/>
              <a:t>Declaração de variáveis globais (opcional)</a:t>
            </a:r>
          </a:p>
          <a:p>
            <a:pPr lvl="1"/>
            <a:r>
              <a:rPr lang="pt-BR" dirty="0" smtClean="0"/>
              <a:t>Funções e procedimentos (opcional)</a:t>
            </a:r>
          </a:p>
          <a:p>
            <a:pPr lvl="1"/>
            <a:r>
              <a:rPr lang="pt-BR" dirty="0" err="1"/>
              <a:t>m</a:t>
            </a:r>
            <a:r>
              <a:rPr lang="pt-BR" dirty="0" err="1" smtClean="0"/>
              <a:t>ain</a:t>
            </a:r>
            <a:r>
              <a:rPr lang="pt-BR" dirty="0" smtClean="0"/>
              <a:t>()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C3DA54-3EFF-484B-B9FA-8E99E5B1DF27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2800" smtClean="0"/>
              <a:t>Compilando um programa em c</a:t>
            </a:r>
            <a:endParaRPr lang="pt-BR" sz="2800"/>
          </a:p>
        </p:txBody>
      </p:sp>
      <p:sp>
        <p:nvSpPr>
          <p:cNvPr id="22531" name="Espaço Reservado para Conteúdo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493713" indent="-457200"/>
            <a:r>
              <a:rPr lang="pt-BR" dirty="0" smtClean="0"/>
              <a:t>Compilar um programa em C consiste nestes três passos: </a:t>
            </a:r>
          </a:p>
          <a:p>
            <a:pPr marL="868363" lvl="1" indent="-419100"/>
            <a:r>
              <a:rPr lang="pt-BR" dirty="0" smtClean="0"/>
              <a:t>Criar o programa</a:t>
            </a:r>
          </a:p>
          <a:p>
            <a:pPr marL="868363" lvl="1" indent="-419100"/>
            <a:r>
              <a:rPr lang="pt-BR" dirty="0" smtClean="0"/>
              <a:t>Compilar o programa</a:t>
            </a:r>
          </a:p>
          <a:p>
            <a:pPr marL="868363" lvl="1" indent="-419100"/>
            <a:r>
              <a:rPr lang="pt-BR" i="1" dirty="0" err="1" smtClean="0"/>
              <a:t>Linkeditar</a:t>
            </a:r>
            <a:r>
              <a:rPr lang="pt-BR" dirty="0" smtClean="0"/>
              <a:t> o programa com as funções necessárias da biblioteca</a:t>
            </a:r>
          </a:p>
          <a:p>
            <a:pPr marL="493713" indent="-457200"/>
            <a:r>
              <a:rPr lang="pt-BR" dirty="0" smtClean="0"/>
              <a:t>Alguns compiladores fornecem ambientes de programação integrados que incluem um editor</a:t>
            </a:r>
          </a:p>
          <a:p>
            <a:pPr marL="493713" indent="-457200"/>
            <a:r>
              <a:rPr lang="pt-BR" dirty="0" smtClean="0"/>
              <a:t>Com outros, é necessário usar um editor separado para criar seu programa</a:t>
            </a:r>
          </a:p>
          <a:p>
            <a:pPr marL="493713" indent="-457200"/>
            <a:r>
              <a:rPr lang="pt-BR" dirty="0" smtClean="0"/>
              <a:t>Os compiladores só aceitam a entrada de arquivos de </a:t>
            </a:r>
            <a:r>
              <a:rPr lang="pt-BR" b="1" dirty="0" smtClean="0">
                <a:solidFill>
                  <a:srgbClr val="00B0F0"/>
                </a:solidFill>
              </a:rPr>
              <a:t>texto padrão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A7CC4A-990B-4FD5-98A4-901B18D1042F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2800" smtClean="0"/>
              <a:t>Compilando um programa em c</a:t>
            </a:r>
            <a:endParaRPr lang="pt-BR" sz="2800"/>
          </a:p>
        </p:txBody>
      </p:sp>
      <p:sp>
        <p:nvSpPr>
          <p:cNvPr id="23555" name="Espaço Reservado para Conteúdo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493713" indent="-457200"/>
            <a:r>
              <a:rPr lang="pt-BR" dirty="0" smtClean="0"/>
              <a:t>Por exemplo:</a:t>
            </a:r>
          </a:p>
          <a:p>
            <a:pPr marL="868363" lvl="1" indent="-419100"/>
            <a:r>
              <a:rPr lang="pt-BR" dirty="0" smtClean="0"/>
              <a:t>Um compilador não aceitará arquivos criados por certos processadores de textos porque eles têm códigos de controle e caracteres não ­imprimíveis.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05DD27-A53B-4C1F-979A-45821E358AB0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O mapa de memória de c</a:t>
            </a:r>
            <a:endParaRPr lang="pt-BR" dirty="0"/>
          </a:p>
        </p:txBody>
      </p:sp>
      <p:sp>
        <p:nvSpPr>
          <p:cNvPr id="2457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programa C compilado cria e usa </a:t>
            </a:r>
            <a:r>
              <a:rPr lang="pt-BR" dirty="0" smtClean="0">
                <a:solidFill>
                  <a:srgbClr val="00B0F0"/>
                </a:solidFill>
              </a:rPr>
              <a:t>quatro regiões</a:t>
            </a:r>
            <a:r>
              <a:rPr lang="pt-BR" dirty="0" smtClean="0"/>
              <a:t>, logicamente distintas na memória, que possuem funções específicas.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D73D9-6B6E-4628-A4B2-3002E0A1E482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9339" y="2881103"/>
            <a:ext cx="3866877" cy="3572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O mapa de memória de c</a:t>
            </a:r>
            <a:endParaRPr lang="pt-BR" dirty="0"/>
          </a:p>
        </p:txBody>
      </p:sp>
      <p:sp>
        <p:nvSpPr>
          <p:cNvPr id="2457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9737" indent="-285750"/>
            <a:r>
              <a:rPr lang="pt-BR" dirty="0" smtClean="0"/>
              <a:t>A primeira região é a memória que contém o </a:t>
            </a:r>
            <a:r>
              <a:rPr lang="pt-BR" dirty="0" smtClean="0">
                <a:solidFill>
                  <a:srgbClr val="00B0F0"/>
                </a:solidFill>
              </a:rPr>
              <a:t>código do seu programa</a:t>
            </a:r>
            <a:r>
              <a:rPr lang="pt-BR" dirty="0" smtClean="0"/>
              <a:t>.</a:t>
            </a:r>
          </a:p>
          <a:p>
            <a:pPr marL="439737" indent="-285750"/>
            <a:r>
              <a:rPr lang="pt-BR" dirty="0" smtClean="0"/>
              <a:t>A segunda é aquela onde as </a:t>
            </a:r>
            <a:r>
              <a:rPr lang="pt-BR" dirty="0" smtClean="0">
                <a:solidFill>
                  <a:srgbClr val="00B0F0"/>
                </a:solidFill>
              </a:rPr>
              <a:t>variáveis globais</a:t>
            </a:r>
            <a:r>
              <a:rPr lang="pt-BR" dirty="0" smtClean="0"/>
              <a:t> são armazenadas.</a:t>
            </a:r>
          </a:p>
          <a:p>
            <a:pPr marL="439737" indent="-285750"/>
            <a:r>
              <a:rPr lang="pt-BR" dirty="0" smtClean="0"/>
              <a:t>A </a:t>
            </a:r>
            <a:r>
              <a:rPr lang="pt-BR" i="1" dirty="0"/>
              <a:t>pilha </a:t>
            </a:r>
            <a:r>
              <a:rPr lang="pt-BR" dirty="0"/>
              <a:t>tem diversos usos durante a execução de seu programa. Ela possui o </a:t>
            </a:r>
            <a:r>
              <a:rPr lang="pt-BR" dirty="0">
                <a:solidFill>
                  <a:srgbClr val="00B0F0"/>
                </a:solidFill>
              </a:rPr>
              <a:t>endereço de retorno</a:t>
            </a:r>
            <a:r>
              <a:rPr lang="pt-BR" dirty="0"/>
              <a:t> das chamadas de função, </a:t>
            </a:r>
            <a:r>
              <a:rPr lang="pt-BR" dirty="0">
                <a:solidFill>
                  <a:srgbClr val="00B0F0"/>
                </a:solidFill>
              </a:rPr>
              <a:t>argumentos para funções</a:t>
            </a:r>
            <a:r>
              <a:rPr lang="pt-BR" dirty="0"/>
              <a:t> e </a:t>
            </a:r>
            <a:r>
              <a:rPr lang="pt-BR" dirty="0">
                <a:solidFill>
                  <a:srgbClr val="00B0F0"/>
                </a:solidFill>
              </a:rPr>
              <a:t>variáveis locais</a:t>
            </a:r>
            <a:r>
              <a:rPr lang="pt-BR" dirty="0"/>
              <a:t>. Ela também guarda o estado atual da </a:t>
            </a:r>
            <a:r>
              <a:rPr lang="pt-BR" dirty="0" smtClean="0"/>
              <a:t>CPU.</a:t>
            </a:r>
          </a:p>
          <a:p>
            <a:pPr marL="439737" indent="-285750"/>
            <a:r>
              <a:rPr lang="pt-BR" dirty="0" smtClean="0"/>
              <a:t>O </a:t>
            </a:r>
            <a:r>
              <a:rPr lang="pt-BR" i="1" dirty="0" err="1"/>
              <a:t>heap</a:t>
            </a:r>
            <a:r>
              <a:rPr lang="pt-BR" i="1" dirty="0"/>
              <a:t> </a:t>
            </a:r>
            <a:r>
              <a:rPr lang="pt-BR" dirty="0"/>
              <a:t>é uma região de memória livre que seu programa pode usar, via </a:t>
            </a:r>
            <a:r>
              <a:rPr lang="pt-BR" dirty="0">
                <a:solidFill>
                  <a:srgbClr val="00B0F0"/>
                </a:solidFill>
              </a:rPr>
              <a:t>funções de alocação dinâmica de C</a:t>
            </a:r>
            <a:r>
              <a:rPr lang="pt-BR" dirty="0"/>
              <a:t>, em aplicações como listas encadeadas e árvores.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D73D9-6B6E-4628-A4B2-3002E0A1E482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090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C versus c++</a:t>
            </a:r>
            <a:endParaRPr lang="pt-BR" dirty="0"/>
          </a:p>
        </p:txBody>
      </p:sp>
      <p:sp>
        <p:nvSpPr>
          <p:cNvPr id="2765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C++ é uma versão estendida e melhorada de C que é projetada para suportar programação orientada a objetos (POO)</a:t>
            </a:r>
          </a:p>
          <a:p>
            <a:r>
              <a:rPr lang="pt-BR" dirty="0" smtClean="0"/>
              <a:t>C++ contém e suporta toda a linguagem C e mais um conjunto de extensões orientadas a objetos. </a:t>
            </a:r>
          </a:p>
          <a:p>
            <a:pPr marL="742950" lvl="1" indent="-285750"/>
            <a:r>
              <a:rPr lang="pt-BR" dirty="0" smtClean="0"/>
              <a:t>C++ é um </a:t>
            </a:r>
            <a:r>
              <a:rPr lang="pt-BR" dirty="0" err="1" smtClean="0"/>
              <a:t>superconjunto</a:t>
            </a:r>
            <a:r>
              <a:rPr lang="pt-BR" dirty="0" smtClean="0"/>
              <a:t> de C</a:t>
            </a:r>
          </a:p>
          <a:p>
            <a:r>
              <a:rPr lang="pt-BR" dirty="0" smtClean="0"/>
              <a:t>Como C++ é construída sobre os fundamentos de C, você não pode programar em C++ se não entender C. </a:t>
            </a:r>
          </a:p>
          <a:p>
            <a:r>
              <a:rPr lang="pt-BR" dirty="0" smtClean="0"/>
              <a:t>Virtualmente todo o material apresentado nesta disciplina se aplica também a C++</a:t>
            </a:r>
          </a:p>
          <a:p>
            <a:endParaRPr lang="pt-BR" dirty="0"/>
          </a:p>
          <a:p>
            <a:r>
              <a:rPr lang="pt-BR" dirty="0" smtClean="0"/>
              <a:t>C vs. C#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18BA12-E0EE-4DAC-B81A-6A8ED07E49A7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Meu primeiro programa</a:t>
            </a:r>
            <a:endParaRPr lang="pt-BR" dirty="0"/>
          </a:p>
        </p:txBody>
      </p:sp>
      <p:sp>
        <p:nvSpPr>
          <p:cNvPr id="3277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endParaRPr lang="pt-BR" dirty="0" smtClean="0"/>
          </a:p>
          <a:p>
            <a:pPr>
              <a:buFont typeface="Wingdings 2" pitchFamily="18" charset="2"/>
              <a:buNone/>
            </a:pPr>
            <a:r>
              <a:rPr lang="pt-BR" dirty="0" smtClean="0"/>
              <a:t>	#include&lt;</a:t>
            </a:r>
            <a:r>
              <a:rPr lang="pt-BR" dirty="0" err="1" smtClean="0"/>
              <a:t>stdio.h</a:t>
            </a:r>
            <a:r>
              <a:rPr lang="pt-BR" dirty="0" smtClean="0"/>
              <a:t>&gt;</a:t>
            </a:r>
          </a:p>
          <a:p>
            <a:pPr>
              <a:buFont typeface="Wingdings 2" pitchFamily="18" charset="2"/>
              <a:buNone/>
            </a:pPr>
            <a:endParaRPr lang="pt-BR" dirty="0" smtClean="0"/>
          </a:p>
          <a:p>
            <a:pPr>
              <a:buFont typeface="Wingdings 2" pitchFamily="18" charset="2"/>
              <a:buNone/>
            </a:pPr>
            <a:r>
              <a:rPr lang="pt-BR" dirty="0" smtClean="0"/>
              <a:t>	</a:t>
            </a:r>
            <a:r>
              <a:rPr lang="pt-BR" dirty="0" err="1" smtClean="0"/>
              <a:t>main</a:t>
            </a:r>
            <a:r>
              <a:rPr lang="pt-BR" dirty="0" smtClean="0"/>
              <a:t>()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{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</a:t>
            </a:r>
            <a:r>
              <a:rPr lang="pt-BR" dirty="0" err="1" smtClean="0"/>
              <a:t>printf</a:t>
            </a:r>
            <a:r>
              <a:rPr lang="pt-BR" dirty="0" smtClean="0"/>
              <a:t>(“</a:t>
            </a:r>
            <a:r>
              <a:rPr lang="pt-BR" dirty="0" err="1" smtClean="0"/>
              <a:t>Ola</a:t>
            </a:r>
            <a:r>
              <a:rPr lang="pt-BR" dirty="0" smtClean="0"/>
              <a:t> mundo!\n”);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}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857625" y="1214438"/>
            <a:ext cx="314325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Declaração das bibliotecas a serem usadas no programa</a:t>
            </a:r>
          </a:p>
        </p:txBody>
      </p:sp>
      <p:cxnSp>
        <p:nvCxnSpPr>
          <p:cNvPr id="6" name="Conector de seta reta 5"/>
          <p:cNvCxnSpPr>
            <a:endCxn id="4" idx="1"/>
          </p:cNvCxnSpPr>
          <p:nvPr/>
        </p:nvCxnSpPr>
        <p:spPr>
          <a:xfrm flipV="1">
            <a:off x="2786063" y="1538288"/>
            <a:ext cx="1071562" cy="461962"/>
          </a:xfrm>
          <a:prstGeom prst="straightConnector1">
            <a:avLst/>
          </a:prstGeom>
          <a:ln w="3492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4572000" y="2714625"/>
            <a:ext cx="24288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Declaração da função principal do programa</a:t>
            </a:r>
          </a:p>
        </p:txBody>
      </p:sp>
      <p:cxnSp>
        <p:nvCxnSpPr>
          <p:cNvPr id="8" name="Conector de seta reta 7"/>
          <p:cNvCxnSpPr>
            <a:endCxn id="7" idx="1"/>
          </p:cNvCxnSpPr>
          <p:nvPr/>
        </p:nvCxnSpPr>
        <p:spPr>
          <a:xfrm flipV="1">
            <a:off x="1763688" y="3037682"/>
            <a:ext cx="2808312" cy="138906"/>
          </a:xfrm>
          <a:prstGeom prst="straightConnector1">
            <a:avLst/>
          </a:prstGeom>
          <a:ln w="3492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endCxn id="14" idx="1"/>
          </p:cNvCxnSpPr>
          <p:nvPr/>
        </p:nvCxnSpPr>
        <p:spPr>
          <a:xfrm flipV="1">
            <a:off x="4429125" y="4038600"/>
            <a:ext cx="2071688" cy="33338"/>
          </a:xfrm>
          <a:prstGeom prst="straightConnector1">
            <a:avLst/>
          </a:prstGeom>
          <a:ln w="3492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endCxn id="19" idx="1"/>
          </p:cNvCxnSpPr>
          <p:nvPr/>
        </p:nvCxnSpPr>
        <p:spPr>
          <a:xfrm>
            <a:off x="3857625" y="4248150"/>
            <a:ext cx="714375" cy="508000"/>
          </a:xfrm>
          <a:prstGeom prst="straightConnector1">
            <a:avLst/>
          </a:prstGeom>
          <a:ln w="3492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endCxn id="18" idx="1"/>
          </p:cNvCxnSpPr>
          <p:nvPr/>
        </p:nvCxnSpPr>
        <p:spPr>
          <a:xfrm>
            <a:off x="1035844" y="4218238"/>
            <a:ext cx="321469" cy="1395956"/>
          </a:xfrm>
          <a:prstGeom prst="straightConnector1">
            <a:avLst/>
          </a:prstGeom>
          <a:ln w="3492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6500813" y="3714750"/>
            <a:ext cx="24288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Imprime a mensagem </a:t>
            </a:r>
            <a:r>
              <a:rPr lang="pt-BR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Ola Mundo!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na tela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1357313" y="5429250"/>
            <a:ext cx="207168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Endentação = 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Tab</a:t>
            </a:r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4572000" y="4572000"/>
            <a:ext cx="121443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\n = 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Enter</a:t>
            </a:r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Conector reto 21"/>
          <p:cNvCxnSpPr/>
          <p:nvPr/>
        </p:nvCxnSpPr>
        <p:spPr>
          <a:xfrm rot="5400000">
            <a:off x="678656" y="4039642"/>
            <a:ext cx="357187" cy="0"/>
          </a:xfrm>
          <a:prstGeom prst="line">
            <a:avLst/>
          </a:prstGeom>
          <a:ln w="349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rot="5400000">
            <a:off x="1035844" y="4039642"/>
            <a:ext cx="357187" cy="0"/>
          </a:xfrm>
          <a:prstGeom prst="line">
            <a:avLst/>
          </a:prstGeom>
          <a:ln w="349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857250" y="4075360"/>
            <a:ext cx="357188" cy="0"/>
          </a:xfrm>
          <a:prstGeom prst="line">
            <a:avLst/>
          </a:prstGeom>
          <a:ln w="349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Número de Slid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F9E01B-0D25-4F6B-9465-4CC5A95E36DE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98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4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As origens de c</a:t>
            </a:r>
            <a:endParaRPr lang="pt-BR" dirty="0"/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 </a:t>
            </a:r>
            <a:r>
              <a:rPr lang="pt-BR" smtClean="0">
                <a:solidFill>
                  <a:srgbClr val="00B0F0"/>
                </a:solidFill>
              </a:rPr>
              <a:t>linguagem C</a:t>
            </a:r>
            <a:r>
              <a:rPr lang="pt-BR" smtClean="0"/>
              <a:t> foi inventada e implementada primeiramente por </a:t>
            </a:r>
            <a:r>
              <a:rPr lang="pt-BR" smtClean="0">
                <a:solidFill>
                  <a:srgbClr val="00B0F0"/>
                </a:solidFill>
              </a:rPr>
              <a:t>Dennis Ritchie</a:t>
            </a:r>
            <a:r>
              <a:rPr lang="pt-BR" smtClean="0"/>
              <a:t> em um DEC PDP-11 que utilizava o sistema operacional </a:t>
            </a:r>
            <a:r>
              <a:rPr lang="pt-BR" smtClean="0">
                <a:solidFill>
                  <a:srgbClr val="00B0F0"/>
                </a:solidFill>
              </a:rPr>
              <a:t>UNIX</a:t>
            </a:r>
            <a:r>
              <a:rPr lang="pt-BR" smtClean="0"/>
              <a:t>. </a:t>
            </a:r>
          </a:p>
          <a:p>
            <a:pPr eaLnBrk="1" hangingPunct="1"/>
            <a:endParaRPr lang="pt-BR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33206" y="2832100"/>
            <a:ext cx="3143250" cy="388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FBDC3D-F3EF-4BC8-9AAB-609F9FC82D00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48" y="3180109"/>
            <a:ext cx="4366884" cy="31292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Meu segundo programa</a:t>
            </a:r>
            <a:endParaRPr lang="pt-BR" dirty="0"/>
          </a:p>
        </p:txBody>
      </p:sp>
      <p:sp>
        <p:nvSpPr>
          <p:cNvPr id="337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pt-BR" dirty="0" smtClean="0"/>
              <a:t>	#include&lt;</a:t>
            </a:r>
            <a:r>
              <a:rPr lang="pt-BR" dirty="0" err="1" smtClean="0"/>
              <a:t>stdio.h</a:t>
            </a:r>
            <a:r>
              <a:rPr lang="pt-BR" dirty="0" smtClean="0"/>
              <a:t>&gt;</a:t>
            </a:r>
          </a:p>
          <a:p>
            <a:pPr>
              <a:buFont typeface="Wingdings 2" pitchFamily="18" charset="2"/>
              <a:buNone/>
            </a:pPr>
            <a:endParaRPr lang="pt-BR" dirty="0" smtClean="0"/>
          </a:p>
          <a:p>
            <a:pPr>
              <a:buFont typeface="Wingdings 2" pitchFamily="18" charset="2"/>
              <a:buNone/>
            </a:pPr>
            <a:r>
              <a:rPr lang="pt-BR" dirty="0" smtClean="0"/>
              <a:t>	</a:t>
            </a:r>
            <a:r>
              <a:rPr lang="pt-BR" dirty="0" err="1" smtClean="0"/>
              <a:t>main</a:t>
            </a:r>
            <a:r>
              <a:rPr lang="pt-BR" dirty="0" smtClean="0"/>
              <a:t>()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{</a:t>
            </a:r>
          </a:p>
          <a:p>
            <a:pPr>
              <a:buFont typeface="Wingdings 2" pitchFamily="18" charset="2"/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 smtClean="0">
                <a:solidFill>
                  <a:schemeClr val="tx1">
                    <a:lumMod val="65000"/>
                  </a:schemeClr>
                </a:solidFill>
              </a:rPr>
              <a:t>// declarando a variável que vai guardar a idade</a:t>
            </a:r>
          </a:p>
          <a:p>
            <a:pPr>
              <a:buFont typeface="Wingdings 2" pitchFamily="18" charset="2"/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 err="1" smtClean="0"/>
              <a:t>int</a:t>
            </a:r>
            <a:r>
              <a:rPr lang="pt-BR" dirty="0" smtClean="0"/>
              <a:t> idade;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</a:t>
            </a:r>
            <a:r>
              <a:rPr lang="pt-BR" dirty="0" err="1" smtClean="0"/>
              <a:t>printf</a:t>
            </a:r>
            <a:r>
              <a:rPr lang="pt-BR" dirty="0" smtClean="0"/>
              <a:t>(“Digite a sua idade: “);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</a:t>
            </a:r>
            <a:r>
              <a:rPr lang="pt-BR" dirty="0" err="1" smtClean="0"/>
              <a:t>scanf</a:t>
            </a:r>
            <a:r>
              <a:rPr lang="pt-BR" dirty="0" smtClean="0"/>
              <a:t>(“%d</a:t>
            </a:r>
            <a:r>
              <a:rPr lang="pt-BR" smtClean="0"/>
              <a:t>”, &amp;idade);</a:t>
            </a:r>
            <a:r>
              <a:rPr lang="pt-BR" dirty="0" smtClean="0"/>
              <a:t>	</a:t>
            </a:r>
            <a:r>
              <a:rPr lang="pt-BR" dirty="0" smtClean="0">
                <a:solidFill>
                  <a:schemeClr val="tx1">
                    <a:lumMod val="65000"/>
                  </a:schemeClr>
                </a:solidFill>
              </a:rPr>
              <a:t>// lendo a idade digitada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</a:t>
            </a:r>
            <a:r>
              <a:rPr lang="pt-BR" dirty="0" err="1" smtClean="0"/>
              <a:t>printf</a:t>
            </a:r>
            <a:r>
              <a:rPr lang="pt-BR" dirty="0" smtClean="0"/>
              <a:t>(“Sua idade: %d\n”, idade);	</a:t>
            </a:r>
            <a:r>
              <a:rPr lang="pt-BR" dirty="0" smtClean="0">
                <a:solidFill>
                  <a:schemeClr val="tx1">
                    <a:lumMod val="65000"/>
                  </a:schemeClr>
                </a:solidFill>
              </a:rPr>
              <a:t>// imprimindo a idade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EF8451-6242-4B49-9B4C-7EB2BBC3E2E7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15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Como compilar e executar</a:t>
            </a:r>
            <a:endParaRPr lang="pt-BR" dirty="0"/>
          </a:p>
        </p:txBody>
      </p:sp>
      <p:sp>
        <p:nvSpPr>
          <p:cNvPr id="348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Abrir o terminal (ou konsole)</a:t>
            </a:r>
          </a:p>
          <a:p>
            <a:endParaRPr lang="pt-BR" smtClean="0"/>
          </a:p>
          <a:p>
            <a:r>
              <a:rPr lang="pt-BR" smtClean="0"/>
              <a:t>Navegar até a pasta onde foi salvo o arquivo. Use o comando “cd”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	cd &lt;caminho_até_pasta_do_arquivo&gt;</a:t>
            </a:r>
          </a:p>
          <a:p>
            <a:pPr>
              <a:buFont typeface="Wingdings 2" pitchFamily="18" charset="2"/>
              <a:buNone/>
            </a:pPr>
            <a:endParaRPr lang="pt-BR" smtClean="0"/>
          </a:p>
          <a:p>
            <a:r>
              <a:rPr lang="pt-BR" smtClean="0"/>
              <a:t>Para compilar, digitar: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	gcc –o &lt;nome_executavel&gt; &lt;nome_arquivo&gt;.c</a:t>
            </a:r>
          </a:p>
          <a:p>
            <a:endParaRPr lang="pt-BR" smtClean="0"/>
          </a:p>
          <a:p>
            <a:r>
              <a:rPr lang="pt-BR" smtClean="0"/>
              <a:t>Para executar: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	./&lt;nome_executavel&gt;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1F6A88-D1B5-44E2-B7E9-5A2464D91DBE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94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2867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SCHILDT, Herbert. C Completo e Total. 3 ed. São Paulo: Pearson Makron Books, 2006. CAP. 1</a:t>
            </a:r>
          </a:p>
          <a:p>
            <a:pPr eaLnBrk="1" hangingPunct="1"/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0C7B9B-AF15-4AB3-9D4E-68B2C1659FD4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As origens de c</a:t>
            </a:r>
            <a:endParaRPr lang="pt-BR" dirty="0"/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Por muitos anos, o padrão para C foi a versão fornecida com o sistema operacional UNIX versão 5</a:t>
            </a:r>
          </a:p>
          <a:p>
            <a:pPr lvl="1" eaLnBrk="1" hangingPunct="1"/>
            <a:r>
              <a:rPr lang="pt-BR" dirty="0" smtClean="0"/>
              <a:t>Neste tempo, </a:t>
            </a:r>
            <a:r>
              <a:rPr lang="pt-BR" dirty="0" smtClean="0">
                <a:solidFill>
                  <a:srgbClr val="00B0F0"/>
                </a:solidFill>
              </a:rPr>
              <a:t>várias implementações</a:t>
            </a:r>
            <a:r>
              <a:rPr lang="pt-BR" dirty="0" smtClean="0"/>
              <a:t> de C foram criadas</a:t>
            </a:r>
          </a:p>
          <a:p>
            <a:pPr lvl="1" eaLnBrk="1" hangingPunct="1"/>
            <a:r>
              <a:rPr lang="pt-BR" dirty="0" smtClean="0"/>
              <a:t>De forma incrível, os códigos-fontes aceitos por essas implementações eram </a:t>
            </a:r>
            <a:r>
              <a:rPr lang="pt-BR" dirty="0" smtClean="0">
                <a:solidFill>
                  <a:srgbClr val="00B0F0"/>
                </a:solidFill>
              </a:rPr>
              <a:t>altamente compatíveis</a:t>
            </a:r>
            <a:endParaRPr lang="pt-BR" dirty="0" smtClean="0"/>
          </a:p>
          <a:p>
            <a:pPr lvl="2" eaLnBrk="1" hangingPunct="1"/>
            <a:r>
              <a:rPr lang="pt-BR" dirty="0" smtClean="0"/>
              <a:t>Um programa escrito em uma implementação podia ser compilada em outra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Porém, havia discrepância por não existir nenhum padrão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Em 1983, a </a:t>
            </a:r>
            <a:r>
              <a:rPr lang="pt-BR" dirty="0" smtClean="0">
                <a:solidFill>
                  <a:srgbClr val="00B0F0"/>
                </a:solidFill>
              </a:rPr>
              <a:t>ANSI</a:t>
            </a:r>
            <a:r>
              <a:rPr lang="pt-BR" dirty="0" smtClean="0"/>
              <a:t> (</a:t>
            </a:r>
            <a:r>
              <a:rPr lang="pt-BR" i="1" dirty="0" smtClean="0"/>
              <a:t>American </a:t>
            </a:r>
            <a:r>
              <a:rPr lang="pt-BR" i="1" dirty="0" err="1" smtClean="0"/>
              <a:t>National</a:t>
            </a:r>
            <a:r>
              <a:rPr lang="pt-BR" i="1" dirty="0" smtClean="0"/>
              <a:t> Standards </a:t>
            </a:r>
            <a:r>
              <a:rPr lang="pt-BR" i="1" dirty="0" err="1" smtClean="0"/>
              <a:t>Institute</a:t>
            </a:r>
            <a:r>
              <a:rPr lang="pt-BR" dirty="0" smtClean="0"/>
              <a:t>) começou a definir um padrão para a linguagem C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B82235-F97D-4DE5-9716-7E6A939519DA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C é uma linguagem de médio nível</a:t>
            </a:r>
            <a:endParaRPr lang="pt-BR" dirty="0"/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 é chamada de linguagem de </a:t>
            </a:r>
            <a:r>
              <a:rPr lang="pt-BR" dirty="0" smtClean="0">
                <a:solidFill>
                  <a:srgbClr val="00B0F0"/>
                </a:solidFill>
              </a:rPr>
              <a:t>médio nível</a:t>
            </a:r>
            <a:r>
              <a:rPr lang="pt-BR" dirty="0" smtClean="0"/>
              <a:t>.</a:t>
            </a:r>
          </a:p>
          <a:p>
            <a:pPr eaLnBrk="1" hangingPunct="1"/>
            <a:r>
              <a:rPr lang="pt-BR" dirty="0" smtClean="0"/>
              <a:t>Isso não significa que C seja:</a:t>
            </a:r>
          </a:p>
          <a:p>
            <a:pPr lvl="1" eaLnBrk="1" hangingPunct="1"/>
            <a:r>
              <a:rPr lang="pt-BR" dirty="0" smtClean="0"/>
              <a:t>Menos poderosa</a:t>
            </a:r>
          </a:p>
          <a:p>
            <a:pPr lvl="1" eaLnBrk="1" hangingPunct="1"/>
            <a:r>
              <a:rPr lang="pt-BR" dirty="0" smtClean="0"/>
              <a:t>Difícil de usar</a:t>
            </a:r>
          </a:p>
          <a:p>
            <a:pPr lvl="1" eaLnBrk="1" hangingPunct="1"/>
            <a:r>
              <a:rPr lang="pt-BR" dirty="0" smtClean="0"/>
              <a:t>Menos desenvolvida que uma linguagem de alto nível como Pascal, Java, Delphi, C#</a:t>
            </a:r>
          </a:p>
          <a:p>
            <a:pPr lvl="1" eaLnBrk="1" hangingPunct="1"/>
            <a:r>
              <a:rPr lang="pt-BR" dirty="0" smtClean="0"/>
              <a:t>Similar à linguagem </a:t>
            </a:r>
            <a:r>
              <a:rPr lang="pt-BR" dirty="0" err="1" smtClean="0"/>
              <a:t>assembly</a:t>
            </a:r>
            <a:endParaRPr lang="pt-BR" dirty="0" smtClean="0"/>
          </a:p>
          <a:p>
            <a:pPr eaLnBrk="1" hangingPunct="1"/>
            <a:r>
              <a:rPr lang="pt-BR" dirty="0" smtClean="0"/>
              <a:t>C é tratada como uma linguagem de médio nível porque </a:t>
            </a:r>
            <a:r>
              <a:rPr lang="pt-BR" dirty="0" smtClean="0">
                <a:solidFill>
                  <a:srgbClr val="00B0F0"/>
                </a:solidFill>
              </a:rPr>
              <a:t>combina</a:t>
            </a:r>
            <a:r>
              <a:rPr lang="pt-BR" dirty="0" smtClean="0"/>
              <a:t> elementos de </a:t>
            </a:r>
            <a:r>
              <a:rPr lang="pt-BR" dirty="0" smtClean="0">
                <a:solidFill>
                  <a:srgbClr val="00B0F0"/>
                </a:solidFill>
              </a:rPr>
              <a:t>linguagens de alto nível</a:t>
            </a:r>
            <a:r>
              <a:rPr lang="pt-BR" dirty="0" smtClean="0"/>
              <a:t> com a funcionalidade da </a:t>
            </a:r>
            <a:r>
              <a:rPr lang="pt-BR" dirty="0" smtClean="0">
                <a:solidFill>
                  <a:srgbClr val="00B0F0"/>
                </a:solidFill>
              </a:rPr>
              <a:t>linguagem </a:t>
            </a:r>
            <a:r>
              <a:rPr lang="pt-BR" dirty="0" err="1" smtClean="0">
                <a:solidFill>
                  <a:srgbClr val="00B0F0"/>
                </a:solidFill>
              </a:rPr>
              <a:t>assembly</a:t>
            </a:r>
            <a:r>
              <a:rPr lang="pt-BR" dirty="0" smtClean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727A49-8A18-45E4-9B49-C0E39AC83D52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66328" y="1600200"/>
            <a:ext cx="4161656" cy="4525963"/>
          </a:xfrm>
        </p:spPr>
        <p:txBody>
          <a:bodyPr/>
          <a:lstStyle/>
          <a:p>
            <a:r>
              <a:rPr lang="pt-BR" dirty="0" smtClean="0"/>
              <a:t>Nível mais alto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Médio nível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Nível mais baixo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16016" y="1600200"/>
            <a:ext cx="4161656" cy="4525963"/>
          </a:xfrm>
        </p:spPr>
        <p:txBody>
          <a:bodyPr/>
          <a:lstStyle/>
          <a:p>
            <a:r>
              <a:rPr lang="pt-BR" dirty="0" smtClean="0"/>
              <a:t>Pascal</a:t>
            </a:r>
          </a:p>
          <a:p>
            <a:r>
              <a:rPr lang="pt-BR" dirty="0" smtClean="0"/>
              <a:t>Java</a:t>
            </a:r>
          </a:p>
          <a:p>
            <a:r>
              <a:rPr lang="pt-BR" dirty="0" smtClean="0"/>
              <a:t>C#</a:t>
            </a:r>
          </a:p>
          <a:p>
            <a:r>
              <a:rPr lang="pt-BR" dirty="0" smtClean="0"/>
              <a:t>...</a:t>
            </a:r>
          </a:p>
          <a:p>
            <a:endParaRPr lang="pt-BR" dirty="0"/>
          </a:p>
          <a:p>
            <a:r>
              <a:rPr lang="pt-BR" dirty="0" smtClean="0"/>
              <a:t>C++</a:t>
            </a:r>
          </a:p>
          <a:p>
            <a:r>
              <a:rPr lang="pt-BR" dirty="0" smtClean="0"/>
              <a:t>C</a:t>
            </a:r>
          </a:p>
          <a:p>
            <a:r>
              <a:rPr lang="pt-BR" dirty="0" smtClean="0"/>
              <a:t>...</a:t>
            </a:r>
            <a:endParaRPr lang="pt-BR" dirty="0"/>
          </a:p>
          <a:p>
            <a:endParaRPr lang="pt-BR" dirty="0"/>
          </a:p>
          <a:p>
            <a:r>
              <a:rPr lang="pt-BR" dirty="0" smtClean="0"/>
              <a:t>Assembly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2B9CDC-8960-4D67-AF8E-7146577B3868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C é uma linguagem de médio nível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C é uma linguagem de médio nível</a:t>
            </a:r>
            <a:endParaRPr lang="pt-BR" dirty="0"/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Como uma linguagem de médio nível, C permite a </a:t>
            </a:r>
            <a:r>
              <a:rPr lang="pt-BR" smtClean="0">
                <a:solidFill>
                  <a:srgbClr val="00B0F0"/>
                </a:solidFill>
              </a:rPr>
              <a:t>manipulação de bits, bytes e endereços</a:t>
            </a:r>
            <a:r>
              <a:rPr lang="pt-BR" smtClean="0"/>
              <a:t> - os elementos básicos com os quais o computador funciona</a:t>
            </a:r>
          </a:p>
          <a:p>
            <a:pPr eaLnBrk="1" hangingPunct="1"/>
            <a:r>
              <a:rPr lang="pt-BR" smtClean="0"/>
              <a:t>C suporta o conceito de </a:t>
            </a:r>
            <a:r>
              <a:rPr lang="pt-BR" smtClean="0">
                <a:solidFill>
                  <a:srgbClr val="00B0F0"/>
                </a:solidFill>
              </a:rPr>
              <a:t>tipos de dados</a:t>
            </a:r>
          </a:p>
          <a:p>
            <a:pPr lvl="1" eaLnBrk="1" hangingPunct="1"/>
            <a:r>
              <a:rPr lang="pt-BR" smtClean="0"/>
              <a:t>Um </a:t>
            </a:r>
            <a:r>
              <a:rPr lang="pt-BR" i="1" smtClean="0"/>
              <a:t>tipo de dado </a:t>
            </a:r>
            <a:r>
              <a:rPr lang="pt-BR" smtClean="0"/>
              <a:t>define um conjunto de valores que uma variável pode armazenar e o conjunto de operações que pode ser executado com essa variável</a:t>
            </a:r>
          </a:p>
          <a:p>
            <a:pPr eaLnBrk="1" hangingPunct="1"/>
            <a:r>
              <a:rPr lang="pt-BR" smtClean="0"/>
              <a:t>C possui </a:t>
            </a:r>
            <a:r>
              <a:rPr lang="pt-BR" smtClean="0">
                <a:solidFill>
                  <a:srgbClr val="00B0F0"/>
                </a:solidFill>
              </a:rPr>
              <a:t>cinco tipos de dados</a:t>
            </a:r>
            <a:r>
              <a:rPr lang="pt-BR" smtClean="0"/>
              <a:t> internos (char, int, float, double e void)</a:t>
            </a:r>
          </a:p>
          <a:p>
            <a:pPr eaLnBrk="1" hangingPunct="1"/>
            <a:r>
              <a:rPr lang="pt-BR" smtClean="0"/>
              <a:t>C permite quase todas conversões de tipos </a:t>
            </a:r>
          </a:p>
          <a:p>
            <a:pPr lvl="1" eaLnBrk="1" hangingPunct="1"/>
            <a:r>
              <a:rPr lang="pt-BR" smtClean="0"/>
              <a:t>Por exemplo, os tipos caractere (char) e inteiro (int) podem ser livremente misturados na maioria das expressões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682C2F-89AA-4211-A4C8-4C9B54FD3C88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C é uma linguagem de médio nível</a:t>
            </a:r>
            <a:endParaRPr lang="pt-BR" dirty="0"/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 não efetua nenhuma verificação no tempo de execução, como a validação dos limites das matrizes</a:t>
            </a:r>
          </a:p>
          <a:p>
            <a:pPr lvl="1" eaLnBrk="1" hangingPunct="1"/>
            <a:r>
              <a:rPr lang="pt-BR" dirty="0" smtClean="0"/>
              <a:t>Esses tipos de verificações são de responsabilidade do programador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C </a:t>
            </a:r>
            <a:r>
              <a:rPr lang="pt-BR" dirty="0" smtClean="0"/>
              <a:t>possui apenas 32 palavras-chaves, que são os comandos que compõem a linguagem C</a:t>
            </a:r>
          </a:p>
          <a:p>
            <a:pPr lvl="1" eaLnBrk="1" hangingPunct="1"/>
            <a:r>
              <a:rPr lang="pt-BR" dirty="0" smtClean="0"/>
              <a:t>O BASIC, por exemplo, possui mais de 100 palavras reservadas!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023AFF-FC8B-4340-A837-F1CBD2BA8926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C é uma linguagem estruturada</a:t>
            </a:r>
            <a:endParaRPr lang="pt-BR" dirty="0"/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 é uma linguagem estruturada.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A </a:t>
            </a:r>
            <a:r>
              <a:rPr lang="pt-BR" dirty="0" smtClean="0"/>
              <a:t>característica especial de uma linguagem estruturada é a </a:t>
            </a:r>
            <a:r>
              <a:rPr lang="pt-BR" i="1" dirty="0" smtClean="0">
                <a:solidFill>
                  <a:srgbClr val="00B0F0"/>
                </a:solidFill>
              </a:rPr>
              <a:t>compartimentalização</a:t>
            </a:r>
            <a:r>
              <a:rPr lang="pt-BR" i="1" dirty="0" smtClean="0"/>
              <a:t> </a:t>
            </a:r>
            <a:r>
              <a:rPr lang="pt-BR" dirty="0" smtClean="0"/>
              <a:t>do código e dos dados</a:t>
            </a:r>
          </a:p>
          <a:p>
            <a:pPr lvl="1" eaLnBrk="1" hangingPunct="1"/>
            <a:r>
              <a:rPr lang="pt-BR" dirty="0" smtClean="0"/>
              <a:t>Divisão do programa em blocos ( </a:t>
            </a:r>
            <a:r>
              <a:rPr lang="pt-BR" dirty="0" smtClean="0">
                <a:solidFill>
                  <a:srgbClr val="00B0F0"/>
                </a:solidFill>
              </a:rPr>
              <a:t>{</a:t>
            </a:r>
            <a:r>
              <a:rPr lang="pt-BR" dirty="0" smtClean="0"/>
              <a:t> e </a:t>
            </a:r>
            <a:r>
              <a:rPr lang="pt-BR" dirty="0" smtClean="0">
                <a:solidFill>
                  <a:srgbClr val="00B0F0"/>
                </a:solidFill>
              </a:rPr>
              <a:t>}</a:t>
            </a:r>
            <a:r>
              <a:rPr lang="pt-BR" dirty="0" smtClean="0"/>
              <a:t> )</a:t>
            </a:r>
          </a:p>
          <a:p>
            <a:pPr lvl="1" eaLnBrk="1" hangingPunct="1"/>
            <a:r>
              <a:rPr lang="pt-BR" dirty="0" smtClean="0"/>
              <a:t>Esconde do </a:t>
            </a:r>
            <a:r>
              <a:rPr lang="pt-BR" dirty="0" smtClean="0"/>
              <a:t>resto do programa todas as informações necessárias para se realizar uma tarefa específica </a:t>
            </a:r>
          </a:p>
          <a:p>
            <a:pPr lvl="1" eaLnBrk="1" hangingPunct="1"/>
            <a:r>
              <a:rPr lang="pt-BR" dirty="0" smtClean="0"/>
              <a:t>Isso acontece pelo uso de sub-rotinas que empregam variáveis locais (temporárias)</a:t>
            </a:r>
          </a:p>
          <a:p>
            <a:pPr lvl="2" eaLnBrk="1" hangingPunct="1"/>
            <a:r>
              <a:rPr lang="pt-BR" dirty="0" smtClean="0"/>
              <a:t>Os eventos que ocorrem dentro de uma sub-rotina não causam nenhum efeito inesperado nas outras partes do programa. </a:t>
            </a:r>
            <a:endParaRPr lang="pt-BR" dirty="0" smtClean="0"/>
          </a:p>
          <a:p>
            <a:pPr lvl="1" eaLnBrk="1" hangingPunct="1"/>
            <a:r>
              <a:rPr lang="pt-BR" dirty="0"/>
              <a:t>Se você desenvolve funções compartimentalizadas, só precisa saber o que uma função faz, não como ela faz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AEECB4-9619-499A-A033-0FDA60B0CB4C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C é uma linguagem estruturada</a:t>
            </a:r>
            <a:endParaRPr lang="pt-BR" dirty="0"/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Linguagens </a:t>
            </a:r>
            <a:r>
              <a:rPr lang="pt-BR" dirty="0" smtClean="0"/>
              <a:t>estruturadas teoricamente são </a:t>
            </a:r>
            <a:r>
              <a:rPr lang="pt-BR" dirty="0" smtClean="0">
                <a:solidFill>
                  <a:srgbClr val="00B0F0"/>
                </a:solidFill>
              </a:rPr>
              <a:t>mais fáceis</a:t>
            </a:r>
            <a:r>
              <a:rPr lang="pt-BR" dirty="0" smtClean="0"/>
              <a:t> de </a:t>
            </a:r>
            <a:r>
              <a:rPr lang="pt-BR" dirty="0" smtClean="0">
                <a:solidFill>
                  <a:srgbClr val="00B0F0"/>
                </a:solidFill>
              </a:rPr>
              <a:t>programar</a:t>
            </a:r>
            <a:r>
              <a:rPr lang="pt-BR" dirty="0" smtClean="0"/>
              <a:t> e fazer </a:t>
            </a:r>
            <a:r>
              <a:rPr lang="pt-BR" dirty="0" smtClean="0">
                <a:solidFill>
                  <a:srgbClr val="00B0F0"/>
                </a:solidFill>
              </a:rPr>
              <a:t>manutenção</a:t>
            </a:r>
          </a:p>
          <a:p>
            <a:endParaRPr lang="pt-BR" dirty="0" smtClean="0"/>
          </a:p>
          <a:p>
            <a:r>
              <a:rPr lang="pt-BR" dirty="0" smtClean="0"/>
              <a:t>O principal componente estrutural de C é a </a:t>
            </a:r>
            <a:r>
              <a:rPr lang="pt-BR" dirty="0" smtClean="0">
                <a:solidFill>
                  <a:srgbClr val="00B0F0"/>
                </a:solidFill>
              </a:rPr>
              <a:t>função</a:t>
            </a:r>
          </a:p>
          <a:p>
            <a:pPr lvl="1"/>
            <a:r>
              <a:rPr lang="pt-BR" dirty="0" smtClean="0"/>
              <a:t>São os blocos de instruções que realiza determinada tarefa dentro de um programa 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dirty="0" smtClean="0">
                <a:solidFill>
                  <a:srgbClr val="00B0F0"/>
                </a:solidFill>
                <a:sym typeface="Wingdings" pitchFamily="2" charset="2"/>
              </a:rPr>
              <a:t>Modularização</a:t>
            </a:r>
            <a:endParaRPr lang="pt-BR" dirty="0" smtClean="0">
              <a:solidFill>
                <a:srgbClr val="00B0F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14B3C0-42A3-4859-89EE-8E60F45EC473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1302</TotalTime>
  <Words>1247</Words>
  <Application>Microsoft Office PowerPoint</Application>
  <PresentationFormat>Apresentação na tela (4:3)</PresentationFormat>
  <Paragraphs>185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Calibri</vt:lpstr>
      <vt:lpstr>Franklin Gothic Book</vt:lpstr>
      <vt:lpstr>Wingdings</vt:lpstr>
      <vt:lpstr>Wingdings 2</vt:lpstr>
      <vt:lpstr>Técnica</vt:lpstr>
      <vt:lpstr>A linguagem C Uma visão geral</vt:lpstr>
      <vt:lpstr>As origens de c</vt:lpstr>
      <vt:lpstr>As origens de c</vt:lpstr>
      <vt:lpstr>C é uma linguagem de médio nível</vt:lpstr>
      <vt:lpstr>C é uma linguagem de médio nível</vt:lpstr>
      <vt:lpstr>C é uma linguagem de médio nível</vt:lpstr>
      <vt:lpstr>C é uma linguagem de médio nível</vt:lpstr>
      <vt:lpstr>C é uma linguagem estruturada</vt:lpstr>
      <vt:lpstr>C é uma linguagem estruturada</vt:lpstr>
      <vt:lpstr>C é uma linguagem para programadores</vt:lpstr>
      <vt:lpstr>A forma de um programa em c</vt:lpstr>
      <vt:lpstr>A forma de um programa em c</vt:lpstr>
      <vt:lpstr>A forma de um programa em c</vt:lpstr>
      <vt:lpstr>Compilando um programa em c</vt:lpstr>
      <vt:lpstr>Compilando um programa em c</vt:lpstr>
      <vt:lpstr>O mapa de memória de c</vt:lpstr>
      <vt:lpstr>O mapa de memória de c</vt:lpstr>
      <vt:lpstr>C versus c++</vt:lpstr>
      <vt:lpstr>Meu primeiro programa</vt:lpstr>
      <vt:lpstr>Meu segundo programa</vt:lpstr>
      <vt:lpstr>Como compilar e executar</vt:lpstr>
      <vt:lpstr>bibliografia</vt:lpstr>
    </vt:vector>
  </TitlesOfParts>
  <Company>Abicudo's Corp.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Andre Costa</dc:creator>
  <cp:lastModifiedBy>Andre</cp:lastModifiedBy>
  <cp:revision>112</cp:revision>
  <cp:lastPrinted>2012-03-03T21:37:37Z</cp:lastPrinted>
  <dcterms:created xsi:type="dcterms:W3CDTF">2009-02-03T01:44:23Z</dcterms:created>
  <dcterms:modified xsi:type="dcterms:W3CDTF">2015-07-24T18:52:48Z</dcterms:modified>
</cp:coreProperties>
</file>