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9" r:id="rId3"/>
    <p:sldId id="445" r:id="rId4"/>
    <p:sldId id="446" r:id="rId5"/>
    <p:sldId id="447" r:id="rId6"/>
    <p:sldId id="448" r:id="rId7"/>
    <p:sldId id="414" r:id="rId8"/>
    <p:sldId id="435" r:id="rId9"/>
    <p:sldId id="436" r:id="rId10"/>
    <p:sldId id="449" r:id="rId11"/>
    <p:sldId id="437" r:id="rId12"/>
    <p:sldId id="438" r:id="rId13"/>
    <p:sldId id="439" r:id="rId14"/>
    <p:sldId id="413" r:id="rId15"/>
    <p:sldId id="450" r:id="rId16"/>
    <p:sldId id="440" r:id="rId17"/>
    <p:sldId id="441" r:id="rId18"/>
    <p:sldId id="442" r:id="rId19"/>
    <p:sldId id="443" r:id="rId20"/>
    <p:sldId id="444" r:id="rId21"/>
    <p:sldId id="451" r:id="rId22"/>
    <p:sldId id="452" r:id="rId23"/>
    <p:sldId id="359" r:id="rId24"/>
  </p:sldIdLst>
  <p:sldSz cx="9144000" cy="6858000" type="screen4x3"/>
  <p:notesSz cx="9601200" cy="7315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86" autoAdjust="0"/>
  </p:normalViewPr>
  <p:slideViewPr>
    <p:cSldViewPr>
      <p:cViewPr varScale="1">
        <p:scale>
          <a:sx n="110" d="100"/>
          <a:sy n="110" d="100"/>
        </p:scale>
        <p:origin x="16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75178-8D18-4F51-90BE-21D79EB569B5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4045E-F0D0-4085-BE86-9AC329748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698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F4AB3E9A-71AD-442F-80EC-CFFAEE6A4B50}" type="datetimeFigureOut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7B3FB540-291A-454C-A27D-B8E654930C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205FF-2607-4B1F-BEC2-63133AB0383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55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205FF-2607-4B1F-BEC2-63133AB0383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15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3D582-5690-4D44-9F5F-5119C318665C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60D97-3386-45C3-9C49-3C47EF0AF6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74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CCFC7-0E3E-486B-8AEB-9831D4AF6863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31CB7-A414-42A6-80B7-808AB8AAE1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58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77B6D-871A-4A64-B9CE-E7DDE0963242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1264A-4632-48AE-98D3-F46708DF8D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78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CC8ED-EF0F-45B0-A295-31CFA46CA4DD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53388-F8BB-4718-9321-EA1E4955BD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1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2D644-2223-49FF-A485-6792FFBAA188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10F55-D510-47D9-81FF-9915230EBE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126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84987-76BA-48B9-A812-607AD2A48EEB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DED5-FDE9-4BEC-B40A-504750E3E7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3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0DD37-E5F8-41D7-BA29-3F7C09F8FF9C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DD5FE-A208-4FF7-8C7B-1AB772B0BC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26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2D200-4578-45BA-BE39-C54FB670C69F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ABE6A-5C3F-4984-8036-ED15B5CC8F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06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0468A-5388-4162-B4B5-09598FE1D0F1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4D809-0D41-4AA4-81DD-E1AE3F02E3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6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2489B-0378-4319-ACFD-CA9915290F0B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1C45-6663-4E0E-8855-6184E533A6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0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E64E5-084D-4D7E-BBB2-0A859775B937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09517-3384-4689-AFB7-23EB4A273B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44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A0760-6205-4051-B0C4-E743A59FFDF7}" type="datetime1">
              <a:rPr lang="pt-BR"/>
              <a:pPr>
                <a:defRPr/>
              </a:pPr>
              <a:t>15/03/2016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0050C-0926-4C52-8166-3B208DB985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6165850"/>
            <a:ext cx="750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5" r:id="rId1"/>
    <p:sldLayoutId id="2147484029" r:id="rId2"/>
    <p:sldLayoutId id="2147484036" r:id="rId3"/>
    <p:sldLayoutId id="2147484030" r:id="rId4"/>
    <p:sldLayoutId id="2147484037" r:id="rId5"/>
    <p:sldLayoutId id="2147484031" r:id="rId6"/>
    <p:sldLayoutId id="2147484032" r:id="rId7"/>
    <p:sldLayoutId id="2147484038" r:id="rId8"/>
    <p:sldLayoutId id="2147484039" r:id="rId9"/>
    <p:sldLayoutId id="2147484033" r:id="rId10"/>
    <p:sldLayoutId id="21474840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ostaprofessor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dirty="0" smtClean="0"/>
              <a:t>Introdução à Programação II</a:t>
            </a:r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Prof. André Cypriano M. Costa</a:t>
            </a:r>
          </a:p>
          <a:p>
            <a:pPr eaLnBrk="1" hangingPunct="1">
              <a:defRPr/>
            </a:pPr>
            <a:r>
              <a:rPr lang="pt-BR" dirty="0" smtClean="0">
                <a:hlinkClick r:id="rId2"/>
              </a:rPr>
              <a:t>amonteiro@catolica-es.edu.br</a:t>
            </a:r>
            <a:endParaRPr lang="pt-BR" dirty="0" smtClean="0"/>
          </a:p>
          <a:p>
            <a:pPr eaLnBrk="1" hangingPunct="1">
              <a:defRPr/>
            </a:pPr>
            <a:r>
              <a:rPr lang="pt-BR" dirty="0" smtClean="0">
                <a:hlinkClick r:id="rId3"/>
              </a:rPr>
              <a:t>acostaprofessor@gmail.com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Expressões condicionais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If</a:t>
            </a:r>
            <a:r>
              <a:rPr lang="pt-BR" dirty="0" smtClean="0"/>
              <a:t> aninhados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if</a:t>
            </a:r>
            <a:r>
              <a:rPr lang="pt-BR" sz="2000" dirty="0" smtClean="0">
                <a:solidFill>
                  <a:srgbClr val="FFFF00"/>
                </a:solidFill>
              </a:rPr>
              <a:t>(</a:t>
            </a:r>
            <a:r>
              <a:rPr lang="pt-BR" sz="2000" dirty="0" smtClean="0"/>
              <a:t>expr1</a:t>
            </a:r>
            <a:r>
              <a:rPr lang="pt-BR" sz="2000" dirty="0" smtClean="0">
                <a:solidFill>
                  <a:srgbClr val="FFFF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FF00"/>
                </a:solidFill>
              </a:rPr>
              <a:t>if</a:t>
            </a:r>
            <a:r>
              <a:rPr lang="pt-BR" sz="2000" dirty="0" smtClean="0">
                <a:solidFill>
                  <a:srgbClr val="FFFF00"/>
                </a:solidFill>
              </a:rPr>
              <a:t>(</a:t>
            </a:r>
            <a:r>
              <a:rPr lang="pt-BR" sz="2000" dirty="0" smtClean="0"/>
              <a:t>expr2</a:t>
            </a:r>
            <a:r>
              <a:rPr lang="pt-BR" sz="2000" dirty="0" smtClean="0">
                <a:solidFill>
                  <a:srgbClr val="FFFF00"/>
                </a:solidFill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		        comando 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FF00"/>
                </a:solidFill>
              </a:rPr>
              <a:t>if</a:t>
            </a:r>
            <a:r>
              <a:rPr lang="pt-BR" sz="2000" dirty="0" smtClean="0">
                <a:solidFill>
                  <a:srgbClr val="FFFF00"/>
                </a:solidFill>
              </a:rPr>
              <a:t>(</a:t>
            </a:r>
            <a:r>
              <a:rPr lang="pt-BR" sz="2000" dirty="0" smtClean="0"/>
              <a:t>expr3</a:t>
            </a:r>
            <a:r>
              <a:rPr lang="pt-BR" sz="2000" dirty="0" smtClean="0">
                <a:solidFill>
                  <a:srgbClr val="FFFF00"/>
                </a:solidFill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		        comando 2;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FF00"/>
                </a:solidFill>
              </a:rPr>
              <a:t>else</a:t>
            </a:r>
            <a:r>
              <a:rPr lang="pt-BR" sz="2000" dirty="0" smtClean="0"/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 smtClean="0"/>
              <a:t>	        </a:t>
            </a:r>
            <a:r>
              <a:rPr lang="pt-BR" sz="2000" dirty="0" err="1" smtClean="0">
                <a:solidFill>
                  <a:srgbClr val="FFFF00"/>
                </a:solidFill>
              </a:rPr>
              <a:t>if</a:t>
            </a:r>
            <a:r>
              <a:rPr lang="pt-BR" sz="2000" dirty="0" smtClean="0">
                <a:solidFill>
                  <a:srgbClr val="FFFF00"/>
                </a:solidFill>
              </a:rPr>
              <a:t>(</a:t>
            </a:r>
            <a:r>
              <a:rPr lang="pt-BR" sz="2000" dirty="0" smtClean="0"/>
              <a:t>expr4</a:t>
            </a:r>
            <a:r>
              <a:rPr lang="pt-BR" sz="2000" dirty="0" smtClean="0">
                <a:solidFill>
                  <a:srgbClr val="FFFF00"/>
                </a:solidFill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 smtClean="0"/>
              <a:t>		comando 3;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 smtClean="0"/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	} </a:t>
            </a:r>
            <a:r>
              <a:rPr lang="pt-BR" sz="2000" dirty="0" err="1" smtClean="0">
                <a:solidFill>
                  <a:srgbClr val="FFFF00"/>
                </a:solidFill>
              </a:rPr>
              <a:t>else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smtClean="0"/>
              <a:t>comando 4;</a:t>
            </a:r>
          </a:p>
          <a:p>
            <a:pPr eaLnBrk="1" hangingPunct="1">
              <a:buFont typeface="Wingdings 2" pitchFamily="18" charset="2"/>
              <a:buNone/>
            </a:pPr>
            <a:endParaRPr lang="pt-BR" sz="2000" dirty="0"/>
          </a:p>
          <a:p>
            <a:pPr eaLnBrk="1" hangingPunct="1"/>
            <a:r>
              <a:rPr lang="pt-BR" dirty="0"/>
              <a:t>Nestes casos, o </a:t>
            </a:r>
            <a:r>
              <a:rPr lang="pt-BR" dirty="0" err="1">
                <a:solidFill>
                  <a:srgbClr val="00B0F0"/>
                </a:solidFill>
              </a:rPr>
              <a:t>else</a:t>
            </a:r>
            <a:r>
              <a:rPr lang="pt-BR" dirty="0"/>
              <a:t> sempre se refere ao </a:t>
            </a:r>
            <a:r>
              <a:rPr lang="pt-BR" dirty="0" err="1"/>
              <a:t>if</a:t>
            </a:r>
            <a:r>
              <a:rPr lang="pt-BR" dirty="0"/>
              <a:t> mais próximo</a:t>
            </a:r>
          </a:p>
          <a:p>
            <a:pPr eaLnBrk="1" hangingPunct="1">
              <a:buFont typeface="Wingdings 2" pitchFamily="18" charset="2"/>
              <a:buNone/>
            </a:pP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C6D55-534F-4378-978B-7F0094B6F5A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64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If</a:t>
            </a:r>
            <a:r>
              <a:rPr lang="pt-BR" dirty="0" smtClean="0"/>
              <a:t> aninhados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600200"/>
            <a:ext cx="3565525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Exemplo: Como 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modificar o programa do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número mágico para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imprimir também se o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palpite foi um número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maior ou menor que o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número mágico?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90752-98AB-47AA-9269-E6857CDEB0D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067944" y="548680"/>
            <a:ext cx="503214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#include&lt;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#include&lt;</a:t>
            </a:r>
            <a:r>
              <a:rPr lang="pt-BR" dirty="0" err="1" smtClean="0"/>
              <a:t>stdlib.h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numMagico</a:t>
            </a:r>
            <a:r>
              <a:rPr lang="pt-BR" dirty="0" smtClean="0"/>
              <a:t>, </a:t>
            </a:r>
            <a:r>
              <a:rPr lang="pt-BR" dirty="0" err="1" smtClean="0"/>
              <a:t>numPalpite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     </a:t>
            </a:r>
            <a:r>
              <a:rPr lang="pt-BR" dirty="0" smtClean="0">
                <a:solidFill>
                  <a:srgbClr val="00B0F0"/>
                </a:solidFill>
              </a:rPr>
              <a:t>// gerando um número aleatório</a:t>
            </a:r>
          </a:p>
          <a:p>
            <a:r>
              <a:rPr lang="pt-BR" dirty="0" smtClean="0"/>
              <a:t>     </a:t>
            </a:r>
            <a:r>
              <a:rPr lang="pt-BR" dirty="0" err="1" smtClean="0"/>
              <a:t>numMagico</a:t>
            </a:r>
            <a:r>
              <a:rPr lang="pt-BR" dirty="0" smtClean="0"/>
              <a:t> = </a:t>
            </a:r>
            <a:r>
              <a:rPr lang="pt-BR" dirty="0" err="1" smtClean="0"/>
              <a:t>rand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(“</a:t>
            </a:r>
            <a:r>
              <a:rPr lang="pt-BR" dirty="0" err="1" smtClean="0"/>
              <a:t>Advinhe</a:t>
            </a:r>
            <a:r>
              <a:rPr lang="pt-BR" dirty="0" smtClean="0"/>
              <a:t> o numero magico: “);</a:t>
            </a:r>
          </a:p>
          <a:p>
            <a:r>
              <a:rPr lang="pt-BR" dirty="0" smtClean="0"/>
              <a:t>     </a:t>
            </a:r>
            <a:r>
              <a:rPr lang="pt-BR" dirty="0" err="1" smtClean="0"/>
              <a:t>scanf</a:t>
            </a:r>
            <a:r>
              <a:rPr lang="pt-BR" dirty="0" smtClean="0"/>
              <a:t>(“%d”, &amp;</a:t>
            </a:r>
            <a:r>
              <a:rPr lang="pt-BR" dirty="0" err="1" smtClean="0"/>
              <a:t>numPalpite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pt-BR" dirty="0" smtClean="0"/>
              <a:t>     </a:t>
            </a: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numPalpite</a:t>
            </a:r>
            <a:r>
              <a:rPr lang="pt-BR" dirty="0" smtClean="0"/>
              <a:t> == </a:t>
            </a:r>
            <a:r>
              <a:rPr lang="pt-BR" dirty="0" err="1" smtClean="0"/>
              <a:t>numMagico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  </a:t>
            </a:r>
            <a:r>
              <a:rPr lang="pt-BR" dirty="0" err="1" smtClean="0"/>
              <a:t>printf</a:t>
            </a:r>
            <a:r>
              <a:rPr lang="pt-BR" dirty="0" smtClean="0"/>
              <a:t>(“</a:t>
            </a:r>
            <a:r>
              <a:rPr lang="pt-BR" dirty="0" err="1" smtClean="0"/>
              <a:t>Voce</a:t>
            </a:r>
            <a:r>
              <a:rPr lang="pt-BR" dirty="0" smtClean="0"/>
              <a:t> acertou!\n”);</a:t>
            </a:r>
          </a:p>
          <a:p>
            <a:r>
              <a:rPr lang="pt-BR" dirty="0" smtClean="0"/>
              <a:t>     </a:t>
            </a:r>
            <a:r>
              <a:rPr lang="pt-BR" dirty="0" err="1" smtClean="0"/>
              <a:t>else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{</a:t>
            </a:r>
          </a:p>
          <a:p>
            <a:r>
              <a:rPr lang="pt-BR" dirty="0"/>
              <a:t> </a:t>
            </a:r>
            <a:r>
              <a:rPr lang="pt-BR" dirty="0" smtClean="0"/>
              <a:t>         </a:t>
            </a: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numPalpite</a:t>
            </a:r>
            <a:r>
              <a:rPr lang="pt-BR" dirty="0" smtClean="0"/>
              <a:t> &gt; </a:t>
            </a:r>
            <a:r>
              <a:rPr lang="pt-BR" dirty="0" err="1" smtClean="0"/>
              <a:t>numMagico</a:t>
            </a:r>
            <a:r>
              <a:rPr lang="pt-BR" dirty="0" smtClean="0"/>
              <a:t>)</a:t>
            </a:r>
          </a:p>
          <a:p>
            <a:r>
              <a:rPr lang="pt-BR" dirty="0"/>
              <a:t> </a:t>
            </a:r>
            <a:r>
              <a:rPr lang="pt-BR" dirty="0" smtClean="0"/>
              <a:t>              </a:t>
            </a:r>
            <a:r>
              <a:rPr lang="pt-BR" dirty="0" err="1" smtClean="0"/>
              <a:t>printf</a:t>
            </a:r>
            <a:r>
              <a:rPr lang="pt-BR" dirty="0" smtClean="0"/>
              <a:t>(“Errou! Palpite muito alto!\n”);</a:t>
            </a:r>
          </a:p>
          <a:p>
            <a:r>
              <a:rPr lang="pt-BR" dirty="0" smtClean="0"/>
              <a:t>         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printf</a:t>
            </a:r>
            <a:r>
              <a:rPr lang="pt-BR" dirty="0" smtClean="0"/>
              <a:t>(“Errou! Palpite muito baixo\n”);</a:t>
            </a:r>
          </a:p>
          <a:p>
            <a:r>
              <a:rPr lang="pt-BR" dirty="0"/>
              <a:t> </a:t>
            </a:r>
            <a:r>
              <a:rPr lang="pt-BR" dirty="0" smtClean="0"/>
              <a:t>    }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76390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err="1" smtClean="0"/>
              <a:t>If-else-if</a:t>
            </a:r>
            <a:r>
              <a:rPr lang="pt-BR" sz="2800" smtClean="0"/>
              <a:t> em escada</a:t>
            </a:r>
            <a:endParaRPr lang="pt-BR" sz="2800"/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if</a:t>
            </a:r>
            <a:r>
              <a:rPr lang="pt-BR" sz="2000" dirty="0" smtClean="0">
                <a:solidFill>
                  <a:srgbClr val="FFFF00"/>
                </a:solidFill>
              </a:rPr>
              <a:t>(</a:t>
            </a:r>
            <a:r>
              <a:rPr lang="pt-BR" sz="2000" dirty="0" smtClean="0"/>
              <a:t>expr1</a:t>
            </a:r>
            <a:r>
              <a:rPr lang="pt-BR" sz="2000" dirty="0" smtClean="0">
                <a:solidFill>
                  <a:srgbClr val="FFFF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 	bloco 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else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if</a:t>
            </a:r>
            <a:r>
              <a:rPr lang="pt-BR" sz="2000" dirty="0" smtClean="0">
                <a:solidFill>
                  <a:srgbClr val="FFFF00"/>
                </a:solidFill>
              </a:rPr>
              <a:t>(</a:t>
            </a:r>
            <a:r>
              <a:rPr lang="pt-BR" sz="2000" dirty="0" smtClean="0"/>
              <a:t>expr2</a:t>
            </a:r>
            <a:r>
              <a:rPr lang="pt-BR" sz="2000" dirty="0" smtClean="0">
                <a:solidFill>
                  <a:srgbClr val="FFFF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 	bloco 2;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else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if</a:t>
            </a:r>
            <a:r>
              <a:rPr lang="pt-BR" sz="2000" dirty="0" smtClean="0">
                <a:solidFill>
                  <a:srgbClr val="FFFF00"/>
                </a:solidFill>
              </a:rPr>
              <a:t>(</a:t>
            </a:r>
            <a:r>
              <a:rPr lang="pt-BR" sz="2000" dirty="0" smtClean="0"/>
              <a:t>expr3</a:t>
            </a:r>
            <a:r>
              <a:rPr lang="pt-BR" sz="2000" dirty="0" smtClean="0">
                <a:solidFill>
                  <a:srgbClr val="FFFF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 	bloco 3;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 ...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else</a:t>
            </a:r>
            <a:r>
              <a:rPr lang="pt-BR" sz="2000" dirty="0" smtClean="0"/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	bloco N;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14340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376738" cy="4525963"/>
          </a:xfrm>
        </p:spPr>
        <p:txBody>
          <a:bodyPr/>
          <a:lstStyle/>
          <a:p>
            <a:r>
              <a:rPr lang="pt-BR" sz="2400" dirty="0" smtClean="0"/>
              <a:t>Quando uma condição </a:t>
            </a:r>
            <a:r>
              <a:rPr lang="pt-BR" sz="2400" dirty="0" smtClean="0">
                <a:solidFill>
                  <a:srgbClr val="00B0F0"/>
                </a:solidFill>
              </a:rPr>
              <a:t>Verdadeira</a:t>
            </a:r>
            <a:r>
              <a:rPr lang="pt-BR" sz="2400" dirty="0" smtClean="0"/>
              <a:t> é encontrada, o bloco associado é executado e a escada termina</a:t>
            </a:r>
          </a:p>
          <a:p>
            <a:endParaRPr lang="pt-BR" sz="2400" dirty="0" smtClean="0"/>
          </a:p>
          <a:p>
            <a:r>
              <a:rPr lang="pt-BR" sz="2400" dirty="0" smtClean="0"/>
              <a:t>Se nenhuma condição for </a:t>
            </a:r>
            <a:r>
              <a:rPr lang="pt-BR" sz="2400" dirty="0" smtClean="0">
                <a:solidFill>
                  <a:srgbClr val="00B0F0"/>
                </a:solidFill>
              </a:rPr>
              <a:t>Verdadeira</a:t>
            </a:r>
            <a:r>
              <a:rPr lang="pt-BR" sz="2400" dirty="0" smtClean="0"/>
              <a:t>, então o último </a:t>
            </a:r>
            <a:r>
              <a:rPr lang="pt-BR" sz="2400" dirty="0" err="1" smtClean="0">
                <a:solidFill>
                  <a:srgbClr val="00B0F0"/>
                </a:solidFill>
              </a:rPr>
              <a:t>else</a:t>
            </a:r>
            <a:r>
              <a:rPr lang="pt-BR" sz="2400" dirty="0" smtClean="0"/>
              <a:t> é executado</a:t>
            </a:r>
          </a:p>
          <a:p>
            <a:endParaRPr lang="pt-BR" sz="2400" dirty="0" smtClean="0"/>
          </a:p>
          <a:p>
            <a:r>
              <a:rPr lang="pt-BR" sz="2400" dirty="0" smtClean="0"/>
              <a:t>Se não houver esse </a:t>
            </a:r>
            <a:r>
              <a:rPr lang="pt-BR" sz="2400" dirty="0" err="1" smtClean="0">
                <a:solidFill>
                  <a:srgbClr val="00B0F0"/>
                </a:solidFill>
              </a:rPr>
              <a:t>else</a:t>
            </a:r>
            <a:r>
              <a:rPr lang="pt-BR" sz="2400" dirty="0" smtClean="0"/>
              <a:t>, nada é executado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D60F-3A9B-418B-9F09-4B3130FD44E9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If-else-if</a:t>
            </a:r>
            <a:r>
              <a:rPr lang="pt-BR" dirty="0" smtClean="0"/>
              <a:t> em escada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 Como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modificar o programa do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número mágico para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imprimir também se o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palpite foi um número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maior ou menos que o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número mágico usando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err="1" smtClean="0"/>
              <a:t>If-else-if</a:t>
            </a:r>
            <a:r>
              <a:rPr lang="pt-BR" dirty="0" smtClean="0"/>
              <a:t> em escada?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E9202-5D0F-41F4-BD6C-EC66D4574A3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11960" y="1196752"/>
            <a:ext cx="471154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#include&lt;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#include&lt;</a:t>
            </a:r>
            <a:r>
              <a:rPr lang="pt-BR" dirty="0" err="1" smtClean="0"/>
              <a:t>stdlib.h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numMagico</a:t>
            </a:r>
            <a:r>
              <a:rPr lang="pt-BR" dirty="0" smtClean="0"/>
              <a:t>, </a:t>
            </a:r>
            <a:r>
              <a:rPr lang="pt-BR" dirty="0" err="1" smtClean="0"/>
              <a:t>numPalpite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     </a:t>
            </a:r>
            <a:r>
              <a:rPr lang="pt-BR" dirty="0" smtClean="0">
                <a:solidFill>
                  <a:srgbClr val="00B0F0"/>
                </a:solidFill>
              </a:rPr>
              <a:t>// gerando um número aleatório</a:t>
            </a:r>
          </a:p>
          <a:p>
            <a:r>
              <a:rPr lang="pt-BR" dirty="0" smtClean="0"/>
              <a:t>     </a:t>
            </a:r>
            <a:r>
              <a:rPr lang="pt-BR" dirty="0" err="1" smtClean="0"/>
              <a:t>numMagico</a:t>
            </a:r>
            <a:r>
              <a:rPr lang="pt-BR" dirty="0" smtClean="0"/>
              <a:t> = </a:t>
            </a:r>
            <a:r>
              <a:rPr lang="pt-BR" dirty="0" err="1" smtClean="0"/>
              <a:t>rand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(“</a:t>
            </a:r>
            <a:r>
              <a:rPr lang="pt-BR" dirty="0" err="1" smtClean="0"/>
              <a:t>Advinhe</a:t>
            </a:r>
            <a:r>
              <a:rPr lang="pt-BR" dirty="0" smtClean="0"/>
              <a:t> o numero magico: “);</a:t>
            </a:r>
          </a:p>
          <a:p>
            <a:r>
              <a:rPr lang="pt-BR" dirty="0" smtClean="0"/>
              <a:t>     </a:t>
            </a:r>
            <a:r>
              <a:rPr lang="pt-BR" dirty="0" err="1" smtClean="0"/>
              <a:t>scanf</a:t>
            </a:r>
            <a:r>
              <a:rPr lang="pt-BR" dirty="0" smtClean="0"/>
              <a:t>(“%d”, &amp;</a:t>
            </a:r>
            <a:r>
              <a:rPr lang="pt-BR" dirty="0" err="1" smtClean="0"/>
              <a:t>numPalpite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pt-BR" dirty="0" smtClean="0"/>
              <a:t>     </a:t>
            </a:r>
            <a:r>
              <a:rPr lang="pt-BR" dirty="0" err="1" smtClean="0"/>
              <a:t>if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numPalpite</a:t>
            </a:r>
            <a:r>
              <a:rPr lang="pt-BR" dirty="0" smtClean="0"/>
              <a:t> == </a:t>
            </a:r>
            <a:r>
              <a:rPr lang="pt-BR" dirty="0" err="1" smtClean="0"/>
              <a:t>numMagico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  </a:t>
            </a:r>
            <a:r>
              <a:rPr lang="pt-BR" dirty="0" err="1" smtClean="0"/>
              <a:t>printf</a:t>
            </a:r>
            <a:r>
              <a:rPr lang="pt-BR" dirty="0" smtClean="0"/>
              <a:t>(“</a:t>
            </a:r>
            <a:r>
              <a:rPr lang="pt-BR" dirty="0" err="1" smtClean="0"/>
              <a:t>Voce</a:t>
            </a:r>
            <a:r>
              <a:rPr lang="pt-BR" dirty="0" smtClean="0"/>
              <a:t> acertou!\n”);</a:t>
            </a:r>
          </a:p>
          <a:p>
            <a:r>
              <a:rPr lang="pt-BR" dirty="0" smtClean="0"/>
              <a:t>    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numPalpite</a:t>
            </a:r>
            <a:r>
              <a:rPr lang="pt-BR" dirty="0" smtClean="0"/>
              <a:t> &gt; </a:t>
            </a:r>
            <a:r>
              <a:rPr lang="pt-BR" dirty="0" err="1" smtClean="0"/>
              <a:t>numMagico</a:t>
            </a:r>
            <a:r>
              <a:rPr lang="pt-BR" dirty="0" smtClean="0"/>
              <a:t>)</a:t>
            </a:r>
          </a:p>
          <a:p>
            <a:r>
              <a:rPr lang="pt-BR" dirty="0"/>
              <a:t> </a:t>
            </a:r>
            <a:r>
              <a:rPr lang="pt-BR" dirty="0" smtClean="0"/>
              <a:t>         </a:t>
            </a:r>
            <a:r>
              <a:rPr lang="pt-BR" dirty="0" err="1" smtClean="0"/>
              <a:t>printf</a:t>
            </a:r>
            <a:r>
              <a:rPr lang="pt-BR" dirty="0" smtClean="0"/>
              <a:t>(“Errou! Palpite muito alto!\n”);</a:t>
            </a:r>
          </a:p>
          <a:p>
            <a:r>
              <a:rPr lang="pt-BR" dirty="0" smtClean="0"/>
              <a:t>    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printf</a:t>
            </a:r>
            <a:r>
              <a:rPr lang="pt-BR" dirty="0" smtClean="0"/>
              <a:t>(“Errou! Palpite muito baixo\n”);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Diferenças entre </a:t>
            </a:r>
            <a:r>
              <a:rPr lang="pt-BR" dirty="0" err="1" smtClean="0"/>
              <a:t>if</a:t>
            </a:r>
            <a:r>
              <a:rPr lang="pt-BR" dirty="0" smtClean="0"/>
              <a:t> aninhado e </a:t>
            </a:r>
            <a:r>
              <a:rPr lang="pt-BR" dirty="0" err="1" smtClean="0"/>
              <a:t>if-else-if</a:t>
            </a:r>
            <a:r>
              <a:rPr lang="pt-BR" dirty="0" smtClean="0"/>
              <a:t> escada</a:t>
            </a:r>
            <a:endParaRPr lang="pt-BR" dirty="0"/>
          </a:p>
        </p:txBody>
      </p:sp>
      <p:sp>
        <p:nvSpPr>
          <p:cNvPr id="16387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B0F0"/>
                </a:solidFill>
              </a:rPr>
              <a:t>If-else-if</a:t>
            </a:r>
            <a:r>
              <a:rPr lang="pt-BR" dirty="0" smtClean="0"/>
              <a:t> só pode ser usado se o condicional interno estiver no bloco do </a:t>
            </a:r>
            <a:r>
              <a:rPr lang="pt-BR" dirty="0" err="1" smtClean="0">
                <a:solidFill>
                  <a:srgbClr val="00B0F0"/>
                </a:solidFill>
              </a:rPr>
              <a:t>else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dirty="0" smtClean="0"/>
              <a:t>do condicional externo.</a:t>
            </a:r>
          </a:p>
          <a:p>
            <a:endParaRPr lang="pt-BR" dirty="0" smtClean="0"/>
          </a:p>
          <a:p>
            <a:r>
              <a:rPr lang="pt-BR" dirty="0" smtClean="0"/>
              <a:t>Este condicional interno tem que ser o primeiro comando do bloco.</a:t>
            </a:r>
          </a:p>
          <a:p>
            <a:endParaRPr lang="pt-BR" dirty="0"/>
          </a:p>
          <a:p>
            <a:r>
              <a:rPr lang="pt-BR" dirty="0" smtClean="0"/>
              <a:t>Caso contrário, deve-se usar um </a:t>
            </a:r>
            <a:r>
              <a:rPr lang="pt-BR" dirty="0" err="1" smtClean="0"/>
              <a:t>if</a:t>
            </a:r>
            <a:r>
              <a:rPr lang="pt-BR" dirty="0" smtClean="0"/>
              <a:t> aninhado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60657-0FDD-4751-9DC8-8D562BB9133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16387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 um número inteiro, par ou múltiplo de 5, correspondendo a um valor em reais (R$), faça um programa que calcule o número mínimo de cédulas de cada valor (2, 5, 10, 20, 50, 100) correspondente a este valor.</a:t>
            </a:r>
            <a:endParaRPr lang="pt-BR" dirty="0" smtClean="0">
              <a:solidFill>
                <a:srgbClr val="00B0F0"/>
              </a:solidFill>
            </a:endParaRPr>
          </a:p>
          <a:p>
            <a:r>
              <a:rPr lang="pt-BR" dirty="0" smtClean="0"/>
              <a:t>Modificar esse programa das notas para imprimir apenas as notas não nulas.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60657-0FDD-4751-9DC8-8D562BB9133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0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17411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de </a:t>
            </a:r>
            <a:r>
              <a:rPr lang="pt-BR" dirty="0" smtClean="0">
                <a:solidFill>
                  <a:srgbClr val="00B0F0"/>
                </a:solidFill>
              </a:rPr>
              <a:t>seleção múltipla</a:t>
            </a:r>
            <a:r>
              <a:rPr lang="pt-BR" dirty="0" smtClean="0"/>
              <a:t> que testa sucessivamente o valor de uma expressão contra uma lista de </a:t>
            </a:r>
            <a:r>
              <a:rPr lang="pt-BR" dirty="0" smtClean="0">
                <a:solidFill>
                  <a:srgbClr val="00B0F0"/>
                </a:solidFill>
              </a:rPr>
              <a:t>constantes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B0F0"/>
                </a:solidFill>
              </a:rPr>
              <a:t>inteiras</a:t>
            </a:r>
            <a:r>
              <a:rPr lang="pt-BR" dirty="0" smtClean="0"/>
              <a:t> ou de </a:t>
            </a:r>
            <a:r>
              <a:rPr lang="pt-BR" dirty="0" smtClean="0">
                <a:solidFill>
                  <a:srgbClr val="00B0F0"/>
                </a:solidFill>
              </a:rPr>
              <a:t>caracteres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Quando o valor coincide, o bloco associado àquela constante é executado.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DD4C2-50E0-4BBE-9A09-9A11329266C5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76390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smtClean="0"/>
              <a:t>switch</a:t>
            </a:r>
            <a:endParaRPr lang="pt-BR"/>
          </a:p>
        </p:txBody>
      </p:sp>
      <p:sp>
        <p:nvSpPr>
          <p:cNvPr id="1843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pt-BR" dirty="0" smtClean="0"/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switch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92D050"/>
                </a:solidFill>
              </a:rPr>
              <a:t>variavel</a:t>
            </a:r>
            <a:r>
              <a:rPr lang="pt-BR" sz="2000" dirty="0" smtClean="0"/>
              <a:t>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{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    </a:t>
            </a:r>
            <a:r>
              <a:rPr lang="pt-BR" sz="2000" dirty="0" smtClean="0">
                <a:solidFill>
                  <a:srgbClr val="FFFF00"/>
                </a:solidFill>
              </a:rPr>
              <a:t>case </a:t>
            </a:r>
            <a:r>
              <a:rPr lang="pt-BR" sz="2000" dirty="0" smtClean="0"/>
              <a:t>constante1</a:t>
            </a:r>
            <a:r>
              <a:rPr lang="pt-BR" sz="2000" dirty="0" smtClean="0">
                <a:solidFill>
                  <a:srgbClr val="FFFF00"/>
                </a:solidFill>
              </a:rPr>
              <a:t>: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            bloco1;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>
                <a:solidFill>
                  <a:srgbClr val="00B0F0"/>
                </a:solidFill>
              </a:rPr>
              <a:t>                 </a:t>
            </a:r>
            <a:r>
              <a:rPr lang="pt-BR" sz="2000" dirty="0" smtClean="0">
                <a:solidFill>
                  <a:srgbClr val="FFFF00"/>
                </a:solidFill>
              </a:rPr>
              <a:t>break</a:t>
            </a:r>
            <a:r>
              <a:rPr lang="pt-BR" sz="2000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    </a:t>
            </a:r>
            <a:r>
              <a:rPr lang="pt-BR" sz="2000" dirty="0" smtClean="0">
                <a:solidFill>
                  <a:srgbClr val="FFFF00"/>
                </a:solidFill>
              </a:rPr>
              <a:t>case </a:t>
            </a:r>
            <a:r>
              <a:rPr lang="pt-BR" sz="2000" dirty="0" smtClean="0"/>
              <a:t>constante2</a:t>
            </a:r>
            <a:r>
              <a:rPr lang="pt-BR" sz="2000" dirty="0" smtClean="0">
                <a:solidFill>
                  <a:srgbClr val="FFFF00"/>
                </a:solidFill>
              </a:rPr>
              <a:t>: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            bloco2;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            </a:t>
            </a:r>
            <a:r>
              <a:rPr lang="pt-BR" sz="2000" dirty="0" smtClean="0">
                <a:solidFill>
                  <a:srgbClr val="FFFF00"/>
                </a:solidFill>
              </a:rPr>
              <a:t>break</a:t>
            </a:r>
            <a:r>
              <a:rPr lang="pt-BR" sz="2000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    ...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    </a:t>
            </a:r>
            <a:r>
              <a:rPr lang="pt-BR" sz="2000" dirty="0" smtClean="0">
                <a:solidFill>
                  <a:srgbClr val="FFFF00"/>
                </a:solidFill>
              </a:rPr>
              <a:t>default: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            </a:t>
            </a:r>
            <a:r>
              <a:rPr lang="pt-BR" sz="2000" dirty="0" err="1" smtClean="0"/>
              <a:t>blocoN</a:t>
            </a:r>
            <a:r>
              <a:rPr lang="pt-BR" sz="2000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}</a:t>
            </a:r>
          </a:p>
        </p:txBody>
      </p:sp>
      <p:sp>
        <p:nvSpPr>
          <p:cNvPr id="18436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268760"/>
            <a:ext cx="4448175" cy="4857403"/>
          </a:xfrm>
        </p:spPr>
        <p:txBody>
          <a:bodyPr/>
          <a:lstStyle/>
          <a:p>
            <a:r>
              <a:rPr lang="pt-BR" sz="2400" dirty="0" smtClean="0"/>
              <a:t>O valor da expressão é testado na ordem, contra os valores das constantes especificadas nos </a:t>
            </a:r>
            <a:r>
              <a:rPr lang="pt-BR" sz="2400" dirty="0" smtClean="0">
                <a:solidFill>
                  <a:srgbClr val="00B0F0"/>
                </a:solidFill>
              </a:rPr>
              <a:t>cases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O bloco é executado até encontrar a instrução </a:t>
            </a:r>
            <a:r>
              <a:rPr lang="pt-BR" sz="2400" dirty="0" smtClean="0">
                <a:solidFill>
                  <a:srgbClr val="00B0F0"/>
                </a:solidFill>
              </a:rPr>
              <a:t>break</a:t>
            </a:r>
            <a:r>
              <a:rPr lang="pt-BR" sz="2400" dirty="0" smtClean="0"/>
              <a:t>, ou até que o fim do switch seja encontrado.</a:t>
            </a:r>
          </a:p>
          <a:p>
            <a:endParaRPr lang="pt-BR" sz="2400" dirty="0" smtClean="0"/>
          </a:p>
          <a:p>
            <a:r>
              <a:rPr lang="pt-BR" sz="2400" dirty="0" smtClean="0"/>
              <a:t>O comando </a:t>
            </a:r>
            <a:r>
              <a:rPr lang="pt-BR" sz="2400" dirty="0" smtClean="0">
                <a:solidFill>
                  <a:srgbClr val="00B0F0"/>
                </a:solidFill>
              </a:rPr>
              <a:t>default</a:t>
            </a:r>
            <a:r>
              <a:rPr lang="pt-BR" sz="2400" dirty="0" smtClean="0"/>
              <a:t> (opcional) é executado se nenhum </a:t>
            </a:r>
            <a:r>
              <a:rPr lang="pt-BR" sz="2400" dirty="0" smtClean="0">
                <a:solidFill>
                  <a:srgbClr val="00B0F0"/>
                </a:solidFill>
              </a:rPr>
              <a:t>case</a:t>
            </a:r>
            <a:r>
              <a:rPr lang="pt-BR" sz="2400" dirty="0" smtClean="0"/>
              <a:t> for satisfeito.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70F7D-359B-471E-9F47-11B891DE8657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1945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smtClean="0">
                <a:solidFill>
                  <a:srgbClr val="00B0F0"/>
                </a:solidFill>
              </a:rPr>
              <a:t>break</a:t>
            </a:r>
            <a:r>
              <a:rPr lang="pt-BR" dirty="0" smtClean="0"/>
              <a:t> é um comando de desvio</a:t>
            </a:r>
          </a:p>
          <a:p>
            <a:r>
              <a:rPr lang="pt-BR" dirty="0" smtClean="0"/>
              <a:t>Quando o </a:t>
            </a:r>
            <a:r>
              <a:rPr lang="pt-BR" dirty="0" smtClean="0">
                <a:solidFill>
                  <a:srgbClr val="00B0F0"/>
                </a:solidFill>
              </a:rPr>
              <a:t>break</a:t>
            </a:r>
            <a:r>
              <a:rPr lang="pt-BR" dirty="0" smtClean="0"/>
              <a:t> é encontrado, a execução do programa “salta” para a linha de código seguinte ao </a:t>
            </a:r>
            <a:r>
              <a:rPr lang="pt-BR" dirty="0" smtClean="0">
                <a:solidFill>
                  <a:srgbClr val="00B0F0"/>
                </a:solidFill>
              </a:rPr>
              <a:t>switch</a:t>
            </a:r>
            <a:r>
              <a:rPr lang="pt-BR" dirty="0" smtClean="0"/>
              <a:t>.</a:t>
            </a:r>
          </a:p>
          <a:p>
            <a:r>
              <a:rPr lang="pt-BR" u="sng" dirty="0" smtClean="0"/>
              <a:t>Observações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 </a:t>
            </a:r>
            <a:r>
              <a:rPr lang="pt-BR" dirty="0" smtClean="0">
                <a:solidFill>
                  <a:srgbClr val="00B0F0"/>
                </a:solidFill>
              </a:rPr>
              <a:t>switch</a:t>
            </a:r>
            <a:r>
              <a:rPr lang="pt-BR" dirty="0" smtClean="0"/>
              <a:t> é diferente do </a:t>
            </a:r>
            <a:r>
              <a:rPr lang="pt-BR" dirty="0" err="1" smtClean="0">
                <a:solidFill>
                  <a:srgbClr val="00B0F0"/>
                </a:solidFill>
              </a:rPr>
              <a:t>if</a:t>
            </a:r>
            <a:r>
              <a:rPr lang="pt-BR" dirty="0" smtClean="0"/>
              <a:t> porque ele só pode testar igualdade. O </a:t>
            </a:r>
            <a:r>
              <a:rPr lang="pt-BR" dirty="0" err="1" smtClean="0">
                <a:solidFill>
                  <a:srgbClr val="00B0F0"/>
                </a:solidFill>
              </a:rPr>
              <a:t>if</a:t>
            </a:r>
            <a:r>
              <a:rPr lang="pt-BR" dirty="0" smtClean="0"/>
              <a:t> pode usar expressões lógicas e relacionais.</a:t>
            </a:r>
          </a:p>
          <a:p>
            <a:pPr lvl="1"/>
            <a:r>
              <a:rPr lang="pt-BR" dirty="0" smtClean="0"/>
              <a:t>Duas constantes </a:t>
            </a:r>
            <a:r>
              <a:rPr lang="pt-BR" dirty="0" smtClean="0">
                <a:solidFill>
                  <a:srgbClr val="00B0F0"/>
                </a:solidFill>
              </a:rPr>
              <a:t>case</a:t>
            </a:r>
            <a:r>
              <a:rPr lang="pt-BR" dirty="0" smtClean="0"/>
              <a:t> não podem ter o mesmo valor, mas comandos </a:t>
            </a:r>
            <a:r>
              <a:rPr lang="pt-BR" dirty="0" smtClean="0">
                <a:solidFill>
                  <a:srgbClr val="00B0F0"/>
                </a:solidFill>
              </a:rPr>
              <a:t>switch</a:t>
            </a:r>
            <a:r>
              <a:rPr lang="pt-BR" dirty="0" smtClean="0"/>
              <a:t> aninhados podem ter constantes </a:t>
            </a:r>
            <a:r>
              <a:rPr lang="pt-BR" dirty="0" smtClean="0">
                <a:solidFill>
                  <a:srgbClr val="00B0F0"/>
                </a:solidFill>
              </a:rPr>
              <a:t>case</a:t>
            </a:r>
            <a:r>
              <a:rPr lang="pt-BR" dirty="0" smtClean="0"/>
              <a:t> com o mesmo valor.</a:t>
            </a:r>
          </a:p>
          <a:p>
            <a:pPr lvl="1"/>
            <a:r>
              <a:rPr lang="pt-BR" dirty="0" smtClean="0"/>
              <a:t>Quando se usa constantes do tipo </a:t>
            </a:r>
            <a:r>
              <a:rPr lang="pt-BR" dirty="0" err="1" smtClean="0">
                <a:solidFill>
                  <a:srgbClr val="00B0F0"/>
                </a:solidFill>
              </a:rPr>
              <a:t>caracter</a:t>
            </a:r>
            <a:r>
              <a:rPr lang="pt-BR" dirty="0" smtClean="0"/>
              <a:t>, elas são convertidas para seus respectivos números da tabela ASCII.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C4F70-120C-4F1A-87A1-CCC5B0A8BB17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20483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Exemplo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C8C89-6A04-40BF-A064-DEA2642E73F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2132856"/>
            <a:ext cx="5085046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 smtClean="0"/>
              <a:t>#include&lt;</a:t>
            </a:r>
            <a:r>
              <a:rPr lang="pt-BR" sz="1700" dirty="0" err="1" smtClean="0"/>
              <a:t>stdio.h</a:t>
            </a:r>
            <a:r>
              <a:rPr lang="pt-BR" sz="1700" dirty="0" smtClean="0"/>
              <a:t>&gt;</a:t>
            </a:r>
          </a:p>
          <a:p>
            <a:endParaRPr lang="pt-BR" sz="1700" dirty="0"/>
          </a:p>
          <a:p>
            <a:r>
              <a:rPr lang="pt-BR" sz="1700" dirty="0" err="1" smtClean="0"/>
              <a:t>main</a:t>
            </a:r>
            <a:r>
              <a:rPr lang="pt-BR" sz="1700" dirty="0" smtClean="0"/>
              <a:t>()</a:t>
            </a:r>
          </a:p>
          <a:p>
            <a:r>
              <a:rPr lang="pt-BR" sz="1700" dirty="0" smtClean="0"/>
              <a:t>{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</a:t>
            </a:r>
            <a:r>
              <a:rPr lang="pt-BR" sz="1700" dirty="0" err="1" smtClean="0"/>
              <a:t>int</a:t>
            </a:r>
            <a:r>
              <a:rPr lang="pt-BR" sz="1700" dirty="0" smtClean="0"/>
              <a:t> </a:t>
            </a:r>
            <a:r>
              <a:rPr lang="pt-BR" sz="1700" dirty="0" err="1" smtClean="0"/>
              <a:t>vogalA</a:t>
            </a:r>
            <a:r>
              <a:rPr lang="pt-BR" sz="1700" dirty="0" smtClean="0"/>
              <a:t>, </a:t>
            </a:r>
            <a:r>
              <a:rPr lang="pt-BR" sz="1700" dirty="0" err="1" smtClean="0"/>
              <a:t>vogalE</a:t>
            </a:r>
            <a:r>
              <a:rPr lang="pt-BR" sz="1700" dirty="0" smtClean="0"/>
              <a:t>, </a:t>
            </a:r>
            <a:r>
              <a:rPr lang="pt-BR" sz="1700" dirty="0" err="1" smtClean="0"/>
              <a:t>vogalI</a:t>
            </a:r>
            <a:r>
              <a:rPr lang="pt-BR" sz="1700" dirty="0" smtClean="0"/>
              <a:t>, </a:t>
            </a:r>
            <a:r>
              <a:rPr lang="pt-BR" sz="1700" dirty="0" err="1" smtClean="0"/>
              <a:t>vogalO</a:t>
            </a:r>
            <a:r>
              <a:rPr lang="pt-BR" sz="1700" dirty="0" smtClean="0"/>
              <a:t>, </a:t>
            </a:r>
            <a:r>
              <a:rPr lang="pt-BR" sz="1700" dirty="0" err="1" smtClean="0"/>
              <a:t>vogalU</a:t>
            </a:r>
            <a:r>
              <a:rPr lang="pt-BR" sz="1700" dirty="0" smtClean="0"/>
              <a:t>;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char </a:t>
            </a:r>
            <a:r>
              <a:rPr lang="pt-BR" sz="1700" dirty="0" err="1" smtClean="0"/>
              <a:t>ch</a:t>
            </a:r>
            <a:r>
              <a:rPr lang="pt-BR" sz="1700" dirty="0" smtClean="0"/>
              <a:t>;</a:t>
            </a:r>
          </a:p>
          <a:p>
            <a:endParaRPr lang="pt-BR" sz="1700" dirty="0"/>
          </a:p>
          <a:p>
            <a:r>
              <a:rPr lang="pt-BR" sz="1700" dirty="0" smtClean="0"/>
              <a:t>     </a:t>
            </a:r>
            <a:r>
              <a:rPr lang="pt-BR" sz="1700" dirty="0" err="1" smtClean="0"/>
              <a:t>vogalA</a:t>
            </a:r>
            <a:r>
              <a:rPr lang="pt-BR" sz="1700" dirty="0" smtClean="0"/>
              <a:t> =</a:t>
            </a:r>
            <a:r>
              <a:rPr lang="pt-BR" sz="1700" dirty="0" err="1" smtClean="0"/>
              <a:t>vogalE</a:t>
            </a:r>
            <a:r>
              <a:rPr lang="pt-BR" sz="1700" dirty="0" smtClean="0"/>
              <a:t> =</a:t>
            </a:r>
            <a:r>
              <a:rPr lang="pt-BR" sz="1700" dirty="0" err="1" smtClean="0"/>
              <a:t>vogalI</a:t>
            </a:r>
            <a:r>
              <a:rPr lang="pt-BR" sz="1700" dirty="0" smtClean="0"/>
              <a:t> =</a:t>
            </a:r>
            <a:r>
              <a:rPr lang="pt-BR" sz="1700" dirty="0" err="1" smtClean="0"/>
              <a:t>vogalO</a:t>
            </a:r>
            <a:r>
              <a:rPr lang="pt-BR" sz="1700" dirty="0" smtClean="0"/>
              <a:t> =</a:t>
            </a:r>
            <a:r>
              <a:rPr lang="pt-BR" sz="1700" dirty="0" err="1" smtClean="0"/>
              <a:t>vogalU</a:t>
            </a:r>
            <a:r>
              <a:rPr lang="pt-BR" sz="1700" dirty="0" smtClean="0"/>
              <a:t> = 0;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</a:t>
            </a:r>
            <a:r>
              <a:rPr lang="pt-BR" sz="1700" dirty="0" err="1" smtClean="0"/>
              <a:t>printf</a:t>
            </a:r>
            <a:r>
              <a:rPr lang="pt-BR" sz="1700" dirty="0" smtClean="0"/>
              <a:t>(“Digite uma frase terminando com \’.\’:”);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c = </a:t>
            </a:r>
            <a:r>
              <a:rPr lang="pt-BR" sz="1700" dirty="0" err="1" smtClean="0"/>
              <a:t>getchar</a:t>
            </a:r>
            <a:r>
              <a:rPr lang="pt-BR" sz="1700" dirty="0" smtClean="0"/>
              <a:t>();</a:t>
            </a:r>
          </a:p>
          <a:p>
            <a:endParaRPr lang="pt-BR" sz="1700" dirty="0"/>
          </a:p>
          <a:p>
            <a:r>
              <a:rPr lang="pt-BR" sz="1700" dirty="0" smtClean="0"/>
              <a:t>     </a:t>
            </a:r>
            <a:r>
              <a:rPr lang="pt-BR" sz="1700" dirty="0" err="1" smtClean="0"/>
              <a:t>while</a:t>
            </a:r>
            <a:r>
              <a:rPr lang="pt-BR" sz="1700" dirty="0" smtClean="0"/>
              <a:t>(c != ‘.’)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{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     switch(c)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     {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          ...</a:t>
            </a:r>
          </a:p>
          <a:p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860032" y="188640"/>
            <a:ext cx="437651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 smtClean="0"/>
              <a:t>          switch(c)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     {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          case ‘a’: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               </a:t>
            </a:r>
            <a:r>
              <a:rPr lang="pt-BR" sz="1700" dirty="0" err="1" smtClean="0"/>
              <a:t>vogalA</a:t>
            </a:r>
            <a:r>
              <a:rPr lang="pt-BR" sz="1700" dirty="0" smtClean="0"/>
              <a:t>++;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               break;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          case ‘e’:</a:t>
            </a:r>
          </a:p>
          <a:p>
            <a:r>
              <a:rPr lang="pt-BR" sz="1700" dirty="0" smtClean="0"/>
              <a:t>                    </a:t>
            </a:r>
            <a:r>
              <a:rPr lang="pt-BR" sz="1700" dirty="0" err="1" smtClean="0"/>
              <a:t>vogalE</a:t>
            </a:r>
            <a:r>
              <a:rPr lang="pt-BR" sz="1700" dirty="0" smtClean="0"/>
              <a:t>++;</a:t>
            </a:r>
            <a:endParaRPr lang="pt-BR" sz="1700" dirty="0"/>
          </a:p>
          <a:p>
            <a:r>
              <a:rPr lang="pt-BR" sz="1700" dirty="0"/>
              <a:t>                    break;</a:t>
            </a:r>
            <a:endParaRPr lang="pt-BR" sz="1700" dirty="0" smtClean="0"/>
          </a:p>
          <a:p>
            <a:r>
              <a:rPr lang="pt-BR" sz="1700" dirty="0" smtClean="0"/>
              <a:t>               case ‘i’:</a:t>
            </a:r>
          </a:p>
          <a:p>
            <a:r>
              <a:rPr lang="pt-BR" sz="1700" dirty="0" smtClean="0"/>
              <a:t>                    </a:t>
            </a:r>
            <a:r>
              <a:rPr lang="pt-BR" sz="1700" dirty="0" err="1" smtClean="0"/>
              <a:t>vogalI</a:t>
            </a:r>
            <a:r>
              <a:rPr lang="pt-BR" sz="1700" dirty="0" smtClean="0"/>
              <a:t>++;</a:t>
            </a:r>
            <a:endParaRPr lang="pt-BR" sz="1700" dirty="0"/>
          </a:p>
          <a:p>
            <a:r>
              <a:rPr lang="pt-BR" sz="1700" dirty="0"/>
              <a:t>                    break;</a:t>
            </a:r>
            <a:endParaRPr lang="pt-BR" sz="1700" dirty="0" smtClean="0"/>
          </a:p>
          <a:p>
            <a:r>
              <a:rPr lang="pt-BR" sz="1700" dirty="0"/>
              <a:t> </a:t>
            </a:r>
            <a:r>
              <a:rPr lang="pt-BR" sz="1700" dirty="0" smtClean="0"/>
              <a:t>              case ‘o’:</a:t>
            </a:r>
          </a:p>
          <a:p>
            <a:r>
              <a:rPr lang="pt-BR" sz="1700" dirty="0" smtClean="0"/>
              <a:t>                    </a:t>
            </a:r>
            <a:r>
              <a:rPr lang="pt-BR" sz="1700" dirty="0" err="1" smtClean="0"/>
              <a:t>vogalO</a:t>
            </a:r>
            <a:r>
              <a:rPr lang="pt-BR" sz="1700" dirty="0" smtClean="0"/>
              <a:t>++;</a:t>
            </a:r>
            <a:endParaRPr lang="pt-BR" sz="1700" dirty="0"/>
          </a:p>
          <a:p>
            <a:r>
              <a:rPr lang="pt-BR" sz="1700" dirty="0"/>
              <a:t>                    break;</a:t>
            </a:r>
            <a:endParaRPr lang="pt-BR" sz="1700" dirty="0" smtClean="0"/>
          </a:p>
          <a:p>
            <a:r>
              <a:rPr lang="pt-BR" sz="1700" dirty="0"/>
              <a:t> </a:t>
            </a:r>
            <a:r>
              <a:rPr lang="pt-BR" sz="1700" dirty="0" smtClean="0"/>
              <a:t>              case ‘u’:</a:t>
            </a:r>
          </a:p>
          <a:p>
            <a:r>
              <a:rPr lang="pt-BR" sz="1700" dirty="0" smtClean="0"/>
              <a:t>                    </a:t>
            </a:r>
            <a:r>
              <a:rPr lang="pt-BR" sz="1700" dirty="0" err="1" smtClean="0"/>
              <a:t>vogalU</a:t>
            </a:r>
            <a:r>
              <a:rPr lang="pt-BR" sz="1700" dirty="0" smtClean="0"/>
              <a:t>++;</a:t>
            </a:r>
            <a:endParaRPr lang="pt-BR" sz="1700" dirty="0"/>
          </a:p>
          <a:p>
            <a:r>
              <a:rPr lang="pt-BR" sz="1700" dirty="0" smtClean="0"/>
              <a:t>                    </a:t>
            </a:r>
            <a:r>
              <a:rPr lang="pt-BR" sz="1700" dirty="0"/>
              <a:t>break;</a:t>
            </a:r>
            <a:endParaRPr lang="pt-BR" sz="1700" dirty="0" smtClean="0"/>
          </a:p>
          <a:p>
            <a:r>
              <a:rPr lang="pt-BR" sz="1700" dirty="0"/>
              <a:t> </a:t>
            </a:r>
            <a:r>
              <a:rPr lang="pt-BR" sz="1700" dirty="0" smtClean="0"/>
              <a:t>         }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     c = </a:t>
            </a:r>
            <a:r>
              <a:rPr lang="pt-BR" sz="1700" dirty="0" err="1" smtClean="0"/>
              <a:t>getchar</a:t>
            </a:r>
            <a:r>
              <a:rPr lang="pt-BR" sz="1700" dirty="0" smtClean="0"/>
              <a:t>();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}</a:t>
            </a:r>
          </a:p>
          <a:p>
            <a:r>
              <a:rPr lang="pt-BR" sz="1700" dirty="0"/>
              <a:t> </a:t>
            </a:r>
            <a:r>
              <a:rPr lang="pt-BR" sz="1700" dirty="0" smtClean="0"/>
              <a:t>    </a:t>
            </a:r>
            <a:r>
              <a:rPr lang="pt-BR" sz="1700" dirty="0" err="1" smtClean="0"/>
              <a:t>printf</a:t>
            </a:r>
            <a:r>
              <a:rPr lang="pt-BR" sz="1700" dirty="0" smtClean="0"/>
              <a:t>(“A: %d\</a:t>
            </a:r>
            <a:r>
              <a:rPr lang="pt-BR" sz="1700" dirty="0" err="1" smtClean="0"/>
              <a:t>tE</a:t>
            </a:r>
            <a:r>
              <a:rPr lang="pt-BR" sz="1700" dirty="0" smtClean="0"/>
              <a:t>: %d\n”, </a:t>
            </a:r>
            <a:r>
              <a:rPr lang="pt-BR" sz="1700" dirty="0" err="1" smtClean="0"/>
              <a:t>vogalA</a:t>
            </a:r>
            <a:r>
              <a:rPr lang="pt-BR" sz="1700" dirty="0" smtClean="0"/>
              <a:t>, </a:t>
            </a:r>
            <a:r>
              <a:rPr lang="pt-BR" sz="1700" dirty="0" err="1" smtClean="0"/>
              <a:t>vogalE</a:t>
            </a:r>
            <a:r>
              <a:rPr lang="pt-BR" sz="1700" dirty="0" smtClean="0"/>
              <a:t>);</a:t>
            </a:r>
          </a:p>
          <a:p>
            <a:r>
              <a:rPr lang="pt-BR" sz="1700" dirty="0" smtClean="0"/>
              <a:t>     </a:t>
            </a:r>
            <a:r>
              <a:rPr lang="pt-BR" sz="1700" dirty="0" err="1" smtClean="0"/>
              <a:t>printf</a:t>
            </a:r>
            <a:r>
              <a:rPr lang="pt-BR" sz="1700" dirty="0" smtClean="0"/>
              <a:t>(“I: </a:t>
            </a:r>
            <a:r>
              <a:rPr lang="pt-BR" sz="1700" dirty="0"/>
              <a:t>%</a:t>
            </a:r>
            <a:r>
              <a:rPr lang="pt-BR" sz="1700" dirty="0" smtClean="0"/>
              <a:t>d\</a:t>
            </a:r>
            <a:r>
              <a:rPr lang="pt-BR" sz="1700" dirty="0" err="1" smtClean="0"/>
              <a:t>tO</a:t>
            </a:r>
            <a:r>
              <a:rPr lang="pt-BR" sz="1700" dirty="0" smtClean="0"/>
              <a:t>: %d\n</a:t>
            </a:r>
            <a:r>
              <a:rPr lang="pt-BR" sz="1700" dirty="0"/>
              <a:t>”, </a:t>
            </a:r>
            <a:r>
              <a:rPr lang="pt-BR" sz="1700" dirty="0" err="1" smtClean="0"/>
              <a:t>vogalI</a:t>
            </a:r>
            <a:r>
              <a:rPr lang="pt-BR" sz="1700" dirty="0" smtClean="0"/>
              <a:t>, </a:t>
            </a:r>
            <a:r>
              <a:rPr lang="pt-BR" sz="1700" dirty="0" err="1" smtClean="0"/>
              <a:t>vogalO</a:t>
            </a:r>
            <a:r>
              <a:rPr lang="pt-BR" sz="1700" dirty="0" smtClean="0"/>
              <a:t>);</a:t>
            </a:r>
          </a:p>
          <a:p>
            <a:r>
              <a:rPr lang="pt-BR" sz="1700" dirty="0" smtClean="0"/>
              <a:t>     </a:t>
            </a:r>
            <a:r>
              <a:rPr lang="pt-BR" sz="1700" dirty="0" err="1" smtClean="0"/>
              <a:t>printf</a:t>
            </a:r>
            <a:r>
              <a:rPr lang="pt-BR" sz="1700" dirty="0" smtClean="0"/>
              <a:t>(“U: </a:t>
            </a:r>
            <a:r>
              <a:rPr lang="pt-BR" sz="1700" dirty="0"/>
              <a:t>%d\n”, </a:t>
            </a:r>
            <a:r>
              <a:rPr lang="pt-BR" sz="1700" dirty="0" err="1" smtClean="0"/>
              <a:t>vogalU</a:t>
            </a:r>
            <a:r>
              <a:rPr lang="pt-BR" sz="1700" dirty="0" smtClean="0"/>
              <a:t>);</a:t>
            </a:r>
            <a:endParaRPr lang="pt-BR" sz="1700" dirty="0"/>
          </a:p>
          <a:p>
            <a:r>
              <a:rPr lang="pt-BR" sz="1700" dirty="0" smtClean="0"/>
              <a:t>}</a:t>
            </a:r>
            <a:endParaRPr lang="pt-BR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Usadas quando se deseja que o programa efetue determinadas ações de acordo com a satisfação de determinada condição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C suporta dois tipos de comandos de seleção (condicionais): </a:t>
            </a:r>
            <a:r>
              <a:rPr lang="pt-BR" dirty="0" err="1" smtClean="0">
                <a:solidFill>
                  <a:srgbClr val="00B0F0"/>
                </a:solidFill>
              </a:rPr>
              <a:t>if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00B0F0"/>
                </a:solidFill>
              </a:rPr>
              <a:t>switch</a:t>
            </a:r>
          </a:p>
          <a:p>
            <a:pPr eaLnBrk="1" hangingPunct="1"/>
            <a:endParaRPr lang="pt-BR" dirty="0">
              <a:solidFill>
                <a:srgbClr val="00B0F0"/>
              </a:solidFill>
            </a:endParaRPr>
          </a:p>
          <a:p>
            <a:pPr eaLnBrk="1" hangingPunct="1"/>
            <a:r>
              <a:rPr lang="pt-BR" dirty="0"/>
              <a:t>Existe um terceiro tipo de comando (operador </a:t>
            </a:r>
            <a:r>
              <a:rPr lang="pt-BR" dirty="0">
                <a:solidFill>
                  <a:srgbClr val="00B0F0"/>
                </a:solidFill>
              </a:rPr>
              <a:t>ternário</a:t>
            </a:r>
            <a:r>
              <a:rPr lang="pt-BR" dirty="0"/>
              <a:t> ou </a:t>
            </a:r>
            <a:r>
              <a:rPr lang="pt-BR" dirty="0">
                <a:solidFill>
                  <a:srgbClr val="00B0F0"/>
                </a:solidFill>
              </a:rPr>
              <a:t>?</a:t>
            </a:r>
            <a:r>
              <a:rPr lang="pt-BR" dirty="0"/>
              <a:t>) que pode substituir algumas expressões condicionais específicas.</a:t>
            </a:r>
          </a:p>
          <a:p>
            <a:pPr eaLnBrk="1" hangingPunct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20D3A-6EEB-4EA0-BAEE-52556E450D0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21507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Faça um programa que implemente o seguinte menu e as operações desse menu usando o comando </a:t>
            </a:r>
            <a:r>
              <a:rPr lang="pt-BR" smtClean="0">
                <a:solidFill>
                  <a:srgbClr val="00B0F0"/>
                </a:solidFill>
              </a:rPr>
              <a:t>switch</a:t>
            </a:r>
            <a:r>
              <a:rPr lang="pt-BR" smtClean="0"/>
              <a:t>. Imprima na tela a operação correspondente ao número digitado.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Menu: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1 – Soma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2 – Subtração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3 – Multiplicação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4 – Divisão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Digite uma opção: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BD68B-6E1A-4D66-9356-132BADFD44A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? (operador ternário)</a:t>
            </a:r>
            <a:endParaRPr lang="pt-BR" dirty="0"/>
          </a:p>
        </p:txBody>
      </p:sp>
      <p:sp>
        <p:nvSpPr>
          <p:cNvPr id="1945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00B0F0"/>
                </a:solidFill>
              </a:rPr>
              <a:t>?</a:t>
            </a:r>
            <a:r>
              <a:rPr lang="pt-BR" dirty="0" smtClean="0"/>
              <a:t> é um operador conveniente e poderoso que pode substituir alguns comandos </a:t>
            </a:r>
            <a:r>
              <a:rPr lang="pt-BR" dirty="0" err="1" smtClean="0"/>
              <a:t>if-then-else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Forma geral:</a:t>
            </a:r>
          </a:p>
          <a:p>
            <a:pPr marL="36512" indent="0">
              <a:buNone/>
            </a:pPr>
            <a:r>
              <a:rPr lang="pt-BR" dirty="0"/>
              <a:t>	</a:t>
            </a:r>
            <a:r>
              <a:rPr lang="pt-BR" dirty="0" smtClean="0"/>
              <a:t>Expr1 </a:t>
            </a:r>
            <a:r>
              <a:rPr lang="pt-BR" b="1" dirty="0" smtClean="0">
                <a:solidFill>
                  <a:srgbClr val="00B0F0"/>
                </a:solidFill>
              </a:rPr>
              <a:t>?</a:t>
            </a:r>
            <a:r>
              <a:rPr lang="pt-BR" dirty="0" smtClean="0"/>
              <a:t> Expr2 </a:t>
            </a:r>
            <a:r>
              <a:rPr lang="pt-BR" b="1" dirty="0" smtClean="0">
                <a:solidFill>
                  <a:srgbClr val="00B0F0"/>
                </a:solidFill>
              </a:rPr>
              <a:t>:</a:t>
            </a:r>
            <a:r>
              <a:rPr lang="pt-BR" dirty="0" smtClean="0"/>
              <a:t> Expr3;</a:t>
            </a:r>
          </a:p>
          <a:p>
            <a:endParaRPr lang="pt-BR" dirty="0" smtClean="0"/>
          </a:p>
          <a:p>
            <a:r>
              <a:rPr lang="pt-BR" dirty="0" smtClean="0"/>
              <a:t>Expr1 é avaliada. Se ela for verdadeira, então Expr2 é avaliada e se torna o valor da expressão. Se Expr1 é falsa, então Expr3 é avaliada e se torna o valor da expressão.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C4F70-120C-4F1A-87A1-CCC5B0A8BB17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4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? (operador ternário)</a:t>
            </a:r>
            <a:endParaRPr lang="pt-BR" dirty="0"/>
          </a:p>
        </p:txBody>
      </p:sp>
      <p:sp>
        <p:nvSpPr>
          <p:cNvPr id="1945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marL="36512" indent="0">
              <a:buNone/>
            </a:pPr>
            <a:r>
              <a:rPr lang="pt-BR" dirty="0" smtClean="0"/>
              <a:t>	x = 10;</a:t>
            </a:r>
          </a:p>
          <a:p>
            <a:pPr marL="36512" indent="0">
              <a:buNone/>
            </a:pPr>
            <a:r>
              <a:rPr lang="pt-BR" dirty="0"/>
              <a:t>	</a:t>
            </a:r>
            <a:r>
              <a:rPr lang="pt-BR" dirty="0" smtClean="0"/>
              <a:t>y = x &gt; 9 ? 100 : 200;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C4F70-120C-4F1A-87A1-CCC5B0A8BB17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0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SCHILDT, Herbert. C Completo e Total. 3ª ed. São Paulo: Pearson Makron Books, 2006, Cap. 3.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3B7D-0FE2-4DB7-80B8-0EE387BE046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IF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comando </a:t>
            </a:r>
            <a:r>
              <a:rPr lang="pt-BR" dirty="0" err="1" smtClean="0">
                <a:solidFill>
                  <a:srgbClr val="00B0F0"/>
                </a:solidFill>
              </a:rPr>
              <a:t>if</a:t>
            </a:r>
            <a:r>
              <a:rPr lang="pt-BR" dirty="0" smtClean="0"/>
              <a:t> é um comando de decisão ou comando condicional.</a:t>
            </a:r>
          </a:p>
          <a:p>
            <a:pPr eaLnBrk="1" hangingPunct="1"/>
            <a:r>
              <a:rPr lang="pt-BR" dirty="0" smtClean="0"/>
              <a:t>Permite </a:t>
            </a:r>
            <a:r>
              <a:rPr lang="pt-BR" dirty="0"/>
              <a:t>a escolha de um grupo de </a:t>
            </a:r>
            <a:r>
              <a:rPr lang="pt-BR" dirty="0">
                <a:solidFill>
                  <a:srgbClr val="00B0F0"/>
                </a:solidFill>
              </a:rPr>
              <a:t>ações</a:t>
            </a:r>
            <a:r>
              <a:rPr lang="pt-BR" dirty="0"/>
              <a:t> (bloco) a ser executado quando determinadas </a:t>
            </a:r>
            <a:r>
              <a:rPr lang="pt-BR" dirty="0">
                <a:solidFill>
                  <a:srgbClr val="00B0F0"/>
                </a:solidFill>
              </a:rPr>
              <a:t>condições</a:t>
            </a:r>
            <a:r>
              <a:rPr lang="pt-BR" dirty="0"/>
              <a:t>, representadas por expressões </a:t>
            </a:r>
            <a:r>
              <a:rPr lang="pt-BR" u="sng" dirty="0"/>
              <a:t>lógicas</a:t>
            </a:r>
            <a:r>
              <a:rPr lang="pt-BR" dirty="0"/>
              <a:t> ou </a:t>
            </a:r>
            <a:r>
              <a:rPr lang="pt-BR" u="sng" dirty="0"/>
              <a:t>relacionais</a:t>
            </a:r>
            <a:r>
              <a:rPr lang="pt-BR" dirty="0"/>
              <a:t>, são ou não </a:t>
            </a:r>
            <a:r>
              <a:rPr lang="pt-BR" dirty="0" smtClean="0"/>
              <a:t>satisfeitas.</a:t>
            </a:r>
            <a:endParaRPr lang="pt-BR" dirty="0"/>
          </a:p>
          <a:p>
            <a:pPr eaLnBrk="1" hangingPunct="1"/>
            <a:r>
              <a:rPr lang="pt-BR" dirty="0" smtClean="0"/>
              <a:t>Existem algumas maneira de se escrever este comando:</a:t>
            </a:r>
            <a:endParaRPr lang="pt-BR" dirty="0"/>
          </a:p>
          <a:p>
            <a:pPr lvl="1" eaLnBrk="1" hangingPunct="1"/>
            <a:r>
              <a:rPr lang="pt-BR" dirty="0" smtClean="0"/>
              <a:t>IF simples</a:t>
            </a:r>
          </a:p>
          <a:p>
            <a:pPr lvl="1" eaLnBrk="1" hangingPunct="1"/>
            <a:r>
              <a:rPr lang="pt-BR" dirty="0" smtClean="0"/>
              <a:t>IF composto</a:t>
            </a:r>
          </a:p>
          <a:p>
            <a:pPr lvl="1" eaLnBrk="1" hangingPunct="1"/>
            <a:r>
              <a:rPr lang="pt-BR" dirty="0" smtClean="0"/>
              <a:t>IF aninhado</a:t>
            </a:r>
          </a:p>
          <a:p>
            <a:pPr lvl="1" eaLnBrk="1" hangingPunct="1"/>
            <a:r>
              <a:rPr lang="pt-BR" dirty="0" smtClean="0"/>
              <a:t>IF em escada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20D3A-6EEB-4EA0-BAEE-52556E450D0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8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Usamos o </a:t>
            </a:r>
            <a:r>
              <a:rPr lang="pt-BR" dirty="0" err="1" smtClean="0">
                <a:solidFill>
                  <a:srgbClr val="00B0F0"/>
                </a:solidFill>
              </a:rPr>
              <a:t>if</a:t>
            </a:r>
            <a:r>
              <a:rPr lang="pt-BR" dirty="0" smtClean="0">
                <a:solidFill>
                  <a:srgbClr val="00B0F0"/>
                </a:solidFill>
              </a:rPr>
              <a:t> simples</a:t>
            </a:r>
            <a:r>
              <a:rPr lang="pt-BR" dirty="0" smtClean="0"/>
              <a:t> quando precisamos executar um bloco de comandos somente se uma certa condição for satisfeita.</a:t>
            </a:r>
          </a:p>
          <a:p>
            <a:pPr marL="36512" indent="0">
              <a:buNone/>
            </a:pPr>
            <a:endParaRPr lang="pt-BR" dirty="0" smtClean="0"/>
          </a:p>
          <a:p>
            <a:pPr marL="36512" indent="0">
              <a:buNone/>
            </a:pPr>
            <a:r>
              <a:rPr lang="pt-BR" dirty="0" smtClean="0">
                <a:solidFill>
                  <a:srgbClr val="3399FF"/>
                </a:solidFill>
              </a:rPr>
              <a:t>	</a:t>
            </a:r>
            <a:r>
              <a:rPr lang="pt-BR" dirty="0" err="1" smtClean="0">
                <a:solidFill>
                  <a:srgbClr val="FFFF00"/>
                </a:solidFill>
              </a:rPr>
              <a:t>if</a:t>
            </a:r>
            <a:r>
              <a:rPr lang="pt-BR" dirty="0" smtClean="0">
                <a:solidFill>
                  <a:srgbClr val="FFFF00"/>
                </a:solidFill>
              </a:rPr>
              <a:t> (</a:t>
            </a:r>
            <a:r>
              <a:rPr lang="pt-BR" dirty="0" smtClean="0"/>
              <a:t>&lt;</a:t>
            </a:r>
            <a:r>
              <a:rPr lang="pt-BR" dirty="0"/>
              <a:t>condição</a:t>
            </a:r>
            <a:r>
              <a:rPr lang="pt-BR" dirty="0" smtClean="0"/>
              <a:t>&gt;</a:t>
            </a:r>
            <a:r>
              <a:rPr lang="pt-BR" dirty="0" smtClean="0">
                <a:solidFill>
                  <a:srgbClr val="FFFF00"/>
                </a:solidFill>
              </a:rPr>
              <a:t>)</a:t>
            </a:r>
          </a:p>
          <a:p>
            <a:pPr marL="36512" indent="0">
              <a:buNone/>
            </a:pPr>
            <a:r>
              <a:rPr lang="pt-BR" dirty="0">
                <a:solidFill>
                  <a:srgbClr val="FFFF00"/>
                </a:solidFill>
              </a:rPr>
              <a:t>	</a:t>
            </a:r>
            <a:r>
              <a:rPr lang="pt-BR" dirty="0" smtClean="0">
                <a:solidFill>
                  <a:srgbClr val="FFFF00"/>
                </a:solidFill>
              </a:rPr>
              <a:t>{</a:t>
            </a:r>
            <a:r>
              <a:rPr lang="pt-BR" dirty="0" smtClean="0"/>
              <a:t> </a:t>
            </a:r>
            <a:endParaRPr lang="pt-BR" dirty="0">
              <a:solidFill>
                <a:srgbClr val="FFFF00"/>
              </a:solidFill>
            </a:endParaRPr>
          </a:p>
          <a:p>
            <a:pPr marL="36512" indent="0">
              <a:buNone/>
            </a:pPr>
            <a:r>
              <a:rPr lang="pt-BR" dirty="0"/>
              <a:t>	     </a:t>
            </a:r>
            <a:r>
              <a:rPr lang="pt-BR" dirty="0" smtClean="0"/>
              <a:t>&lt;</a:t>
            </a:r>
            <a:r>
              <a:rPr lang="pt-BR" dirty="0" err="1" smtClean="0"/>
              <a:t>bloco_de_comandos</a:t>
            </a:r>
            <a:r>
              <a:rPr lang="pt-BR" dirty="0" smtClean="0"/>
              <a:t>&gt;</a:t>
            </a:r>
            <a:endParaRPr lang="pt-BR" dirty="0"/>
          </a:p>
          <a:p>
            <a:pPr marL="36512" indent="0">
              <a:buNone/>
            </a:pPr>
            <a:r>
              <a:rPr lang="pt-BR" dirty="0"/>
              <a:t>	</a:t>
            </a:r>
            <a:r>
              <a:rPr lang="pt-BR" dirty="0" smtClean="0">
                <a:solidFill>
                  <a:srgbClr val="FFFF00"/>
                </a:solidFill>
              </a:rPr>
              <a:t>}</a:t>
            </a:r>
            <a:endParaRPr lang="pt-BR" dirty="0">
              <a:solidFill>
                <a:srgbClr val="FFFF00"/>
              </a:solidFill>
            </a:endParaRPr>
          </a:p>
          <a:p>
            <a:pPr marL="36512" indent="0">
              <a:buNone/>
            </a:pPr>
            <a:endParaRPr lang="pt-BR" dirty="0" smtClean="0"/>
          </a:p>
          <a:p>
            <a:r>
              <a:rPr lang="pt-BR" dirty="0" smtClean="0"/>
              <a:t>Se &lt;condição&gt; for V, então &lt;</a:t>
            </a:r>
            <a:r>
              <a:rPr lang="pt-BR" dirty="0" err="1" smtClean="0"/>
              <a:t>bloco_de_comandos</a:t>
            </a:r>
            <a:r>
              <a:rPr lang="pt-BR" dirty="0" smtClean="0"/>
              <a:t>&gt; será executado; caso contrário, nada é executado, encerrando-se o condicional.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1721E-6442-4271-86C4-703821E98F1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292080" y="3873822"/>
            <a:ext cx="356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As chaves { }  podem se omitidas se existir apenas um comando no bloco de comandos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</p:cNvCxnSpPr>
          <p:nvPr/>
        </p:nvCxnSpPr>
        <p:spPr>
          <a:xfrm rot="10800000">
            <a:off x="1475656" y="3903439"/>
            <a:ext cx="3816425" cy="432048"/>
          </a:xfrm>
          <a:prstGeom prst="bentConnector3">
            <a:avLst>
              <a:gd name="adj1" fmla="val 63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10800000" flipV="1">
            <a:off x="1475656" y="4335486"/>
            <a:ext cx="3816424" cy="461665"/>
          </a:xfrm>
          <a:prstGeom prst="bentConnector3">
            <a:avLst>
              <a:gd name="adj1" fmla="val 63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1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If</a:t>
            </a:r>
            <a:r>
              <a:rPr lang="pt-BR" dirty="0" smtClean="0"/>
              <a:t> simples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  <a:p>
            <a:pPr lvl="1" eaLnBrk="1" hangingPunct="1"/>
            <a:r>
              <a:rPr lang="pt-BR" dirty="0" smtClean="0"/>
              <a:t>Número mágico</a:t>
            </a:r>
          </a:p>
          <a:p>
            <a:pPr marL="36512" indent="0" eaLnBrk="1" hangingPunct="1">
              <a:buNone/>
            </a:pP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0F11A-EC5D-4CE3-939B-A241CBC7CF8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536194" y="1600339"/>
            <a:ext cx="463620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#include&lt;</a:t>
            </a:r>
            <a:r>
              <a:rPr lang="pt-BR" sz="2000" dirty="0" err="1" smtClean="0"/>
              <a:t>stdio.h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#include&lt;</a:t>
            </a:r>
            <a:r>
              <a:rPr lang="pt-BR" sz="2000" dirty="0" err="1" smtClean="0"/>
              <a:t>stdlib.h</a:t>
            </a:r>
            <a:r>
              <a:rPr lang="pt-BR" sz="2000" dirty="0" smtClean="0"/>
              <a:t>&gt;</a:t>
            </a:r>
          </a:p>
          <a:p>
            <a:endParaRPr lang="pt-BR" sz="2000" dirty="0" smtClean="0"/>
          </a:p>
          <a:p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</a:p>
          <a:p>
            <a:r>
              <a:rPr lang="pt-BR" sz="2000" dirty="0" smtClean="0"/>
              <a:t>{</a:t>
            </a:r>
          </a:p>
          <a:p>
            <a:r>
              <a:rPr lang="pt-BR" sz="2000" dirty="0" smtClean="0"/>
              <a:t>    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numMagico</a:t>
            </a:r>
            <a:r>
              <a:rPr lang="pt-BR" sz="2000" dirty="0" smtClean="0"/>
              <a:t>, </a:t>
            </a:r>
            <a:r>
              <a:rPr lang="pt-BR" sz="2000" dirty="0" err="1" smtClean="0"/>
              <a:t>numPalpite</a:t>
            </a:r>
            <a:r>
              <a:rPr lang="pt-BR" sz="2000" dirty="0" smtClean="0"/>
              <a:t>;</a:t>
            </a:r>
          </a:p>
          <a:p>
            <a:endParaRPr lang="pt-BR" sz="2000" dirty="0" smtClean="0"/>
          </a:p>
          <a:p>
            <a:r>
              <a:rPr lang="pt-BR" sz="2000" dirty="0" smtClean="0"/>
              <a:t>     </a:t>
            </a:r>
            <a:r>
              <a:rPr lang="pt-BR" sz="2000" dirty="0" smtClean="0">
                <a:solidFill>
                  <a:srgbClr val="00B0F0"/>
                </a:solidFill>
              </a:rPr>
              <a:t>// gerando um número aleatório</a:t>
            </a:r>
          </a:p>
          <a:p>
            <a:r>
              <a:rPr lang="pt-BR" sz="2000" dirty="0" smtClean="0"/>
              <a:t>     </a:t>
            </a:r>
            <a:r>
              <a:rPr lang="pt-BR" sz="2000" dirty="0" err="1" smtClean="0"/>
              <a:t>numMagico</a:t>
            </a:r>
            <a:r>
              <a:rPr lang="pt-BR" sz="2000" dirty="0" smtClean="0"/>
              <a:t> = </a:t>
            </a:r>
            <a:r>
              <a:rPr lang="pt-BR" sz="2000" dirty="0" err="1" smtClean="0"/>
              <a:t>rand</a:t>
            </a:r>
            <a:r>
              <a:rPr lang="pt-BR" sz="2000" dirty="0" smtClean="0"/>
              <a:t>();</a:t>
            </a:r>
          </a:p>
          <a:p>
            <a:r>
              <a:rPr lang="pt-BR" sz="2000" dirty="0" smtClean="0"/>
              <a:t>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(“</a:t>
            </a:r>
            <a:r>
              <a:rPr lang="pt-BR" sz="2000" dirty="0" err="1" smtClean="0"/>
              <a:t>Advinhe</a:t>
            </a:r>
            <a:r>
              <a:rPr lang="pt-BR" sz="2000" dirty="0" smtClean="0"/>
              <a:t> o numero magico: “);</a:t>
            </a:r>
          </a:p>
          <a:p>
            <a:r>
              <a:rPr lang="pt-BR" sz="2000" dirty="0" smtClean="0"/>
              <a:t>     </a:t>
            </a:r>
            <a:r>
              <a:rPr lang="pt-BR" sz="2000" dirty="0" err="1" smtClean="0"/>
              <a:t>scanf</a:t>
            </a:r>
            <a:r>
              <a:rPr lang="pt-BR" sz="2000" dirty="0" smtClean="0"/>
              <a:t>(“%d”, &amp;</a:t>
            </a:r>
            <a:r>
              <a:rPr lang="pt-BR" sz="2000" dirty="0" err="1" smtClean="0"/>
              <a:t>numPalpite</a:t>
            </a:r>
            <a:r>
              <a:rPr lang="pt-BR" sz="2000" dirty="0" smtClean="0"/>
              <a:t>);</a:t>
            </a:r>
          </a:p>
          <a:p>
            <a:endParaRPr lang="pt-BR" sz="2000" dirty="0" smtClean="0"/>
          </a:p>
          <a:p>
            <a:r>
              <a:rPr lang="pt-BR" sz="2000" dirty="0" smtClean="0"/>
              <a:t>     </a:t>
            </a:r>
            <a:r>
              <a:rPr lang="pt-BR" sz="2000" dirty="0" err="1" smtClean="0"/>
              <a:t>if</a:t>
            </a:r>
            <a:r>
              <a:rPr lang="pt-BR" sz="2000" dirty="0" smtClean="0"/>
              <a:t>(</a:t>
            </a:r>
            <a:r>
              <a:rPr lang="pt-BR" sz="2000" dirty="0" err="1" smtClean="0"/>
              <a:t>numPalpite</a:t>
            </a:r>
            <a:r>
              <a:rPr lang="pt-BR" sz="2000" dirty="0" smtClean="0"/>
              <a:t> == </a:t>
            </a:r>
            <a:r>
              <a:rPr lang="pt-BR" sz="2000" dirty="0" err="1" smtClean="0"/>
              <a:t>numMagico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     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(“</a:t>
            </a:r>
            <a:r>
              <a:rPr lang="pt-BR" sz="2000" dirty="0" err="1" smtClean="0"/>
              <a:t>Voce</a:t>
            </a:r>
            <a:r>
              <a:rPr lang="pt-BR" sz="2000" dirty="0" smtClean="0"/>
              <a:t> acertou!\n”);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541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composto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Usamos o </a:t>
            </a:r>
            <a:r>
              <a:rPr lang="pt-BR" dirty="0" err="1" smtClean="0">
                <a:solidFill>
                  <a:srgbClr val="00B0F0"/>
                </a:solidFill>
              </a:rPr>
              <a:t>if</a:t>
            </a:r>
            <a:r>
              <a:rPr lang="pt-BR" dirty="0" smtClean="0">
                <a:solidFill>
                  <a:srgbClr val="00B0F0"/>
                </a:solidFill>
              </a:rPr>
              <a:t> composto</a:t>
            </a:r>
            <a:r>
              <a:rPr lang="pt-BR" dirty="0" smtClean="0"/>
              <a:t> quando precisamos executar um bloco de comandos quando a condição for </a:t>
            </a:r>
            <a:r>
              <a:rPr lang="pt-BR" dirty="0" smtClean="0">
                <a:solidFill>
                  <a:srgbClr val="00B0F0"/>
                </a:solidFill>
              </a:rPr>
              <a:t>verdadeira</a:t>
            </a:r>
            <a:r>
              <a:rPr lang="pt-BR" dirty="0" smtClean="0"/>
              <a:t>, ou outro bloco de comandos quando a condição for </a:t>
            </a:r>
            <a:r>
              <a:rPr lang="pt-BR" dirty="0" smtClean="0">
                <a:solidFill>
                  <a:srgbClr val="00B0F0"/>
                </a:solidFill>
              </a:rPr>
              <a:t>falsa</a:t>
            </a:r>
            <a:r>
              <a:rPr lang="pt-BR" dirty="0" smtClean="0"/>
              <a:t>.</a:t>
            </a:r>
          </a:p>
          <a:p>
            <a:pPr marL="36512" indent="0">
              <a:buNone/>
            </a:pPr>
            <a:endParaRPr lang="pt-BR" dirty="0" smtClean="0"/>
          </a:p>
          <a:p>
            <a:pPr marL="36512" indent="0">
              <a:buNone/>
            </a:pPr>
            <a:r>
              <a:rPr lang="pt-BR" dirty="0" smtClean="0">
                <a:solidFill>
                  <a:srgbClr val="3399FF"/>
                </a:solidFill>
              </a:rPr>
              <a:t>	</a:t>
            </a:r>
            <a:r>
              <a:rPr lang="pt-BR" dirty="0" err="1" smtClean="0">
                <a:solidFill>
                  <a:srgbClr val="FFFF00"/>
                </a:solidFill>
              </a:rPr>
              <a:t>if</a:t>
            </a:r>
            <a:r>
              <a:rPr lang="pt-BR" dirty="0" smtClean="0">
                <a:solidFill>
                  <a:srgbClr val="FFFF00"/>
                </a:solidFill>
              </a:rPr>
              <a:t> (</a:t>
            </a:r>
            <a:r>
              <a:rPr lang="pt-BR" dirty="0" smtClean="0"/>
              <a:t>&lt;</a:t>
            </a:r>
            <a:r>
              <a:rPr lang="pt-BR" dirty="0"/>
              <a:t>condição</a:t>
            </a:r>
            <a:r>
              <a:rPr lang="pt-BR" dirty="0" smtClean="0"/>
              <a:t>&gt;</a:t>
            </a:r>
            <a:r>
              <a:rPr lang="pt-BR" dirty="0" smtClean="0">
                <a:solidFill>
                  <a:srgbClr val="FFFF00"/>
                </a:solidFill>
              </a:rPr>
              <a:t>)</a:t>
            </a:r>
          </a:p>
          <a:p>
            <a:pPr marL="36512" indent="0">
              <a:buNone/>
            </a:pPr>
            <a:r>
              <a:rPr lang="pt-BR" dirty="0">
                <a:solidFill>
                  <a:srgbClr val="FFFF00"/>
                </a:solidFill>
              </a:rPr>
              <a:t>	</a:t>
            </a:r>
            <a:r>
              <a:rPr lang="pt-BR" dirty="0" smtClean="0">
                <a:solidFill>
                  <a:srgbClr val="FFFF00"/>
                </a:solidFill>
              </a:rPr>
              <a:t>{</a:t>
            </a:r>
            <a:r>
              <a:rPr lang="pt-BR" dirty="0" smtClean="0"/>
              <a:t> </a:t>
            </a:r>
            <a:endParaRPr lang="pt-BR" dirty="0">
              <a:solidFill>
                <a:srgbClr val="FFFF00"/>
              </a:solidFill>
            </a:endParaRPr>
          </a:p>
          <a:p>
            <a:pPr marL="36512" indent="0">
              <a:buNone/>
            </a:pPr>
            <a:r>
              <a:rPr lang="pt-BR" dirty="0"/>
              <a:t>	     </a:t>
            </a:r>
            <a:r>
              <a:rPr lang="pt-BR" dirty="0" smtClean="0"/>
              <a:t>&lt;bloco_de_comandos_1&gt;</a:t>
            </a:r>
            <a:endParaRPr lang="pt-BR" dirty="0"/>
          </a:p>
          <a:p>
            <a:pPr marL="36512" indent="0">
              <a:buNone/>
            </a:pPr>
            <a:r>
              <a:rPr lang="pt-BR" dirty="0"/>
              <a:t>	</a:t>
            </a:r>
            <a:r>
              <a:rPr lang="pt-BR" dirty="0" smtClean="0">
                <a:solidFill>
                  <a:srgbClr val="FFFF00"/>
                </a:solidFill>
              </a:rPr>
              <a:t>}</a:t>
            </a:r>
          </a:p>
          <a:p>
            <a:pPr marL="36512" indent="0">
              <a:buNone/>
            </a:pPr>
            <a:r>
              <a:rPr lang="pt-BR" dirty="0">
                <a:solidFill>
                  <a:srgbClr val="FFFF00"/>
                </a:solidFill>
              </a:rPr>
              <a:t>	</a:t>
            </a:r>
            <a:r>
              <a:rPr lang="pt-BR" dirty="0" err="1" smtClean="0">
                <a:solidFill>
                  <a:srgbClr val="FFFF00"/>
                </a:solidFill>
              </a:rPr>
              <a:t>else</a:t>
            </a:r>
            <a:endParaRPr lang="pt-BR" dirty="0" smtClean="0">
              <a:solidFill>
                <a:srgbClr val="FFFF00"/>
              </a:solidFill>
            </a:endParaRPr>
          </a:p>
          <a:p>
            <a:pPr marL="36512" indent="0">
              <a:buNone/>
            </a:pPr>
            <a:r>
              <a:rPr lang="pt-BR" dirty="0">
                <a:solidFill>
                  <a:srgbClr val="FFFF00"/>
                </a:solidFill>
              </a:rPr>
              <a:t>	</a:t>
            </a:r>
            <a:r>
              <a:rPr lang="pt-BR" dirty="0" smtClean="0">
                <a:solidFill>
                  <a:srgbClr val="FFFF00"/>
                </a:solidFill>
              </a:rPr>
              <a:t>{</a:t>
            </a:r>
          </a:p>
          <a:p>
            <a:pPr marL="36512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	     </a:t>
            </a:r>
            <a:r>
              <a:rPr lang="pt-BR" dirty="0" smtClean="0"/>
              <a:t>&lt;bloco_de_comandos_2&gt;</a:t>
            </a:r>
            <a:endParaRPr lang="pt-BR" dirty="0">
              <a:solidFill>
                <a:srgbClr val="FFFF00"/>
              </a:solidFill>
            </a:endParaRPr>
          </a:p>
          <a:p>
            <a:pPr marL="36512" indent="0">
              <a:buNone/>
            </a:pPr>
            <a:r>
              <a:rPr lang="pt-BR" dirty="0" smtClean="0">
                <a:solidFill>
                  <a:srgbClr val="FFFF00"/>
                </a:solidFill>
              </a:rPr>
              <a:t>	}</a:t>
            </a:r>
            <a:endParaRPr lang="pt-BR" dirty="0">
              <a:solidFill>
                <a:srgbClr val="FFFF00"/>
              </a:solidFill>
            </a:endParaRPr>
          </a:p>
          <a:p>
            <a:pPr marL="36512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1721E-6442-4271-86C4-703821E98F1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012160" y="3873822"/>
            <a:ext cx="2846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As chaves { }  podem se omitidas se existir apenas um comando no bloco de comandos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7" name="Conector de seta reta 6"/>
          <p:cNvCxnSpPr>
            <a:stCxn id="5" idx="1"/>
          </p:cNvCxnSpPr>
          <p:nvPr/>
        </p:nvCxnSpPr>
        <p:spPr>
          <a:xfrm rot="10800000">
            <a:off x="1475662" y="3903439"/>
            <a:ext cx="4536499" cy="570548"/>
          </a:xfrm>
          <a:prstGeom prst="bentConnector3">
            <a:avLst>
              <a:gd name="adj1" fmla="val 1402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5" idx="1"/>
          </p:cNvCxnSpPr>
          <p:nvPr/>
        </p:nvCxnSpPr>
        <p:spPr>
          <a:xfrm rot="10800000" flipV="1">
            <a:off x="1475656" y="4473987"/>
            <a:ext cx="4536504" cy="323164"/>
          </a:xfrm>
          <a:prstGeom prst="bentConnector3">
            <a:avLst>
              <a:gd name="adj1" fmla="val 119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6"/>
          <p:cNvCxnSpPr>
            <a:stCxn id="5" idx="1"/>
          </p:cNvCxnSpPr>
          <p:nvPr/>
        </p:nvCxnSpPr>
        <p:spPr>
          <a:xfrm rot="10800000" flipV="1">
            <a:off x="1475654" y="4473986"/>
            <a:ext cx="4536506" cy="2051357"/>
          </a:xfrm>
          <a:prstGeom prst="bentConnector3">
            <a:avLst>
              <a:gd name="adj1" fmla="val 59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7"/>
          <p:cNvCxnSpPr>
            <a:stCxn id="5" idx="1"/>
          </p:cNvCxnSpPr>
          <p:nvPr/>
        </p:nvCxnSpPr>
        <p:spPr>
          <a:xfrm rot="10800000" flipV="1">
            <a:off x="1547664" y="4473986"/>
            <a:ext cx="4464496" cy="1187261"/>
          </a:xfrm>
          <a:prstGeom prst="bentConnector3">
            <a:avLst>
              <a:gd name="adj1" fmla="val 92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If</a:t>
            </a:r>
            <a:r>
              <a:rPr lang="pt-BR" dirty="0" smtClean="0"/>
              <a:t> composto (SE-Então</a:t>
            </a:r>
            <a:r>
              <a:rPr lang="pt-BR" dirty="0"/>
              <a:t>)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Se a </a:t>
            </a:r>
            <a:r>
              <a:rPr lang="pt-BR" i="1" u="sng" dirty="0" smtClean="0"/>
              <a:t>condição</a:t>
            </a:r>
            <a:r>
              <a:rPr lang="pt-BR" dirty="0" smtClean="0"/>
              <a:t> for verdadeira, executa-se o bloco de comandos 1. Caso contrário, executa-se o bloco de comandos 2.</a:t>
            </a:r>
            <a:endParaRPr lang="pt-BR" u="sng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>
                <a:solidFill>
                  <a:srgbClr val="00B0F0"/>
                </a:solidFill>
              </a:rPr>
              <a:t>Nunca</a:t>
            </a:r>
            <a:r>
              <a:rPr lang="pt-BR" dirty="0" smtClean="0"/>
              <a:t> ambos os blocos são executados.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893D4-7E02-4832-A3F3-F3D434B57AE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If</a:t>
            </a:r>
            <a:r>
              <a:rPr lang="pt-BR" dirty="0" smtClean="0"/>
              <a:t> composto (SE-Então</a:t>
            </a:r>
            <a:r>
              <a:rPr lang="pt-BR" dirty="0"/>
              <a:t>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  <a:p>
            <a:pPr marL="36512" indent="0" eaLnBrk="1" hangingPunct="1">
              <a:buNone/>
            </a:pP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0F11A-EC5D-4CE3-939B-A241CBC7CF8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536194" y="1272817"/>
            <a:ext cx="463620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#include&lt;</a:t>
            </a:r>
            <a:r>
              <a:rPr lang="pt-BR" sz="2000" dirty="0" err="1" smtClean="0"/>
              <a:t>stdio.h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#include&lt;</a:t>
            </a:r>
            <a:r>
              <a:rPr lang="pt-BR" sz="2000" dirty="0" err="1" smtClean="0"/>
              <a:t>stdlib.h</a:t>
            </a:r>
            <a:r>
              <a:rPr lang="pt-BR" sz="2000" dirty="0" smtClean="0"/>
              <a:t>&gt;</a:t>
            </a:r>
          </a:p>
          <a:p>
            <a:endParaRPr lang="pt-BR" sz="2000" dirty="0" smtClean="0"/>
          </a:p>
          <a:p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</a:p>
          <a:p>
            <a:r>
              <a:rPr lang="pt-BR" sz="2000" dirty="0" smtClean="0"/>
              <a:t>{</a:t>
            </a:r>
          </a:p>
          <a:p>
            <a:r>
              <a:rPr lang="pt-BR" sz="2000" dirty="0" smtClean="0"/>
              <a:t>    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numMagico</a:t>
            </a:r>
            <a:r>
              <a:rPr lang="pt-BR" sz="2000" dirty="0" smtClean="0"/>
              <a:t>, </a:t>
            </a:r>
            <a:r>
              <a:rPr lang="pt-BR" sz="2000" dirty="0" err="1" smtClean="0"/>
              <a:t>numPalpite</a:t>
            </a:r>
            <a:r>
              <a:rPr lang="pt-BR" sz="2000" dirty="0" smtClean="0"/>
              <a:t>;</a:t>
            </a:r>
          </a:p>
          <a:p>
            <a:endParaRPr lang="pt-BR" sz="2000" dirty="0" smtClean="0"/>
          </a:p>
          <a:p>
            <a:r>
              <a:rPr lang="pt-BR" sz="2000" dirty="0" smtClean="0"/>
              <a:t>     </a:t>
            </a:r>
            <a:r>
              <a:rPr lang="pt-BR" sz="2000" dirty="0" smtClean="0">
                <a:solidFill>
                  <a:srgbClr val="00B0F0"/>
                </a:solidFill>
              </a:rPr>
              <a:t>// gerando um número aleatório</a:t>
            </a:r>
          </a:p>
          <a:p>
            <a:r>
              <a:rPr lang="pt-BR" sz="2000" dirty="0" smtClean="0"/>
              <a:t>     </a:t>
            </a:r>
            <a:r>
              <a:rPr lang="pt-BR" sz="2000" dirty="0" err="1" smtClean="0"/>
              <a:t>numMagico</a:t>
            </a:r>
            <a:r>
              <a:rPr lang="pt-BR" sz="2000" dirty="0" smtClean="0"/>
              <a:t> = </a:t>
            </a:r>
            <a:r>
              <a:rPr lang="pt-BR" sz="2000" dirty="0" err="1" smtClean="0"/>
              <a:t>rand</a:t>
            </a:r>
            <a:r>
              <a:rPr lang="pt-BR" sz="2000" dirty="0" smtClean="0"/>
              <a:t>();</a:t>
            </a:r>
          </a:p>
          <a:p>
            <a:r>
              <a:rPr lang="pt-BR" sz="2000" dirty="0" smtClean="0"/>
              <a:t>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(“</a:t>
            </a:r>
            <a:r>
              <a:rPr lang="pt-BR" sz="2000" dirty="0" err="1" smtClean="0"/>
              <a:t>Advinhe</a:t>
            </a:r>
            <a:r>
              <a:rPr lang="pt-BR" sz="2000" dirty="0" smtClean="0"/>
              <a:t> o numero magico: “);</a:t>
            </a:r>
          </a:p>
          <a:p>
            <a:r>
              <a:rPr lang="pt-BR" sz="2000" dirty="0" smtClean="0"/>
              <a:t>     </a:t>
            </a:r>
            <a:r>
              <a:rPr lang="pt-BR" sz="2000" dirty="0" err="1" smtClean="0"/>
              <a:t>scanf</a:t>
            </a:r>
            <a:r>
              <a:rPr lang="pt-BR" sz="2000" dirty="0" smtClean="0"/>
              <a:t>(“%d”, &amp;</a:t>
            </a:r>
            <a:r>
              <a:rPr lang="pt-BR" sz="2000" dirty="0" err="1" smtClean="0"/>
              <a:t>numPalpite</a:t>
            </a:r>
            <a:r>
              <a:rPr lang="pt-BR" sz="2000" dirty="0" smtClean="0"/>
              <a:t>);</a:t>
            </a:r>
          </a:p>
          <a:p>
            <a:endParaRPr lang="pt-BR" sz="2000" dirty="0" smtClean="0"/>
          </a:p>
          <a:p>
            <a:r>
              <a:rPr lang="pt-BR" sz="2000" dirty="0" smtClean="0"/>
              <a:t>     </a:t>
            </a:r>
            <a:r>
              <a:rPr lang="pt-BR" sz="2000" dirty="0" err="1" smtClean="0"/>
              <a:t>if</a:t>
            </a:r>
            <a:r>
              <a:rPr lang="pt-BR" sz="2000" dirty="0" smtClean="0"/>
              <a:t>(</a:t>
            </a:r>
            <a:r>
              <a:rPr lang="pt-BR" sz="2000" dirty="0" err="1" smtClean="0"/>
              <a:t>numPalpite</a:t>
            </a:r>
            <a:r>
              <a:rPr lang="pt-BR" sz="2000" dirty="0" smtClean="0"/>
              <a:t> == </a:t>
            </a:r>
            <a:r>
              <a:rPr lang="pt-BR" sz="2000" dirty="0" err="1" smtClean="0"/>
              <a:t>numMagico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     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(“</a:t>
            </a:r>
            <a:r>
              <a:rPr lang="pt-BR" sz="2000" dirty="0" err="1" smtClean="0"/>
              <a:t>Voce</a:t>
            </a:r>
            <a:r>
              <a:rPr lang="pt-BR" sz="2000" dirty="0" smtClean="0"/>
              <a:t> acertou!\n”);</a:t>
            </a:r>
          </a:p>
          <a:p>
            <a:r>
              <a:rPr lang="pt-BR" sz="2000" dirty="0" smtClean="0"/>
              <a:t>     </a:t>
            </a:r>
            <a:r>
              <a:rPr lang="pt-BR" sz="2000" dirty="0" err="1" smtClean="0"/>
              <a:t>else</a:t>
            </a:r>
            <a:endParaRPr lang="pt-BR" sz="2000" dirty="0" smtClean="0"/>
          </a:p>
          <a:p>
            <a:r>
              <a:rPr lang="pt-BR" sz="2000" dirty="0" smtClean="0"/>
              <a:t>     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(“</a:t>
            </a:r>
            <a:r>
              <a:rPr lang="pt-BR" sz="2000" dirty="0" err="1" smtClean="0"/>
              <a:t>Voce</a:t>
            </a:r>
            <a:r>
              <a:rPr lang="pt-BR" sz="2000" dirty="0" smtClean="0"/>
              <a:t> errou!\n”);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If</a:t>
            </a:r>
            <a:r>
              <a:rPr lang="pt-BR" dirty="0" smtClean="0"/>
              <a:t> aninhados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Quando, devido à necessidade de processamento, agruparmos </a:t>
            </a:r>
            <a:r>
              <a:rPr lang="pt-BR" dirty="0" smtClean="0"/>
              <a:t>vários comandos condicionais, formaremos  </a:t>
            </a:r>
            <a:r>
              <a:rPr lang="pt-BR" dirty="0" err="1" smtClean="0">
                <a:solidFill>
                  <a:srgbClr val="3399FF"/>
                </a:solidFill>
              </a:rPr>
              <a:t>if</a:t>
            </a:r>
            <a:r>
              <a:rPr lang="pt-BR" dirty="0" smtClean="0">
                <a:solidFill>
                  <a:srgbClr val="3399FF"/>
                </a:solidFill>
              </a:rPr>
              <a:t> aninhados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Isso </a:t>
            </a:r>
            <a:r>
              <a:rPr lang="pt-BR" dirty="0"/>
              <a:t>normalmente acontece quando uma determinada ação ou bloco deve ser executado se um </a:t>
            </a:r>
            <a:r>
              <a:rPr lang="pt-BR" dirty="0">
                <a:solidFill>
                  <a:srgbClr val="3399FF"/>
                </a:solidFill>
              </a:rPr>
              <a:t>grande conjunto</a:t>
            </a:r>
            <a:r>
              <a:rPr lang="pt-BR" dirty="0"/>
              <a:t> de </a:t>
            </a:r>
            <a:r>
              <a:rPr lang="pt-BR" dirty="0">
                <a:solidFill>
                  <a:srgbClr val="3399FF"/>
                </a:solidFill>
              </a:rPr>
              <a:t>possibilidades</a:t>
            </a:r>
            <a:r>
              <a:rPr lang="pt-BR" dirty="0"/>
              <a:t> ou </a:t>
            </a:r>
            <a:r>
              <a:rPr lang="pt-BR" dirty="0">
                <a:solidFill>
                  <a:srgbClr val="3399FF"/>
                </a:solidFill>
              </a:rPr>
              <a:t>combinações</a:t>
            </a:r>
            <a:r>
              <a:rPr lang="pt-BR" dirty="0"/>
              <a:t> de situações for satisfeito.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Um </a:t>
            </a:r>
            <a:r>
              <a:rPr lang="pt-BR" u="sng" dirty="0" err="1" smtClean="0"/>
              <a:t>if</a:t>
            </a:r>
            <a:r>
              <a:rPr lang="pt-BR" u="sng" dirty="0" smtClean="0"/>
              <a:t> aninhado</a:t>
            </a:r>
            <a:r>
              <a:rPr lang="pt-BR" dirty="0" smtClean="0"/>
              <a:t> é um comando </a:t>
            </a:r>
            <a:r>
              <a:rPr lang="pt-BR" dirty="0" err="1" smtClean="0">
                <a:solidFill>
                  <a:srgbClr val="00B0F0"/>
                </a:solidFill>
              </a:rPr>
              <a:t>if</a:t>
            </a:r>
            <a:r>
              <a:rPr lang="pt-BR" dirty="0" smtClean="0"/>
              <a:t> que pertence ao bloco de outro comando </a:t>
            </a:r>
            <a:r>
              <a:rPr lang="pt-BR" dirty="0" err="1" smtClean="0">
                <a:solidFill>
                  <a:srgbClr val="00B0F0"/>
                </a:solidFill>
              </a:rPr>
              <a:t>if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00B0F0"/>
                </a:solidFill>
              </a:rPr>
              <a:t>else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dirty="0" smtClean="0"/>
              <a:t>(são </a:t>
            </a:r>
            <a:r>
              <a:rPr lang="pt-BR" dirty="0" err="1" smtClean="0"/>
              <a:t>if’s</a:t>
            </a:r>
            <a:r>
              <a:rPr lang="pt-BR" dirty="0" smtClean="0"/>
              <a:t> dentro de </a:t>
            </a:r>
            <a:r>
              <a:rPr lang="pt-BR" dirty="0" err="1" smtClean="0"/>
              <a:t>if’s</a:t>
            </a:r>
            <a:r>
              <a:rPr lang="pt-BR" dirty="0" smtClean="0"/>
              <a:t>).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São muito comuns em programação.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C6D55-534F-4378-978B-7F0094B6F5A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</TotalTime>
  <Words>1358</Words>
  <Application>Microsoft Office PowerPoint</Application>
  <PresentationFormat>Apresentação na tela (4:3)</PresentationFormat>
  <Paragraphs>305</Paragraphs>
  <Slides>23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Wingdings 2</vt:lpstr>
      <vt:lpstr>Técnica</vt:lpstr>
      <vt:lpstr>Expressões condicionais</vt:lpstr>
      <vt:lpstr>introdução</vt:lpstr>
      <vt:lpstr>IF</vt:lpstr>
      <vt:lpstr>If simples</vt:lpstr>
      <vt:lpstr>If simples</vt:lpstr>
      <vt:lpstr>If composto</vt:lpstr>
      <vt:lpstr>If composto (SE-Então)</vt:lpstr>
      <vt:lpstr>If composto (SE-Então)</vt:lpstr>
      <vt:lpstr>If aninhados</vt:lpstr>
      <vt:lpstr>If aninhados</vt:lpstr>
      <vt:lpstr>If aninhados</vt:lpstr>
      <vt:lpstr>If-else-if em escada</vt:lpstr>
      <vt:lpstr>If-else-if em escada</vt:lpstr>
      <vt:lpstr>Diferenças entre if aninhado e if-else-if escada</vt:lpstr>
      <vt:lpstr>exercícios</vt:lpstr>
      <vt:lpstr>switch</vt:lpstr>
      <vt:lpstr>switch</vt:lpstr>
      <vt:lpstr>switch</vt:lpstr>
      <vt:lpstr>switch</vt:lpstr>
      <vt:lpstr>exercício</vt:lpstr>
      <vt:lpstr>OPERADOR ? (operador ternário)</vt:lpstr>
      <vt:lpstr>OPERADOR ? (operador ternário)</vt:lpstr>
      <vt:lpstr>bibliografia</vt:lpstr>
    </vt:vector>
  </TitlesOfParts>
  <Company>Abicudo's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Andre</cp:lastModifiedBy>
  <cp:revision>175</cp:revision>
  <cp:lastPrinted>2012-03-04T14:19:50Z</cp:lastPrinted>
  <dcterms:created xsi:type="dcterms:W3CDTF">2009-02-03T01:44:23Z</dcterms:created>
  <dcterms:modified xsi:type="dcterms:W3CDTF">2016-03-15T23:42:04Z</dcterms:modified>
</cp:coreProperties>
</file>