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379" r:id="rId3"/>
    <p:sldId id="465" r:id="rId4"/>
    <p:sldId id="466" r:id="rId5"/>
    <p:sldId id="467" r:id="rId6"/>
    <p:sldId id="468" r:id="rId7"/>
    <p:sldId id="469" r:id="rId8"/>
    <p:sldId id="470" r:id="rId9"/>
    <p:sldId id="359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F50C1D6-78E2-42EB-86BE-C3A9909BC4B2}" type="datetimeFigureOut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6A14FB5-879D-47E0-82F8-963232C5CD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630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Forma livre 3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Título 8"/>
          <p:cNvSpPr txBox="1">
            <a:spLocks/>
          </p:cNvSpPr>
          <p:nvPr userDrawn="1"/>
        </p:nvSpPr>
        <p:spPr>
          <a:xfrm>
            <a:off x="449263" y="1555750"/>
            <a:ext cx="6480175" cy="2301875"/>
          </a:xfrm>
          <a:prstGeom prst="rect">
            <a:avLst/>
          </a:prstGeom>
        </p:spPr>
        <p:txBody>
          <a:bodyPr lIns="45720" rIns="45720" anchor="ctr"/>
          <a:lstStyle>
            <a:lvl1pPr algn="r">
              <a:defRPr kumimoji="0" lang="pt-BR" sz="3600" b="1" kern="1200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Imagem 16" descr="logo_nom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2075"/>
            <a:ext cx="25669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49406" y="3857628"/>
            <a:ext cx="6480048" cy="1752600"/>
          </a:xfrm>
        </p:spPr>
        <p:txBody>
          <a:bodyPr tIns="0" rIns="45720" bIns="0"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06BE42-3CB5-4931-844B-4F8AF53B2539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8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5AE2A-9403-4E55-BDBF-B2AC241FB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77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A716A-4FAF-4F2A-89F3-96ED0B2BD60B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3042C-DF9E-40A3-95A9-206EAB415F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77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FF32D-252E-4057-99A3-80DF55FCD318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AA06-4E34-41EE-A7EB-F7796245FB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40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865F2-9105-4924-8422-DC444B5BD816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9BE89-FA71-48EF-84FA-396C7D83DD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81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238CE6-B485-4D3A-87C0-A3441E43EE66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91750-2D64-4D5C-BA27-5FC37E8C23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624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C902C-B604-42EA-B5D4-069F45EB6CE5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91CB1-1978-4F17-9F11-AC4D622C1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89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F5E34E-3AEE-4638-B24B-4466A03C7678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F9608-F507-46FA-A093-DBEBC3197A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75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39A00-FCA8-49F6-8C47-12B6C042FD14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70B51-329E-4267-A848-61B5AE1134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71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D5B12-01F2-4EFD-9086-E1DA62F42C65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ADF8A-1796-455F-BC2E-55F29D38A5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1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183F9D-7963-420E-AD43-1B71191FD22D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38BC8-DA7D-4A16-854E-604403942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42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12E607-92B3-4B89-93DC-63A84379217E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D637-5015-4C34-AD50-4DB96D53DF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60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285750" y="1600200"/>
            <a:ext cx="8572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0C4F41-3A6F-47EA-AC01-E5D72E7B2927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0AB656-981C-4B88-9B06-18B51AD9AA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3" name="Imagem 10" descr="logo_sem_fund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165850"/>
            <a:ext cx="750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19" r:id="rId1"/>
    <p:sldLayoutId id="2147484013" r:id="rId2"/>
    <p:sldLayoutId id="2147484020" r:id="rId3"/>
    <p:sldLayoutId id="2147484014" r:id="rId4"/>
    <p:sldLayoutId id="2147484021" r:id="rId5"/>
    <p:sldLayoutId id="2147484015" r:id="rId6"/>
    <p:sldLayoutId id="2147484016" r:id="rId7"/>
    <p:sldLayoutId id="2147484022" r:id="rId8"/>
    <p:sldLayoutId id="2147484023" r:id="rId9"/>
    <p:sldLayoutId id="2147484017" r:id="rId10"/>
    <p:sldLayoutId id="21474840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 cap="all" dirty="0">
          <a:ln w="5000" cmpd="sng">
            <a:solidFill>
              <a:schemeClr val="accent1">
                <a:tint val="80000"/>
                <a:shade val="99000"/>
                <a:satMod val="500000"/>
              </a:schemeClr>
            </a:solidFill>
            <a:prstDash val="solid"/>
          </a:ln>
          <a:gradFill>
            <a:gsLst>
              <a:gs pos="0">
                <a:schemeClr val="accent1">
                  <a:tint val="63000"/>
                  <a:satMod val="255000"/>
                </a:schemeClr>
              </a:gs>
              <a:gs pos="9000">
                <a:schemeClr val="accent1">
                  <a:tint val="63000"/>
                  <a:satMod val="255000"/>
                </a:schemeClr>
              </a:gs>
              <a:gs pos="53000">
                <a:schemeClr val="accent1">
                  <a:shade val="60000"/>
                  <a:satMod val="100000"/>
                </a:schemeClr>
              </a:gs>
              <a:gs pos="90000">
                <a:schemeClr val="accent1">
                  <a:tint val="63000"/>
                  <a:satMod val="255000"/>
                </a:schemeClr>
              </a:gs>
              <a:gs pos="100000">
                <a:schemeClr val="accent1">
                  <a:tint val="63000"/>
                  <a:satMod val="255000"/>
                </a:scheme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ostaprofessor@gmail.com" TargetMode="External"/><Relationship Id="rId2" Type="http://schemas.openxmlformats.org/officeDocument/2006/relationships/hyperlink" Target="mailto:amonteiro@catolica-es.edu.b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ítulo 2"/>
          <p:cNvSpPr>
            <a:spLocks noGrp="1"/>
          </p:cNvSpPr>
          <p:nvPr>
            <p:ph type="subTitle" idx="1"/>
          </p:nvPr>
        </p:nvSpPr>
        <p:spPr>
          <a:xfrm>
            <a:off x="449263" y="3857625"/>
            <a:ext cx="6480175" cy="175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dirty="0" smtClean="0"/>
              <a:t>Introdução à </a:t>
            </a:r>
            <a:r>
              <a:rPr lang="pt-BR" dirty="0" smtClean="0"/>
              <a:t>Programação II</a:t>
            </a:r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Prof. André Cypriano M. Costa</a:t>
            </a:r>
          </a:p>
          <a:p>
            <a:pPr eaLnBrk="1" hangingPunct="1"/>
            <a:r>
              <a:rPr lang="pt-BR" dirty="0" smtClean="0">
                <a:hlinkClick r:id="rId2"/>
              </a:rPr>
              <a:t>amonteiro@catolica-es.edu.br</a:t>
            </a:r>
            <a:endParaRPr lang="pt-BR" dirty="0" smtClean="0"/>
          </a:p>
          <a:p>
            <a:pPr eaLnBrk="1" hangingPunct="1"/>
            <a:r>
              <a:rPr lang="pt-BR" dirty="0" smtClean="0">
                <a:hlinkClick r:id="rId3"/>
              </a:rPr>
              <a:t>acostaprofessor@gmail.com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77841" y="2000240"/>
            <a:ext cx="6480175" cy="2087561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mtClean="0"/>
              <a:t>Comandos de desvio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Em C, existem 04 comandos de desvio em C: </a:t>
            </a:r>
            <a:r>
              <a:rPr lang="pt-BR" b="1" smtClean="0">
                <a:solidFill>
                  <a:srgbClr val="3399FF"/>
                </a:solidFill>
              </a:rPr>
              <a:t>return</a:t>
            </a:r>
            <a:r>
              <a:rPr lang="pt-BR" smtClean="0"/>
              <a:t>, </a:t>
            </a:r>
            <a:r>
              <a:rPr lang="pt-BR" b="1" smtClean="0">
                <a:solidFill>
                  <a:srgbClr val="3399FF"/>
                </a:solidFill>
              </a:rPr>
              <a:t>goto</a:t>
            </a:r>
            <a:r>
              <a:rPr lang="pt-BR" smtClean="0"/>
              <a:t>, </a:t>
            </a:r>
            <a:r>
              <a:rPr lang="pt-BR" b="1" smtClean="0">
                <a:solidFill>
                  <a:srgbClr val="3399FF"/>
                </a:solidFill>
              </a:rPr>
              <a:t>break</a:t>
            </a:r>
            <a:r>
              <a:rPr lang="pt-BR" smtClean="0"/>
              <a:t>, </a:t>
            </a:r>
            <a:r>
              <a:rPr lang="pt-BR" b="1" smtClean="0">
                <a:solidFill>
                  <a:srgbClr val="3399FF"/>
                </a:solidFill>
              </a:rPr>
              <a:t>continue</a:t>
            </a:r>
            <a:r>
              <a:rPr lang="pt-BR" smtClean="0"/>
              <a:t>.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Esses comandos são usados para forçar que a execução do programa vá para um determinado ponto.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D20AA-6406-48DC-B3AE-9BD4DABE67D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break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Possui 02 usos:</a:t>
            </a:r>
          </a:p>
          <a:p>
            <a:pPr lvl="1"/>
            <a:r>
              <a:rPr lang="pt-BR" smtClean="0"/>
              <a:t>Terminar um </a:t>
            </a:r>
            <a:r>
              <a:rPr lang="pt-BR" b="1" smtClean="0">
                <a:solidFill>
                  <a:srgbClr val="3399FF"/>
                </a:solidFill>
              </a:rPr>
              <a:t>case</a:t>
            </a:r>
            <a:r>
              <a:rPr lang="pt-BR" smtClean="0"/>
              <a:t> do comando </a:t>
            </a:r>
            <a:r>
              <a:rPr lang="pt-BR" b="1" smtClean="0">
                <a:solidFill>
                  <a:srgbClr val="3399FF"/>
                </a:solidFill>
              </a:rPr>
              <a:t>switch</a:t>
            </a:r>
            <a:r>
              <a:rPr lang="pt-BR" smtClean="0"/>
              <a:t>, ou;</a:t>
            </a:r>
          </a:p>
          <a:p>
            <a:pPr lvl="1"/>
            <a:r>
              <a:rPr lang="pt-BR" smtClean="0"/>
              <a:t>Forçar a terminação </a:t>
            </a:r>
            <a:r>
              <a:rPr lang="pt-BR" smtClean="0">
                <a:solidFill>
                  <a:srgbClr val="FFFF00"/>
                </a:solidFill>
              </a:rPr>
              <a:t>imediata</a:t>
            </a:r>
            <a:r>
              <a:rPr lang="pt-BR" smtClean="0"/>
              <a:t> de um </a:t>
            </a:r>
            <a:r>
              <a:rPr lang="pt-BR" u="sng" smtClean="0"/>
              <a:t>laço</a:t>
            </a:r>
            <a:r>
              <a:rPr lang="pt-BR" smtClean="0"/>
              <a:t> (</a:t>
            </a:r>
            <a:r>
              <a:rPr lang="pt-BR" smtClean="0">
                <a:solidFill>
                  <a:srgbClr val="00B0F0"/>
                </a:solidFill>
              </a:rPr>
              <a:t>for</a:t>
            </a:r>
            <a:r>
              <a:rPr lang="pt-BR" smtClean="0"/>
              <a:t>, </a:t>
            </a:r>
            <a:r>
              <a:rPr lang="pt-BR" smtClean="0">
                <a:solidFill>
                  <a:srgbClr val="00B0F0"/>
                </a:solidFill>
              </a:rPr>
              <a:t>while</a:t>
            </a:r>
            <a:r>
              <a:rPr lang="pt-BR" smtClean="0"/>
              <a:t> e </a:t>
            </a:r>
            <a:r>
              <a:rPr lang="pt-BR" smtClean="0">
                <a:solidFill>
                  <a:srgbClr val="00B0F0"/>
                </a:solidFill>
              </a:rPr>
              <a:t>do-while</a:t>
            </a:r>
            <a:r>
              <a:rPr lang="pt-BR" smtClean="0"/>
              <a:t>).</a:t>
            </a:r>
          </a:p>
          <a:p>
            <a:endParaRPr lang="pt-BR" smtClean="0"/>
          </a:p>
          <a:p>
            <a:r>
              <a:rPr lang="pt-BR" smtClean="0"/>
              <a:t>A execução do programa retorna para o comando seguinte ao laço/switch.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435ED-0AB1-411E-9984-C8915D6293C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break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t;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for(t = 0 ; t &lt; 100 ; t++)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      </a:t>
            </a:r>
            <a:r>
              <a:rPr lang="pt-BR" dirty="0" err="1" smtClean="0"/>
              <a:t>printf</a:t>
            </a:r>
            <a:r>
              <a:rPr lang="pt-BR" dirty="0" smtClean="0"/>
              <a:t>(“%d ”, t);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      </a:t>
            </a:r>
            <a:r>
              <a:rPr lang="pt-BR" dirty="0" err="1" smtClean="0"/>
              <a:t>if</a:t>
            </a:r>
            <a:r>
              <a:rPr lang="pt-BR" dirty="0" smtClean="0"/>
              <a:t>(t == 10)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break;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</a:t>
            </a:r>
            <a:r>
              <a:rPr lang="pt-BR" sz="2800" dirty="0" smtClean="0"/>
              <a:t> 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E0FEC-DA2B-448B-9D06-8631B93414A2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break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EXEMPLO:</a:t>
            </a:r>
          </a:p>
          <a:p>
            <a:pPr>
              <a:buFont typeface="Wingdings 2" pitchFamily="18" charset="2"/>
              <a:buNone/>
            </a:pPr>
            <a:endParaRPr lang="pt-BR" sz="2000" smtClean="0"/>
          </a:p>
          <a:p>
            <a:pPr>
              <a:buFont typeface="Wingdings 2" pitchFamily="18" charset="2"/>
              <a:buNone/>
            </a:pPr>
            <a:r>
              <a:rPr lang="pt-BR" sz="2000" smtClean="0"/>
              <a:t>	for(t = 0 ; t &lt; 100 ; t++)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contador = 1;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for( ; ; )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{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     printf(“%d ”, contador);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     contador++;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     if(contador == 10)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	break;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}</a:t>
            </a:r>
          </a:p>
          <a:p>
            <a:endParaRPr lang="pt-BR" smtClean="0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072063" y="3071813"/>
            <a:ext cx="364331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/>
              <a:t>O </a:t>
            </a:r>
            <a:r>
              <a:rPr lang="pt-BR" sz="2400" b="1">
                <a:solidFill>
                  <a:srgbClr val="3399FF"/>
                </a:solidFill>
              </a:rPr>
              <a:t>break</a:t>
            </a:r>
            <a:r>
              <a:rPr lang="pt-BR" sz="2400"/>
              <a:t> faz com que o apenas o </a:t>
            </a:r>
            <a:r>
              <a:rPr lang="pt-BR" sz="2400">
                <a:solidFill>
                  <a:srgbClr val="3399FF"/>
                </a:solidFill>
              </a:rPr>
              <a:t>laço</a:t>
            </a:r>
            <a:r>
              <a:rPr lang="pt-BR" sz="2400"/>
              <a:t> </a:t>
            </a:r>
            <a:r>
              <a:rPr lang="pt-BR" sz="2400">
                <a:solidFill>
                  <a:srgbClr val="3399FF"/>
                </a:solidFill>
              </a:rPr>
              <a:t>interno</a:t>
            </a:r>
            <a:r>
              <a:rPr lang="pt-BR" sz="2400"/>
              <a:t> (for(;;)) seja interrompido. O mais externo continua executando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8CB9D-101E-4619-83C7-7B41194D99D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continue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Trabalha de forma semelhante ao </a:t>
            </a:r>
            <a:r>
              <a:rPr lang="pt-BR" b="1" smtClean="0">
                <a:solidFill>
                  <a:srgbClr val="3399FF"/>
                </a:solidFill>
              </a:rPr>
              <a:t>break</a:t>
            </a:r>
            <a:r>
              <a:rPr lang="pt-BR" smtClean="0"/>
              <a:t>.</a:t>
            </a:r>
          </a:p>
          <a:p>
            <a:r>
              <a:rPr lang="pt-BR" smtClean="0"/>
              <a:t>Mas ao invés de interromper a execução de um laço, ele </a:t>
            </a:r>
            <a:r>
              <a:rPr lang="pt-BR" smtClean="0">
                <a:solidFill>
                  <a:srgbClr val="00B0F0"/>
                </a:solidFill>
              </a:rPr>
              <a:t>força que ocorra a próxima iteração</a:t>
            </a:r>
            <a:r>
              <a:rPr lang="pt-BR" smtClean="0"/>
              <a:t> (volta), saltando qualquer código intermediário.</a:t>
            </a:r>
          </a:p>
          <a:p>
            <a:r>
              <a:rPr lang="pt-BR" smtClean="0"/>
              <a:t>Só funciona dentro de um </a:t>
            </a:r>
            <a:r>
              <a:rPr lang="pt-BR" smtClean="0">
                <a:solidFill>
                  <a:srgbClr val="00B0F0"/>
                </a:solidFill>
              </a:rPr>
              <a:t>laço</a:t>
            </a:r>
            <a:r>
              <a:rPr lang="pt-BR" smtClean="0"/>
              <a:t> (for, while, do-while).</a:t>
            </a:r>
          </a:p>
          <a:p>
            <a:r>
              <a:rPr lang="pt-BR" smtClean="0"/>
              <a:t>No </a:t>
            </a:r>
            <a:r>
              <a:rPr lang="pt-BR" smtClean="0">
                <a:solidFill>
                  <a:srgbClr val="00B0F0"/>
                </a:solidFill>
              </a:rPr>
              <a:t>for</a:t>
            </a:r>
            <a:r>
              <a:rPr lang="pt-BR" smtClean="0"/>
              <a:t>, faz com que o (de)incremento e o teste condicional sejam executados. No </a:t>
            </a:r>
            <a:r>
              <a:rPr lang="pt-BR" smtClean="0">
                <a:solidFill>
                  <a:srgbClr val="00B0F0"/>
                </a:solidFill>
              </a:rPr>
              <a:t>while</a:t>
            </a:r>
            <a:r>
              <a:rPr lang="pt-BR" smtClean="0"/>
              <a:t> e </a:t>
            </a:r>
            <a:r>
              <a:rPr lang="pt-BR" smtClean="0">
                <a:solidFill>
                  <a:srgbClr val="00B0F0"/>
                </a:solidFill>
              </a:rPr>
              <a:t>do-while</a:t>
            </a:r>
            <a:r>
              <a:rPr lang="pt-BR" smtClean="0"/>
              <a:t>, a execução do programa salta para o teste condicional.</a:t>
            </a:r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9A32F-1813-4510-B864-78E9D3CA72F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continue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Wingdings 2" pitchFamily="18" charset="2"/>
              <a:buNone/>
            </a:pPr>
            <a:endParaRPr lang="en-US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main()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{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for(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100;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{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     if(</a:t>
            </a:r>
            <a:r>
              <a:rPr lang="en-US" sz="2000" dirty="0" err="1" smtClean="0"/>
              <a:t>i</a:t>
            </a:r>
            <a:r>
              <a:rPr lang="en-US" sz="2000" dirty="0" smtClean="0"/>
              <a:t> % 3 == 0)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	     	continue;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     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("%d ", i);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printf</a:t>
            </a:r>
            <a:r>
              <a:rPr lang="pt-BR" sz="2000" dirty="0" smtClean="0"/>
              <a:t>(“\n”);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A6384-6F8B-4FDE-B638-8D7664D8D73C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continue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Wingdings 2" pitchFamily="18" charset="2"/>
              <a:buNone/>
            </a:pPr>
            <a:r>
              <a:rPr lang="en-US" sz="1800" dirty="0" smtClean="0"/>
              <a:t>	main()</a:t>
            </a:r>
            <a:endParaRPr lang="pt-BR" sz="1800" dirty="0" smtClean="0"/>
          </a:p>
          <a:p>
            <a:pPr>
              <a:buFont typeface="Wingdings 2" pitchFamily="18" charset="2"/>
              <a:buNone/>
            </a:pPr>
            <a:r>
              <a:rPr lang="en-US" sz="1800" dirty="0" smtClean="0"/>
              <a:t>	{</a:t>
            </a:r>
            <a:endParaRPr lang="pt-BR" sz="1800" dirty="0" smtClean="0"/>
          </a:p>
          <a:p>
            <a:pPr>
              <a:buFont typeface="Wingdings 2" pitchFamily="18" charset="2"/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, j;</a:t>
            </a:r>
            <a:endParaRPr lang="pt-BR" sz="1800" dirty="0" smtClean="0"/>
          </a:p>
          <a:p>
            <a:pPr>
              <a:buFont typeface="Wingdings 2" pitchFamily="18" charset="2"/>
              <a:buNone/>
            </a:pPr>
            <a:r>
              <a:rPr lang="en-US" sz="1800" dirty="0" smtClean="0"/>
              <a:t>		for(</a:t>
            </a:r>
            <a:r>
              <a:rPr lang="en-US" sz="1800" dirty="0" err="1" smtClean="0"/>
              <a:t>i</a:t>
            </a:r>
            <a:r>
              <a:rPr lang="en-US" sz="1800" dirty="0" smtClean="0"/>
              <a:t> = 1;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20;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  <a:endParaRPr lang="pt-BR" sz="1800" dirty="0" smtClean="0"/>
          </a:p>
          <a:p>
            <a:pPr>
              <a:buFont typeface="Wingdings 2" pitchFamily="18" charset="2"/>
              <a:buNone/>
            </a:pPr>
            <a:r>
              <a:rPr lang="en-US" sz="1800" dirty="0" smtClean="0"/>
              <a:t>		{</a:t>
            </a:r>
            <a:endParaRPr lang="pt-BR" sz="1800" dirty="0" smtClean="0"/>
          </a:p>
          <a:p>
            <a:pPr>
              <a:buFont typeface="Wingdings 2" pitchFamily="18" charset="2"/>
              <a:buNone/>
            </a:pPr>
            <a:r>
              <a:rPr lang="en-US" sz="1800" dirty="0" smtClean="0"/>
              <a:t>		     for(j = </a:t>
            </a:r>
            <a:r>
              <a:rPr lang="en-US" sz="1800" dirty="0" err="1" smtClean="0"/>
              <a:t>i</a:t>
            </a:r>
            <a:r>
              <a:rPr lang="en-US" sz="1800" dirty="0" smtClean="0"/>
              <a:t> + 1; j &lt; 20; j++)</a:t>
            </a:r>
            <a:endParaRPr lang="pt-BR" sz="1800" dirty="0" smtClean="0"/>
          </a:p>
          <a:p>
            <a:pPr>
              <a:buFont typeface="Wingdings 2" pitchFamily="18" charset="2"/>
              <a:buNone/>
            </a:pPr>
            <a:r>
              <a:rPr lang="en-US" sz="1800" dirty="0" smtClean="0"/>
              <a:t>		     {</a:t>
            </a:r>
            <a:endParaRPr lang="pt-BR" sz="1800" dirty="0" smtClean="0"/>
          </a:p>
          <a:p>
            <a:pPr>
              <a:buFont typeface="Wingdings 2" pitchFamily="18" charset="2"/>
              <a:buNone/>
            </a:pPr>
            <a:r>
              <a:rPr lang="en-US" sz="1800" dirty="0" smtClean="0"/>
              <a:t>			if(</a:t>
            </a:r>
            <a:r>
              <a:rPr lang="en-US" sz="1800" dirty="0" err="1" smtClean="0"/>
              <a:t>i</a:t>
            </a:r>
            <a:r>
              <a:rPr lang="en-US" sz="1800" dirty="0" smtClean="0"/>
              <a:t> + j == 10)</a:t>
            </a:r>
            <a:endParaRPr lang="pt-BR" sz="1800" dirty="0" smtClean="0"/>
          </a:p>
          <a:p>
            <a:pPr>
              <a:buFont typeface="Wingdings 2" pitchFamily="18" charset="2"/>
              <a:buNone/>
            </a:pPr>
            <a:r>
              <a:rPr lang="en-US" sz="1800" b="1" dirty="0" smtClean="0"/>
              <a:t>			</a:t>
            </a:r>
            <a:endParaRPr lang="pt-BR" sz="1800" dirty="0" smtClean="0"/>
          </a:p>
          <a:p>
            <a:pPr>
              <a:buFont typeface="Wingdings 2" pitchFamily="18" charset="2"/>
              <a:buNone/>
            </a:pPr>
            <a:r>
              <a:rPr lang="pt-BR" sz="1800" dirty="0" smtClean="0"/>
              <a:t>			</a:t>
            </a:r>
            <a:r>
              <a:rPr lang="pt-BR" sz="1800" dirty="0" err="1" smtClean="0"/>
              <a:t>printf</a:t>
            </a:r>
            <a:r>
              <a:rPr lang="pt-BR" sz="1800" dirty="0" smtClean="0"/>
              <a:t>("(%d, %d) ", i, j);</a:t>
            </a:r>
          </a:p>
          <a:p>
            <a:pPr>
              <a:buFont typeface="Wingdings 2" pitchFamily="18" charset="2"/>
              <a:buNone/>
            </a:pPr>
            <a:r>
              <a:rPr lang="pt-BR" sz="1800" dirty="0" smtClean="0"/>
              <a:t>		     }</a:t>
            </a:r>
          </a:p>
          <a:p>
            <a:pPr>
              <a:buFont typeface="Wingdings 2" pitchFamily="18" charset="2"/>
              <a:buNone/>
            </a:pPr>
            <a:r>
              <a:rPr lang="pt-BR" sz="1800" dirty="0" smtClean="0"/>
              <a:t>		     </a:t>
            </a:r>
            <a:r>
              <a:rPr lang="pt-BR" sz="1800" dirty="0" err="1" smtClean="0"/>
              <a:t>printf</a:t>
            </a:r>
            <a:r>
              <a:rPr lang="pt-BR" sz="1800" dirty="0" smtClean="0"/>
              <a:t>("\n");</a:t>
            </a:r>
          </a:p>
          <a:p>
            <a:pPr>
              <a:buFont typeface="Wingdings 2" pitchFamily="18" charset="2"/>
              <a:buNone/>
            </a:pPr>
            <a:r>
              <a:rPr lang="pt-BR" sz="1800" dirty="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pt-BR" sz="1800" dirty="0" smtClean="0"/>
              <a:t>	}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428875" y="464343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3399FF"/>
                </a:solidFill>
              </a:rPr>
              <a:t>break;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428875" y="4643438"/>
            <a:ext cx="1214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FFFF00"/>
                </a:solidFill>
              </a:rPr>
              <a:t>continue;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F33D7-F8BE-4998-97ED-4B15D1C674D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SCHILDT, Herbert. C Completo e Total. 3ª ed. São Paulo: Pearson Makron Books, 2006, Cap. 3.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5668E-2F2C-45F0-989B-E5B9580C60AC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</TotalTime>
  <Words>242</Words>
  <Application>Microsoft Office PowerPoint</Application>
  <PresentationFormat>Apresentação na tela (4:3)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Wingdings 2</vt:lpstr>
      <vt:lpstr>Técnica</vt:lpstr>
      <vt:lpstr>Comandos de desvio</vt:lpstr>
      <vt:lpstr>introdução</vt:lpstr>
      <vt:lpstr>break</vt:lpstr>
      <vt:lpstr>break</vt:lpstr>
      <vt:lpstr>break</vt:lpstr>
      <vt:lpstr>continue</vt:lpstr>
      <vt:lpstr>continue</vt:lpstr>
      <vt:lpstr>continue</vt:lpstr>
      <vt:lpstr>bibliografia</vt:lpstr>
    </vt:vector>
  </TitlesOfParts>
  <Company>Abicudo's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Andre Costa</dc:creator>
  <cp:lastModifiedBy>Andre</cp:lastModifiedBy>
  <cp:revision>169</cp:revision>
  <dcterms:created xsi:type="dcterms:W3CDTF">2009-02-03T01:44:23Z</dcterms:created>
  <dcterms:modified xsi:type="dcterms:W3CDTF">2015-05-21T23:28:12Z</dcterms:modified>
</cp:coreProperties>
</file>