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379" r:id="rId3"/>
    <p:sldId id="498" r:id="rId4"/>
    <p:sldId id="465" r:id="rId5"/>
    <p:sldId id="471" r:id="rId6"/>
    <p:sldId id="472" r:id="rId7"/>
    <p:sldId id="468" r:id="rId8"/>
    <p:sldId id="473" r:id="rId9"/>
    <p:sldId id="469" r:id="rId10"/>
    <p:sldId id="470" r:id="rId11"/>
    <p:sldId id="474" r:id="rId12"/>
    <p:sldId id="475" r:id="rId13"/>
    <p:sldId id="477" r:id="rId14"/>
    <p:sldId id="478" r:id="rId15"/>
    <p:sldId id="479" r:id="rId16"/>
    <p:sldId id="476" r:id="rId17"/>
    <p:sldId id="480" r:id="rId18"/>
    <p:sldId id="481" r:id="rId19"/>
    <p:sldId id="482" r:id="rId20"/>
    <p:sldId id="483" r:id="rId21"/>
    <p:sldId id="484" r:id="rId22"/>
    <p:sldId id="485" r:id="rId23"/>
    <p:sldId id="486" r:id="rId24"/>
    <p:sldId id="499" r:id="rId25"/>
    <p:sldId id="487" r:id="rId26"/>
    <p:sldId id="488" r:id="rId27"/>
    <p:sldId id="489" r:id="rId28"/>
    <p:sldId id="490" r:id="rId29"/>
    <p:sldId id="492" r:id="rId30"/>
    <p:sldId id="493" r:id="rId31"/>
    <p:sldId id="494" r:id="rId32"/>
    <p:sldId id="495" r:id="rId33"/>
    <p:sldId id="496" r:id="rId34"/>
    <p:sldId id="497" r:id="rId35"/>
    <p:sldId id="359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25640F-D3ED-405A-A54D-8A4187B8BD47}" type="datetimeFigureOut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D342A69-494E-4C54-AC5D-702CF0CB731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227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419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8B07D3-F6CC-4517-934D-9B57D6E6B602}" type="slidenum">
              <a:rPr lang="pt-BR" smtClean="0"/>
              <a:pPr eaLnBrk="1" hangingPunct="1"/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74565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0A06D5-301A-4346-98C8-469A7C152174}" type="slidenum">
              <a:rPr lang="pt-BR" smtClean="0"/>
              <a:pPr eaLnBrk="1" hangingPunct="1"/>
              <a:t>25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87372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12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0EEB9E-9ED5-4470-B469-65702B12A32E}" type="slidenum">
              <a:rPr lang="pt-BR" smtClean="0"/>
              <a:pPr eaLnBrk="1" hangingPunct="1"/>
              <a:t>26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54439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22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63D9959-7EF6-464E-AB2C-A662A06874FB}" type="slidenum">
              <a:rPr lang="pt-BR" smtClean="0"/>
              <a:pPr eaLnBrk="1" hangingPunct="1"/>
              <a:t>27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6032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32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A8C824-6ADB-4FFC-812C-AC241A9DD3EA}" type="slidenum">
              <a:rPr lang="pt-BR" smtClean="0"/>
              <a:pPr eaLnBrk="1" hangingPunct="1"/>
              <a:t>28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821443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4767AE-2D61-4D85-823B-12488A9840E8}" type="slidenum">
              <a:rPr lang="pt-BR" smtClean="0"/>
              <a:pPr eaLnBrk="1" hangingPunct="1"/>
              <a:t>29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21268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91F200-7973-447A-8C0F-7CD727CFECC9}" type="slidenum">
              <a:rPr lang="pt-BR" smtClean="0"/>
              <a:pPr eaLnBrk="1" hangingPunct="1"/>
              <a:t>30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5550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041C85-5302-4C18-8A64-27ECDD8E9466}" type="slidenum">
              <a:rPr lang="pt-BR" smtClean="0"/>
              <a:pPr eaLnBrk="1" hangingPunct="1"/>
              <a:t>31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722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4B1FCEB-5CEC-4453-9959-5444A1F698D0}" type="slidenum">
              <a:rPr lang="pt-BR" smtClean="0"/>
              <a:pPr eaLnBrk="1" hangingPunct="1"/>
              <a:t>32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81147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0B6F1E-1440-450D-A89F-553200AB47DC}" type="slidenum">
              <a:rPr lang="pt-BR" smtClean="0"/>
              <a:pPr eaLnBrk="1" hangingPunct="1"/>
              <a:t>33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80909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75C9B64-46C3-463B-ABBB-952AD5AEA874}" type="slidenum">
              <a:rPr lang="pt-BR" smtClean="0"/>
              <a:pPr eaLnBrk="1" hangingPunct="1"/>
              <a:t>34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007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30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09023E-ACAF-4C02-B739-350C02CC23F8}" type="slidenum">
              <a:rPr lang="pt-BR" smtClean="0"/>
              <a:pPr eaLnBrk="1" hangingPunct="1"/>
              <a:t>17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24153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40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B562D0D-4BB5-48BD-89F2-9F5BF2925C74}" type="slidenum">
              <a:rPr lang="pt-BR" smtClean="0"/>
              <a:pPr eaLnBrk="1" hangingPunct="1"/>
              <a:t>18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7155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57CC8A-8070-43D1-A351-1E54B205454C}" type="slidenum">
              <a:rPr lang="pt-BR" smtClean="0"/>
              <a:pPr eaLnBrk="1" hangingPunct="1"/>
              <a:t>19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9839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60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98350E-D935-405F-BF62-96ADD2549B1F}" type="slidenum">
              <a:rPr lang="pt-BR" smtClean="0"/>
              <a:pPr eaLnBrk="1" hangingPunct="1"/>
              <a:t>20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9096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71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B7E3B7-A5B9-4775-869C-8FB149301AE1}" type="slidenum">
              <a:rPr lang="pt-BR" smtClean="0"/>
              <a:pPr eaLnBrk="1" hangingPunct="1"/>
              <a:t>21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90435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DAC91E-6F90-4A65-A0D1-E0F73937FD61}" type="slidenum">
              <a:rPr lang="pt-BR" smtClean="0"/>
              <a:pPr eaLnBrk="1" hangingPunct="1"/>
              <a:t>22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7042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CE0A2C-3D94-498E-9AB0-79F263A3B75C}" type="slidenum">
              <a:rPr lang="pt-BR" smtClean="0"/>
              <a:pPr eaLnBrk="1" hangingPunct="1"/>
              <a:t>23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19898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3CE0A2C-3D94-498E-9AB0-79F263A3B75C}" type="slidenum">
              <a:rPr lang="pt-BR" smtClean="0"/>
              <a:pPr eaLnBrk="1" hangingPunct="1"/>
              <a:t>24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1629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00ACD9-661D-4552-9449-F25D66C117A6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58A1B-8615-4062-A29B-202E6DED28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211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4B928-8BF4-4981-BCFA-290E42111B45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ED335-4E2A-4AFC-A230-0D59A397B3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43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430D28-45DB-42DC-86D4-D7A2B3B18B32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5FD18-7B2D-46A1-8A63-9C68C59DF7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1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AE5E7-32AD-4F61-BB2E-51D92834C8A7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A2CA-D964-4208-8C1D-E96EA7A5E0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32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ED477A0-AD4C-474C-A9DD-3CEE06035577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914AF-7DC5-4E30-BD18-A913AE8B1EA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98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37F30-812D-4253-B8FC-5AB64EA3DD00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AECA3F-0630-4466-83A3-52262FB8D3A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55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9EA0E4-B823-444C-B5F9-54AC6CFDF47D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5F563-619F-4E9E-B8A7-BDD88F564A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52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76559-F80A-444D-B6D5-A85770CE722E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87F07-2112-4F6B-A5E4-59B3F1A524D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61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30186-D1C7-4936-B62B-449B06A06E2D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BB2D8-E09D-4A93-8D73-2FBF18404B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3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CCB375-1AE5-4B9B-B3F6-05C95696D5D1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7BB17-8C40-49D0-989E-F5D35F39DE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00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0BC729A-880D-4421-9367-C7DC1021BC43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63158-822F-4BFD-A7C6-074E3DF065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07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864AFD7-24EF-4936-B0AA-8B0C22E12980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E646B86-B791-421A-B156-12A5C916EA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6165850"/>
            <a:ext cx="750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115" r:id="rId1"/>
    <p:sldLayoutId id="2147484109" r:id="rId2"/>
    <p:sldLayoutId id="2147484116" r:id="rId3"/>
    <p:sldLayoutId id="2147484110" r:id="rId4"/>
    <p:sldLayoutId id="2147484117" r:id="rId5"/>
    <p:sldLayoutId id="2147484111" r:id="rId6"/>
    <p:sldLayoutId id="2147484112" r:id="rId7"/>
    <p:sldLayoutId id="2147484118" r:id="rId8"/>
    <p:sldLayoutId id="2147484119" r:id="rId9"/>
    <p:sldLayoutId id="2147484113" r:id="rId10"/>
    <p:sldLayoutId id="21474841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.ccosta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Introdução à </a:t>
            </a:r>
            <a:r>
              <a:rPr lang="pt-BR" dirty="0" smtClean="0"/>
              <a:t>Programação II</a:t>
            </a:r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Prof. André Cypriano M. Costa</a:t>
            </a:r>
          </a:p>
          <a:p>
            <a:pPr eaLnBrk="1" hangingPunct="1"/>
            <a:r>
              <a:rPr lang="pt-BR" dirty="0" smtClean="0">
                <a:hlinkClick r:id="rId2"/>
              </a:rPr>
              <a:t>amonteiro@catolica-es.edu.br</a:t>
            </a:r>
            <a:endParaRPr lang="pt-BR" dirty="0" smtClean="0"/>
          </a:p>
          <a:p>
            <a:pPr eaLnBrk="1" hangingPunct="1"/>
            <a:r>
              <a:rPr lang="pt-BR" dirty="0" smtClean="0">
                <a:hlinkClick r:id="rId3"/>
              </a:rPr>
              <a:t>acostaprofessor@gmail.com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Funções e </a:t>
            </a:r>
            <a:br>
              <a:rPr lang="pt-BR" dirty="0" smtClean="0"/>
            </a:br>
            <a:r>
              <a:rPr lang="pt-BR" dirty="0" smtClean="0"/>
              <a:t>procedimentos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exemplo</a:t>
            </a:r>
            <a:endParaRPr lang="pt-BR"/>
          </a:p>
        </p:txBody>
      </p:sp>
      <p:sp>
        <p:nvSpPr>
          <p:cNvPr id="1536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dirty="0" smtClean="0"/>
              <a:t>#include&lt;</a:t>
            </a:r>
            <a:r>
              <a:rPr lang="en-US" sz="2000" dirty="0" err="1" smtClean="0"/>
              <a:t>stdio.h</a:t>
            </a:r>
            <a:r>
              <a:rPr lang="en-US" sz="2000" dirty="0" smtClean="0"/>
              <a:t>&gt;</a:t>
            </a:r>
          </a:p>
          <a:p>
            <a:pPr>
              <a:buFont typeface="Wingdings 2" pitchFamily="18" charset="2"/>
              <a:buNone/>
            </a:pPr>
            <a:endParaRPr lang="en-US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soma(</a:t>
            </a:r>
            <a:r>
              <a:rPr lang="en-US" sz="2000" dirty="0" err="1" smtClean="0"/>
              <a:t>int</a:t>
            </a:r>
            <a:r>
              <a:rPr lang="en-US" sz="2000" dirty="0" smtClean="0"/>
              <a:t> a, </a:t>
            </a:r>
            <a:r>
              <a:rPr lang="en-US" sz="2000" dirty="0" err="1" smtClean="0"/>
              <a:t>int</a:t>
            </a:r>
            <a:r>
              <a:rPr lang="en-US" sz="2000" dirty="0" smtClean="0"/>
              <a:t> b)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resul</a:t>
            </a:r>
            <a:r>
              <a:rPr lang="en-US" sz="2000" dirty="0" smtClean="0"/>
              <a:t> = a + b;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return </a:t>
            </a:r>
            <a:r>
              <a:rPr lang="en-US" sz="2000" dirty="0" err="1" smtClean="0"/>
              <a:t>resul</a:t>
            </a:r>
            <a:r>
              <a:rPr lang="en-US" sz="2000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}</a:t>
            </a:r>
          </a:p>
          <a:p>
            <a:endParaRPr lang="en-US" sz="2000" dirty="0" smtClean="0"/>
          </a:p>
        </p:txBody>
      </p:sp>
      <p:sp>
        <p:nvSpPr>
          <p:cNvPr id="15364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4267200" y="500063"/>
            <a:ext cx="3657600" cy="56261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main()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float x = 4.5;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float y = 5.5;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char </a:t>
            </a:r>
            <a:r>
              <a:rPr lang="en-US" sz="2000" dirty="0" err="1" smtClean="0"/>
              <a:t>ch</a:t>
            </a:r>
            <a:r>
              <a:rPr lang="en-US" sz="2000" dirty="0" smtClean="0"/>
              <a:t> = '1';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a, c;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float b;      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a = soma(x, y);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b = soma(x, y);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c = soma(x, </a:t>
            </a:r>
            <a:r>
              <a:rPr lang="en-US" sz="2000" dirty="0" err="1" smtClean="0"/>
              <a:t>ch</a:t>
            </a:r>
            <a:r>
              <a:rPr lang="en-US" sz="2000" dirty="0" smtClean="0"/>
              <a:t>);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("SOMA: %d %f 	             %d\n", a, b, c);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	return 0;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}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endParaRPr lang="pt-BR" sz="20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D0062-0FD0-4831-A22D-D420EC35B8FA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>
            <a:off x="1619672" y="2708920"/>
            <a:ext cx="1080120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5940152" y="3789040"/>
            <a:ext cx="432048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5940152" y="4149080"/>
            <a:ext cx="432048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5876528" y="4509120"/>
            <a:ext cx="648072" cy="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13" idx="0"/>
          </p:cNvCxnSpPr>
          <p:nvPr/>
        </p:nvCxnSpPr>
        <p:spPr>
          <a:xfrm flipH="1" flipV="1">
            <a:off x="2195736" y="2708920"/>
            <a:ext cx="648072" cy="1656184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2051720" y="436510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Parâmetros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17" name="Conector de seta reta 16"/>
          <p:cNvCxnSpPr>
            <a:stCxn id="18" idx="1"/>
          </p:cNvCxnSpPr>
          <p:nvPr/>
        </p:nvCxnSpPr>
        <p:spPr>
          <a:xfrm flipH="1" flipV="1">
            <a:off x="6444208" y="3789040"/>
            <a:ext cx="840904" cy="272063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7285112" y="386104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FF00"/>
                </a:solidFill>
              </a:rPr>
              <a:t>Argumentos</a:t>
            </a:r>
            <a:endParaRPr lang="pt-BR" dirty="0">
              <a:solidFill>
                <a:srgbClr val="FFFF00"/>
              </a:solidFill>
            </a:endParaRPr>
          </a:p>
        </p:txBody>
      </p:sp>
      <p:cxnSp>
        <p:nvCxnSpPr>
          <p:cNvPr id="23" name="Conector de seta reta 22"/>
          <p:cNvCxnSpPr>
            <a:stCxn id="18" idx="1"/>
          </p:cNvCxnSpPr>
          <p:nvPr/>
        </p:nvCxnSpPr>
        <p:spPr>
          <a:xfrm flipH="1" flipV="1">
            <a:off x="6524600" y="4045353"/>
            <a:ext cx="760512" cy="15750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18" idx="1"/>
          </p:cNvCxnSpPr>
          <p:nvPr/>
        </p:nvCxnSpPr>
        <p:spPr>
          <a:xfrm flipH="1">
            <a:off x="6653808" y="4061103"/>
            <a:ext cx="631304" cy="304001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Argumentos de uma função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dirty="0" smtClean="0">
                <a:solidFill>
                  <a:srgbClr val="00B0F0"/>
                </a:solidFill>
              </a:rPr>
              <a:t>OBSERVAÇÕES:</a:t>
            </a:r>
          </a:p>
          <a:p>
            <a:pPr lvl="1"/>
            <a:r>
              <a:rPr lang="pt-BR" dirty="0" smtClean="0"/>
              <a:t>Se os tipos forem incompatíveis, </a:t>
            </a:r>
            <a:r>
              <a:rPr lang="pt-BR" dirty="0" smtClean="0">
                <a:solidFill>
                  <a:srgbClr val="00B0F0"/>
                </a:solidFill>
              </a:rPr>
              <a:t>NEM SEMPRE</a:t>
            </a:r>
            <a:r>
              <a:rPr lang="pt-BR" dirty="0" smtClean="0"/>
              <a:t> o compilador gera mensagem de erro, mas ocorrem resultados inesperados.</a:t>
            </a:r>
          </a:p>
          <a:p>
            <a:pPr lvl="2"/>
            <a:r>
              <a:rPr lang="pt-BR" dirty="0" smtClean="0"/>
              <a:t>Exemplo: os parâmetros são </a:t>
            </a:r>
            <a:r>
              <a:rPr lang="pt-BR" dirty="0" err="1" smtClean="0">
                <a:solidFill>
                  <a:srgbClr val="00B0F0"/>
                </a:solidFill>
              </a:rPr>
              <a:t>int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dirty="0" smtClean="0"/>
              <a:t>e os argumentos </a:t>
            </a:r>
            <a:r>
              <a:rPr lang="pt-BR" dirty="0" err="1" smtClean="0">
                <a:solidFill>
                  <a:srgbClr val="00B0F0"/>
                </a:solidFill>
              </a:rPr>
              <a:t>float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Ao contrário de muitas linguagens, C é uma linguagem robusta e geralmente faz alguma coisa com qualquer programa sintaticamente correto, ou seja, ele faz de tudo para executar um programa.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188A0-5695-4CEA-8C5B-117D4F1C5CB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Passagem de parâmetros para a função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argumentos podem ser passados para as funções de duas maneiras distintas.</a:t>
            </a:r>
          </a:p>
          <a:p>
            <a:pPr lvl="1"/>
            <a:r>
              <a:rPr lang="pt-BR" b="1" u="sng" dirty="0" smtClean="0">
                <a:solidFill>
                  <a:srgbClr val="00B0F0"/>
                </a:solidFill>
              </a:rPr>
              <a:t>Passagem de parâmetro por valor</a:t>
            </a:r>
            <a:r>
              <a:rPr lang="pt-BR" b="1" dirty="0" smtClean="0">
                <a:solidFill>
                  <a:srgbClr val="00B0F0"/>
                </a:solidFill>
              </a:rPr>
              <a:t>:</a:t>
            </a:r>
          </a:p>
          <a:p>
            <a:pPr lvl="2"/>
            <a:r>
              <a:rPr lang="pt-BR" dirty="0" smtClean="0"/>
              <a:t>Copia o valor de um argumento no parâmetro da função.</a:t>
            </a:r>
          </a:p>
          <a:p>
            <a:pPr lvl="2"/>
            <a:r>
              <a:rPr lang="pt-BR" dirty="0" smtClean="0"/>
              <a:t>Alterações feitas no parâmetro não causam efeito nos argumentos usados para chamá-la.</a:t>
            </a:r>
          </a:p>
          <a:p>
            <a:pPr lvl="1"/>
            <a:r>
              <a:rPr lang="pt-BR" b="1" u="sng" dirty="0" smtClean="0">
                <a:solidFill>
                  <a:srgbClr val="00B0F0"/>
                </a:solidFill>
              </a:rPr>
              <a:t>Passagem de parâmetro por referência</a:t>
            </a:r>
            <a:r>
              <a:rPr lang="pt-BR" b="1" dirty="0" smtClean="0">
                <a:solidFill>
                  <a:srgbClr val="00B0F0"/>
                </a:solidFill>
              </a:rPr>
              <a:t>:</a:t>
            </a:r>
          </a:p>
          <a:p>
            <a:pPr lvl="2"/>
            <a:r>
              <a:rPr lang="pt-BR" dirty="0" smtClean="0"/>
              <a:t>O endereço (de memória) de um argumento é copiado no parâmetro.</a:t>
            </a:r>
          </a:p>
          <a:p>
            <a:pPr lvl="2"/>
            <a:r>
              <a:rPr lang="pt-BR" dirty="0" smtClean="0"/>
              <a:t>Esse endereço é usado para acessar o argumento real utilizado na chamada. </a:t>
            </a:r>
          </a:p>
          <a:p>
            <a:pPr lvl="2"/>
            <a:r>
              <a:rPr lang="pt-BR" dirty="0" smtClean="0"/>
              <a:t>Alterações feitas no parâmetro afetam o argumento usado para chamar a função.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249E0-64A0-4310-9A59-A693DBDF16FE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dirty="0"/>
              <a:t>Passagem de parâmetros para a função</a:t>
            </a:r>
          </a:p>
        </p:txBody>
      </p:sp>
      <p:sp>
        <p:nvSpPr>
          <p:cNvPr id="19459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endParaRPr lang="pt-BR" sz="2000" dirty="0" smtClean="0"/>
          </a:p>
          <a:p>
            <a:pPr>
              <a:buFont typeface="Wingdings 2" pitchFamily="18" charset="2"/>
              <a:buNone/>
            </a:pP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#include &lt;</a:t>
            </a:r>
            <a:r>
              <a:rPr lang="pt-BR" sz="2400" dirty="0" err="1" smtClean="0"/>
              <a:t>stdio.h</a:t>
            </a:r>
            <a:r>
              <a:rPr lang="pt-BR" sz="2400" dirty="0" smtClean="0"/>
              <a:t>&gt;</a:t>
            </a:r>
          </a:p>
          <a:p>
            <a:endParaRPr lang="pt-BR" sz="2400" dirty="0" smtClean="0"/>
          </a:p>
          <a:p>
            <a:pPr>
              <a:buFont typeface="Wingdings 2" pitchFamily="18" charset="2"/>
              <a:buNone/>
            </a:pPr>
            <a:r>
              <a:rPr lang="pt-BR" sz="2400" dirty="0" err="1" smtClean="0"/>
              <a:t>int</a:t>
            </a:r>
            <a:r>
              <a:rPr lang="pt-BR" sz="2400" dirty="0" smtClean="0"/>
              <a:t> </a:t>
            </a:r>
            <a:r>
              <a:rPr lang="pt-BR" sz="2400" dirty="0" err="1" smtClean="0"/>
              <a:t>sqr</a:t>
            </a:r>
            <a:r>
              <a:rPr lang="pt-BR" sz="2400" dirty="0" smtClean="0"/>
              <a:t>(</a:t>
            </a:r>
            <a:r>
              <a:rPr lang="pt-BR" sz="2400" dirty="0" err="1" smtClean="0"/>
              <a:t>int</a:t>
            </a:r>
            <a:r>
              <a:rPr lang="pt-BR" sz="2400" dirty="0" smtClean="0"/>
              <a:t> x)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    x = x*x;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    </a:t>
            </a:r>
            <a:r>
              <a:rPr lang="pt-BR" sz="2400" dirty="0" err="1" smtClean="0"/>
              <a:t>return</a:t>
            </a:r>
            <a:r>
              <a:rPr lang="pt-BR" sz="2400" dirty="0" smtClean="0"/>
              <a:t> x;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}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19460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143375" y="1600200"/>
            <a:ext cx="4786313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sz="2400" dirty="0" err="1" smtClean="0"/>
              <a:t>main</a:t>
            </a:r>
            <a:r>
              <a:rPr lang="pt-BR" sz="2400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      </a:t>
            </a:r>
            <a:r>
              <a:rPr lang="pt-BR" sz="2400" dirty="0" err="1" smtClean="0"/>
              <a:t>int</a:t>
            </a:r>
            <a:r>
              <a:rPr lang="pt-BR" sz="2400" dirty="0" smtClean="0"/>
              <a:t> x = 10;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	  </a:t>
            </a:r>
            <a:r>
              <a:rPr lang="pt-BR" sz="2400" dirty="0" err="1" smtClean="0"/>
              <a:t>int</a:t>
            </a:r>
            <a:r>
              <a:rPr lang="pt-BR" sz="2400" dirty="0" smtClean="0"/>
              <a:t> y = </a:t>
            </a:r>
            <a:r>
              <a:rPr lang="pt-BR" sz="2400" dirty="0" err="1" smtClean="0"/>
              <a:t>sqr</a:t>
            </a:r>
            <a:r>
              <a:rPr lang="pt-BR" sz="2400" dirty="0" smtClean="0"/>
              <a:t>(x);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      </a:t>
            </a:r>
            <a:r>
              <a:rPr lang="pt-BR" sz="2400" dirty="0" err="1" smtClean="0"/>
              <a:t>printf</a:t>
            </a:r>
            <a:r>
              <a:rPr lang="pt-BR" sz="2400" dirty="0" smtClean="0"/>
              <a:t>("%d %d\n", y, x);</a:t>
            </a:r>
          </a:p>
          <a:p>
            <a:pPr>
              <a:buFont typeface="Wingdings 2" pitchFamily="18" charset="2"/>
              <a:buNone/>
            </a:pPr>
            <a:r>
              <a:rPr lang="pt-BR" sz="2400" dirty="0" smtClean="0"/>
              <a:t>}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48601-F9DF-446F-9B2B-742C7087733A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467544" y="1600200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Passagem de parâmetro por valor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dirty="0"/>
              <a:t>Passagem de parâmetros para a função</a:t>
            </a:r>
          </a:p>
        </p:txBody>
      </p:sp>
      <p:sp>
        <p:nvSpPr>
          <p:cNvPr id="20483" name="Espaço Reservado para Conteú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512" indent="0">
              <a:buNone/>
            </a:pPr>
            <a:endParaRPr lang="pt-BR" sz="2400" dirty="0" smtClean="0"/>
          </a:p>
          <a:p>
            <a:pPr>
              <a:buFont typeface="Wingdings 2" pitchFamily="18" charset="2"/>
              <a:buNone/>
            </a:pP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#include &lt;</a:t>
            </a:r>
            <a:r>
              <a:rPr lang="pt-BR" sz="2000" dirty="0" err="1" smtClean="0"/>
              <a:t>stdio.h</a:t>
            </a:r>
            <a:r>
              <a:rPr lang="pt-BR" sz="2000" dirty="0" smtClean="0"/>
              <a:t>&gt;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 </a:t>
            </a:r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troca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*x, </a:t>
            </a:r>
            <a:r>
              <a:rPr lang="en-US" sz="2000" dirty="0" err="1" smtClean="0"/>
              <a:t>int</a:t>
            </a:r>
            <a:r>
              <a:rPr lang="en-US" sz="2000" dirty="0" smtClean="0"/>
              <a:t> *y)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{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temp;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</a:t>
            </a:r>
            <a:r>
              <a:rPr lang="pt-BR" sz="2000" dirty="0" err="1" smtClean="0"/>
              <a:t>temp</a:t>
            </a:r>
            <a:r>
              <a:rPr lang="pt-BR" sz="2000" dirty="0" smtClean="0"/>
              <a:t> = *x;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</a:t>
            </a:r>
            <a:r>
              <a:rPr lang="en-US" sz="2000" dirty="0" smtClean="0"/>
              <a:t>*x = *y;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*y = temp;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}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 </a:t>
            </a:r>
            <a:endParaRPr lang="pt-BR" sz="2000" dirty="0" smtClean="0"/>
          </a:p>
        </p:txBody>
      </p:sp>
      <p:sp>
        <p:nvSpPr>
          <p:cNvPr id="20484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500563" y="1600200"/>
            <a:ext cx="4429125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sz="2000" dirty="0" smtClean="0"/>
          </a:p>
          <a:p>
            <a:pPr>
              <a:buFont typeface="Wingdings 2" pitchFamily="18" charset="2"/>
              <a:buNone/>
            </a:pPr>
            <a:endParaRPr lang="en-US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main()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{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, j;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i</a:t>
            </a:r>
            <a:r>
              <a:rPr lang="en-US" sz="2000" dirty="0" smtClean="0"/>
              <a:t> = 10;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j = 20;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</a:t>
            </a:r>
            <a:r>
              <a:rPr lang="en-US" sz="2000" dirty="0" err="1" smtClean="0"/>
              <a:t>printf</a:t>
            </a:r>
            <a:r>
              <a:rPr lang="en-US" sz="2000" dirty="0" smtClean="0"/>
              <a:t>("%d %d\n", </a:t>
            </a:r>
            <a:r>
              <a:rPr lang="en-US" sz="2000" dirty="0" err="1" smtClean="0"/>
              <a:t>i</a:t>
            </a:r>
            <a:r>
              <a:rPr lang="en-US" sz="2000" dirty="0" smtClean="0"/>
              <a:t>, j);</a:t>
            </a: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en-US" sz="2000" dirty="0" smtClean="0"/>
              <a:t>      </a:t>
            </a:r>
            <a:r>
              <a:rPr lang="pt-BR" sz="2000" dirty="0" smtClean="0"/>
              <a:t>troca(&amp;i, &amp;j);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("%d %d\n", i, j);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}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668E7-E46E-4094-882B-26236EF02D7A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67544" y="1600200"/>
            <a:ext cx="5976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 smtClean="0"/>
              <a:t>Passagem de parâmetro por referência</a:t>
            </a:r>
            <a:endParaRPr lang="pt-B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Passagem de parâmetros para a função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00B0F0"/>
                </a:solidFill>
              </a:rPr>
              <a:t>Ponteiros</a:t>
            </a:r>
            <a:r>
              <a:rPr lang="pt-BR" dirty="0" smtClean="0"/>
              <a:t> são usados para realizar a passagem de parâmetros por </a:t>
            </a:r>
            <a:r>
              <a:rPr lang="pt-BR" dirty="0" smtClean="0">
                <a:solidFill>
                  <a:srgbClr val="00B0F0"/>
                </a:solidFill>
              </a:rPr>
              <a:t>referência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função troca() troca os valores das duas variáveis apontadas por x e y porque são passados seus endereços e não seus valores.</a:t>
            </a:r>
          </a:p>
          <a:p>
            <a:endParaRPr lang="pt-BR" dirty="0" smtClean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714750"/>
            <a:ext cx="5643563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CaixaDeTexto 6"/>
          <p:cNvSpPr txBox="1">
            <a:spLocks noChangeArrowheads="1"/>
          </p:cNvSpPr>
          <p:nvPr/>
        </p:nvSpPr>
        <p:spPr bwMode="auto">
          <a:xfrm>
            <a:off x="6215063" y="3714750"/>
            <a:ext cx="257175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dirty="0" smtClean="0"/>
              <a:t>troca(&amp;</a:t>
            </a:r>
            <a:r>
              <a:rPr lang="pt-BR" dirty="0"/>
              <a:t>i, &amp; j) </a:t>
            </a:r>
            <a:r>
              <a:rPr lang="pt-BR" dirty="0">
                <a:sym typeface="Wingdings" pitchFamily="2" charset="2"/>
              </a:rPr>
              <a:t></a:t>
            </a:r>
            <a:r>
              <a:rPr lang="pt-BR" dirty="0"/>
              <a:t> </a:t>
            </a:r>
          </a:p>
          <a:p>
            <a:pPr eaLnBrk="1" hangingPunct="1"/>
            <a:r>
              <a:rPr lang="pt-BR" dirty="0"/>
              <a:t>           x = 901, y = 906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err="1" smtClean="0"/>
              <a:t>temp</a:t>
            </a:r>
            <a:r>
              <a:rPr lang="pt-BR" dirty="0" smtClean="0"/>
              <a:t> </a:t>
            </a:r>
            <a:r>
              <a:rPr lang="pt-BR" dirty="0"/>
              <a:t>= *x </a:t>
            </a:r>
            <a:r>
              <a:rPr lang="pt-BR" dirty="0">
                <a:sym typeface="Wingdings" pitchFamily="2" charset="2"/>
              </a:rPr>
              <a:t></a:t>
            </a:r>
            <a:endParaRPr lang="pt-BR" dirty="0"/>
          </a:p>
          <a:p>
            <a:pPr eaLnBrk="1" hangingPunct="1"/>
            <a:r>
              <a:rPr lang="pt-BR" dirty="0"/>
              <a:t>           </a:t>
            </a:r>
            <a:r>
              <a:rPr lang="pt-BR" dirty="0" err="1"/>
              <a:t>temp</a:t>
            </a:r>
            <a:r>
              <a:rPr lang="pt-BR" dirty="0"/>
              <a:t> = 10</a:t>
            </a:r>
          </a:p>
          <a:p>
            <a:pPr eaLnBrk="1" hangingPunct="1"/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E87DA-EB01-43CD-970B-F5B16AFC5857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sp>
        <p:nvSpPr>
          <p:cNvPr id="8" name="CaixaDeTexto 6"/>
          <p:cNvSpPr txBox="1">
            <a:spLocks noChangeArrowheads="1"/>
          </p:cNvSpPr>
          <p:nvPr/>
        </p:nvSpPr>
        <p:spPr bwMode="auto">
          <a:xfrm>
            <a:off x="1691680" y="4869160"/>
            <a:ext cx="481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b="1" dirty="0" smtClean="0">
                <a:solidFill>
                  <a:srgbClr val="FF0000"/>
                </a:solidFill>
              </a:rPr>
              <a:t>10</a:t>
            </a:r>
            <a:endParaRPr lang="pt-BR" b="1" dirty="0">
              <a:solidFill>
                <a:srgbClr val="FF0000"/>
              </a:solidFill>
            </a:endParaRPr>
          </a:p>
          <a:p>
            <a:pPr eaLnBrk="1" hangingPunct="1"/>
            <a:endParaRPr lang="pt-BR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Passagem de parâmetros para a função</a:t>
            </a:r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Geralmente C usa </a:t>
            </a:r>
            <a:r>
              <a:rPr lang="pt-BR" dirty="0" smtClean="0">
                <a:solidFill>
                  <a:srgbClr val="00B0F0"/>
                </a:solidFill>
              </a:rPr>
              <a:t>chamadas por valor</a:t>
            </a:r>
            <a:r>
              <a:rPr lang="pt-BR" dirty="0" smtClean="0"/>
              <a:t>.</a:t>
            </a:r>
            <a:endParaRPr lang="pt-BR" dirty="0" smtClean="0">
              <a:solidFill>
                <a:srgbClr val="00B0F0"/>
              </a:solidFill>
            </a:endParaRPr>
          </a:p>
          <a:p>
            <a:endParaRPr lang="pt-BR" dirty="0" smtClean="0"/>
          </a:p>
          <a:p>
            <a:r>
              <a:rPr lang="pt-BR" dirty="0" smtClean="0"/>
              <a:t>Isso significa que não é possível alterar os argumentos usados para chamar a função.</a:t>
            </a:r>
          </a:p>
          <a:p>
            <a:endParaRPr lang="pt-BR" dirty="0" smtClean="0"/>
          </a:p>
          <a:p>
            <a:r>
              <a:rPr lang="pt-BR" dirty="0" smtClean="0"/>
              <a:t>Exceção são as </a:t>
            </a:r>
            <a:r>
              <a:rPr lang="pt-BR" dirty="0" smtClean="0">
                <a:solidFill>
                  <a:srgbClr val="00B0F0"/>
                </a:solidFill>
              </a:rPr>
              <a:t>vetores, matrizes e </a:t>
            </a:r>
            <a:r>
              <a:rPr lang="pt-BR" dirty="0" err="1" smtClean="0">
                <a:solidFill>
                  <a:srgbClr val="00B0F0"/>
                </a:solidFill>
              </a:rPr>
              <a:t>strings</a:t>
            </a:r>
            <a:r>
              <a:rPr lang="pt-BR" dirty="0" smtClean="0"/>
              <a:t>.</a:t>
            </a:r>
            <a:endParaRPr lang="pt-BR" dirty="0" smtClean="0">
              <a:solidFill>
                <a:srgbClr val="00B0F0"/>
              </a:solidFill>
            </a:endParaRP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52C26-524D-4820-8964-FEC2A2E3AC63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Parâmetros para a função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Algumas vezes é útil passar alguma informação para um programa quando o executamos.</a:t>
            </a:r>
          </a:p>
          <a:p>
            <a:endParaRPr lang="pt-BR" dirty="0" smtClean="0"/>
          </a:p>
          <a:p>
            <a:r>
              <a:rPr lang="pt-BR" dirty="0" smtClean="0"/>
              <a:t>Tais informações são passadas via </a:t>
            </a:r>
            <a:r>
              <a:rPr lang="pt-BR" dirty="0" smtClean="0">
                <a:solidFill>
                  <a:srgbClr val="00B0F0"/>
                </a:solidFill>
              </a:rPr>
              <a:t>argumentos de linha de comando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que é um </a:t>
            </a:r>
            <a:r>
              <a:rPr lang="pt-BR" u="sng" dirty="0" smtClean="0"/>
              <a:t>argumento de linha de comando</a:t>
            </a:r>
            <a:r>
              <a:rPr lang="pt-BR" dirty="0" smtClean="0"/>
              <a:t>?</a:t>
            </a:r>
          </a:p>
          <a:p>
            <a:endParaRPr lang="pt-BR" dirty="0" smtClean="0"/>
          </a:p>
          <a:p>
            <a:r>
              <a:rPr lang="pt-BR" dirty="0" smtClean="0"/>
              <a:t>Exemplo: ./</a:t>
            </a:r>
            <a:r>
              <a:rPr lang="pt-BR" dirty="0" err="1" smtClean="0"/>
              <a:t>prog</a:t>
            </a:r>
            <a:r>
              <a:rPr lang="pt-BR" dirty="0" smtClean="0"/>
              <a:t> 10 2</a:t>
            </a:r>
          </a:p>
          <a:p>
            <a:pPr lvl="1"/>
            <a:r>
              <a:rPr lang="pt-BR" dirty="0" smtClean="0"/>
              <a:t>10 e 2 são argumentos de linha de comando. É a informação que aparece depois do nome do programa.</a:t>
            </a:r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cxnSp>
        <p:nvCxnSpPr>
          <p:cNvPr id="8" name="Conector de seta reta 7"/>
          <p:cNvCxnSpPr/>
          <p:nvPr/>
        </p:nvCxnSpPr>
        <p:spPr>
          <a:xfrm>
            <a:off x="4499992" y="4516537"/>
            <a:ext cx="2286000" cy="928687"/>
          </a:xfrm>
          <a:prstGeom prst="straightConnector1">
            <a:avLst/>
          </a:prstGeom>
          <a:ln w="508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9213F9-21C1-4FDB-B1FB-CE3ED83DF6E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Parâmetros para </a:t>
            </a:r>
            <a:r>
              <a:rPr lang="pt-BR" dirty="0" smtClean="0"/>
              <a:t>a função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B0F0"/>
                </a:solidFill>
              </a:rPr>
              <a:t>argc</a:t>
            </a:r>
            <a:r>
              <a:rPr lang="pt-BR" dirty="0" smtClean="0"/>
              <a:t> e </a:t>
            </a:r>
            <a:r>
              <a:rPr lang="pt-BR" dirty="0" err="1" smtClean="0">
                <a:solidFill>
                  <a:srgbClr val="00B0F0"/>
                </a:solidFill>
              </a:rPr>
              <a:t>argv</a:t>
            </a:r>
            <a:r>
              <a:rPr lang="pt-BR" dirty="0" smtClean="0"/>
              <a:t> são variáveis especiais usadas para receber os argumentos da linha de comando.</a:t>
            </a:r>
          </a:p>
          <a:p>
            <a:r>
              <a:rPr lang="pt-BR" dirty="0" err="1" smtClean="0">
                <a:solidFill>
                  <a:srgbClr val="00B0F0"/>
                </a:solidFill>
              </a:rPr>
              <a:t>argc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contém o </a:t>
            </a:r>
            <a:r>
              <a:rPr lang="pt-BR" dirty="0" smtClean="0">
                <a:solidFill>
                  <a:srgbClr val="FFFF00"/>
                </a:solidFill>
              </a:rPr>
              <a:t>número de argumentos</a:t>
            </a:r>
            <a:r>
              <a:rPr lang="pt-BR" dirty="0" smtClean="0"/>
              <a:t> da linha de comando e é do tipo inteiro.</a:t>
            </a:r>
          </a:p>
          <a:p>
            <a:pPr lvl="1"/>
            <a:r>
              <a:rPr lang="pt-BR" dirty="0" smtClean="0"/>
              <a:t>Seu valor é sempre ≥ 1 porque o nome do programa é sempre o primeiro argumento.</a:t>
            </a:r>
          </a:p>
          <a:p>
            <a:r>
              <a:rPr lang="pt-BR" dirty="0" err="1" smtClean="0">
                <a:solidFill>
                  <a:srgbClr val="00B0F0"/>
                </a:solidFill>
              </a:rPr>
              <a:t>argv</a:t>
            </a:r>
            <a:endParaRPr lang="pt-BR" dirty="0" smtClean="0">
              <a:solidFill>
                <a:srgbClr val="00B0F0"/>
              </a:solidFill>
            </a:endParaRPr>
          </a:p>
          <a:p>
            <a:pPr lvl="1"/>
            <a:r>
              <a:rPr lang="pt-BR" dirty="0" smtClean="0"/>
              <a:t>é uma </a:t>
            </a:r>
            <a:r>
              <a:rPr lang="pt-BR" dirty="0" smtClean="0">
                <a:solidFill>
                  <a:srgbClr val="FFFF00"/>
                </a:solidFill>
              </a:rPr>
              <a:t>lista de </a:t>
            </a:r>
            <a:r>
              <a:rPr lang="pt-BR" dirty="0" err="1" smtClean="0">
                <a:solidFill>
                  <a:srgbClr val="FFFF00"/>
                </a:solidFill>
              </a:rPr>
              <a:t>strings</a:t>
            </a:r>
            <a:r>
              <a:rPr lang="pt-BR" dirty="0" smtClean="0"/>
              <a:t>, sendo cada um delas um argumento da linha de comando.</a:t>
            </a:r>
          </a:p>
          <a:p>
            <a:r>
              <a:rPr lang="pt-BR" dirty="0" smtClean="0"/>
              <a:t>Exemplo: ./</a:t>
            </a:r>
            <a:r>
              <a:rPr lang="pt-BR" dirty="0" err="1" smtClean="0"/>
              <a:t>prog</a:t>
            </a:r>
            <a:r>
              <a:rPr lang="pt-BR" dirty="0" smtClean="0"/>
              <a:t> 10 2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argc</a:t>
            </a:r>
            <a:r>
              <a:rPr lang="pt-BR" dirty="0" smtClean="0"/>
              <a:t> = 3; </a:t>
            </a:r>
            <a:r>
              <a:rPr lang="pt-BR" dirty="0" err="1" smtClean="0"/>
              <a:t>argv</a:t>
            </a:r>
            <a:r>
              <a:rPr lang="pt-BR" dirty="0" smtClean="0"/>
              <a:t>[1] = 10; </a:t>
            </a:r>
            <a:r>
              <a:rPr lang="pt-BR" dirty="0" err="1" smtClean="0"/>
              <a:t>argv</a:t>
            </a:r>
            <a:r>
              <a:rPr lang="pt-BR" dirty="0" smtClean="0"/>
              <a:t>[2] = 2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50B70F-93BC-4591-A217-BB17C6928EED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Parâmetros para </a:t>
            </a:r>
            <a:r>
              <a:rPr lang="pt-BR" dirty="0" smtClean="0"/>
              <a:t>a função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</a:t>
            </a:r>
          </a:p>
          <a:p>
            <a:pPr lvl="1"/>
            <a:r>
              <a:rPr lang="pt-BR" dirty="0" smtClean="0"/>
              <a:t>Programa que imprime “</a:t>
            </a:r>
            <a:r>
              <a:rPr lang="pt-BR" dirty="0" err="1" smtClean="0"/>
              <a:t>Ola</a:t>
            </a:r>
            <a:r>
              <a:rPr lang="pt-BR" dirty="0" smtClean="0"/>
              <a:t> &lt;</a:t>
            </a:r>
            <a:r>
              <a:rPr lang="pt-BR" dirty="0" err="1" smtClean="0"/>
              <a:t>nome_da_pessoa</a:t>
            </a:r>
            <a:r>
              <a:rPr lang="pt-BR" dirty="0" smtClean="0"/>
              <a:t>&gt;”</a:t>
            </a:r>
          </a:p>
          <a:p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#include 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main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argc</a:t>
            </a:r>
            <a:r>
              <a:rPr lang="pt-BR" dirty="0" smtClean="0"/>
              <a:t>, char *</a:t>
            </a:r>
            <a:r>
              <a:rPr lang="pt-BR" dirty="0" err="1" smtClean="0"/>
              <a:t>argv</a:t>
            </a:r>
            <a:r>
              <a:rPr lang="pt-BR" dirty="0" smtClean="0"/>
              <a:t>[ ])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("</a:t>
            </a:r>
            <a:r>
              <a:rPr lang="pt-BR" dirty="0" err="1" smtClean="0"/>
              <a:t>Ola</a:t>
            </a:r>
            <a:r>
              <a:rPr lang="pt-BR" dirty="0" smtClean="0"/>
              <a:t> %s\n", </a:t>
            </a:r>
            <a:r>
              <a:rPr lang="pt-BR" dirty="0" err="1" smtClean="0"/>
              <a:t>argv</a:t>
            </a:r>
            <a:r>
              <a:rPr lang="pt-BR" dirty="0" smtClean="0"/>
              <a:t>[1]);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FB0B5-315F-45B4-8C67-4B54CE7E33D2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Escreva um programa que receba como entrada a nota de 03 avaliações dos 30 alunos de uma turma e calcule e mostre:</a:t>
            </a:r>
          </a:p>
          <a:p>
            <a:pPr lvl="1" eaLnBrk="1" hangingPunct="1"/>
            <a:r>
              <a:rPr lang="pt-BR" dirty="0" smtClean="0"/>
              <a:t>A média de cada uma das avaliações (A1, A2, A3)</a:t>
            </a:r>
          </a:p>
          <a:p>
            <a:pPr lvl="1" eaLnBrk="1" hangingPunct="1"/>
            <a:r>
              <a:rPr lang="pt-BR" dirty="0" smtClean="0"/>
              <a:t>A média de cada um dos alunos</a:t>
            </a:r>
          </a:p>
          <a:p>
            <a:pPr lvl="1" eaLnBrk="1" hangingPunct="1"/>
            <a:r>
              <a:rPr lang="pt-BR" dirty="0" smtClean="0"/>
              <a:t>A média geral da turma</a:t>
            </a:r>
          </a:p>
          <a:p>
            <a:pPr eaLnBrk="1" hangingPunct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48B95-4767-4175-8B8A-25A1CF3497B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Parâmetros para </a:t>
            </a:r>
            <a:r>
              <a:rPr lang="pt-BR" dirty="0" smtClean="0"/>
              <a:t>a função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56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argumentos passados para o </a:t>
            </a:r>
            <a:r>
              <a:rPr lang="pt-BR" dirty="0" err="1" smtClean="0"/>
              <a:t>main</a:t>
            </a:r>
            <a:r>
              <a:rPr lang="pt-BR" dirty="0" smtClean="0"/>
              <a:t>() devem ser separados </a:t>
            </a:r>
            <a:r>
              <a:rPr lang="pt-BR" dirty="0" smtClean="0">
                <a:solidFill>
                  <a:srgbClr val="00B0F0"/>
                </a:solidFill>
              </a:rPr>
              <a:t>sempre por espaços</a:t>
            </a:r>
            <a:r>
              <a:rPr lang="pt-BR" dirty="0" smtClean="0"/>
              <a:t> e nunca por </a:t>
            </a:r>
            <a:r>
              <a:rPr lang="pt-BR" u="sng" dirty="0" smtClean="0"/>
              <a:t>vírgula</a:t>
            </a:r>
            <a:r>
              <a:rPr lang="pt-BR" dirty="0" smtClean="0"/>
              <a:t> e/ou </a:t>
            </a:r>
            <a:r>
              <a:rPr lang="pt-BR" u="sng" dirty="0" smtClean="0"/>
              <a:t>ponto-e-vírgula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Em alguns compiladores e ambientes de programação permitem que se coloque entre aspas uma </a:t>
            </a:r>
            <a:r>
              <a:rPr lang="pt-BR" dirty="0" err="1" smtClean="0"/>
              <a:t>string</a:t>
            </a:r>
            <a:r>
              <a:rPr lang="pt-BR" dirty="0" smtClean="0"/>
              <a:t> contendo espaços. Essa </a:t>
            </a:r>
            <a:r>
              <a:rPr lang="pt-BR" dirty="0" err="1" smtClean="0"/>
              <a:t>string</a:t>
            </a:r>
            <a:r>
              <a:rPr lang="pt-BR" dirty="0" smtClean="0"/>
              <a:t> é tratada como um único argumento.</a:t>
            </a:r>
          </a:p>
          <a:p>
            <a:pPr lvl="1"/>
            <a:r>
              <a:rPr lang="pt-BR" dirty="0" smtClean="0"/>
              <a:t>Exemplo: ./</a:t>
            </a:r>
            <a:r>
              <a:rPr lang="pt-BR" dirty="0" err="1" smtClean="0"/>
              <a:t>xyz</a:t>
            </a:r>
            <a:r>
              <a:rPr lang="pt-BR" dirty="0" smtClean="0"/>
              <a:t> “</a:t>
            </a:r>
            <a:r>
              <a:rPr lang="pt-BR" dirty="0" err="1" smtClean="0"/>
              <a:t>Ola</a:t>
            </a:r>
            <a:r>
              <a:rPr lang="pt-BR" dirty="0" smtClean="0"/>
              <a:t> Mundo”</a:t>
            </a:r>
          </a:p>
          <a:p>
            <a:endParaRPr lang="pt-BR" dirty="0"/>
          </a:p>
          <a:p>
            <a:r>
              <a:rPr lang="pt-BR" dirty="0" smtClean="0"/>
              <a:t>Como transformar um argumento </a:t>
            </a:r>
            <a:r>
              <a:rPr lang="pt-BR" dirty="0" err="1" smtClean="0"/>
              <a:t>string</a:t>
            </a:r>
            <a:r>
              <a:rPr lang="pt-BR" dirty="0" smtClean="0"/>
              <a:t> para outro tipo de dado como </a:t>
            </a:r>
            <a:r>
              <a:rPr lang="pt-BR" dirty="0" err="1" smtClean="0">
                <a:solidFill>
                  <a:srgbClr val="00B0F0"/>
                </a:solidFill>
              </a:rPr>
              <a:t>int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dirty="0" smtClean="0"/>
              <a:t>ou </a:t>
            </a:r>
            <a:r>
              <a:rPr lang="pt-BR" dirty="0" err="1" smtClean="0">
                <a:solidFill>
                  <a:srgbClr val="00B0F0"/>
                </a:solidFill>
              </a:rPr>
              <a:t>float</a:t>
            </a:r>
            <a:r>
              <a:rPr lang="pt-BR" dirty="0" smtClean="0"/>
              <a:t>?</a:t>
            </a:r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413D41-8F8E-49AD-BD67-5C5A7FBCEF52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Parâmetros para </a:t>
            </a:r>
            <a:r>
              <a:rPr lang="pt-BR" dirty="0" smtClean="0"/>
              <a:t>a função </a:t>
            </a:r>
            <a:r>
              <a:rPr lang="pt-BR" dirty="0" err="1" smtClean="0"/>
              <a:t>main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u="sng" dirty="0" err="1" smtClean="0">
                <a:solidFill>
                  <a:srgbClr val="00B0F0"/>
                </a:solidFill>
              </a:rPr>
              <a:t>atoi</a:t>
            </a:r>
            <a:r>
              <a:rPr lang="pt-BR" u="sng" dirty="0" smtClean="0">
                <a:solidFill>
                  <a:srgbClr val="00B0F0"/>
                </a:solidFill>
              </a:rPr>
              <a:t>()</a:t>
            </a:r>
            <a:r>
              <a:rPr lang="pt-BR" dirty="0" smtClean="0"/>
              <a:t>: Converte um número (string) em um número (</a:t>
            </a:r>
            <a:r>
              <a:rPr lang="pt-BR" dirty="0" err="1" smtClean="0"/>
              <a:t>int</a:t>
            </a:r>
            <a:r>
              <a:rPr lang="pt-BR" dirty="0" smtClean="0"/>
              <a:t>)</a:t>
            </a:r>
          </a:p>
          <a:p>
            <a:pPr>
              <a:defRPr/>
            </a:pPr>
            <a:endParaRPr lang="pt-BR" sz="800" dirty="0" smtClean="0"/>
          </a:p>
          <a:p>
            <a:pPr>
              <a:buFont typeface="Wingdings 2" pitchFamily="18" charset="2"/>
              <a:buNone/>
              <a:defRPr/>
            </a:pPr>
            <a:r>
              <a:rPr lang="en-US" sz="2000" dirty="0" smtClean="0"/>
              <a:t>	main(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argc</a:t>
            </a:r>
            <a:r>
              <a:rPr lang="en-US" sz="2000" dirty="0" smtClean="0"/>
              <a:t>, char *</a:t>
            </a:r>
            <a:r>
              <a:rPr lang="en-US" sz="2000" dirty="0" err="1" smtClean="0"/>
              <a:t>argv</a:t>
            </a:r>
            <a:r>
              <a:rPr lang="en-US" sz="2000" dirty="0" smtClean="0"/>
              <a:t>[])</a:t>
            </a:r>
            <a:endParaRPr lang="pt-BR" sz="2000" dirty="0" smtClean="0"/>
          </a:p>
          <a:p>
            <a:pPr>
              <a:buFont typeface="Wingdings 2" pitchFamily="18" charset="2"/>
              <a:buNone/>
              <a:defRPr/>
            </a:pPr>
            <a:r>
              <a:rPr lang="pt-BR" sz="2000" dirty="0" smtClean="0"/>
              <a:t>	{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contador;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sz="2000" dirty="0" smtClean="0"/>
              <a:t>		for(contador = </a:t>
            </a:r>
            <a:r>
              <a:rPr lang="pt-BR" sz="2000" b="1" dirty="0" err="1" smtClean="0">
                <a:solidFill>
                  <a:srgbClr val="92D050"/>
                </a:solidFill>
              </a:rPr>
              <a:t>atoi</a:t>
            </a:r>
            <a:r>
              <a:rPr lang="pt-BR" sz="2000" b="1" dirty="0" smtClean="0">
                <a:solidFill>
                  <a:srgbClr val="92D050"/>
                </a:solidFill>
              </a:rPr>
              <a:t>(</a:t>
            </a:r>
            <a:r>
              <a:rPr lang="pt-BR" sz="2000" b="1" dirty="0" err="1" smtClean="0">
                <a:solidFill>
                  <a:srgbClr val="92D050"/>
                </a:solidFill>
              </a:rPr>
              <a:t>argv</a:t>
            </a:r>
            <a:r>
              <a:rPr lang="pt-BR" sz="2000" b="1" dirty="0" smtClean="0">
                <a:solidFill>
                  <a:srgbClr val="92D050"/>
                </a:solidFill>
              </a:rPr>
              <a:t>[1])</a:t>
            </a:r>
            <a:r>
              <a:rPr lang="pt-BR" sz="2000" dirty="0" smtClean="0"/>
              <a:t> ; contador ; contador--)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sz="2000" dirty="0" smtClean="0"/>
              <a:t>		{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sz="2000" dirty="0" smtClean="0"/>
              <a:t>		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("%d\n", contador);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sz="2000" dirty="0" smtClean="0"/>
              <a:t>		     </a:t>
            </a:r>
            <a:r>
              <a:rPr lang="pt-BR" sz="2000" dirty="0" err="1" smtClean="0"/>
              <a:t>sleep</a:t>
            </a:r>
            <a:r>
              <a:rPr lang="pt-BR" sz="2000" dirty="0" smtClean="0"/>
              <a:t>(1000);	 </a:t>
            </a:r>
            <a:r>
              <a:rPr lang="pt-BR" sz="2000" dirty="0" smtClean="0">
                <a:solidFill>
                  <a:schemeClr val="tx1">
                    <a:lumMod val="75000"/>
                  </a:schemeClr>
                </a:solidFill>
              </a:rPr>
              <a:t>// aguarda 1 seg. Necessita da biblioteca time.h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sz="2000" dirty="0" smtClean="0"/>
              <a:t>		}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("Contagem regressiva finalizada\n");</a:t>
            </a:r>
          </a:p>
          <a:p>
            <a:pPr>
              <a:buFont typeface="Wingdings 2" pitchFamily="18" charset="2"/>
              <a:buNone/>
              <a:defRPr/>
            </a:pPr>
            <a:r>
              <a:rPr lang="pt-BR" sz="2000" dirty="0" smtClean="0"/>
              <a:t>	}</a:t>
            </a:r>
          </a:p>
          <a:p>
            <a:pPr>
              <a:buFont typeface="Wingdings 2" pitchFamily="18" charset="2"/>
              <a:buNone/>
              <a:defRPr/>
            </a:pPr>
            <a:endParaRPr lang="pt-BR" sz="800" dirty="0" smtClean="0"/>
          </a:p>
          <a:p>
            <a:pPr>
              <a:defRPr/>
            </a:pPr>
            <a:r>
              <a:rPr lang="pt-BR" u="sng" dirty="0" err="1" smtClean="0">
                <a:solidFill>
                  <a:srgbClr val="00B0F0"/>
                </a:solidFill>
              </a:rPr>
              <a:t>atof</a:t>
            </a:r>
            <a:r>
              <a:rPr lang="pt-BR" u="sng" dirty="0" smtClean="0">
                <a:solidFill>
                  <a:srgbClr val="00B0F0"/>
                </a:solidFill>
              </a:rPr>
              <a:t>()</a:t>
            </a:r>
            <a:r>
              <a:rPr lang="pt-BR" dirty="0" smtClean="0"/>
              <a:t>: Converte um número (</a:t>
            </a:r>
            <a:r>
              <a:rPr lang="pt-BR" dirty="0" err="1" smtClean="0"/>
              <a:t>string</a:t>
            </a:r>
            <a:r>
              <a:rPr lang="pt-BR" dirty="0" smtClean="0"/>
              <a:t>) em um número (</a:t>
            </a:r>
            <a:r>
              <a:rPr lang="pt-BR" dirty="0" err="1" smtClean="0"/>
              <a:t>float</a:t>
            </a:r>
            <a:r>
              <a:rPr lang="pt-BR" dirty="0" smtClean="0"/>
              <a:t>)</a:t>
            </a:r>
            <a:endParaRPr lang="pt-BR" sz="2800" dirty="0" smtClean="0"/>
          </a:p>
          <a:p>
            <a:pPr>
              <a:defRPr/>
            </a:pPr>
            <a:endParaRPr lang="pt-BR" sz="2000" dirty="0" smtClean="0"/>
          </a:p>
        </p:txBody>
      </p:sp>
      <p:sp>
        <p:nvSpPr>
          <p:cNvPr id="266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892AF-1123-4C35-9A8E-716BDF350B36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Comando </a:t>
            </a:r>
            <a:r>
              <a:rPr lang="pt-BR" dirty="0" err="1" smtClean="0"/>
              <a:t>return</a:t>
            </a:r>
            <a:endParaRPr lang="pt-BR" dirty="0"/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Possui dois usos importantes:</a:t>
            </a:r>
          </a:p>
          <a:p>
            <a:pPr lvl="1"/>
            <a:r>
              <a:rPr lang="pt-BR" smtClean="0"/>
              <a:t>Provocar o </a:t>
            </a:r>
            <a:r>
              <a:rPr lang="pt-BR" u="sng" smtClean="0"/>
              <a:t>retorno à chamada de uma função</a:t>
            </a:r>
            <a:r>
              <a:rPr lang="pt-BR" smtClean="0"/>
              <a:t>.</a:t>
            </a:r>
            <a:endParaRPr lang="pt-BR" u="sng" smtClean="0"/>
          </a:p>
          <a:p>
            <a:pPr lvl="1"/>
            <a:r>
              <a:rPr lang="pt-BR" smtClean="0"/>
              <a:t>Usado para </a:t>
            </a:r>
            <a:r>
              <a:rPr lang="pt-BR" u="sng" smtClean="0"/>
              <a:t>devolver algum valor</a:t>
            </a:r>
            <a:r>
              <a:rPr lang="pt-BR" smtClean="0"/>
              <a:t> durante o retorno.</a:t>
            </a:r>
          </a:p>
          <a:p>
            <a:endParaRPr lang="pt-BR" smtClean="0"/>
          </a:p>
          <a:p>
            <a:r>
              <a:rPr lang="pt-BR" smtClean="0"/>
              <a:t>Uma função termina sua execução...</a:t>
            </a:r>
          </a:p>
          <a:p>
            <a:pPr lvl="1"/>
            <a:r>
              <a:rPr lang="pt-BR" smtClean="0"/>
              <a:t>Quando ela executa sua </a:t>
            </a:r>
            <a:r>
              <a:rPr lang="pt-BR" smtClean="0">
                <a:solidFill>
                  <a:srgbClr val="00B0F0"/>
                </a:solidFill>
              </a:rPr>
              <a:t>última instrução</a:t>
            </a:r>
            <a:r>
              <a:rPr lang="pt-BR" smtClean="0"/>
              <a:t>, OU</a:t>
            </a:r>
          </a:p>
          <a:p>
            <a:pPr lvl="1"/>
            <a:r>
              <a:rPr lang="pt-BR" smtClean="0"/>
              <a:t>Quando um comando </a:t>
            </a:r>
            <a:r>
              <a:rPr lang="pt-BR" smtClean="0">
                <a:solidFill>
                  <a:srgbClr val="00B0F0"/>
                </a:solidFill>
              </a:rPr>
              <a:t>return</a:t>
            </a:r>
            <a:r>
              <a:rPr lang="pt-BR" smtClean="0"/>
              <a:t> é encontrado.</a:t>
            </a:r>
          </a:p>
          <a:p>
            <a:endParaRPr lang="pt-BR" smtClean="0"/>
          </a:p>
          <a:p>
            <a:r>
              <a:rPr lang="pt-BR" smtClean="0"/>
              <a:t>Uma função pode ter diversos comandos </a:t>
            </a:r>
            <a:r>
              <a:rPr lang="pt-BR" smtClean="0">
                <a:solidFill>
                  <a:srgbClr val="00B0F0"/>
                </a:solidFill>
              </a:rPr>
              <a:t>return</a:t>
            </a:r>
            <a:r>
              <a:rPr lang="pt-BR" smtClean="0"/>
              <a:t>.</a:t>
            </a:r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BE4CE-A5D7-42E8-A71A-7A258E24D023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3472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dirty="0" smtClean="0"/>
              <a:t>Comando</a:t>
            </a:r>
            <a:r>
              <a:rPr lang="pt-BR" dirty="0" smtClean="0"/>
              <a:t> </a:t>
            </a:r>
            <a:r>
              <a:rPr lang="pt-BR" sz="2800" dirty="0" err="1" smtClean="0"/>
              <a:t>return</a:t>
            </a:r>
            <a:r>
              <a:rPr lang="pt-BR" sz="2800" dirty="0" smtClean="0"/>
              <a:t> – exemplo sem valor</a:t>
            </a:r>
            <a:endParaRPr lang="pt-BR" sz="2800" dirty="0"/>
          </a:p>
        </p:txBody>
      </p:sp>
      <p:sp>
        <p:nvSpPr>
          <p:cNvPr id="28675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pt-BR" sz="1600" dirty="0" smtClean="0"/>
              <a:t>#include &lt;</a:t>
            </a:r>
            <a:r>
              <a:rPr lang="pt-BR" sz="1600" dirty="0" err="1" smtClean="0"/>
              <a:t>stdio.h</a:t>
            </a:r>
            <a:r>
              <a:rPr lang="pt-BR" sz="1600" dirty="0" smtClean="0"/>
              <a:t>&gt;</a:t>
            </a:r>
          </a:p>
          <a:p>
            <a:pPr>
              <a:buFont typeface="Wingdings 2" pitchFamily="18" charset="2"/>
              <a:buNone/>
            </a:pPr>
            <a:endParaRPr lang="pt-BR" sz="1600" dirty="0" smtClean="0"/>
          </a:p>
          <a:p>
            <a:pPr>
              <a:buFont typeface="Wingdings 2" pitchFamily="18" charset="2"/>
              <a:buNone/>
            </a:pPr>
            <a:r>
              <a:rPr lang="pt-BR" sz="1600" dirty="0" err="1" smtClean="0"/>
              <a:t>void</a:t>
            </a:r>
            <a:r>
              <a:rPr lang="pt-BR" sz="1600" dirty="0" smtClean="0"/>
              <a:t> quadrante(</a:t>
            </a:r>
            <a:r>
              <a:rPr lang="pt-BR" sz="1600" dirty="0" err="1" smtClean="0"/>
              <a:t>int</a:t>
            </a:r>
            <a:r>
              <a:rPr lang="pt-BR" sz="1600" dirty="0" smtClean="0"/>
              <a:t> x, </a:t>
            </a:r>
            <a:r>
              <a:rPr lang="pt-BR" sz="1600" dirty="0" err="1" smtClean="0"/>
              <a:t>int</a:t>
            </a:r>
            <a:r>
              <a:rPr lang="pt-BR" sz="1600" dirty="0" smtClean="0"/>
              <a:t> y)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if</a:t>
            </a:r>
            <a:r>
              <a:rPr lang="pt-BR" sz="1600" dirty="0" smtClean="0"/>
              <a:t>(x &gt; 0 &amp;&amp; y &gt; 0)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{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     </a:t>
            </a:r>
            <a:r>
              <a:rPr lang="pt-BR" sz="1600" dirty="0" err="1" smtClean="0"/>
              <a:t>printf</a:t>
            </a:r>
            <a:r>
              <a:rPr lang="pt-BR" sz="1600" dirty="0" smtClean="0"/>
              <a:t>(“1º Quadrante\n”);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} 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if</a:t>
            </a:r>
            <a:r>
              <a:rPr lang="pt-BR" sz="1600" dirty="0" smtClean="0"/>
              <a:t>(x &lt; 0 &amp;&amp; y &gt; 0)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{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     </a:t>
            </a:r>
            <a:r>
              <a:rPr lang="pt-BR" sz="1600" dirty="0" err="1" smtClean="0"/>
              <a:t>printf</a:t>
            </a:r>
            <a:r>
              <a:rPr lang="pt-BR" sz="1600" dirty="0" smtClean="0"/>
              <a:t>("(%d, %d) - Ponto no segundo quadrante\n", x, y);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}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	....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}</a:t>
            </a:r>
          </a:p>
          <a:p>
            <a:pPr>
              <a:buFont typeface="Wingdings 2" pitchFamily="18" charset="2"/>
              <a:buNone/>
            </a:pPr>
            <a:endParaRPr lang="pt-BR" sz="1600" dirty="0" smtClean="0"/>
          </a:p>
        </p:txBody>
      </p:sp>
      <p:sp>
        <p:nvSpPr>
          <p:cNvPr id="28676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591050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(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argc</a:t>
            </a:r>
            <a:r>
              <a:rPr lang="pt-BR" sz="1600" dirty="0" smtClean="0"/>
              <a:t>, char *</a:t>
            </a:r>
            <a:r>
              <a:rPr lang="pt-BR" sz="1600" dirty="0" err="1" smtClean="0"/>
              <a:t>argv</a:t>
            </a:r>
            <a:r>
              <a:rPr lang="pt-BR" sz="1600" dirty="0" smtClean="0"/>
              <a:t>[])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int</a:t>
            </a:r>
            <a:r>
              <a:rPr lang="pt-BR" sz="1600" dirty="0" smtClean="0"/>
              <a:t> x, y;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if</a:t>
            </a:r>
            <a:r>
              <a:rPr lang="pt-BR" sz="1600" dirty="0" smtClean="0"/>
              <a:t>(</a:t>
            </a:r>
            <a:r>
              <a:rPr lang="pt-BR" sz="1600" dirty="0" err="1" smtClean="0"/>
              <a:t>argc</a:t>
            </a:r>
            <a:r>
              <a:rPr lang="pt-BR" sz="1600" dirty="0" smtClean="0"/>
              <a:t> &lt; 3)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{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     </a:t>
            </a:r>
            <a:r>
              <a:rPr lang="pt-BR" sz="1600" dirty="0" err="1" smtClean="0"/>
              <a:t>printf</a:t>
            </a:r>
            <a:r>
              <a:rPr lang="pt-BR" sz="1600" dirty="0" smtClean="0"/>
              <a:t>("Digite as coordenadas de um 	           ponto na linha de comando\n");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-1;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}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x = </a:t>
            </a:r>
            <a:r>
              <a:rPr lang="pt-BR" sz="1600" dirty="0" err="1" smtClean="0"/>
              <a:t>atoi</a:t>
            </a:r>
            <a:r>
              <a:rPr lang="pt-BR" sz="1600" dirty="0" smtClean="0"/>
              <a:t>(</a:t>
            </a:r>
            <a:r>
              <a:rPr lang="pt-BR" sz="1600" dirty="0" err="1" smtClean="0"/>
              <a:t>argv</a:t>
            </a:r>
            <a:r>
              <a:rPr lang="pt-BR" sz="1600" dirty="0" smtClean="0"/>
              <a:t>[1]);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y = </a:t>
            </a:r>
            <a:r>
              <a:rPr lang="pt-BR" sz="1600" dirty="0" err="1" smtClean="0"/>
              <a:t>atoi</a:t>
            </a:r>
            <a:r>
              <a:rPr lang="pt-BR" sz="1600" dirty="0" smtClean="0"/>
              <a:t>(</a:t>
            </a:r>
            <a:r>
              <a:rPr lang="pt-BR" sz="1600" dirty="0" err="1" smtClean="0"/>
              <a:t>argv</a:t>
            </a:r>
            <a:r>
              <a:rPr lang="pt-BR" sz="1600" dirty="0" smtClean="0"/>
              <a:t>[2]);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quadrante(x, y);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0;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}</a:t>
            </a:r>
          </a:p>
          <a:p>
            <a:endParaRPr lang="pt-BR" sz="1600" dirty="0" smtClean="0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27816-0E3D-44EC-9EA5-A4AB5AA40FD6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>
            <a:off x="539552" y="2492896"/>
            <a:ext cx="432048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187624" y="3933056"/>
            <a:ext cx="57606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187624" y="5661248"/>
            <a:ext cx="57606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4716016" y="5949280"/>
            <a:ext cx="144016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34722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z="2800" dirty="0" smtClean="0"/>
              <a:t>Comando</a:t>
            </a:r>
            <a:r>
              <a:rPr lang="pt-BR" dirty="0" smtClean="0"/>
              <a:t> </a:t>
            </a:r>
            <a:r>
              <a:rPr lang="pt-BR" sz="2800" dirty="0" err="1" smtClean="0"/>
              <a:t>return</a:t>
            </a:r>
            <a:r>
              <a:rPr lang="pt-BR" sz="2800" dirty="0" smtClean="0"/>
              <a:t> – exemplo com valor</a:t>
            </a:r>
            <a:endParaRPr lang="pt-BR" sz="2800" dirty="0"/>
          </a:p>
        </p:txBody>
      </p:sp>
      <p:sp>
        <p:nvSpPr>
          <p:cNvPr id="28675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pt-BR" sz="1600" dirty="0" smtClean="0"/>
              <a:t>#include &lt;</a:t>
            </a:r>
            <a:r>
              <a:rPr lang="pt-BR" sz="1600" dirty="0" err="1" smtClean="0"/>
              <a:t>stdio.h</a:t>
            </a:r>
            <a:r>
              <a:rPr lang="pt-BR" sz="1600" dirty="0" smtClean="0"/>
              <a:t>&gt;</a:t>
            </a:r>
          </a:p>
          <a:p>
            <a:pPr>
              <a:buFont typeface="Wingdings 2" pitchFamily="18" charset="2"/>
              <a:buNone/>
            </a:pPr>
            <a:endParaRPr lang="pt-BR" sz="1600" dirty="0" smtClean="0"/>
          </a:p>
          <a:p>
            <a:pPr>
              <a:buFont typeface="Wingdings 2" pitchFamily="18" charset="2"/>
              <a:buNone/>
            </a:pPr>
            <a:r>
              <a:rPr lang="pt-BR" sz="1600" dirty="0" err="1" smtClean="0"/>
              <a:t>int</a:t>
            </a:r>
            <a:r>
              <a:rPr lang="pt-BR" sz="1600" dirty="0" smtClean="0"/>
              <a:t> quadrante ( </a:t>
            </a:r>
            <a:r>
              <a:rPr lang="pt-BR" sz="1600" dirty="0" err="1" smtClean="0"/>
              <a:t>int</a:t>
            </a:r>
            <a:r>
              <a:rPr lang="pt-BR" sz="1600" dirty="0" smtClean="0"/>
              <a:t> x, </a:t>
            </a:r>
            <a:r>
              <a:rPr lang="pt-BR" sz="1600" dirty="0" err="1" smtClean="0"/>
              <a:t>int</a:t>
            </a:r>
            <a:r>
              <a:rPr lang="pt-BR" sz="1600" dirty="0" smtClean="0"/>
              <a:t> y )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if</a:t>
            </a:r>
            <a:r>
              <a:rPr lang="pt-BR" sz="1600" dirty="0" smtClean="0"/>
              <a:t> ( x &gt; 0 &amp;&amp; y &gt; 0 )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1;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if</a:t>
            </a:r>
            <a:r>
              <a:rPr lang="pt-BR" sz="1600" dirty="0" smtClean="0"/>
              <a:t> ( x &lt; 0 &amp;&amp; y &gt; 0 )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2;</a:t>
            </a:r>
          </a:p>
          <a:p>
            <a:pPr>
              <a:buNone/>
            </a:pPr>
            <a:r>
              <a:rPr lang="pt-BR" sz="1600" dirty="0"/>
              <a:t>	</a:t>
            </a:r>
            <a:r>
              <a:rPr lang="pt-BR" sz="1600" dirty="0" err="1" smtClean="0"/>
              <a:t>if</a:t>
            </a:r>
            <a:r>
              <a:rPr lang="pt-BR" sz="1600" dirty="0" smtClean="0"/>
              <a:t> ( x </a:t>
            </a:r>
            <a:r>
              <a:rPr lang="pt-BR" sz="1600" dirty="0"/>
              <a:t>&lt; 0 &amp;&amp; y </a:t>
            </a:r>
            <a:r>
              <a:rPr lang="pt-BR" sz="1600" dirty="0" smtClean="0"/>
              <a:t>&lt; 0 )</a:t>
            </a:r>
            <a:endParaRPr lang="pt-BR" sz="1600" dirty="0"/>
          </a:p>
          <a:p>
            <a:pPr>
              <a:buNone/>
            </a:pPr>
            <a:r>
              <a:rPr lang="pt-BR" sz="1600" dirty="0"/>
              <a:t>           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smtClean="0"/>
              <a:t>3;</a:t>
            </a:r>
          </a:p>
          <a:p>
            <a:pPr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if</a:t>
            </a:r>
            <a:r>
              <a:rPr lang="pt-BR" sz="1600" dirty="0" smtClean="0"/>
              <a:t> ( x &gt; </a:t>
            </a:r>
            <a:r>
              <a:rPr lang="pt-BR" sz="1600" dirty="0"/>
              <a:t>0 &amp;&amp; y </a:t>
            </a:r>
            <a:r>
              <a:rPr lang="pt-BR" sz="1600" dirty="0" smtClean="0"/>
              <a:t>&lt; 0 )</a:t>
            </a:r>
            <a:endParaRPr lang="pt-BR" sz="1600" dirty="0"/>
          </a:p>
          <a:p>
            <a:pPr>
              <a:buNone/>
            </a:pPr>
            <a:r>
              <a:rPr lang="pt-BR" sz="1600" dirty="0"/>
              <a:t>            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smtClean="0"/>
              <a:t>4;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}</a:t>
            </a:r>
          </a:p>
          <a:p>
            <a:pPr>
              <a:buFont typeface="Wingdings 2" pitchFamily="18" charset="2"/>
              <a:buNone/>
            </a:pPr>
            <a:endParaRPr lang="pt-BR" sz="1600" dirty="0" smtClean="0"/>
          </a:p>
        </p:txBody>
      </p:sp>
      <p:sp>
        <p:nvSpPr>
          <p:cNvPr id="28676" name="Espaço Reservado para Conteúdo 4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4591050" cy="4525963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main</a:t>
            </a:r>
            <a:r>
              <a:rPr lang="pt-BR" sz="1600" dirty="0" smtClean="0"/>
              <a:t> ( </a:t>
            </a:r>
            <a:r>
              <a:rPr lang="pt-BR" sz="1600" dirty="0" err="1" smtClean="0"/>
              <a:t>int</a:t>
            </a:r>
            <a:r>
              <a:rPr lang="pt-BR" sz="1600" dirty="0" smtClean="0"/>
              <a:t> </a:t>
            </a:r>
            <a:r>
              <a:rPr lang="pt-BR" sz="1600" dirty="0" err="1" smtClean="0"/>
              <a:t>argc</a:t>
            </a:r>
            <a:r>
              <a:rPr lang="pt-BR" sz="1600" dirty="0" smtClean="0"/>
              <a:t>, char *</a:t>
            </a:r>
            <a:r>
              <a:rPr lang="pt-BR" sz="1600" dirty="0" err="1" smtClean="0"/>
              <a:t>argv</a:t>
            </a:r>
            <a:r>
              <a:rPr lang="pt-BR" sz="1600" dirty="0" smtClean="0"/>
              <a:t>[] )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{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int</a:t>
            </a:r>
            <a:r>
              <a:rPr lang="pt-BR" sz="1600" dirty="0" smtClean="0"/>
              <a:t> x, y, q;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x = </a:t>
            </a:r>
            <a:r>
              <a:rPr lang="pt-BR" sz="1600" dirty="0" err="1" smtClean="0"/>
              <a:t>atoi</a:t>
            </a:r>
            <a:r>
              <a:rPr lang="pt-BR" sz="1600" dirty="0" smtClean="0"/>
              <a:t>(</a:t>
            </a:r>
            <a:r>
              <a:rPr lang="pt-BR" sz="1600" dirty="0" err="1" smtClean="0"/>
              <a:t>argv</a:t>
            </a:r>
            <a:r>
              <a:rPr lang="pt-BR" sz="1600" dirty="0" smtClean="0"/>
              <a:t>[1]);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y = </a:t>
            </a:r>
            <a:r>
              <a:rPr lang="pt-BR" sz="1600" dirty="0" err="1" smtClean="0"/>
              <a:t>atoi</a:t>
            </a:r>
            <a:r>
              <a:rPr lang="pt-BR" sz="1600" dirty="0" smtClean="0"/>
              <a:t>(</a:t>
            </a:r>
            <a:r>
              <a:rPr lang="pt-BR" sz="1600" dirty="0" err="1" smtClean="0"/>
              <a:t>argv</a:t>
            </a:r>
            <a:r>
              <a:rPr lang="pt-BR" sz="1600" dirty="0" smtClean="0"/>
              <a:t>[2]);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q = quadrante(x, y);</a:t>
            </a:r>
          </a:p>
          <a:p>
            <a:pPr>
              <a:buFont typeface="Wingdings 2" pitchFamily="18" charset="2"/>
              <a:buNone/>
            </a:pPr>
            <a:endParaRPr lang="pt-BR" sz="1600" dirty="0"/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if</a:t>
            </a:r>
            <a:r>
              <a:rPr lang="pt-BR" sz="1600" dirty="0" smtClean="0"/>
              <a:t> ( q == 1 )</a:t>
            </a:r>
          </a:p>
          <a:p>
            <a:pPr>
              <a:buFont typeface="Wingdings 2" pitchFamily="18" charset="2"/>
              <a:buNone/>
            </a:pPr>
            <a:r>
              <a:rPr lang="pt-BR" sz="1600" dirty="0"/>
              <a:t> </a:t>
            </a:r>
            <a:r>
              <a:rPr lang="pt-BR" sz="1600" dirty="0" smtClean="0"/>
              <a:t>           </a:t>
            </a:r>
            <a:r>
              <a:rPr lang="pt-BR" sz="1600" dirty="0" err="1" smtClean="0"/>
              <a:t>printf</a:t>
            </a:r>
            <a:r>
              <a:rPr lang="pt-BR" sz="1600" dirty="0" smtClean="0"/>
              <a:t>(“1o. Quadrante\n”);</a:t>
            </a:r>
          </a:p>
          <a:p>
            <a:pPr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else</a:t>
            </a:r>
            <a:r>
              <a:rPr lang="pt-BR" sz="1600" dirty="0" smtClean="0"/>
              <a:t> </a:t>
            </a:r>
            <a:r>
              <a:rPr lang="pt-BR" sz="1600" dirty="0" err="1" smtClean="0"/>
              <a:t>if</a:t>
            </a:r>
            <a:r>
              <a:rPr lang="pt-BR" sz="1600" dirty="0" smtClean="0"/>
              <a:t> </a:t>
            </a:r>
            <a:r>
              <a:rPr lang="pt-BR" sz="1600" dirty="0"/>
              <a:t>( q == </a:t>
            </a:r>
            <a:r>
              <a:rPr lang="pt-BR" sz="1600" dirty="0" smtClean="0"/>
              <a:t>2 </a:t>
            </a:r>
            <a:r>
              <a:rPr lang="pt-BR" sz="1600" dirty="0"/>
              <a:t>)</a:t>
            </a:r>
          </a:p>
          <a:p>
            <a:pPr>
              <a:buNone/>
            </a:pPr>
            <a:r>
              <a:rPr lang="pt-BR" sz="1600" dirty="0"/>
              <a:t>            </a:t>
            </a:r>
            <a:r>
              <a:rPr lang="pt-BR" sz="1600" dirty="0" err="1"/>
              <a:t>printf</a:t>
            </a:r>
            <a:r>
              <a:rPr lang="pt-BR" sz="1600" dirty="0" smtClean="0"/>
              <a:t>(“2o</a:t>
            </a:r>
            <a:r>
              <a:rPr lang="pt-BR" sz="1600" dirty="0"/>
              <a:t>. Quadrante\n</a:t>
            </a:r>
            <a:r>
              <a:rPr lang="pt-BR" sz="1600" dirty="0" smtClean="0"/>
              <a:t>”);</a:t>
            </a:r>
          </a:p>
          <a:p>
            <a:pPr>
              <a:buNone/>
            </a:pPr>
            <a:r>
              <a:rPr lang="pt-BR" sz="1600" dirty="0"/>
              <a:t> </a:t>
            </a:r>
            <a:r>
              <a:rPr lang="pt-BR" sz="1600" dirty="0" smtClean="0"/>
              <a:t>     ...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  </a:t>
            </a:r>
            <a:r>
              <a:rPr lang="pt-BR" sz="1600" dirty="0" err="1" smtClean="0"/>
              <a:t>return</a:t>
            </a:r>
            <a:r>
              <a:rPr lang="pt-BR" sz="1600" dirty="0" smtClean="0"/>
              <a:t> 0;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}</a:t>
            </a:r>
          </a:p>
          <a:p>
            <a:endParaRPr lang="pt-BR" sz="1600" dirty="0" smtClean="0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27816-0E3D-44EC-9EA5-A4AB5AA40FD6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>
            <a:off x="539552" y="2492896"/>
            <a:ext cx="28803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1259632" y="3356992"/>
            <a:ext cx="72008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259632" y="3933056"/>
            <a:ext cx="72008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 flipV="1">
            <a:off x="4716016" y="3933056"/>
            <a:ext cx="1800200" cy="132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1259632" y="4509120"/>
            <a:ext cx="72008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1259632" y="5085184"/>
            <a:ext cx="72008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9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Comando </a:t>
            </a:r>
            <a:r>
              <a:rPr lang="pt-BR" dirty="0" err="1" smtClean="0"/>
              <a:t>return</a:t>
            </a:r>
            <a:endParaRPr lang="pt-BR" dirty="0"/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função, </a:t>
            </a:r>
            <a:r>
              <a:rPr lang="pt-BR" u="sng" dirty="0" smtClean="0"/>
              <a:t>exceto</a:t>
            </a:r>
            <a:r>
              <a:rPr lang="pt-BR" dirty="0" smtClean="0"/>
              <a:t> as do tipo </a:t>
            </a:r>
            <a:r>
              <a:rPr lang="pt-BR" dirty="0" err="1" smtClean="0">
                <a:solidFill>
                  <a:srgbClr val="00B0F0"/>
                </a:solidFill>
              </a:rPr>
              <a:t>void</a:t>
            </a:r>
            <a:r>
              <a:rPr lang="pt-BR" dirty="0" smtClean="0"/>
              <a:t>, retornam algum valor.</a:t>
            </a:r>
          </a:p>
          <a:p>
            <a:endParaRPr lang="pt-BR" dirty="0" smtClean="0"/>
          </a:p>
          <a:p>
            <a:r>
              <a:rPr lang="pt-BR" dirty="0" smtClean="0"/>
              <a:t>Esse valor é especificado explicitamente pelo comando </a:t>
            </a:r>
            <a:r>
              <a:rPr lang="pt-BR" dirty="0" err="1" smtClean="0">
                <a:solidFill>
                  <a:srgbClr val="00B0F0"/>
                </a:solidFill>
              </a:rPr>
              <a:t>return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 partir do momento que uma função </a:t>
            </a:r>
            <a:r>
              <a:rPr lang="pt-BR" u="sng" dirty="0" smtClean="0">
                <a:solidFill>
                  <a:srgbClr val="00B0F0"/>
                </a:solidFill>
              </a:rPr>
              <a:t>não</a:t>
            </a:r>
            <a:r>
              <a:rPr lang="pt-BR" dirty="0" smtClean="0"/>
              <a:t> é declarada como </a:t>
            </a:r>
            <a:r>
              <a:rPr lang="pt-BR" dirty="0" err="1" smtClean="0">
                <a:solidFill>
                  <a:srgbClr val="00B0F0"/>
                </a:solidFill>
              </a:rPr>
              <a:t>void</a:t>
            </a:r>
            <a:r>
              <a:rPr lang="pt-BR" dirty="0" smtClean="0"/>
              <a:t>, ela pode ser usada em qualquer expressão válida em C.</a:t>
            </a:r>
          </a:p>
          <a:p>
            <a:endParaRPr lang="pt-BR" dirty="0" smtClean="0"/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 x = 4 + soma(3, 2) * subtrai(10, 6);</a:t>
            </a: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B88C7-F4ED-41F3-9E7A-602895C97934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Comando </a:t>
            </a:r>
            <a:r>
              <a:rPr lang="pt-BR" dirty="0" err="1" smtClean="0"/>
              <a:t>return</a:t>
            </a:r>
            <a:endParaRPr lang="pt-BR" dirty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Mas algumas vezes, existem funções que não produzem resultados relevantes, mas retornam algum valor.</a:t>
            </a:r>
          </a:p>
          <a:p>
            <a:endParaRPr lang="pt-BR" smtClean="0"/>
          </a:p>
          <a:p>
            <a:r>
              <a:rPr lang="pt-BR" smtClean="0"/>
              <a:t>Pergunta: Eu tenho que atribuir esse valor a alguma variável já que um valor está sendo devolvido??</a:t>
            </a:r>
          </a:p>
          <a:p>
            <a:r>
              <a:rPr lang="pt-BR" smtClean="0"/>
              <a:t>Resposta:</a:t>
            </a:r>
          </a:p>
          <a:p>
            <a:pPr lvl="1"/>
            <a:r>
              <a:rPr lang="pt-BR" smtClean="0"/>
              <a:t>Não. Se não há nenhuma atribuição especificada, o valor de retorno é descartado. </a:t>
            </a:r>
          </a:p>
          <a:p>
            <a:endParaRPr lang="pt-BR" smtClean="0"/>
          </a:p>
          <a:p>
            <a:r>
              <a:rPr lang="pt-BR" smtClean="0"/>
              <a:t>Exemplo:</a:t>
            </a:r>
          </a:p>
          <a:p>
            <a:pPr lvl="1"/>
            <a:r>
              <a:rPr lang="pt-BR" smtClean="0"/>
              <a:t>printf();</a:t>
            </a:r>
          </a:p>
        </p:txBody>
      </p:sp>
      <p:sp>
        <p:nvSpPr>
          <p:cNvPr id="307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63868-1C8F-4A5E-AB91-ED2296A5CCFC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Comando </a:t>
            </a:r>
            <a:r>
              <a:rPr lang="pt-BR" dirty="0" err="1" smtClean="0"/>
              <a:t>return</a:t>
            </a:r>
            <a:endParaRPr lang="pt-BR" dirty="0"/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EXEMPLOS: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main()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{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x;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      </a:t>
            </a:r>
            <a:r>
              <a:rPr lang="pt-BR" dirty="0" smtClean="0"/>
              <a:t>char </a:t>
            </a:r>
            <a:r>
              <a:rPr lang="pt-BR" dirty="0" err="1" smtClean="0"/>
              <a:t>str</a:t>
            </a:r>
            <a:r>
              <a:rPr lang="pt-BR" dirty="0" smtClean="0"/>
              <a:t>[10] = "computar";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      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      x = </a:t>
            </a:r>
            <a:r>
              <a:rPr lang="pt-BR" dirty="0" err="1" smtClean="0"/>
              <a:t>printf</a:t>
            </a:r>
            <a:r>
              <a:rPr lang="pt-BR" dirty="0" smtClean="0"/>
              <a:t>("%s\n", </a:t>
            </a:r>
            <a:r>
              <a:rPr lang="pt-BR" dirty="0" err="1" smtClean="0"/>
              <a:t>str</a:t>
            </a:r>
            <a:r>
              <a:rPr lang="pt-BR" dirty="0" smtClean="0"/>
              <a:t>);	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</a:rPr>
              <a:t>// x = numero de caracteres impresso (\n conta).</a:t>
            </a:r>
            <a:endParaRPr lang="pt-BR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pt-BR" dirty="0" smtClean="0"/>
              <a:t>      </a:t>
            </a:r>
            <a:r>
              <a:rPr lang="pt-BR" dirty="0" err="1" smtClean="0"/>
              <a:t>printf</a:t>
            </a:r>
            <a:r>
              <a:rPr lang="pt-BR" dirty="0" smtClean="0"/>
              <a:t>("%d\n", x);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}</a:t>
            </a:r>
          </a:p>
        </p:txBody>
      </p:sp>
      <p:sp>
        <p:nvSpPr>
          <p:cNvPr id="317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61FFFC-9FA2-4C7F-B975-30B7AECE222F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Comando </a:t>
            </a:r>
            <a:r>
              <a:rPr lang="pt-BR" dirty="0" err="1" smtClean="0"/>
              <a:t>return</a:t>
            </a:r>
            <a:endParaRPr lang="pt-BR" dirty="0"/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1600" dirty="0" smtClean="0"/>
              <a:t>#include &lt;</a:t>
            </a:r>
            <a:r>
              <a:rPr lang="en-US" sz="1600" dirty="0" err="1" smtClean="0"/>
              <a:t>stdio.h</a:t>
            </a:r>
            <a:r>
              <a:rPr lang="en-US" sz="1600" dirty="0" smtClean="0"/>
              <a:t>&gt;</a:t>
            </a:r>
            <a:endParaRPr lang="pt-BR" sz="1600" dirty="0" smtClean="0"/>
          </a:p>
          <a:p>
            <a:pPr>
              <a:buFont typeface="Wingdings 2" pitchFamily="18" charset="2"/>
              <a:buNone/>
            </a:pP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mul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a, </a:t>
            </a:r>
            <a:r>
              <a:rPr lang="en-US" sz="1600" dirty="0" err="1" smtClean="0"/>
              <a:t>int</a:t>
            </a:r>
            <a:r>
              <a:rPr lang="en-US" sz="1600" dirty="0" smtClean="0"/>
              <a:t> b)</a:t>
            </a:r>
            <a:endParaRPr lang="pt-BR" sz="1600" dirty="0" smtClean="0"/>
          </a:p>
          <a:p>
            <a:pPr>
              <a:buFont typeface="Wingdings 2" pitchFamily="18" charset="2"/>
              <a:buNone/>
            </a:pPr>
            <a:r>
              <a:rPr lang="en-US" sz="1600" dirty="0" smtClean="0"/>
              <a:t>{</a:t>
            </a:r>
            <a:endParaRPr lang="pt-BR" sz="1600" dirty="0" smtClean="0"/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	</a:t>
            </a:r>
            <a:r>
              <a:rPr lang="en-US" sz="1600" dirty="0" smtClean="0"/>
              <a:t>return (a * b);</a:t>
            </a:r>
            <a:endParaRPr lang="pt-BR" sz="1600" dirty="0" smtClean="0"/>
          </a:p>
          <a:p>
            <a:pPr>
              <a:buFont typeface="Wingdings 2" pitchFamily="18" charset="2"/>
              <a:buNone/>
            </a:pPr>
            <a:r>
              <a:rPr lang="en-US" sz="1600" dirty="0" smtClean="0"/>
              <a:t>}</a:t>
            </a:r>
            <a:endParaRPr lang="pt-BR" sz="1600" dirty="0" smtClean="0"/>
          </a:p>
          <a:p>
            <a:pPr>
              <a:buFont typeface="Wingdings 2" pitchFamily="18" charset="2"/>
              <a:buNone/>
            </a:pPr>
            <a:r>
              <a:rPr lang="en-US" sz="1600" dirty="0" smtClean="0"/>
              <a:t> </a:t>
            </a:r>
            <a:endParaRPr lang="pt-BR" sz="1600" dirty="0" smtClean="0"/>
          </a:p>
          <a:p>
            <a:pPr>
              <a:buFont typeface="Wingdings 2" pitchFamily="18" charset="2"/>
              <a:buNone/>
            </a:pPr>
            <a:r>
              <a:rPr lang="en-US" sz="1600" dirty="0" smtClean="0"/>
              <a:t>main()</a:t>
            </a:r>
            <a:endParaRPr lang="pt-BR" sz="1600" dirty="0" smtClean="0"/>
          </a:p>
          <a:p>
            <a:pPr>
              <a:buFont typeface="Wingdings 2" pitchFamily="18" charset="2"/>
              <a:buNone/>
            </a:pPr>
            <a:r>
              <a:rPr lang="en-US" sz="1600" dirty="0" smtClean="0"/>
              <a:t>{</a:t>
            </a:r>
            <a:endParaRPr lang="pt-BR" sz="1600" dirty="0" smtClean="0"/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int</a:t>
            </a:r>
            <a:r>
              <a:rPr lang="pt-BR" sz="1600" dirty="0" smtClean="0"/>
              <a:t> x, y, z;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	x = 10;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	y = 20;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    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	z = </a:t>
            </a:r>
            <a:r>
              <a:rPr lang="pt-BR" sz="1600" dirty="0" err="1" smtClean="0"/>
              <a:t>mul</a:t>
            </a:r>
            <a:r>
              <a:rPr lang="pt-BR" sz="1600" dirty="0" smtClean="0"/>
              <a:t>(x, y);		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</a:rPr>
              <a:t>// valor de retorno </a:t>
            </a: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</a:rPr>
              <a:t>atribuido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</a:rPr>
              <a:t> a z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printf</a:t>
            </a:r>
            <a:r>
              <a:rPr lang="pt-BR" sz="1600" dirty="0" smtClean="0"/>
              <a:t>("%d\n", </a:t>
            </a:r>
            <a:r>
              <a:rPr lang="pt-BR" sz="1600" dirty="0" err="1" smtClean="0"/>
              <a:t>mul</a:t>
            </a:r>
            <a:r>
              <a:rPr lang="pt-BR" sz="1600" dirty="0" smtClean="0"/>
              <a:t>(x, y));   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</a:rPr>
              <a:t>// valor de retorno usado no </a:t>
            </a:r>
            <a:r>
              <a:rPr lang="pt-BR" sz="1600" dirty="0" err="1" smtClean="0">
                <a:solidFill>
                  <a:schemeClr val="tx1">
                    <a:lumMod val="75000"/>
                  </a:schemeClr>
                </a:solidFill>
              </a:rPr>
              <a:t>printf</a:t>
            </a:r>
            <a:endParaRPr lang="pt-BR" sz="1600" dirty="0" smtClean="0">
              <a:solidFill>
                <a:schemeClr val="tx1">
                  <a:lumMod val="75000"/>
                </a:schemeClr>
              </a:solidFill>
            </a:endParaRP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	</a:t>
            </a:r>
            <a:r>
              <a:rPr lang="pt-BR" sz="1600" dirty="0" err="1" smtClean="0"/>
              <a:t>mul</a:t>
            </a:r>
            <a:r>
              <a:rPr lang="pt-BR" sz="1600" dirty="0" smtClean="0"/>
              <a:t>(x, y);		</a:t>
            </a:r>
            <a:r>
              <a:rPr lang="pt-BR" sz="1600" dirty="0" smtClean="0">
                <a:solidFill>
                  <a:schemeClr val="tx1">
                    <a:lumMod val="75000"/>
                  </a:schemeClr>
                </a:solidFill>
              </a:rPr>
              <a:t>// valor de retorno perdido</a:t>
            </a:r>
          </a:p>
          <a:p>
            <a:pPr>
              <a:buFont typeface="Wingdings 2" pitchFamily="18" charset="2"/>
              <a:buNone/>
            </a:pPr>
            <a:r>
              <a:rPr lang="pt-BR" sz="1600" dirty="0" smtClean="0"/>
              <a:t>}</a:t>
            </a:r>
          </a:p>
        </p:txBody>
      </p:sp>
      <p:sp>
        <p:nvSpPr>
          <p:cNvPr id="327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BEB96C-DB9A-4F8B-86B8-72EE85E0D82E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Protótipos de função</a:t>
            </a:r>
            <a:endParaRPr lang="pt-BR" dirty="0"/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padrão ANSI C especifica que toda função em C deve ser declarada antes de ser usada.</a:t>
            </a:r>
          </a:p>
          <a:p>
            <a:pPr lvl="1"/>
            <a:r>
              <a:rPr lang="pt-BR" dirty="0" smtClean="0"/>
              <a:t>Isso porque é preciso conhecer o endereço de memória de cada função antes de poder chamá-la.</a:t>
            </a:r>
          </a:p>
          <a:p>
            <a:endParaRPr lang="pt-BR" dirty="0"/>
          </a:p>
          <a:p>
            <a:r>
              <a:rPr lang="pt-BR" dirty="0" smtClean="0"/>
              <a:t>Entretanto, os compiladores de hoje evoluíram a ponto de não precisar mais desta regra.</a:t>
            </a:r>
          </a:p>
          <a:p>
            <a:endParaRPr lang="pt-BR" dirty="0" smtClean="0"/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8C43A-BE5F-4A54-921A-197C2DFEA340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solidFill>
                  <a:srgbClr val="00B0F0"/>
                </a:solidFill>
              </a:rPr>
              <a:t>Funções e procedimentos</a:t>
            </a:r>
            <a:r>
              <a:rPr lang="pt-BR" dirty="0" smtClean="0"/>
              <a:t> são blocos de instruções que realizam uma determinada atividade.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São uma das características mais importantes de qualquer linguagem de programação.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Exemplo de função:</a:t>
            </a:r>
          </a:p>
          <a:p>
            <a:pPr lvl="1" eaLnBrk="1" hangingPunct="1"/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48B95-4767-4175-8B8A-25A1CF3497B9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92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Protótipos de função</a:t>
            </a:r>
            <a:endParaRPr lang="pt-BR" dirty="0"/>
          </a:p>
        </p:txBody>
      </p:sp>
      <p:sp>
        <p:nvSpPr>
          <p:cNvPr id="348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     		</a:t>
            </a:r>
            <a:r>
              <a:rPr lang="pt-BR" sz="2000" dirty="0" err="1" smtClean="0"/>
              <a:t>int</a:t>
            </a:r>
            <a:r>
              <a:rPr lang="pt-BR" sz="2000" dirty="0" smtClean="0"/>
              <a:t> x = 10;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y = 20;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("%f\n", </a:t>
            </a:r>
            <a:r>
              <a:rPr lang="pt-BR" sz="2000" dirty="0" err="1" smtClean="0"/>
              <a:t>mul</a:t>
            </a:r>
            <a:r>
              <a:rPr lang="pt-BR" sz="2000" dirty="0" smtClean="0"/>
              <a:t>(</a:t>
            </a:r>
            <a:r>
              <a:rPr lang="pt-BR" sz="2000" dirty="0" err="1" smtClean="0"/>
              <a:t>x,y</a:t>
            </a:r>
            <a:r>
              <a:rPr lang="pt-BR" sz="2000" dirty="0" smtClean="0"/>
              <a:t>));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>
              <a:buFont typeface="Wingdings 2" pitchFamily="18" charset="2"/>
              <a:buNone/>
            </a:pP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float</a:t>
            </a:r>
            <a:r>
              <a:rPr lang="pt-BR" sz="2000" dirty="0" smtClean="0"/>
              <a:t> </a:t>
            </a:r>
            <a:r>
              <a:rPr lang="pt-BR" sz="2000" dirty="0" err="1" smtClean="0"/>
              <a:t>mul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x, </a:t>
            </a:r>
            <a:r>
              <a:rPr lang="pt-BR" sz="2000" dirty="0" err="1" smtClean="0"/>
              <a:t>int</a:t>
            </a:r>
            <a:r>
              <a:rPr lang="pt-BR" sz="2000" dirty="0" smtClean="0"/>
              <a:t> y)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(x * y);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endParaRPr lang="pt-BR" sz="2000" dirty="0" smtClean="0"/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4821" name="CaixaDeTexto 4"/>
          <p:cNvSpPr txBox="1">
            <a:spLocks noChangeArrowheads="1"/>
          </p:cNvSpPr>
          <p:nvPr/>
        </p:nvSpPr>
        <p:spPr bwMode="auto">
          <a:xfrm>
            <a:off x="4572000" y="1857375"/>
            <a:ext cx="39290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CERTO ou ERRADO, segundo o padrão ANSI C?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714875" y="2857500"/>
            <a:ext cx="392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FF0000"/>
                </a:solidFill>
              </a:rPr>
              <a:t>ERRADO!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C5C91C-EEE2-4FEA-96CE-3FE4164DBF60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sp>
        <p:nvSpPr>
          <p:cNvPr id="9" name="CaixaDeTexto 4"/>
          <p:cNvSpPr txBox="1">
            <a:spLocks noChangeArrowheads="1"/>
          </p:cNvSpPr>
          <p:nvPr/>
        </p:nvSpPr>
        <p:spPr bwMode="auto">
          <a:xfrm>
            <a:off x="4572000" y="4149080"/>
            <a:ext cx="3929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 smtClean="0"/>
              <a:t>Funciona se fizer deste jeito?</a:t>
            </a:r>
            <a:endParaRPr lang="pt-BR" sz="2400" dirty="0"/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714875" y="5149205"/>
            <a:ext cx="392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 dirty="0" smtClean="0">
                <a:solidFill>
                  <a:srgbClr val="92D050"/>
                </a:solidFill>
              </a:rPr>
              <a:t>SIM!</a:t>
            </a:r>
            <a:endParaRPr lang="pt-BR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Protótipos de função</a:t>
            </a:r>
            <a:endParaRPr lang="pt-BR" dirty="0"/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float</a:t>
            </a:r>
            <a:r>
              <a:rPr lang="pt-BR" sz="2000" dirty="0" smtClean="0"/>
              <a:t> </a:t>
            </a:r>
            <a:r>
              <a:rPr lang="pt-BR" sz="2000" dirty="0" err="1" smtClean="0"/>
              <a:t>mul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x, </a:t>
            </a:r>
            <a:r>
              <a:rPr lang="pt-BR" sz="2000" dirty="0" err="1" smtClean="0"/>
              <a:t>int</a:t>
            </a:r>
            <a:r>
              <a:rPr lang="pt-BR" sz="2000" dirty="0" smtClean="0"/>
              <a:t> y)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(x * y);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>
              <a:buFont typeface="Wingdings 2" pitchFamily="18" charset="2"/>
              <a:buNone/>
            </a:pPr>
            <a:endParaRPr lang="pt-BR" sz="2000" dirty="0" smtClean="0"/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x = 10;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y = 20;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("%f\n", </a:t>
            </a:r>
            <a:r>
              <a:rPr lang="pt-BR" sz="2000" dirty="0" err="1" smtClean="0"/>
              <a:t>mul</a:t>
            </a:r>
            <a:r>
              <a:rPr lang="pt-BR" sz="2000" dirty="0" smtClean="0"/>
              <a:t>(x, y));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5845" name="CaixaDeTexto 4"/>
          <p:cNvSpPr txBox="1">
            <a:spLocks noChangeArrowheads="1"/>
          </p:cNvSpPr>
          <p:nvPr/>
        </p:nvSpPr>
        <p:spPr bwMode="auto">
          <a:xfrm>
            <a:off x="4572000" y="1857375"/>
            <a:ext cx="39290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CERTO ou ERRADO, segundo o padrão ANSI C?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714875" y="2857500"/>
            <a:ext cx="392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92D050"/>
                </a:solidFill>
              </a:rPr>
              <a:t>CERTO!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856ED8-5E54-4B1C-9B92-347AEA7C2983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sp>
        <p:nvSpPr>
          <p:cNvPr id="8" name="CaixaDeTexto 4"/>
          <p:cNvSpPr txBox="1">
            <a:spLocks noChangeArrowheads="1"/>
          </p:cNvSpPr>
          <p:nvPr/>
        </p:nvSpPr>
        <p:spPr bwMode="auto">
          <a:xfrm>
            <a:off x="4572000" y="4149080"/>
            <a:ext cx="3929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 smtClean="0"/>
              <a:t>Funciona se fizer deste jeito?</a:t>
            </a:r>
            <a:endParaRPr lang="pt-BR" sz="2400" dirty="0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4714875" y="5149205"/>
            <a:ext cx="392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 dirty="0" smtClean="0">
                <a:solidFill>
                  <a:srgbClr val="92D050"/>
                </a:solidFill>
              </a:rPr>
              <a:t>SIM!</a:t>
            </a:r>
            <a:endParaRPr lang="pt-BR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Protótipos de função</a:t>
            </a:r>
            <a:endParaRPr lang="pt-BR" dirty="0"/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float</a:t>
            </a:r>
            <a:r>
              <a:rPr lang="pt-BR" sz="2000" dirty="0" smtClean="0"/>
              <a:t> </a:t>
            </a:r>
            <a:r>
              <a:rPr lang="pt-BR" sz="2000" dirty="0" err="1" smtClean="0"/>
              <a:t>mul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x, </a:t>
            </a:r>
            <a:r>
              <a:rPr lang="pt-BR" sz="2000" dirty="0" err="1" smtClean="0"/>
              <a:t>int</a:t>
            </a:r>
            <a:r>
              <a:rPr lang="pt-BR" sz="2000" dirty="0" smtClean="0"/>
              <a:t> y)</a:t>
            </a:r>
            <a:r>
              <a:rPr lang="pt-BR" sz="2000" b="1" dirty="0" smtClean="0">
                <a:solidFill>
                  <a:srgbClr val="00B0F0"/>
                </a:solidFill>
              </a:rPr>
              <a:t>;</a:t>
            </a:r>
            <a:r>
              <a:rPr lang="pt-BR" sz="2000" dirty="0" smtClean="0"/>
              <a:t> </a:t>
            </a:r>
            <a:r>
              <a:rPr lang="pt-BR" sz="2000" dirty="0" smtClean="0">
                <a:solidFill>
                  <a:srgbClr val="00B0F0"/>
                </a:solidFill>
              </a:rPr>
              <a:t>//ponto-e-vírgula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main</a:t>
            </a:r>
            <a:r>
              <a:rPr lang="pt-BR" sz="2000" dirty="0" smtClean="0"/>
              <a:t>()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x = 10;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int</a:t>
            </a:r>
            <a:r>
              <a:rPr lang="pt-BR" sz="2000" dirty="0" smtClean="0"/>
              <a:t> y = 20;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printf</a:t>
            </a:r>
            <a:r>
              <a:rPr lang="pt-BR" sz="2000" dirty="0" smtClean="0"/>
              <a:t>("%f\n", </a:t>
            </a:r>
            <a:r>
              <a:rPr lang="pt-BR" sz="2000" dirty="0" err="1" smtClean="0"/>
              <a:t>mul</a:t>
            </a:r>
            <a:r>
              <a:rPr lang="pt-BR" sz="2000" dirty="0" smtClean="0"/>
              <a:t>(x y));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float</a:t>
            </a:r>
            <a:r>
              <a:rPr lang="pt-BR" sz="2000" dirty="0" smtClean="0"/>
              <a:t> </a:t>
            </a:r>
            <a:r>
              <a:rPr lang="pt-BR" sz="2000" dirty="0" err="1" smtClean="0"/>
              <a:t>mul</a:t>
            </a:r>
            <a:r>
              <a:rPr lang="pt-BR" sz="2000" dirty="0" smtClean="0"/>
              <a:t>(</a:t>
            </a:r>
            <a:r>
              <a:rPr lang="pt-BR" sz="2000" dirty="0" err="1" smtClean="0"/>
              <a:t>int</a:t>
            </a:r>
            <a:r>
              <a:rPr lang="pt-BR" sz="2000" dirty="0" smtClean="0"/>
              <a:t> x, </a:t>
            </a:r>
            <a:r>
              <a:rPr lang="pt-BR" sz="2000" dirty="0" err="1" smtClean="0"/>
              <a:t>int</a:t>
            </a:r>
            <a:r>
              <a:rPr lang="pt-BR" sz="2000" dirty="0" smtClean="0"/>
              <a:t> y)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	</a:t>
            </a:r>
            <a:r>
              <a:rPr lang="pt-BR" sz="2000" dirty="0" err="1" smtClean="0"/>
              <a:t>return</a:t>
            </a:r>
            <a:r>
              <a:rPr lang="pt-BR" sz="2000" dirty="0" smtClean="0"/>
              <a:t> (x * y);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36869" name="CaixaDeTexto 4"/>
          <p:cNvSpPr txBox="1">
            <a:spLocks noChangeArrowheads="1"/>
          </p:cNvSpPr>
          <p:nvPr/>
        </p:nvSpPr>
        <p:spPr bwMode="auto">
          <a:xfrm>
            <a:off x="4572000" y="3429000"/>
            <a:ext cx="39290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/>
              <a:t>CERTO ou ERRADO, segundo o padrão ANSI C?</a:t>
            </a:r>
          </a:p>
        </p:txBody>
      </p: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714875" y="4429125"/>
            <a:ext cx="3929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>
                <a:solidFill>
                  <a:srgbClr val="92D050"/>
                </a:solidFill>
              </a:rPr>
              <a:t>CERTO!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6096F-6048-4F92-A031-42B049BA46D2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sp>
        <p:nvSpPr>
          <p:cNvPr id="8" name="CaixaDeTexto 4"/>
          <p:cNvSpPr txBox="1">
            <a:spLocks noChangeArrowheads="1"/>
          </p:cNvSpPr>
          <p:nvPr/>
        </p:nvSpPr>
        <p:spPr bwMode="auto">
          <a:xfrm>
            <a:off x="4572000" y="5157192"/>
            <a:ext cx="3929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 smtClean="0"/>
              <a:t>Funciona se fizer deste jeito?</a:t>
            </a:r>
            <a:endParaRPr lang="pt-BR" sz="2400" dirty="0"/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4714875" y="6157317"/>
            <a:ext cx="392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 dirty="0" smtClean="0">
                <a:solidFill>
                  <a:srgbClr val="92D050"/>
                </a:solidFill>
              </a:rPr>
              <a:t>SIM!</a:t>
            </a:r>
            <a:endParaRPr lang="pt-BR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Protótipos de função</a:t>
            </a:r>
            <a:endParaRPr lang="pt-BR" dirty="0"/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duas soluções para declarar funções:</a:t>
            </a:r>
          </a:p>
          <a:p>
            <a:pPr lvl="1"/>
            <a:r>
              <a:rPr lang="pt-BR" dirty="0" smtClean="0"/>
              <a:t>Declarar e implementar todas as funções </a:t>
            </a:r>
            <a:r>
              <a:rPr lang="pt-BR" dirty="0" smtClean="0">
                <a:solidFill>
                  <a:srgbClr val="00B0F0"/>
                </a:solidFill>
              </a:rPr>
              <a:t>antes</a:t>
            </a:r>
            <a:r>
              <a:rPr lang="pt-BR" dirty="0" smtClean="0"/>
              <a:t> da função </a:t>
            </a:r>
            <a:r>
              <a:rPr lang="pt-BR" dirty="0" err="1" smtClean="0"/>
              <a:t>main</a:t>
            </a:r>
            <a:r>
              <a:rPr lang="pt-BR" dirty="0" smtClean="0"/>
              <a:t>().</a:t>
            </a:r>
          </a:p>
          <a:p>
            <a:pPr lvl="1"/>
            <a:r>
              <a:rPr lang="pt-BR" dirty="0" smtClean="0"/>
              <a:t>Declarar o cabeçalho das funções no início do programa, antes da função </a:t>
            </a:r>
            <a:r>
              <a:rPr lang="pt-BR" dirty="0" err="1" smtClean="0"/>
              <a:t>main</a:t>
            </a:r>
            <a:r>
              <a:rPr lang="pt-BR" dirty="0" smtClean="0"/>
              <a:t>() e implementar as funções em qualquer lugar do programa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</a:t>
            </a:r>
            <a:r>
              <a:rPr lang="pt-BR" b="1" u="sng" dirty="0" smtClean="0">
                <a:solidFill>
                  <a:srgbClr val="00B0F0"/>
                </a:solidFill>
              </a:rPr>
              <a:t>Prototipação de Função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Quando se usa protótipos, C pode encontrar e apresentar </a:t>
            </a:r>
            <a:r>
              <a:rPr lang="pt-BR" dirty="0" smtClean="0">
                <a:solidFill>
                  <a:srgbClr val="00B0F0"/>
                </a:solidFill>
              </a:rPr>
              <a:t>erros de conversão de tipo</a:t>
            </a:r>
            <a:r>
              <a:rPr lang="pt-BR" dirty="0" smtClean="0"/>
              <a:t> entre os argumentos e parâmetros e </a:t>
            </a:r>
            <a:r>
              <a:rPr lang="pt-BR" dirty="0" smtClean="0">
                <a:solidFill>
                  <a:srgbClr val="00B0F0"/>
                </a:solidFill>
              </a:rPr>
              <a:t>diferenças entre o número</a:t>
            </a:r>
            <a:r>
              <a:rPr lang="pt-BR" dirty="0" smtClean="0"/>
              <a:t> de argumentos e o número de parâmetros.</a:t>
            </a:r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95663-3B01-489D-8AEA-39FA3EC70ED4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Protótipos de função</a:t>
            </a:r>
            <a:endParaRPr lang="pt-BR" dirty="0"/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EXEMPLOS DE PROTÓTIPOS DE FUNÇÃO: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int soma(int x, int y);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float divisao(float, float); //nome dos parâmetros é opcional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char selecao();	//função com nenhum parâmetro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void imprime();  //função sem parâmetro nem retorno</a:t>
            </a:r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12DC6-D350-4168-969F-6EAB790432F5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SCHILDT, Herbert. C Completo e Total. 3ª ed. São Paulo: Pearson Makron Books, 2006, Cap. 6.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EC7A7-B6C6-4845-92C3-480D7A2A7C96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Declaração de uma função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Forma Geral de uma Função: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</a:t>
            </a:r>
            <a:r>
              <a:rPr lang="pt-BR" smtClean="0">
                <a:solidFill>
                  <a:srgbClr val="92D050"/>
                </a:solidFill>
              </a:rPr>
              <a:t>tipo_de_retorno</a:t>
            </a:r>
            <a:r>
              <a:rPr lang="pt-BR" smtClean="0"/>
              <a:t> </a:t>
            </a:r>
            <a:r>
              <a:rPr lang="pt-BR" smtClean="0">
                <a:solidFill>
                  <a:srgbClr val="00B0F0"/>
                </a:solidFill>
              </a:rPr>
              <a:t>nome_da_função</a:t>
            </a:r>
            <a:r>
              <a:rPr lang="pt-BR" smtClean="0"/>
              <a:t>(</a:t>
            </a:r>
            <a:r>
              <a:rPr lang="pt-BR" smtClean="0">
                <a:solidFill>
                  <a:srgbClr val="FFC000"/>
                </a:solidFill>
              </a:rPr>
              <a:t>lista_parâmetros</a:t>
            </a:r>
            <a:r>
              <a:rPr lang="pt-BR" smtClean="0"/>
              <a:t>)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</a:t>
            </a:r>
            <a:r>
              <a:rPr lang="pt-BR" smtClean="0">
                <a:solidFill>
                  <a:srgbClr val="FF0000"/>
                </a:solidFill>
              </a:rPr>
              <a:t>Corpo da função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}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9B109B-1C8B-430E-A421-F49C5422AF9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Declaração de uma função</a:t>
            </a:r>
            <a:endParaRPr lang="pt-BR" b="0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rgbClr val="92D050"/>
                </a:solidFill>
              </a:rPr>
              <a:t>tipo_de_retorno</a:t>
            </a:r>
          </a:p>
          <a:p>
            <a:pPr lvl="1"/>
            <a:r>
              <a:rPr lang="pt-BR" smtClean="0"/>
              <a:t>Determina o tipo de valor que o comando </a:t>
            </a:r>
            <a:r>
              <a:rPr lang="pt-BR" smtClean="0">
                <a:solidFill>
                  <a:srgbClr val="00B0F0"/>
                </a:solidFill>
              </a:rPr>
              <a:t>return</a:t>
            </a:r>
            <a:r>
              <a:rPr lang="pt-BR" smtClean="0"/>
              <a:t> da função devolve, podendo ser qualquer tipo válido.</a:t>
            </a:r>
          </a:p>
          <a:p>
            <a:r>
              <a:rPr lang="pt-BR" smtClean="0">
                <a:solidFill>
                  <a:srgbClr val="FFC000"/>
                </a:solidFill>
              </a:rPr>
              <a:t>lista_parâmetros</a:t>
            </a:r>
          </a:p>
          <a:p>
            <a:pPr lvl="1"/>
            <a:r>
              <a:rPr lang="pt-BR" smtClean="0"/>
              <a:t>Lista de </a:t>
            </a:r>
            <a:r>
              <a:rPr lang="pt-BR" smtClean="0">
                <a:solidFill>
                  <a:srgbClr val="00B0F0"/>
                </a:solidFill>
              </a:rPr>
              <a:t>nomes de variáveis</a:t>
            </a:r>
            <a:r>
              <a:rPr lang="pt-BR" smtClean="0"/>
              <a:t> separadas por vírgulas e seus </a:t>
            </a:r>
            <a:r>
              <a:rPr lang="pt-BR" smtClean="0">
                <a:solidFill>
                  <a:srgbClr val="00B0F0"/>
                </a:solidFill>
              </a:rPr>
              <a:t>tipos associados</a:t>
            </a:r>
            <a:r>
              <a:rPr lang="pt-BR" smtClean="0"/>
              <a:t> que recebem os valores dos argumentos quando a função é chamada.</a:t>
            </a:r>
          </a:p>
          <a:p>
            <a:pPr lvl="1"/>
            <a:r>
              <a:rPr lang="pt-BR" smtClean="0"/>
              <a:t>As funções </a:t>
            </a:r>
            <a:r>
              <a:rPr lang="pt-BR" b="1" u="sng" smtClean="0"/>
              <a:t>nem</a:t>
            </a:r>
            <a:r>
              <a:rPr lang="pt-BR" smtClean="0"/>
              <a:t> sempre precisam ter parâmetros, mas os </a:t>
            </a:r>
            <a:r>
              <a:rPr lang="pt-BR" smtClean="0">
                <a:solidFill>
                  <a:srgbClr val="00B0F0"/>
                </a:solidFill>
              </a:rPr>
              <a:t>parênteses são sempre necessários</a:t>
            </a:r>
            <a:r>
              <a:rPr lang="pt-BR" smtClean="0"/>
              <a:t>.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96845-1F47-49A5-874E-5A7DD9880A54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Declaração de uma função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somaInteiros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inserir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char </a:t>
            </a:r>
            <a:r>
              <a:rPr lang="en-US" dirty="0" err="1" smtClean="0"/>
              <a:t>ch</a:t>
            </a:r>
            <a:r>
              <a:rPr lang="en-US" dirty="0" smtClean="0"/>
              <a:t>, float f)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imprime</a:t>
            </a:r>
            <a:r>
              <a:rPr lang="en-US" dirty="0" smtClean="0"/>
              <a:t>()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main()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BB56-CCD7-4D38-A298-95E9F01CD8D7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Escopo de uma função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código de uma função é </a:t>
            </a:r>
            <a:r>
              <a:rPr lang="pt-BR" dirty="0" smtClean="0">
                <a:solidFill>
                  <a:srgbClr val="00B0F0"/>
                </a:solidFill>
              </a:rPr>
              <a:t>privativo</a:t>
            </a:r>
            <a:r>
              <a:rPr lang="pt-BR" dirty="0" smtClean="0"/>
              <a:t> à própria função.</a:t>
            </a:r>
          </a:p>
          <a:p>
            <a:pPr lvl="1"/>
            <a:r>
              <a:rPr lang="pt-BR" dirty="0" smtClean="0"/>
              <a:t>O código só pode ser acessado através de uma </a:t>
            </a:r>
            <a:r>
              <a:rPr lang="pt-BR" dirty="0" smtClean="0">
                <a:solidFill>
                  <a:srgbClr val="00B0F0"/>
                </a:solidFill>
              </a:rPr>
              <a:t>chamada à função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O código é escondido do resto do programa, ou seja, não pode afetar e ser afetado pelas outras partes do programa, </a:t>
            </a:r>
            <a:r>
              <a:rPr lang="pt-BR" b="1" u="sng" dirty="0" smtClean="0">
                <a:solidFill>
                  <a:srgbClr val="00B0F0"/>
                </a:solidFill>
              </a:rPr>
              <a:t>EXCETO</a:t>
            </a:r>
            <a:r>
              <a:rPr lang="pt-BR" dirty="0" smtClean="0"/>
              <a:t> quando usa </a:t>
            </a:r>
            <a:r>
              <a:rPr lang="pt-BR" b="1" u="sng" dirty="0" smtClean="0">
                <a:solidFill>
                  <a:srgbClr val="00B0F0"/>
                </a:solidFill>
              </a:rPr>
              <a:t>variáveis globais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 código de uma função não pode interagir com o código da outra.</a:t>
            </a:r>
          </a:p>
          <a:p>
            <a:endParaRPr lang="pt-BR" b="1" u="sng" dirty="0" smtClean="0">
              <a:solidFill>
                <a:srgbClr val="00B0F0"/>
              </a:solidFill>
            </a:endParaRPr>
          </a:p>
          <a:p>
            <a:r>
              <a:rPr lang="pt-BR" b="1" u="sng" dirty="0" smtClean="0">
                <a:solidFill>
                  <a:srgbClr val="00B0F0"/>
                </a:solidFill>
              </a:rPr>
              <a:t>NÃO</a:t>
            </a:r>
            <a:r>
              <a:rPr lang="pt-BR" dirty="0" smtClean="0"/>
              <a:t> é possível criar uma função dentro de outra função.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0E4B4C-AB6C-4639-BADB-7B7529B5B5D2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Escopo de uma função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variáveis definidas dentro de uma função são chamadas </a:t>
            </a:r>
            <a:r>
              <a:rPr lang="pt-BR" u="sng" dirty="0" smtClean="0"/>
              <a:t>variáveis locais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Variáveis locais:</a:t>
            </a:r>
          </a:p>
          <a:p>
            <a:pPr lvl="2"/>
            <a:r>
              <a:rPr lang="pt-BR" dirty="0" smtClean="0"/>
              <a:t>Quando são criadas e destruídas?</a:t>
            </a:r>
          </a:p>
          <a:p>
            <a:pPr lvl="2"/>
            <a:r>
              <a:rPr lang="pt-BR" dirty="0" smtClean="0"/>
              <a:t>Qual é o seu escopo?</a:t>
            </a:r>
          </a:p>
          <a:p>
            <a:pPr lvl="2"/>
            <a:r>
              <a:rPr lang="pt-BR" dirty="0" smtClean="0"/>
              <a:t>Os valores são mantidos entre as chamadas à uma função?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D4BE39-43CE-418A-9A2B-A842E216D47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Parâmetros/argumentos de uma função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Também conhecidos como parâmetros formais.</a:t>
            </a:r>
          </a:p>
          <a:p>
            <a:pPr lvl="1"/>
            <a:r>
              <a:rPr lang="pt-BR" dirty="0" smtClean="0"/>
              <a:t>Quando são criadas e destruídas?</a:t>
            </a:r>
          </a:p>
          <a:p>
            <a:pPr lvl="1"/>
            <a:r>
              <a:rPr lang="pt-BR" dirty="0" smtClean="0"/>
              <a:t>Qual é o seu escopo?</a:t>
            </a:r>
          </a:p>
          <a:p>
            <a:pPr lvl="1"/>
            <a:r>
              <a:rPr lang="pt-BR" dirty="0" smtClean="0"/>
              <a:t>Os valores são mantidos entre as chamadas à uma função?</a:t>
            </a:r>
          </a:p>
          <a:p>
            <a:endParaRPr lang="pt-BR" dirty="0" smtClean="0"/>
          </a:p>
          <a:p>
            <a:r>
              <a:rPr lang="pt-BR" dirty="0" smtClean="0"/>
              <a:t>Na definição da função as variáveis são chamadas de </a:t>
            </a:r>
            <a:r>
              <a:rPr lang="pt-BR" dirty="0" smtClean="0">
                <a:solidFill>
                  <a:srgbClr val="00B0F0"/>
                </a:solidFill>
              </a:rPr>
              <a:t>parâmetros</a:t>
            </a:r>
            <a:r>
              <a:rPr lang="pt-BR" dirty="0" smtClean="0"/>
              <a:t> e na chamada da função são chamadas de </a:t>
            </a:r>
            <a:r>
              <a:rPr lang="pt-BR" dirty="0" smtClean="0">
                <a:solidFill>
                  <a:srgbClr val="00B0F0"/>
                </a:solidFill>
              </a:rPr>
              <a:t>argumentos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Assegurar que os </a:t>
            </a:r>
            <a:r>
              <a:rPr lang="pt-BR" dirty="0" smtClean="0">
                <a:solidFill>
                  <a:srgbClr val="00B0F0"/>
                </a:solidFill>
              </a:rPr>
              <a:t>argumentos</a:t>
            </a:r>
            <a:r>
              <a:rPr lang="pt-BR" dirty="0" smtClean="0"/>
              <a:t> usados na chamada à função são </a:t>
            </a:r>
            <a:r>
              <a:rPr lang="pt-BR" dirty="0" smtClean="0">
                <a:solidFill>
                  <a:srgbClr val="00B0F0"/>
                </a:solidFill>
              </a:rPr>
              <a:t>compatíveis</a:t>
            </a:r>
            <a:r>
              <a:rPr lang="pt-BR" dirty="0" smtClean="0"/>
              <a:t> com os </a:t>
            </a:r>
            <a:r>
              <a:rPr lang="pt-BR" dirty="0" smtClean="0">
                <a:solidFill>
                  <a:srgbClr val="00B0F0"/>
                </a:solidFill>
              </a:rPr>
              <a:t>parâmetros</a:t>
            </a:r>
            <a:r>
              <a:rPr lang="pt-BR" dirty="0" smtClean="0"/>
              <a:t>.</a:t>
            </a:r>
            <a:endParaRPr lang="pt-BR" dirty="0" smtClean="0">
              <a:solidFill>
                <a:srgbClr val="00B0F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FD7894-2117-4EDD-AE0E-AE808BC99C1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2659</TotalTime>
  <Words>1845</Words>
  <Application>Microsoft Office PowerPoint</Application>
  <PresentationFormat>Apresentação na tela (4:3)</PresentationFormat>
  <Paragraphs>462</Paragraphs>
  <Slides>35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Franklin Gothic Book</vt:lpstr>
      <vt:lpstr>Wingdings</vt:lpstr>
      <vt:lpstr>Wingdings 2</vt:lpstr>
      <vt:lpstr>Técnica</vt:lpstr>
      <vt:lpstr>Funções e  procedimentos</vt:lpstr>
      <vt:lpstr>motivação</vt:lpstr>
      <vt:lpstr>introdução</vt:lpstr>
      <vt:lpstr>Declaração de uma função</vt:lpstr>
      <vt:lpstr>Declaração de uma função</vt:lpstr>
      <vt:lpstr>Declaração de uma função</vt:lpstr>
      <vt:lpstr>Escopo de uma função</vt:lpstr>
      <vt:lpstr>Escopo de uma função</vt:lpstr>
      <vt:lpstr>Parâmetros/argumentos de uma função</vt:lpstr>
      <vt:lpstr>exemplo</vt:lpstr>
      <vt:lpstr>Argumentos de uma função</vt:lpstr>
      <vt:lpstr>Passagem de parâmetros para a função</vt:lpstr>
      <vt:lpstr>Passagem de parâmetros para a função</vt:lpstr>
      <vt:lpstr>Passagem de parâmetros para a função</vt:lpstr>
      <vt:lpstr>Passagem de parâmetros para a função</vt:lpstr>
      <vt:lpstr>Passagem de parâmetros para a função</vt:lpstr>
      <vt:lpstr>Parâmetros para a função main()</vt:lpstr>
      <vt:lpstr>Parâmetros para a função main()</vt:lpstr>
      <vt:lpstr>Parâmetros para a função main()</vt:lpstr>
      <vt:lpstr>Parâmetros para a função main()</vt:lpstr>
      <vt:lpstr>Parâmetros para a função main()</vt:lpstr>
      <vt:lpstr>Comando return</vt:lpstr>
      <vt:lpstr>Comando return – exemplo sem valor</vt:lpstr>
      <vt:lpstr>Comando return – exemplo com valor</vt:lpstr>
      <vt:lpstr>Comando return</vt:lpstr>
      <vt:lpstr>Comando return</vt:lpstr>
      <vt:lpstr>Comando return</vt:lpstr>
      <vt:lpstr>Comando return</vt:lpstr>
      <vt:lpstr>Protótipos de função</vt:lpstr>
      <vt:lpstr>Protótipos de função</vt:lpstr>
      <vt:lpstr>Protótipos de função</vt:lpstr>
      <vt:lpstr>Protótipos de função</vt:lpstr>
      <vt:lpstr>Protótipos de função</vt:lpstr>
      <vt:lpstr>Protótipos de função</vt:lpstr>
      <vt:lpstr>bibliografia</vt:lpstr>
    </vt:vector>
  </TitlesOfParts>
  <Company>Abicudo's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Andre</cp:lastModifiedBy>
  <cp:revision>218</cp:revision>
  <dcterms:created xsi:type="dcterms:W3CDTF">2009-02-03T01:44:23Z</dcterms:created>
  <dcterms:modified xsi:type="dcterms:W3CDTF">2015-05-21T23:28:25Z</dcterms:modified>
</cp:coreProperties>
</file>