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0"/>
  </p:notesMasterIdLst>
  <p:sldIdLst>
    <p:sldId id="256" r:id="rId2"/>
    <p:sldId id="379" r:id="rId3"/>
    <p:sldId id="504" r:id="rId4"/>
    <p:sldId id="505" r:id="rId5"/>
    <p:sldId id="506" r:id="rId6"/>
    <p:sldId id="507" r:id="rId7"/>
    <p:sldId id="465" r:id="rId8"/>
    <p:sldId id="508" r:id="rId9"/>
    <p:sldId id="509" r:id="rId10"/>
    <p:sldId id="510" r:id="rId11"/>
    <p:sldId id="511" r:id="rId12"/>
    <p:sldId id="512" r:id="rId13"/>
    <p:sldId id="513" r:id="rId14"/>
    <p:sldId id="514" r:id="rId15"/>
    <p:sldId id="516" r:id="rId16"/>
    <p:sldId id="517" r:id="rId17"/>
    <p:sldId id="515" r:id="rId18"/>
    <p:sldId id="359" r:id="rId19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662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DB7C957B-A10F-4F49-BCC5-1A71231AA0A1}" type="datetimeFigureOut">
              <a:rPr lang="pt-BR"/>
              <a:pPr>
                <a:defRPr/>
              </a:pPr>
              <a:t>17/05/2016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 smtClean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F628536D-C819-40F8-9A64-1A904DE5E08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225128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rma livre 2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4" name="Forma livre 3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5" name="Título 8"/>
          <p:cNvSpPr txBox="1">
            <a:spLocks/>
          </p:cNvSpPr>
          <p:nvPr userDrawn="1"/>
        </p:nvSpPr>
        <p:spPr>
          <a:xfrm>
            <a:off x="449263" y="1555750"/>
            <a:ext cx="6480175" cy="2301875"/>
          </a:xfrm>
          <a:prstGeom prst="rect">
            <a:avLst/>
          </a:prstGeom>
        </p:spPr>
        <p:txBody>
          <a:bodyPr lIns="45720" rIns="45720" anchor="ctr"/>
          <a:lstStyle>
            <a:lvl1pPr algn="r">
              <a:defRPr kumimoji="0" lang="pt-BR" sz="3600" b="1" kern="1200" cap="all" baseline="0" dirty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6" name="Imagem 16" descr="logo_nom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92075"/>
            <a:ext cx="2566988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449406" y="3857628"/>
            <a:ext cx="6480048" cy="1752600"/>
          </a:xfrm>
        </p:spPr>
        <p:txBody>
          <a:bodyPr tIns="0" rIns="45720" bIns="0" anchor="ctr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pt-BR" dirty="0" smtClean="0"/>
              <a:t>Clique para editar o estilo do subtítulo mestre</a:t>
            </a:r>
            <a:endParaRPr lang="en-US" dirty="0"/>
          </a:p>
        </p:txBody>
      </p:sp>
      <p:sp>
        <p:nvSpPr>
          <p:cNvPr id="7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6ADC4D-4E96-4E16-9639-AACC45A96FC6}" type="datetime1">
              <a:rPr lang="pt-BR"/>
              <a:pPr>
                <a:defRPr/>
              </a:pPr>
              <a:t>17/05/2016</a:t>
            </a:fld>
            <a:endParaRPr lang="pt-BR"/>
          </a:p>
        </p:txBody>
      </p:sp>
      <p:sp>
        <p:nvSpPr>
          <p:cNvPr id="8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46DDDD-6AD0-469B-94CB-40A806042DD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56411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64FEF2-3CCD-4595-9356-638A45511B49}" type="datetime1">
              <a:rPr lang="pt-BR"/>
              <a:pPr>
                <a:defRPr/>
              </a:pPr>
              <a:t>17/05/2016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8FAF75-7856-4D1C-A8F2-5A6D9869838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0449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0F318A-3A8C-40C3-8234-66B119EE6322}" type="datetime1">
              <a:rPr lang="pt-BR"/>
              <a:pPr>
                <a:defRPr/>
              </a:pPr>
              <a:t>17/05/2016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920F01-8856-4163-BCC2-177E55556060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1722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sz="2800"/>
            </a:lvl1pPr>
          </a:lstStyle>
          <a:p>
            <a:r>
              <a:rPr lang="pt-BR" dirty="0" smtClean="0"/>
              <a:t>Clique para editar o estilo do 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200"/>
            </a:lvl2pPr>
            <a:lvl4pPr>
              <a:defRPr sz="1800"/>
            </a:lvl4pPr>
          </a:lstStyle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en-US" dirty="0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E8298E-0F2D-4892-B278-0EEE323081C5}" type="datetime1">
              <a:rPr lang="pt-BR"/>
              <a:pPr>
                <a:defRPr/>
              </a:pPr>
              <a:t>17/05/2016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B76222-0D04-45F2-984E-4638FA76CC6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5035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rma livre 3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5" name="Forma livre 4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4A5C71-0DD8-4C51-B7D7-1AB35DB0537D}" type="datetime1">
              <a:rPr lang="pt-BR"/>
              <a:pPr>
                <a:defRPr/>
              </a:pPr>
              <a:t>17/05/2016</a:t>
            </a:fld>
            <a:endParaRPr lang="pt-BR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E72567-08EE-4199-A6F5-ECAE831DEF4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59902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DA1007-FC5C-424E-87BE-58781C401B0C}" type="datetime1">
              <a:rPr lang="pt-BR"/>
              <a:pPr>
                <a:defRPr/>
              </a:pPr>
              <a:t>17/05/2016</a:t>
            </a:fld>
            <a:endParaRPr lang="pt-BR"/>
          </a:p>
        </p:txBody>
      </p:sp>
      <p:sp>
        <p:nvSpPr>
          <p:cNvPr id="6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D41500-433E-4669-B7FF-F0BECBCAAEC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0591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EB94F9-4322-41CB-AAC9-3479D7CD6A7B}" type="datetime1">
              <a:rPr lang="pt-BR"/>
              <a:pPr>
                <a:defRPr/>
              </a:pPr>
              <a:t>17/05/2016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BB2EDE-CFF6-431E-BF16-5B9270F8BF1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4229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/>
          <a:lstStyle>
            <a:lvl1pPr algn="l">
              <a:defRPr sz="4600"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800E2B-DE79-445A-B993-DBE5FE7F46FF}" type="datetime1">
              <a:rPr lang="pt-BR"/>
              <a:pPr>
                <a:defRPr/>
              </a:pPr>
              <a:t>17/05/2016</a:t>
            </a:fld>
            <a:endParaRPr lang="pt-BR"/>
          </a:p>
        </p:txBody>
      </p:sp>
      <p:sp>
        <p:nvSpPr>
          <p:cNvPr id="4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DBAB9B-4565-4154-8E8D-8D9AEFFAED94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2882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4AD51E-158E-4D88-9723-614C569F134D}" type="datetime1">
              <a:rPr lang="pt-BR"/>
              <a:pPr>
                <a:defRPr/>
              </a:pPr>
              <a:t>17/05/2016</a:t>
            </a:fld>
            <a:endParaRPr lang="pt-BR"/>
          </a:p>
        </p:txBody>
      </p:sp>
      <p:sp>
        <p:nvSpPr>
          <p:cNvPr id="3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22C454-B1CB-4B79-86CE-204378E904A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7905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A053F3-02CB-4B0F-8662-AC7ABF9E8A86}" type="datetime1">
              <a:rPr lang="pt-BR"/>
              <a:pPr>
                <a:defRPr/>
              </a:pPr>
              <a:t>17/05/2016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156575" y="6421438"/>
            <a:ext cx="762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82638C-E49D-417A-8D34-DD70FB57EA9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7772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pt-BR" noProof="0" smtClean="0"/>
              <a:t>Clique no ícone para adicionar uma imagem</a:t>
            </a:r>
            <a:endParaRPr lang="en-US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A9258B-2A35-4645-8013-0A8E69DB683E}" type="datetime1">
              <a:rPr lang="pt-BR"/>
              <a:pPr>
                <a:defRPr/>
              </a:pPr>
              <a:t>17/05/2016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55A425-5961-4F08-82CE-52E4BBB65B1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772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a livre 11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6" name="Forma livre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285750" y="274638"/>
            <a:ext cx="8572500" cy="1143000"/>
          </a:xfrm>
          <a:prstGeom prst="rect">
            <a:avLst/>
          </a:prstGeom>
        </p:spPr>
        <p:txBody>
          <a:bodyPr vert="horz" lIns="45720" rIns="45720" anchor="ctr">
            <a:noAutofit/>
          </a:bodyPr>
          <a:lstStyle/>
          <a:p>
            <a:r>
              <a:rPr lang="pt-BR" dirty="0" smtClean="0"/>
              <a:t>Clique para editar o estilo do título mestre</a:t>
            </a:r>
            <a:endParaRPr lang="en-US" dirty="0"/>
          </a:p>
        </p:txBody>
      </p:sp>
      <p:sp>
        <p:nvSpPr>
          <p:cNvPr id="1029" name="Espaço Reservado para Texto 29"/>
          <p:cNvSpPr>
            <a:spLocks noGrp="1"/>
          </p:cNvSpPr>
          <p:nvPr>
            <p:ph type="body" idx="1"/>
          </p:nvPr>
        </p:nvSpPr>
        <p:spPr bwMode="auto">
          <a:xfrm>
            <a:off x="285750" y="1600200"/>
            <a:ext cx="85725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smtClean="0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457200" y="6421438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2">
                    <a:shade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2C3CCEB-955F-483F-A232-20F4D6CD09DE}" type="datetime1">
              <a:rPr lang="pt-BR"/>
              <a:pPr>
                <a:defRPr/>
              </a:pPr>
              <a:t>17/05/2016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3124200" y="6421438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2">
                    <a:shade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153400" y="6421438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2">
                    <a:shade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A86EA38D-D84B-468A-83CC-07F70E865E3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pic>
        <p:nvPicPr>
          <p:cNvPr id="1033" name="Imagem 10" descr="logo_sem_fundo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5163" y="6165850"/>
            <a:ext cx="750887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4163" r:id="rId1"/>
    <p:sldLayoutId id="2147484157" r:id="rId2"/>
    <p:sldLayoutId id="2147484164" r:id="rId3"/>
    <p:sldLayoutId id="2147484158" r:id="rId4"/>
    <p:sldLayoutId id="2147484165" r:id="rId5"/>
    <p:sldLayoutId id="2147484159" r:id="rId6"/>
    <p:sldLayoutId id="2147484160" r:id="rId7"/>
    <p:sldLayoutId id="2147484166" r:id="rId8"/>
    <p:sldLayoutId id="2147484167" r:id="rId9"/>
    <p:sldLayoutId id="2147484161" r:id="rId10"/>
    <p:sldLayoutId id="2147484162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lang="en-US" sz="3200" b="1" kern="1200" cap="all" dirty="0">
          <a:ln w="5000" cmpd="sng">
            <a:solidFill>
              <a:schemeClr val="accent1">
                <a:tint val="80000"/>
                <a:shade val="99000"/>
                <a:satMod val="500000"/>
              </a:schemeClr>
            </a:solidFill>
            <a:prstDash val="solid"/>
          </a:ln>
          <a:gradFill>
            <a:gsLst>
              <a:gs pos="0">
                <a:schemeClr val="accent1">
                  <a:tint val="63000"/>
                  <a:satMod val="255000"/>
                </a:schemeClr>
              </a:gs>
              <a:gs pos="9000">
                <a:schemeClr val="accent1">
                  <a:tint val="63000"/>
                  <a:satMod val="255000"/>
                </a:schemeClr>
              </a:gs>
              <a:gs pos="53000">
                <a:schemeClr val="accent1">
                  <a:shade val="60000"/>
                  <a:satMod val="100000"/>
                </a:schemeClr>
              </a:gs>
              <a:gs pos="90000">
                <a:schemeClr val="accent1">
                  <a:tint val="63000"/>
                  <a:satMod val="255000"/>
                </a:schemeClr>
              </a:gs>
              <a:gs pos="100000">
                <a:schemeClr val="accent1">
                  <a:tint val="63000"/>
                  <a:satMod val="255000"/>
                </a:schemeClr>
              </a:gs>
            </a:gsLst>
            <a:lin ang="5400000"/>
          </a:gradFill>
          <a:effectLst>
            <a:outerShdw blurRad="50800" dist="38100" dir="5400000" algn="t" rotWithShape="0">
              <a:prstClr val="black">
                <a:alpha val="50000"/>
              </a:prst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Franklin Gothic Boo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Franklin Gothic Boo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Franklin Gothic Boo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Franklin Gothic Boo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Franklin Gothic Boo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Franklin Gothic Boo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Franklin Gothic Boo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Franklin Gothic Book" pitchFamily="34" charset="0"/>
        </a:defRPr>
      </a:lvl9pPr>
    </p:titleStyle>
    <p:bodyStyle>
      <a:lvl1pPr marL="419100" indent="-3825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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1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Wingdings 2" pitchFamily="18" charset="2"/>
        <a:buChar char="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004888" indent="-2555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Arial" charset="0"/>
        <a:buChar char="○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79525" indent="-236538" algn="l" rtl="0" eaLnBrk="0" fontAlgn="base" hangingPunct="0">
        <a:spcBef>
          <a:spcPct val="20000"/>
        </a:spcBef>
        <a:spcAft>
          <a:spcPct val="0"/>
        </a:spcAft>
        <a:buClr>
          <a:srgbClr val="8D89A4"/>
        </a:buClr>
        <a:buSzPct val="9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89075" indent="-182563" algn="l" rtl="0" eaLnBrk="0" fontAlgn="base" hangingPunct="0">
        <a:spcBef>
          <a:spcPct val="20000"/>
        </a:spcBef>
        <a:spcAft>
          <a:spcPct val="0"/>
        </a:spcAft>
        <a:buClr>
          <a:srgbClr val="748560"/>
        </a:buClr>
        <a:buSzPct val="100000"/>
        <a:buFont typeface="Arial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acostaprofessor@gmail.com" TargetMode="External"/><Relationship Id="rId2" Type="http://schemas.openxmlformats.org/officeDocument/2006/relationships/hyperlink" Target="mailto:amonteiro@catolica-es.edu.br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ubtítulo 2"/>
          <p:cNvSpPr>
            <a:spLocks noGrp="1"/>
          </p:cNvSpPr>
          <p:nvPr>
            <p:ph type="subTitle" idx="1"/>
          </p:nvPr>
        </p:nvSpPr>
        <p:spPr>
          <a:xfrm>
            <a:off x="449263" y="3857625"/>
            <a:ext cx="6480175" cy="17526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pt-BR" dirty="0" smtClean="0"/>
              <a:t>Introdução à Programação II</a:t>
            </a:r>
          </a:p>
          <a:p>
            <a:pPr eaLnBrk="1" hangingPunct="1"/>
            <a:endParaRPr lang="pt-BR" dirty="0" smtClean="0"/>
          </a:p>
          <a:p>
            <a:pPr eaLnBrk="1" hangingPunct="1"/>
            <a:r>
              <a:rPr lang="pt-BR" dirty="0" smtClean="0"/>
              <a:t>Prof. André Cypriano M. Costa</a:t>
            </a:r>
          </a:p>
          <a:p>
            <a:pPr eaLnBrk="1" hangingPunct="1"/>
            <a:r>
              <a:rPr lang="pt-BR" dirty="0" smtClean="0">
                <a:hlinkClick r:id="rId2"/>
              </a:rPr>
              <a:t>amonteiro@catolica-es.edu.br</a:t>
            </a:r>
            <a:endParaRPr lang="pt-BR" dirty="0" smtClean="0"/>
          </a:p>
          <a:p>
            <a:pPr eaLnBrk="1" hangingPunct="1"/>
            <a:r>
              <a:rPr lang="pt-BR" dirty="0" smtClean="0">
                <a:hlinkClick r:id="rId3"/>
              </a:rPr>
              <a:t>acostaprofessor@gmail.com</a:t>
            </a:r>
            <a:endParaRPr lang="pt-BR" dirty="0" smtClean="0"/>
          </a:p>
        </p:txBody>
      </p:sp>
      <p:sp>
        <p:nvSpPr>
          <p:cNvPr id="2" name="Título 1"/>
          <p:cNvSpPr>
            <a:spLocks noGrp="1"/>
          </p:cNvSpPr>
          <p:nvPr>
            <p:ph type="ctrTitle" idx="4294967295"/>
          </p:nvPr>
        </p:nvSpPr>
        <p:spPr>
          <a:xfrm>
            <a:off x="377841" y="2000240"/>
            <a:ext cx="6480175" cy="2087561"/>
          </a:xfrm>
        </p:spPr>
        <p:txBody>
          <a:bodyPr/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pt-BR" smtClean="0"/>
              <a:t>Strings</a:t>
            </a:r>
            <a:br>
              <a:rPr lang="pt-BR" smtClean="0"/>
            </a:br>
            <a:r>
              <a:rPr lang="pt-BR" sz="2000" smtClean="0"/>
              <a:t>vetor de caracteres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857256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Funções com string: </a:t>
            </a:r>
            <a:r>
              <a:rPr lang="pt-BR" dirty="0" err="1" smtClean="0"/>
              <a:t>strcat</a:t>
            </a:r>
            <a:endParaRPr lang="pt-BR" dirty="0"/>
          </a:p>
        </p:txBody>
      </p:sp>
      <p:sp>
        <p:nvSpPr>
          <p:cNvPr id="16387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 2" pitchFamily="18" charset="2"/>
              <a:buNone/>
            </a:pPr>
            <a:r>
              <a:rPr lang="en-US" smtClean="0"/>
              <a:t>EXEMPLO: </a:t>
            </a:r>
          </a:p>
          <a:p>
            <a:pPr>
              <a:buFont typeface="Wingdings 2" pitchFamily="18" charset="2"/>
              <a:buNone/>
            </a:pPr>
            <a:r>
              <a:rPr lang="en-US" sz="220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smtClean="0">
                <a:cs typeface="Courier New" pitchFamily="49" charset="0"/>
              </a:rPr>
              <a:t>#include &lt;stdio.h&gt;</a:t>
            </a:r>
          </a:p>
          <a:p>
            <a:pPr>
              <a:buFont typeface="Wingdings 2" pitchFamily="18" charset="2"/>
              <a:buNone/>
            </a:pPr>
            <a:r>
              <a:rPr lang="en-US" sz="2200" smtClean="0">
                <a:cs typeface="Courier New" pitchFamily="49" charset="0"/>
              </a:rPr>
              <a:t>	#include &lt;string.h&gt;</a:t>
            </a:r>
          </a:p>
          <a:p>
            <a:pPr>
              <a:buFont typeface="Wingdings 2" pitchFamily="18" charset="2"/>
              <a:buNone/>
            </a:pPr>
            <a:r>
              <a:rPr lang="en-US" sz="2200" smtClean="0">
                <a:cs typeface="Courier New" pitchFamily="49" charset="0"/>
              </a:rPr>
              <a:t>	int main() {</a:t>
            </a:r>
          </a:p>
          <a:p>
            <a:pPr>
              <a:buFont typeface="Wingdings 2" pitchFamily="18" charset="2"/>
              <a:buNone/>
            </a:pPr>
            <a:r>
              <a:rPr lang="en-US" sz="2200" smtClean="0">
                <a:cs typeface="Courier New" pitchFamily="49" charset="0"/>
              </a:rPr>
              <a:t>		char str1[100],str2[100];</a:t>
            </a:r>
          </a:p>
          <a:p>
            <a:pPr>
              <a:buFont typeface="Wingdings 2" pitchFamily="18" charset="2"/>
              <a:buNone/>
            </a:pPr>
            <a:r>
              <a:rPr lang="en-US" sz="2200" smtClean="0">
                <a:cs typeface="Courier New" pitchFamily="49" charset="0"/>
              </a:rPr>
              <a:t>		printf ("Entre com uma string: ");</a:t>
            </a:r>
          </a:p>
          <a:p>
            <a:pPr>
              <a:buFont typeface="Wingdings 2" pitchFamily="18" charset="2"/>
              <a:buNone/>
            </a:pPr>
            <a:r>
              <a:rPr lang="en-US" sz="2200" smtClean="0">
                <a:cs typeface="Courier New" pitchFamily="49" charset="0"/>
              </a:rPr>
              <a:t>		scanf(“%s”, str1);</a:t>
            </a:r>
          </a:p>
          <a:p>
            <a:pPr>
              <a:buFont typeface="Wingdings 2" pitchFamily="18" charset="2"/>
              <a:buNone/>
            </a:pPr>
            <a:r>
              <a:rPr lang="en-US" sz="2200" smtClean="0">
                <a:cs typeface="Courier New" pitchFamily="49" charset="0"/>
              </a:rPr>
              <a:t>		strcpy (str2,"Voce digitou a string ");</a:t>
            </a:r>
          </a:p>
          <a:p>
            <a:pPr>
              <a:buFont typeface="Wingdings 2" pitchFamily="18" charset="2"/>
              <a:buNone/>
            </a:pPr>
            <a:r>
              <a:rPr lang="en-US" sz="2200" smtClean="0">
                <a:cs typeface="Courier New" pitchFamily="49" charset="0"/>
              </a:rPr>
              <a:t>		strcat (str2, str1);</a:t>
            </a:r>
          </a:p>
          <a:p>
            <a:pPr>
              <a:buFont typeface="Wingdings 2" pitchFamily="18" charset="2"/>
              <a:buNone/>
            </a:pPr>
            <a:r>
              <a:rPr lang="en-US" sz="2200" smtClean="0">
                <a:cs typeface="Courier New" pitchFamily="49" charset="0"/>
              </a:rPr>
              <a:t>		printf ("\n%s\n", str2);</a:t>
            </a:r>
          </a:p>
          <a:p>
            <a:pPr>
              <a:buFont typeface="Wingdings 2" pitchFamily="18" charset="2"/>
              <a:buNone/>
            </a:pPr>
            <a:r>
              <a:rPr lang="en-US" sz="2200" smtClean="0">
                <a:cs typeface="Courier New" pitchFamily="49" charset="0"/>
              </a:rPr>
              <a:t>		return 0;</a:t>
            </a:r>
          </a:p>
          <a:p>
            <a:pPr>
              <a:buFont typeface="Wingdings 2" pitchFamily="18" charset="2"/>
              <a:buNone/>
            </a:pPr>
            <a:r>
              <a:rPr lang="en-US" sz="2200" smtClean="0">
                <a:cs typeface="Courier New" pitchFamily="49" charset="0"/>
              </a:rPr>
              <a:t>	}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B9C0C6-1CAF-4849-84BC-22A8F67B67DB}" type="slidenum">
              <a:rPr lang="pt-BR" smtClean="0"/>
              <a:pPr>
                <a:defRPr/>
              </a:pPr>
              <a:t>10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857256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Funções com string: </a:t>
            </a:r>
            <a:r>
              <a:rPr lang="pt-BR" dirty="0" err="1" smtClean="0"/>
              <a:t>strlen</a:t>
            </a:r>
            <a:endParaRPr lang="pt-BR" dirty="0"/>
          </a:p>
        </p:txBody>
      </p:sp>
      <p:sp>
        <p:nvSpPr>
          <p:cNvPr id="17411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Essa função </a:t>
            </a:r>
            <a:r>
              <a:rPr lang="pt-BR" smtClean="0">
                <a:solidFill>
                  <a:srgbClr val="00B0F0"/>
                </a:solidFill>
              </a:rPr>
              <a:t>calcula o comprimento </a:t>
            </a:r>
            <a:r>
              <a:rPr lang="pt-BR" smtClean="0"/>
              <a:t>de uma string.</a:t>
            </a:r>
          </a:p>
          <a:p>
            <a:r>
              <a:rPr lang="pt-BR" smtClean="0"/>
              <a:t>Forma geral:</a:t>
            </a:r>
          </a:p>
          <a:p>
            <a:pPr>
              <a:buFont typeface="Wingdings 2" pitchFamily="18" charset="2"/>
              <a:buNone/>
            </a:pPr>
            <a:r>
              <a:rPr lang="pt-BR" smtClean="0"/>
              <a:t>	</a:t>
            </a:r>
          </a:p>
          <a:p>
            <a:pPr>
              <a:buFont typeface="Wingdings 2" pitchFamily="18" charset="2"/>
              <a:buNone/>
            </a:pPr>
            <a:r>
              <a:rPr lang="pt-BR" smtClean="0"/>
              <a:t>		strlen (string); </a:t>
            </a:r>
          </a:p>
          <a:p>
            <a:pPr>
              <a:buFont typeface="Wingdings 2" pitchFamily="18" charset="2"/>
              <a:buNone/>
            </a:pPr>
            <a:r>
              <a:rPr lang="pt-BR" smtClean="0"/>
              <a:t>	</a:t>
            </a:r>
          </a:p>
          <a:p>
            <a:r>
              <a:rPr lang="pt-BR" smtClean="0"/>
              <a:t>A função </a:t>
            </a:r>
            <a:r>
              <a:rPr lang="pt-BR" smtClean="0">
                <a:solidFill>
                  <a:srgbClr val="00B0F0"/>
                </a:solidFill>
              </a:rPr>
              <a:t>strlen()</a:t>
            </a:r>
            <a:r>
              <a:rPr lang="pt-BR" smtClean="0"/>
              <a:t> retorna o comprimento da string fornecida, que é sempre um </a:t>
            </a:r>
            <a:r>
              <a:rPr lang="pt-BR" u="sng" smtClean="0"/>
              <a:t>valor inteiro</a:t>
            </a:r>
            <a:r>
              <a:rPr lang="pt-BR" smtClean="0"/>
              <a:t>. </a:t>
            </a:r>
          </a:p>
          <a:p>
            <a:r>
              <a:rPr lang="pt-BR" smtClean="0"/>
              <a:t>O terminador nulo (‘\0’) </a:t>
            </a:r>
            <a:r>
              <a:rPr lang="pt-BR" b="1" u="sng" smtClean="0">
                <a:solidFill>
                  <a:srgbClr val="00B0F0"/>
                </a:solidFill>
              </a:rPr>
              <a:t>não</a:t>
            </a:r>
            <a:r>
              <a:rPr lang="pt-BR" smtClean="0"/>
              <a:t> é contado. </a:t>
            </a:r>
          </a:p>
          <a:p>
            <a:r>
              <a:rPr lang="pt-BR" smtClean="0"/>
              <a:t>Isto quer dizer que, de fato, o comprimento do </a:t>
            </a:r>
            <a:r>
              <a:rPr lang="pt-BR" smtClean="0">
                <a:solidFill>
                  <a:srgbClr val="00B0F0"/>
                </a:solidFill>
              </a:rPr>
              <a:t>vetor da string </a:t>
            </a:r>
            <a:r>
              <a:rPr lang="pt-BR" smtClean="0"/>
              <a:t>deve ser um a mais que o inteiro retornado por strlen().</a:t>
            </a:r>
          </a:p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1BCC69-3482-44AA-9875-E93F28FEBD5D}" type="slidenum">
              <a:rPr lang="pt-BR" smtClean="0"/>
              <a:pPr>
                <a:defRPr/>
              </a:pPr>
              <a:t>11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857256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Funções com string: </a:t>
            </a:r>
            <a:r>
              <a:rPr lang="pt-BR" dirty="0" err="1" smtClean="0"/>
              <a:t>strlen</a:t>
            </a:r>
            <a:endParaRPr lang="pt-BR" dirty="0"/>
          </a:p>
        </p:txBody>
      </p:sp>
      <p:sp>
        <p:nvSpPr>
          <p:cNvPr id="18435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 2" pitchFamily="18" charset="2"/>
              <a:buNone/>
            </a:pPr>
            <a:r>
              <a:rPr lang="en-US" smtClean="0"/>
              <a:t>EXEMPLO: </a:t>
            </a:r>
          </a:p>
          <a:p>
            <a:pPr>
              <a:buFont typeface="Wingdings 2" pitchFamily="18" charset="2"/>
              <a:buNone/>
            </a:pPr>
            <a:r>
              <a:rPr lang="en-US" sz="220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smtClean="0">
                <a:cs typeface="Courier New" pitchFamily="49" charset="0"/>
              </a:rPr>
              <a:t>#include &lt;stdio.h&gt;</a:t>
            </a:r>
          </a:p>
          <a:p>
            <a:pPr>
              <a:buFont typeface="Wingdings 2" pitchFamily="18" charset="2"/>
              <a:buNone/>
            </a:pPr>
            <a:r>
              <a:rPr lang="en-US" sz="2200" smtClean="0">
                <a:cs typeface="Courier New" pitchFamily="49" charset="0"/>
              </a:rPr>
              <a:t>	#include &lt;string.h&gt;</a:t>
            </a:r>
          </a:p>
          <a:p>
            <a:pPr>
              <a:buFont typeface="Wingdings 2" pitchFamily="18" charset="2"/>
              <a:buNone/>
            </a:pPr>
            <a:r>
              <a:rPr lang="en-US" sz="2200" smtClean="0">
                <a:cs typeface="Courier New" pitchFamily="49" charset="0"/>
              </a:rPr>
              <a:t>	int main() {</a:t>
            </a:r>
          </a:p>
          <a:p>
            <a:pPr>
              <a:buFont typeface="Wingdings 2" pitchFamily="18" charset="2"/>
              <a:buNone/>
            </a:pPr>
            <a:r>
              <a:rPr lang="en-US" sz="2200" smtClean="0">
                <a:cs typeface="Courier New" pitchFamily="49" charset="0"/>
              </a:rPr>
              <a:t>		int tam;</a:t>
            </a:r>
          </a:p>
          <a:p>
            <a:pPr>
              <a:buFont typeface="Wingdings 2" pitchFamily="18" charset="2"/>
              <a:buNone/>
            </a:pPr>
            <a:r>
              <a:rPr lang="en-US" sz="2200" smtClean="0">
                <a:cs typeface="Courier New" pitchFamily="49" charset="0"/>
              </a:rPr>
              <a:t>		char str[100];</a:t>
            </a:r>
          </a:p>
          <a:p>
            <a:pPr>
              <a:buFont typeface="Wingdings 2" pitchFamily="18" charset="2"/>
              <a:buNone/>
            </a:pPr>
            <a:r>
              <a:rPr lang="en-US" sz="2200" smtClean="0">
                <a:cs typeface="Courier New" pitchFamily="49" charset="0"/>
              </a:rPr>
              <a:t>		printf ("Entre com uma string: ");</a:t>
            </a:r>
          </a:p>
          <a:p>
            <a:pPr>
              <a:buFont typeface="Wingdings 2" pitchFamily="18" charset="2"/>
              <a:buNone/>
            </a:pPr>
            <a:r>
              <a:rPr lang="en-US" sz="2200" smtClean="0">
                <a:cs typeface="Courier New" pitchFamily="49" charset="0"/>
              </a:rPr>
              <a:t>		scanf("%s", str);	</a:t>
            </a:r>
          </a:p>
          <a:p>
            <a:pPr>
              <a:buFont typeface="Wingdings 2" pitchFamily="18" charset="2"/>
              <a:buNone/>
            </a:pPr>
            <a:r>
              <a:rPr lang="en-US" sz="2200" smtClean="0">
                <a:cs typeface="Courier New" pitchFamily="49" charset="0"/>
              </a:rPr>
              <a:t>		tam = strlen(str);</a:t>
            </a:r>
          </a:p>
          <a:p>
            <a:pPr>
              <a:buFont typeface="Wingdings 2" pitchFamily="18" charset="2"/>
              <a:buNone/>
            </a:pPr>
            <a:r>
              <a:rPr lang="en-US" sz="2200" smtClean="0">
                <a:cs typeface="Courier New" pitchFamily="49" charset="0"/>
              </a:rPr>
              <a:t>		printf ("\nA string digitada tem tamanho %d\n", tam);</a:t>
            </a:r>
          </a:p>
          <a:p>
            <a:pPr>
              <a:buFont typeface="Wingdings 2" pitchFamily="18" charset="2"/>
              <a:buNone/>
            </a:pPr>
            <a:r>
              <a:rPr lang="en-US" sz="2200" smtClean="0">
                <a:cs typeface="Courier New" pitchFamily="49" charset="0"/>
              </a:rPr>
              <a:t>		return 0;</a:t>
            </a:r>
          </a:p>
          <a:p>
            <a:pPr>
              <a:buFont typeface="Wingdings 2" pitchFamily="18" charset="2"/>
              <a:buNone/>
            </a:pPr>
            <a:r>
              <a:rPr lang="en-US" sz="2200" smtClean="0">
                <a:cs typeface="Courier New" pitchFamily="49" charset="0"/>
              </a:rPr>
              <a:t>	}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4EE06B-1E05-4482-99B5-ED745955082D}" type="slidenum">
              <a:rPr lang="pt-BR" smtClean="0"/>
              <a:pPr>
                <a:defRPr/>
              </a:pPr>
              <a:t>12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857256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Funções com string: </a:t>
            </a:r>
            <a:r>
              <a:rPr lang="pt-BR" dirty="0" err="1" smtClean="0"/>
              <a:t>strcmp</a:t>
            </a:r>
            <a:endParaRPr lang="pt-BR" dirty="0"/>
          </a:p>
        </p:txBody>
      </p:sp>
      <p:sp>
        <p:nvSpPr>
          <p:cNvPr id="19459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Essa função </a:t>
            </a:r>
            <a:r>
              <a:rPr lang="pt-BR" smtClean="0">
                <a:solidFill>
                  <a:srgbClr val="00B0F0"/>
                </a:solidFill>
              </a:rPr>
              <a:t>compara alfabeticamente </a:t>
            </a:r>
            <a:r>
              <a:rPr lang="pt-BR" smtClean="0"/>
              <a:t>duas strings.</a:t>
            </a:r>
          </a:p>
          <a:p>
            <a:pPr lvl="1"/>
            <a:r>
              <a:rPr lang="pt-BR" smtClean="0"/>
              <a:t>Segundo o alfabeto, ‘a’ é menor que ‘b’ que é menor que ‘c’ e assim por diante. Mas em computação, ‘X’ vem antes do ‘a’.</a:t>
            </a:r>
          </a:p>
          <a:p>
            <a:r>
              <a:rPr lang="pt-BR" smtClean="0"/>
              <a:t>Forma geral:</a:t>
            </a:r>
          </a:p>
          <a:p>
            <a:endParaRPr lang="pt-BR" smtClean="0"/>
          </a:p>
          <a:p>
            <a:pPr>
              <a:buFont typeface="Wingdings 2" pitchFamily="18" charset="2"/>
              <a:buNone/>
            </a:pPr>
            <a:r>
              <a:rPr lang="pt-BR" smtClean="0"/>
              <a:t>		strcmp (string1,string2); </a:t>
            </a:r>
          </a:p>
          <a:p>
            <a:endParaRPr lang="pt-BR" smtClean="0"/>
          </a:p>
          <a:p>
            <a:r>
              <a:rPr lang="pt-BR" smtClean="0"/>
              <a:t>A função strcmp() compara a string1 com a string2.</a:t>
            </a:r>
          </a:p>
          <a:p>
            <a:pPr lvl="1"/>
            <a:r>
              <a:rPr lang="pt-BR" smtClean="0"/>
              <a:t>Se as duas forem </a:t>
            </a:r>
            <a:r>
              <a:rPr lang="pt-BR" smtClean="0">
                <a:solidFill>
                  <a:srgbClr val="00B0F0"/>
                </a:solidFill>
              </a:rPr>
              <a:t>idênticas</a:t>
            </a:r>
            <a:r>
              <a:rPr lang="pt-BR" smtClean="0"/>
              <a:t> a função retorna 0 (</a:t>
            </a:r>
            <a:r>
              <a:rPr lang="pt-BR" smtClean="0">
                <a:solidFill>
                  <a:srgbClr val="00B0F0"/>
                </a:solidFill>
              </a:rPr>
              <a:t>zero</a:t>
            </a:r>
            <a:r>
              <a:rPr lang="pt-BR" smtClean="0"/>
              <a:t>).</a:t>
            </a:r>
          </a:p>
          <a:p>
            <a:pPr lvl="1"/>
            <a:r>
              <a:rPr lang="pt-BR" smtClean="0"/>
              <a:t>Se elas forem diferentes a função retorna:</a:t>
            </a:r>
          </a:p>
          <a:p>
            <a:pPr lvl="2"/>
            <a:r>
              <a:rPr lang="pt-BR" smtClean="0">
                <a:solidFill>
                  <a:srgbClr val="00B0F0"/>
                </a:solidFill>
              </a:rPr>
              <a:t>Menor que 0</a:t>
            </a:r>
            <a:r>
              <a:rPr lang="pt-BR" smtClean="0"/>
              <a:t> se </a:t>
            </a:r>
            <a:r>
              <a:rPr lang="pt-BR" smtClean="0">
                <a:solidFill>
                  <a:srgbClr val="00B0F0"/>
                </a:solidFill>
              </a:rPr>
              <a:t>string1 &lt; string2</a:t>
            </a:r>
          </a:p>
          <a:p>
            <a:pPr lvl="2"/>
            <a:r>
              <a:rPr lang="pt-BR" smtClean="0">
                <a:solidFill>
                  <a:srgbClr val="00B0F0"/>
                </a:solidFill>
              </a:rPr>
              <a:t>Maior que 0 </a:t>
            </a:r>
            <a:r>
              <a:rPr lang="pt-BR" smtClean="0"/>
              <a:t>ser </a:t>
            </a:r>
            <a:r>
              <a:rPr lang="pt-BR" smtClean="0">
                <a:solidFill>
                  <a:srgbClr val="00B0F0"/>
                </a:solidFill>
              </a:rPr>
              <a:t>string1 &gt; string2</a:t>
            </a:r>
            <a:r>
              <a:rPr lang="pt-BR" smtClean="0"/>
              <a:t>. </a:t>
            </a:r>
          </a:p>
          <a:p>
            <a:endParaRPr lang="pt-BR" smtClean="0"/>
          </a:p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2B27D4-6E40-45AC-9B90-A9E9B8C8DE80}" type="slidenum">
              <a:rPr lang="pt-BR" smtClean="0"/>
              <a:pPr>
                <a:defRPr/>
              </a:pPr>
              <a:t>13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857256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Funções com string: </a:t>
            </a:r>
            <a:r>
              <a:rPr lang="pt-BR" dirty="0" err="1" smtClean="0"/>
              <a:t>strcmp</a:t>
            </a:r>
            <a:endParaRPr lang="pt-BR" dirty="0"/>
          </a:p>
        </p:txBody>
      </p:sp>
      <p:sp>
        <p:nvSpPr>
          <p:cNvPr id="2048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 2" pitchFamily="18" charset="2"/>
              <a:buNone/>
            </a:pPr>
            <a:r>
              <a:rPr lang="en-US" dirty="0" smtClean="0"/>
              <a:t>EXEMPLO: </a:t>
            </a:r>
          </a:p>
          <a:p>
            <a:pPr>
              <a:buFont typeface="Wingdings 2" pitchFamily="18" charset="2"/>
              <a:buNone/>
            </a:pPr>
            <a:r>
              <a:rPr lang="en-US" sz="19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900" dirty="0" smtClean="0">
                <a:cs typeface="Courier New" pitchFamily="49" charset="0"/>
              </a:rPr>
              <a:t>#include &lt;</a:t>
            </a:r>
            <a:r>
              <a:rPr lang="en-US" sz="1900" dirty="0" err="1" smtClean="0">
                <a:cs typeface="Courier New" pitchFamily="49" charset="0"/>
              </a:rPr>
              <a:t>stdio.h</a:t>
            </a:r>
            <a:r>
              <a:rPr lang="en-US" sz="1900" dirty="0" smtClean="0">
                <a:cs typeface="Courier New" pitchFamily="49" charset="0"/>
              </a:rPr>
              <a:t>&gt;</a:t>
            </a:r>
          </a:p>
          <a:p>
            <a:pPr>
              <a:buFont typeface="Wingdings 2" pitchFamily="18" charset="2"/>
              <a:buNone/>
            </a:pPr>
            <a:r>
              <a:rPr lang="en-US" sz="1900" dirty="0" smtClean="0">
                <a:cs typeface="Courier New" pitchFamily="49" charset="0"/>
              </a:rPr>
              <a:t>	#include &lt;</a:t>
            </a:r>
            <a:r>
              <a:rPr lang="en-US" sz="1900" dirty="0" err="1" smtClean="0">
                <a:cs typeface="Courier New" pitchFamily="49" charset="0"/>
              </a:rPr>
              <a:t>string.h</a:t>
            </a:r>
            <a:r>
              <a:rPr lang="en-US" sz="1900" dirty="0" smtClean="0">
                <a:cs typeface="Courier New" pitchFamily="49" charset="0"/>
              </a:rPr>
              <a:t>&gt;</a:t>
            </a:r>
          </a:p>
          <a:p>
            <a:pPr>
              <a:buFont typeface="Wingdings 2" pitchFamily="18" charset="2"/>
              <a:buNone/>
            </a:pPr>
            <a:r>
              <a:rPr lang="en-US" sz="1900" dirty="0" smtClean="0">
                <a:cs typeface="Courier New" pitchFamily="49" charset="0"/>
              </a:rPr>
              <a:t>	</a:t>
            </a:r>
            <a:r>
              <a:rPr lang="en-US" sz="1900" dirty="0" err="1" smtClean="0">
                <a:cs typeface="Courier New" pitchFamily="49" charset="0"/>
              </a:rPr>
              <a:t>int</a:t>
            </a:r>
            <a:r>
              <a:rPr lang="en-US" sz="1900" dirty="0" smtClean="0">
                <a:cs typeface="Courier New" pitchFamily="49" charset="0"/>
              </a:rPr>
              <a:t> main() {</a:t>
            </a:r>
          </a:p>
          <a:p>
            <a:pPr>
              <a:buFont typeface="Wingdings 2" pitchFamily="18" charset="2"/>
              <a:buNone/>
            </a:pPr>
            <a:r>
              <a:rPr lang="en-US" sz="1900" dirty="0" smtClean="0">
                <a:cs typeface="Courier New" pitchFamily="49" charset="0"/>
              </a:rPr>
              <a:t>		char str1[100], str2[100];</a:t>
            </a:r>
          </a:p>
          <a:p>
            <a:pPr>
              <a:buFont typeface="Wingdings 2" pitchFamily="18" charset="2"/>
              <a:buNone/>
            </a:pPr>
            <a:r>
              <a:rPr lang="en-US" sz="1900" dirty="0" smtClean="0">
                <a:cs typeface="Courier New" pitchFamily="49" charset="0"/>
              </a:rPr>
              <a:t>		</a:t>
            </a:r>
            <a:r>
              <a:rPr lang="en-US" sz="1900" dirty="0" err="1" smtClean="0">
                <a:cs typeface="Courier New" pitchFamily="49" charset="0"/>
              </a:rPr>
              <a:t>printf</a:t>
            </a:r>
            <a:r>
              <a:rPr lang="en-US" sz="1900" dirty="0" smtClean="0">
                <a:cs typeface="Courier New" pitchFamily="49" charset="0"/>
              </a:rPr>
              <a:t> ("Entre com </a:t>
            </a:r>
            <a:r>
              <a:rPr lang="en-US" sz="1900" dirty="0" err="1" smtClean="0">
                <a:cs typeface="Courier New" pitchFamily="49" charset="0"/>
              </a:rPr>
              <a:t>uma</a:t>
            </a:r>
            <a:r>
              <a:rPr lang="en-US" sz="1900" dirty="0" smtClean="0">
                <a:cs typeface="Courier New" pitchFamily="49" charset="0"/>
              </a:rPr>
              <a:t> string: ");</a:t>
            </a:r>
          </a:p>
          <a:p>
            <a:pPr>
              <a:buFont typeface="Wingdings 2" pitchFamily="18" charset="2"/>
              <a:buNone/>
            </a:pPr>
            <a:r>
              <a:rPr lang="en-US" sz="1900" dirty="0" smtClean="0">
                <a:cs typeface="Courier New" pitchFamily="49" charset="0"/>
              </a:rPr>
              <a:t>		</a:t>
            </a:r>
            <a:r>
              <a:rPr lang="en-US" sz="1900" dirty="0" err="1" smtClean="0">
                <a:cs typeface="Courier New" pitchFamily="49" charset="0"/>
              </a:rPr>
              <a:t>scanf</a:t>
            </a:r>
            <a:r>
              <a:rPr lang="en-US" sz="1900" dirty="0" smtClean="0">
                <a:cs typeface="Courier New" pitchFamily="49" charset="0"/>
              </a:rPr>
              <a:t>(“%s”, str1);</a:t>
            </a:r>
          </a:p>
          <a:p>
            <a:pPr>
              <a:buFont typeface="Wingdings 2" pitchFamily="18" charset="2"/>
              <a:buNone/>
            </a:pPr>
            <a:r>
              <a:rPr lang="en-US" sz="1900" dirty="0" smtClean="0">
                <a:cs typeface="Courier New" pitchFamily="49" charset="0"/>
              </a:rPr>
              <a:t>		</a:t>
            </a:r>
            <a:r>
              <a:rPr lang="en-US" sz="1900" dirty="0" err="1" smtClean="0">
                <a:cs typeface="Courier New" pitchFamily="49" charset="0"/>
              </a:rPr>
              <a:t>printf</a:t>
            </a:r>
            <a:r>
              <a:rPr lang="en-US" sz="1900" dirty="0" smtClean="0">
                <a:cs typeface="Courier New" pitchFamily="49" charset="0"/>
              </a:rPr>
              <a:t> ("\n\</a:t>
            </a:r>
            <a:r>
              <a:rPr lang="en-US" sz="1900" dirty="0" err="1" smtClean="0">
                <a:cs typeface="Courier New" pitchFamily="49" charset="0"/>
              </a:rPr>
              <a:t>nEntre</a:t>
            </a:r>
            <a:r>
              <a:rPr lang="en-US" sz="1900" dirty="0" smtClean="0">
                <a:cs typeface="Courier New" pitchFamily="49" charset="0"/>
              </a:rPr>
              <a:t> com </a:t>
            </a:r>
            <a:r>
              <a:rPr lang="en-US" sz="1900" dirty="0" err="1" smtClean="0">
                <a:cs typeface="Courier New" pitchFamily="49" charset="0"/>
              </a:rPr>
              <a:t>outra</a:t>
            </a:r>
            <a:r>
              <a:rPr lang="en-US" sz="1900" dirty="0" smtClean="0">
                <a:cs typeface="Courier New" pitchFamily="49" charset="0"/>
              </a:rPr>
              <a:t> string: ");</a:t>
            </a:r>
          </a:p>
          <a:p>
            <a:pPr>
              <a:buFont typeface="Wingdings 2" pitchFamily="18" charset="2"/>
              <a:buNone/>
            </a:pPr>
            <a:r>
              <a:rPr lang="en-US" sz="1900" dirty="0" smtClean="0">
                <a:cs typeface="Courier New" pitchFamily="49" charset="0"/>
              </a:rPr>
              <a:t>		</a:t>
            </a:r>
            <a:r>
              <a:rPr lang="en-US" sz="1900" dirty="0" err="1" smtClean="0">
                <a:cs typeface="Courier New" pitchFamily="49" charset="0"/>
              </a:rPr>
              <a:t>scanf</a:t>
            </a:r>
            <a:r>
              <a:rPr lang="en-US" sz="1900" dirty="0" smtClean="0">
                <a:cs typeface="Courier New" pitchFamily="49" charset="0"/>
              </a:rPr>
              <a:t>(“%s”, str2);</a:t>
            </a:r>
          </a:p>
          <a:p>
            <a:pPr>
              <a:buFont typeface="Wingdings 2" pitchFamily="18" charset="2"/>
              <a:buNone/>
            </a:pPr>
            <a:r>
              <a:rPr lang="en-US" sz="1900" dirty="0" smtClean="0">
                <a:cs typeface="Courier New" pitchFamily="49" charset="0"/>
              </a:rPr>
              <a:t>		if (</a:t>
            </a:r>
            <a:r>
              <a:rPr lang="en-US" sz="1900" dirty="0" err="1" smtClean="0">
                <a:cs typeface="Courier New" pitchFamily="49" charset="0"/>
              </a:rPr>
              <a:t>strcmp</a:t>
            </a:r>
            <a:r>
              <a:rPr lang="en-US" sz="1900" dirty="0" smtClean="0">
                <a:cs typeface="Courier New" pitchFamily="49" charset="0"/>
              </a:rPr>
              <a:t>(str1,str2)!=0)</a:t>
            </a:r>
          </a:p>
          <a:p>
            <a:pPr>
              <a:buFont typeface="Wingdings 2" pitchFamily="18" charset="2"/>
              <a:buNone/>
            </a:pPr>
            <a:r>
              <a:rPr lang="en-US" sz="1900" dirty="0" smtClean="0">
                <a:cs typeface="Courier New" pitchFamily="49" charset="0"/>
              </a:rPr>
              <a:t>      	    </a:t>
            </a:r>
            <a:r>
              <a:rPr lang="en-US" sz="1900" dirty="0" err="1" smtClean="0">
                <a:cs typeface="Courier New" pitchFamily="49" charset="0"/>
              </a:rPr>
              <a:t>printf</a:t>
            </a:r>
            <a:r>
              <a:rPr lang="en-US" sz="1900" dirty="0" smtClean="0">
                <a:cs typeface="Courier New" pitchFamily="49" charset="0"/>
              </a:rPr>
              <a:t> ("\</a:t>
            </a:r>
            <a:r>
              <a:rPr lang="en-US" sz="1900" dirty="0" err="1" smtClean="0">
                <a:cs typeface="Courier New" pitchFamily="49" charset="0"/>
              </a:rPr>
              <a:t>nAs</a:t>
            </a:r>
            <a:r>
              <a:rPr lang="en-US" sz="1900" dirty="0" smtClean="0">
                <a:cs typeface="Courier New" pitchFamily="49" charset="0"/>
              </a:rPr>
              <a:t> </a:t>
            </a:r>
            <a:r>
              <a:rPr lang="en-US" sz="1900" dirty="0" err="1" smtClean="0">
                <a:cs typeface="Courier New" pitchFamily="49" charset="0"/>
              </a:rPr>
              <a:t>duas</a:t>
            </a:r>
            <a:r>
              <a:rPr lang="en-US" sz="1900" dirty="0" smtClean="0">
                <a:cs typeface="Courier New" pitchFamily="49" charset="0"/>
              </a:rPr>
              <a:t> strings </a:t>
            </a:r>
            <a:r>
              <a:rPr lang="en-US" sz="1900" dirty="0" err="1" smtClean="0">
                <a:cs typeface="Courier New" pitchFamily="49" charset="0"/>
              </a:rPr>
              <a:t>são</a:t>
            </a:r>
            <a:r>
              <a:rPr lang="en-US" sz="1900" dirty="0" smtClean="0">
                <a:cs typeface="Courier New" pitchFamily="49" charset="0"/>
              </a:rPr>
              <a:t> </a:t>
            </a:r>
            <a:r>
              <a:rPr lang="en-US" sz="1900" dirty="0" err="1" smtClean="0">
                <a:cs typeface="Courier New" pitchFamily="49" charset="0"/>
              </a:rPr>
              <a:t>diferentes</a:t>
            </a:r>
            <a:r>
              <a:rPr lang="en-US" sz="1900" dirty="0" smtClean="0">
                <a:cs typeface="Courier New" pitchFamily="49" charset="0"/>
              </a:rPr>
              <a:t>.\n");</a:t>
            </a:r>
          </a:p>
          <a:p>
            <a:pPr>
              <a:buFont typeface="Wingdings 2" pitchFamily="18" charset="2"/>
              <a:buNone/>
            </a:pPr>
            <a:r>
              <a:rPr lang="en-US" sz="1900" dirty="0" smtClean="0">
                <a:cs typeface="Courier New" pitchFamily="49" charset="0"/>
              </a:rPr>
              <a:t>		else </a:t>
            </a:r>
            <a:r>
              <a:rPr lang="en-US" sz="1900" dirty="0" err="1" smtClean="0">
                <a:cs typeface="Courier New" pitchFamily="49" charset="0"/>
              </a:rPr>
              <a:t>printf</a:t>
            </a:r>
            <a:r>
              <a:rPr lang="en-US" sz="1900" dirty="0" smtClean="0">
                <a:cs typeface="Courier New" pitchFamily="49" charset="0"/>
              </a:rPr>
              <a:t> ("\</a:t>
            </a:r>
            <a:r>
              <a:rPr lang="en-US" sz="1900" dirty="0" err="1" smtClean="0">
                <a:cs typeface="Courier New" pitchFamily="49" charset="0"/>
              </a:rPr>
              <a:t>nAs</a:t>
            </a:r>
            <a:r>
              <a:rPr lang="en-US" sz="1900" dirty="0" smtClean="0">
                <a:cs typeface="Courier New" pitchFamily="49" charset="0"/>
              </a:rPr>
              <a:t> </a:t>
            </a:r>
            <a:r>
              <a:rPr lang="en-US" sz="1900" dirty="0" err="1" smtClean="0">
                <a:cs typeface="Courier New" pitchFamily="49" charset="0"/>
              </a:rPr>
              <a:t>duas</a:t>
            </a:r>
            <a:r>
              <a:rPr lang="en-US" sz="1900" dirty="0" smtClean="0">
                <a:cs typeface="Courier New" pitchFamily="49" charset="0"/>
              </a:rPr>
              <a:t> strings </a:t>
            </a:r>
            <a:r>
              <a:rPr lang="en-US" sz="1900" dirty="0" err="1" smtClean="0">
                <a:cs typeface="Courier New" pitchFamily="49" charset="0"/>
              </a:rPr>
              <a:t>são</a:t>
            </a:r>
            <a:r>
              <a:rPr lang="en-US" sz="1900" dirty="0" smtClean="0">
                <a:cs typeface="Courier New" pitchFamily="49" charset="0"/>
              </a:rPr>
              <a:t> </a:t>
            </a:r>
            <a:r>
              <a:rPr lang="en-US" sz="1900" dirty="0" err="1" smtClean="0">
                <a:cs typeface="Courier New" pitchFamily="49" charset="0"/>
              </a:rPr>
              <a:t>iguais</a:t>
            </a:r>
            <a:r>
              <a:rPr lang="en-US" sz="1900" dirty="0" smtClean="0">
                <a:cs typeface="Courier New" pitchFamily="49" charset="0"/>
              </a:rPr>
              <a:t>.\n");</a:t>
            </a:r>
          </a:p>
          <a:p>
            <a:pPr>
              <a:buFont typeface="Wingdings 2" pitchFamily="18" charset="2"/>
              <a:buNone/>
            </a:pPr>
            <a:r>
              <a:rPr lang="en-US" sz="1900" dirty="0" smtClean="0">
                <a:cs typeface="Courier New" pitchFamily="49" charset="0"/>
              </a:rPr>
              <a:t>		return 0;</a:t>
            </a:r>
          </a:p>
          <a:p>
            <a:pPr>
              <a:buFont typeface="Wingdings 2" pitchFamily="18" charset="2"/>
              <a:buNone/>
            </a:pPr>
            <a:r>
              <a:rPr lang="en-US" sz="1900" dirty="0" smtClean="0">
                <a:cs typeface="Courier New" pitchFamily="49" charset="0"/>
              </a:rPr>
              <a:t>	}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2EBEB2-B398-4929-9C67-B614110DA6D5}" type="slidenum">
              <a:rPr lang="pt-BR" smtClean="0"/>
              <a:pPr>
                <a:defRPr/>
              </a:pPr>
              <a:t>14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857256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Funções com string: </a:t>
            </a:r>
            <a:r>
              <a:rPr lang="pt-BR" dirty="0" err="1" smtClean="0"/>
              <a:t>strchr</a:t>
            </a:r>
            <a:endParaRPr lang="pt-BR" dirty="0"/>
          </a:p>
        </p:txBody>
      </p:sp>
      <p:sp>
        <p:nvSpPr>
          <p:cNvPr id="19459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Retorna uma referência para a primeira ocorrência de um </a:t>
            </a:r>
            <a:r>
              <a:rPr lang="pt-BR" dirty="0" smtClean="0">
                <a:solidFill>
                  <a:srgbClr val="00B0F0"/>
                </a:solidFill>
              </a:rPr>
              <a:t>caractere</a:t>
            </a:r>
            <a:r>
              <a:rPr lang="pt-BR" dirty="0" smtClean="0"/>
              <a:t> (char) na </a:t>
            </a:r>
            <a:r>
              <a:rPr lang="pt-BR" dirty="0" err="1" smtClean="0">
                <a:solidFill>
                  <a:srgbClr val="00B0F0"/>
                </a:solidFill>
              </a:rPr>
              <a:t>string</a:t>
            </a:r>
            <a:r>
              <a:rPr lang="pt-BR" dirty="0" smtClean="0">
                <a:solidFill>
                  <a:srgbClr val="00B0F0"/>
                </a:solidFill>
              </a:rPr>
              <a:t> </a:t>
            </a:r>
            <a:r>
              <a:rPr lang="pt-BR" dirty="0" smtClean="0"/>
              <a:t>(</a:t>
            </a:r>
            <a:r>
              <a:rPr lang="pt-BR" dirty="0" err="1" smtClean="0"/>
              <a:t>str</a:t>
            </a:r>
            <a:r>
              <a:rPr lang="pt-BR" dirty="0" smtClean="0"/>
              <a:t>).</a:t>
            </a:r>
          </a:p>
          <a:p>
            <a:r>
              <a:rPr lang="pt-BR" dirty="0" smtClean="0"/>
              <a:t>Forma geral:</a:t>
            </a:r>
          </a:p>
          <a:p>
            <a:endParaRPr lang="pt-BR" dirty="0" smtClean="0"/>
          </a:p>
          <a:p>
            <a:pPr>
              <a:buFont typeface="Wingdings 2" pitchFamily="18" charset="2"/>
              <a:buNone/>
            </a:pPr>
            <a:r>
              <a:rPr lang="pt-BR" dirty="0" smtClean="0"/>
              <a:t>		</a:t>
            </a:r>
            <a:r>
              <a:rPr lang="pt-BR" dirty="0" err="1" smtClean="0"/>
              <a:t>strchr</a:t>
            </a:r>
            <a:r>
              <a:rPr lang="pt-BR" dirty="0" smtClean="0"/>
              <a:t> (</a:t>
            </a:r>
            <a:r>
              <a:rPr lang="pt-BR" dirty="0" err="1" smtClean="0"/>
              <a:t>str</a:t>
            </a:r>
            <a:r>
              <a:rPr lang="pt-BR" dirty="0" smtClean="0"/>
              <a:t>, char); </a:t>
            </a:r>
          </a:p>
          <a:p>
            <a:endParaRPr lang="pt-BR" dirty="0" smtClean="0"/>
          </a:p>
          <a:p>
            <a:r>
              <a:rPr lang="pt-BR" dirty="0" smtClean="0"/>
              <a:t>Se </a:t>
            </a:r>
            <a:r>
              <a:rPr lang="pt-BR" dirty="0" smtClean="0">
                <a:solidFill>
                  <a:srgbClr val="00B0F0"/>
                </a:solidFill>
              </a:rPr>
              <a:t>char</a:t>
            </a:r>
            <a:r>
              <a:rPr lang="pt-BR" dirty="0" smtClean="0"/>
              <a:t> não existe em </a:t>
            </a:r>
            <a:r>
              <a:rPr lang="pt-BR" dirty="0" err="1" smtClean="0">
                <a:solidFill>
                  <a:srgbClr val="00B0F0"/>
                </a:solidFill>
              </a:rPr>
              <a:t>str</a:t>
            </a:r>
            <a:r>
              <a:rPr lang="pt-BR" dirty="0" smtClean="0"/>
              <a:t>, é devolvido um valor </a:t>
            </a:r>
            <a:r>
              <a:rPr lang="pt-BR" dirty="0" smtClean="0">
                <a:solidFill>
                  <a:srgbClr val="00B0F0"/>
                </a:solidFill>
              </a:rPr>
              <a:t>nulo</a:t>
            </a:r>
            <a:r>
              <a:rPr lang="pt-BR" dirty="0" smtClean="0"/>
              <a:t>.</a:t>
            </a:r>
          </a:p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2B27D4-6E40-45AC-9B90-A9E9B8C8DE80}" type="slidenum">
              <a:rPr lang="pt-BR" smtClean="0"/>
              <a:pPr>
                <a:defRPr/>
              </a:pPr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36202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strstr</a:t>
            </a:r>
            <a:endParaRPr lang="pt-BR" dirty="0" smtClean="0"/>
          </a:p>
          <a:p>
            <a:r>
              <a:rPr lang="pt-BR" dirty="0" err="1" smtClean="0"/>
              <a:t>strtok</a:t>
            </a:r>
            <a:endParaRPr lang="pt-BR" dirty="0" smtClean="0"/>
          </a:p>
          <a:p>
            <a:r>
              <a:rPr lang="pt-BR" dirty="0" err="1" smtClean="0"/>
              <a:t>isalnum</a:t>
            </a:r>
            <a:endParaRPr lang="pt-BR" dirty="0" smtClean="0"/>
          </a:p>
          <a:p>
            <a:r>
              <a:rPr lang="pt-BR" dirty="0" err="1"/>
              <a:t>i</a:t>
            </a:r>
            <a:r>
              <a:rPr lang="pt-BR" dirty="0" err="1" smtClean="0"/>
              <a:t>salpha</a:t>
            </a:r>
            <a:endParaRPr lang="pt-BR" dirty="0" smtClean="0"/>
          </a:p>
          <a:p>
            <a:r>
              <a:rPr lang="pt-BR" dirty="0" err="1"/>
              <a:t>i</a:t>
            </a:r>
            <a:r>
              <a:rPr lang="pt-BR" dirty="0" err="1" smtClean="0"/>
              <a:t>sdigit</a:t>
            </a:r>
            <a:endParaRPr lang="pt-BR" dirty="0" smtClean="0"/>
          </a:p>
          <a:p>
            <a:r>
              <a:rPr lang="pt-BR" dirty="0" err="1" smtClean="0"/>
              <a:t>memcpy</a:t>
            </a:r>
            <a:endParaRPr lang="pt-BR" dirty="0" smtClean="0"/>
          </a:p>
          <a:p>
            <a:r>
              <a:rPr lang="pt-BR" dirty="0" err="1"/>
              <a:t>m</a:t>
            </a:r>
            <a:r>
              <a:rPr lang="pt-BR" dirty="0" err="1" smtClean="0"/>
              <a:t>emset</a:t>
            </a:r>
            <a:endParaRPr lang="pt-BR" dirty="0" smtClean="0"/>
          </a:p>
          <a:p>
            <a:r>
              <a:rPr lang="pt-BR" dirty="0" err="1"/>
              <a:t>t</a:t>
            </a:r>
            <a:r>
              <a:rPr lang="pt-BR" dirty="0" err="1" smtClean="0"/>
              <a:t>olower</a:t>
            </a:r>
            <a:endParaRPr lang="pt-BR" dirty="0" smtClean="0"/>
          </a:p>
          <a:p>
            <a:r>
              <a:rPr lang="pt-BR" dirty="0" err="1" smtClean="0"/>
              <a:t>toupper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B76222-0D04-45F2-984E-4638FA76CC66}" type="slidenum">
              <a:rPr lang="pt-BR" smtClean="0"/>
              <a:pPr>
                <a:defRPr/>
              </a:pPr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72455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exercícios</a:t>
            </a:r>
            <a:endParaRPr lang="pt-BR" dirty="0"/>
          </a:p>
        </p:txBody>
      </p:sp>
      <p:sp>
        <p:nvSpPr>
          <p:cNvPr id="21507" name="Espaço Reservado para Conteúdo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Faça um programa que imprime uma determinada substring de uma string. A sua função que calcula a substring recebe como UM dos parâmetros </a:t>
            </a:r>
            <a:r>
              <a:rPr lang="pt-BR" u="sng" smtClean="0"/>
              <a:t>beginIndex</a:t>
            </a:r>
            <a:r>
              <a:rPr lang="pt-BR" smtClean="0"/>
              <a:t> e </a:t>
            </a:r>
            <a:r>
              <a:rPr lang="pt-BR" u="sng" smtClean="0"/>
              <a:t>endIndex</a:t>
            </a:r>
            <a:r>
              <a:rPr lang="pt-BR" smtClean="0"/>
              <a:t>. A substring começa do especificado </a:t>
            </a:r>
            <a:r>
              <a:rPr lang="pt-BR" u="sng" smtClean="0"/>
              <a:t>beginIndex</a:t>
            </a:r>
            <a:r>
              <a:rPr lang="pt-BR" smtClean="0"/>
              <a:t> e vai até o caracter de índice </a:t>
            </a:r>
            <a:r>
              <a:rPr lang="pt-BR" u="sng" smtClean="0"/>
              <a:t>endIndex</a:t>
            </a:r>
            <a:r>
              <a:rPr lang="pt-BR" smtClean="0"/>
              <a:t> – 1. A substring deve ter o tamanho </a:t>
            </a:r>
            <a:r>
              <a:rPr lang="pt-BR" u="sng" smtClean="0"/>
              <a:t>endIndex</a:t>
            </a:r>
            <a:r>
              <a:rPr lang="pt-BR" smtClean="0"/>
              <a:t> – </a:t>
            </a:r>
            <a:r>
              <a:rPr lang="pt-BR" u="sng" smtClean="0"/>
              <a:t>beginIndex</a:t>
            </a:r>
            <a:r>
              <a:rPr lang="pt-BR" smtClean="0"/>
              <a:t>.</a:t>
            </a:r>
          </a:p>
          <a:p>
            <a:pPr>
              <a:buFont typeface="Wingdings 2" pitchFamily="18" charset="2"/>
              <a:buNone/>
            </a:pPr>
            <a:r>
              <a:rPr lang="pt-BR" smtClean="0"/>
              <a:t>	Exemplo:</a:t>
            </a:r>
          </a:p>
          <a:p>
            <a:pPr>
              <a:buFont typeface="Wingdings 2" pitchFamily="18" charset="2"/>
              <a:buNone/>
            </a:pPr>
            <a:r>
              <a:rPr lang="pt-BR" smtClean="0"/>
              <a:t>		substring(“hamburger”, 4, 8) = “urge”</a:t>
            </a:r>
          </a:p>
          <a:p>
            <a:pPr>
              <a:buFont typeface="Wingdings 2" pitchFamily="18" charset="2"/>
              <a:buNone/>
            </a:pPr>
            <a:r>
              <a:rPr lang="pt-BR" smtClean="0"/>
              <a:t>		substring(“calendario”, 0, 3) = “cal”</a:t>
            </a:r>
          </a:p>
          <a:p>
            <a:r>
              <a:rPr lang="pt-BR" smtClean="0"/>
              <a:t>Faça um programa para descobrir se um determinado string (str1) está totalmente contido em outro string (str2) pelo menos 01 vez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3F025E-84FE-4CA7-B135-827FAB3956A3}" type="slidenum">
              <a:rPr lang="pt-BR" smtClean="0"/>
              <a:pPr>
                <a:defRPr/>
              </a:pPr>
              <a:t>17</a:t>
            </a:fld>
            <a:endParaRPr lang="pt-B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bibliografia</a:t>
            </a:r>
            <a:endParaRPr lang="pt-BR" dirty="0"/>
          </a:p>
        </p:txBody>
      </p:sp>
      <p:sp>
        <p:nvSpPr>
          <p:cNvPr id="22531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SCHILDT, Herbert. C Completo e Total. 3ª ed. São Paulo: Pearson Makron Books, 2006, Cap. 4.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6CDEF4-F502-4488-8612-A65DBE24DC2F}" type="slidenum">
              <a:rPr lang="pt-BR" smtClean="0"/>
              <a:pPr>
                <a:defRPr/>
              </a:pPr>
              <a:t>18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857256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8195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dirty="0" err="1" smtClean="0"/>
              <a:t>Strings</a:t>
            </a:r>
            <a:r>
              <a:rPr lang="pt-BR" dirty="0" smtClean="0"/>
              <a:t> são </a:t>
            </a:r>
            <a:r>
              <a:rPr lang="pt-BR" dirty="0" smtClean="0">
                <a:solidFill>
                  <a:srgbClr val="00B0F0"/>
                </a:solidFill>
              </a:rPr>
              <a:t>vetores de char</a:t>
            </a:r>
            <a:r>
              <a:rPr lang="pt-BR" dirty="0" smtClean="0"/>
              <a:t>. </a:t>
            </a:r>
          </a:p>
          <a:p>
            <a:pPr eaLnBrk="1" hangingPunct="1"/>
            <a:r>
              <a:rPr lang="pt-BR" dirty="0" smtClean="0"/>
              <a:t>As </a:t>
            </a:r>
            <a:r>
              <a:rPr lang="pt-BR" dirty="0" err="1" smtClean="0"/>
              <a:t>strings</a:t>
            </a:r>
            <a:r>
              <a:rPr lang="pt-BR" dirty="0" smtClean="0"/>
              <a:t> são o uso mais comum para os vetores em C. </a:t>
            </a:r>
          </a:p>
          <a:p>
            <a:pPr eaLnBrk="1" hangingPunct="1"/>
            <a:r>
              <a:rPr lang="pt-BR" dirty="0" smtClean="0"/>
              <a:t>As </a:t>
            </a:r>
            <a:r>
              <a:rPr lang="pt-BR" dirty="0" err="1" smtClean="0"/>
              <a:t>strings</a:t>
            </a:r>
            <a:r>
              <a:rPr lang="pt-BR" dirty="0" smtClean="0"/>
              <a:t> têm o seu último elemento como sendo um </a:t>
            </a:r>
            <a:r>
              <a:rPr lang="pt-BR" dirty="0" smtClean="0">
                <a:solidFill>
                  <a:srgbClr val="00B0F0"/>
                </a:solidFill>
              </a:rPr>
              <a:t>'\0'</a:t>
            </a:r>
            <a:r>
              <a:rPr lang="pt-BR" dirty="0" smtClean="0"/>
              <a:t>. </a:t>
            </a:r>
          </a:p>
          <a:p>
            <a:pPr eaLnBrk="1" hangingPunct="1"/>
            <a:r>
              <a:rPr lang="pt-BR" dirty="0" smtClean="0"/>
              <a:t>A declaração geral para uma </a:t>
            </a:r>
            <a:r>
              <a:rPr lang="pt-BR" dirty="0" err="1" smtClean="0"/>
              <a:t>string</a:t>
            </a:r>
            <a:r>
              <a:rPr lang="pt-BR" dirty="0" smtClean="0"/>
              <a:t> é: </a:t>
            </a:r>
          </a:p>
          <a:p>
            <a:pPr eaLnBrk="1" hangingPunct="1">
              <a:buFont typeface="Wingdings 2" pitchFamily="18" charset="2"/>
              <a:buNone/>
            </a:pPr>
            <a:endParaRPr lang="pt-BR" dirty="0" smtClean="0"/>
          </a:p>
          <a:p>
            <a:pPr eaLnBrk="1" hangingPunct="1">
              <a:buFont typeface="Wingdings 2" pitchFamily="18" charset="2"/>
              <a:buNone/>
            </a:pPr>
            <a:r>
              <a:rPr lang="pt-BR" dirty="0" smtClean="0"/>
              <a:t>		</a:t>
            </a:r>
            <a:r>
              <a:rPr lang="pt-BR" u="sng" dirty="0" smtClean="0">
                <a:solidFill>
                  <a:srgbClr val="92D050"/>
                </a:solidFill>
              </a:rPr>
              <a:t>char</a:t>
            </a:r>
            <a:r>
              <a:rPr lang="pt-BR" dirty="0" smtClean="0"/>
              <a:t> </a:t>
            </a:r>
            <a:r>
              <a:rPr lang="pt-BR" dirty="0" err="1" smtClean="0">
                <a:solidFill>
                  <a:srgbClr val="00B0F0"/>
                </a:solidFill>
              </a:rPr>
              <a:t>nome_da_string</a:t>
            </a:r>
            <a:r>
              <a:rPr lang="pt-BR" dirty="0" smtClean="0"/>
              <a:t> [</a:t>
            </a:r>
            <a:r>
              <a:rPr lang="pt-BR" dirty="0" smtClean="0">
                <a:solidFill>
                  <a:srgbClr val="FFC000"/>
                </a:solidFill>
              </a:rPr>
              <a:t>tamanho</a:t>
            </a:r>
            <a:r>
              <a:rPr lang="pt-BR" dirty="0" smtClean="0"/>
              <a:t>]; </a:t>
            </a:r>
          </a:p>
          <a:p>
            <a:pPr eaLnBrk="1" hangingPunct="1"/>
            <a:endParaRPr lang="pt-BR" dirty="0" smtClean="0"/>
          </a:p>
          <a:p>
            <a:pPr eaLnBrk="1" hangingPunct="1"/>
            <a:r>
              <a:rPr lang="pt-BR" dirty="0" smtClean="0"/>
              <a:t>Devemos lembrar que o tamanho da </a:t>
            </a:r>
            <a:r>
              <a:rPr lang="pt-BR" dirty="0" err="1" smtClean="0"/>
              <a:t>string</a:t>
            </a:r>
            <a:r>
              <a:rPr lang="pt-BR" dirty="0" smtClean="0"/>
              <a:t> deve incluir o </a:t>
            </a:r>
            <a:r>
              <a:rPr lang="pt-BR" dirty="0" err="1" smtClean="0"/>
              <a:t>caracter</a:t>
            </a:r>
            <a:r>
              <a:rPr lang="pt-BR" dirty="0" smtClean="0"/>
              <a:t> </a:t>
            </a:r>
            <a:r>
              <a:rPr lang="pt-BR" dirty="0" smtClean="0">
                <a:solidFill>
                  <a:srgbClr val="00B0F0"/>
                </a:solidFill>
              </a:rPr>
              <a:t>'\0'</a:t>
            </a:r>
            <a:r>
              <a:rPr lang="pt-BR" dirty="0" smtClean="0"/>
              <a:t> final.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3FA331-4E43-4FD0-ABF6-F194E2F363FB}" type="slidenum">
              <a:rPr lang="pt-BR" smtClean="0"/>
              <a:pPr>
                <a:defRPr/>
              </a:pPr>
              <a:t>2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857256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Strings em c</a:t>
            </a:r>
            <a:endParaRPr lang="pt-BR" dirty="0"/>
          </a:p>
        </p:txBody>
      </p:sp>
      <p:sp>
        <p:nvSpPr>
          <p:cNvPr id="9219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Por exemplo, para declarar uma </a:t>
            </a:r>
            <a:r>
              <a:rPr lang="pt-BR" dirty="0" err="1" smtClean="0"/>
              <a:t>string</a:t>
            </a:r>
            <a:r>
              <a:rPr lang="pt-BR" dirty="0" smtClean="0"/>
              <a:t> de tamanho 10, faz-se:</a:t>
            </a:r>
          </a:p>
          <a:p>
            <a:pPr eaLnBrk="1" hangingPunct="1">
              <a:buFont typeface="Wingdings 2" pitchFamily="18" charset="2"/>
              <a:buNone/>
            </a:pPr>
            <a:r>
              <a:rPr lang="pt-BR" dirty="0" smtClean="0"/>
              <a:t>			char </a:t>
            </a:r>
            <a:r>
              <a:rPr lang="pt-BR" dirty="0" err="1" smtClean="0"/>
              <a:t>str</a:t>
            </a:r>
            <a:r>
              <a:rPr lang="pt-BR" dirty="0" smtClean="0"/>
              <a:t> [11];</a:t>
            </a:r>
          </a:p>
          <a:p>
            <a:pPr eaLnBrk="1" hangingPunct="1"/>
            <a:endParaRPr lang="pt-BR" dirty="0" smtClean="0"/>
          </a:p>
          <a:p>
            <a:pPr eaLnBrk="1" hangingPunct="1"/>
            <a:r>
              <a:rPr lang="pt-BR" dirty="0" smtClean="0"/>
              <a:t>A biblioteca do C possui diversas funções que manipulam </a:t>
            </a:r>
            <a:r>
              <a:rPr lang="pt-BR" dirty="0" err="1" smtClean="0"/>
              <a:t>strings</a:t>
            </a:r>
            <a:r>
              <a:rPr lang="pt-BR" dirty="0" smtClean="0"/>
              <a:t>.</a:t>
            </a:r>
          </a:p>
          <a:p>
            <a:pPr eaLnBrk="1" hangingPunct="1"/>
            <a:r>
              <a:rPr lang="pt-BR" dirty="0" smtClean="0"/>
              <a:t>Estas funções são úteis, pois não se pode, por exemplo, atribuir uma </a:t>
            </a:r>
            <a:r>
              <a:rPr lang="pt-BR" dirty="0" err="1" smtClean="0"/>
              <a:t>string</a:t>
            </a:r>
            <a:r>
              <a:rPr lang="pt-BR" dirty="0" smtClean="0"/>
              <a:t> a outra, ou comparar duas </a:t>
            </a:r>
            <a:r>
              <a:rPr lang="pt-BR" dirty="0" err="1" smtClean="0"/>
              <a:t>strings</a:t>
            </a:r>
            <a:r>
              <a:rPr lang="pt-BR" dirty="0" smtClean="0"/>
              <a:t>, como é feito com os números inteiros: </a:t>
            </a:r>
          </a:p>
          <a:p>
            <a:pPr eaLnBrk="1" hangingPunct="1">
              <a:buFont typeface="Wingdings 2" pitchFamily="18" charset="2"/>
              <a:buNone/>
            </a:pPr>
            <a:r>
              <a:rPr lang="pt-BR" dirty="0" smtClean="0"/>
              <a:t>		string1 = string2;        /* NUNCA faca isto */</a:t>
            </a:r>
          </a:p>
          <a:p>
            <a:pPr eaLnBrk="1" hangingPunct="1">
              <a:buFont typeface="Wingdings 2" pitchFamily="18" charset="2"/>
              <a:buNone/>
            </a:pPr>
            <a:r>
              <a:rPr lang="pt-BR" dirty="0" smtClean="0"/>
              <a:t>		</a:t>
            </a:r>
            <a:r>
              <a:rPr lang="pt-BR" dirty="0" err="1" smtClean="0"/>
              <a:t>if</a:t>
            </a:r>
            <a:r>
              <a:rPr lang="pt-BR" dirty="0" smtClean="0"/>
              <a:t>(string1 == string2) ... /* OU isso */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32C6C8-1E7E-4674-B9EC-BFB71362A897}" type="slidenum">
              <a:rPr lang="pt-BR" smtClean="0"/>
              <a:pPr>
                <a:defRPr/>
              </a:pPr>
              <a:t>3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857256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Strings em c</a:t>
            </a:r>
            <a:endParaRPr lang="pt-BR" dirty="0"/>
          </a:p>
        </p:txBody>
      </p:sp>
      <p:sp>
        <p:nvSpPr>
          <p:cNvPr id="1024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b="1" dirty="0" smtClean="0">
                <a:solidFill>
                  <a:srgbClr val="FFFF00"/>
                </a:solidFill>
              </a:rPr>
              <a:t>Fazer isto é um desastre!</a:t>
            </a:r>
          </a:p>
          <a:p>
            <a:pPr lvl="1" eaLnBrk="1" hangingPunct="1"/>
            <a:r>
              <a:rPr lang="pt-BR" dirty="0" smtClean="0"/>
              <a:t>Porque as </a:t>
            </a:r>
            <a:r>
              <a:rPr lang="pt-BR" dirty="0" err="1" smtClean="0"/>
              <a:t>strings</a:t>
            </a:r>
            <a:r>
              <a:rPr lang="pt-BR" dirty="0" smtClean="0"/>
              <a:t> devem ser igualadas elemento a elemento, ou seja, elas devem ser comparadas </a:t>
            </a:r>
            <a:r>
              <a:rPr lang="pt-BR" dirty="0" err="1" smtClean="0"/>
              <a:t>caracter</a:t>
            </a:r>
            <a:r>
              <a:rPr lang="pt-BR" dirty="0" smtClean="0"/>
              <a:t> por </a:t>
            </a:r>
            <a:r>
              <a:rPr lang="pt-BR" dirty="0" err="1" smtClean="0"/>
              <a:t>caracter</a:t>
            </a:r>
            <a:r>
              <a:rPr lang="pt-BR" dirty="0" smtClean="0"/>
              <a:t>. </a:t>
            </a:r>
          </a:p>
          <a:p>
            <a:pPr eaLnBrk="1" hangingPunct="1"/>
            <a:endParaRPr lang="pt-BR" dirty="0" smtClean="0"/>
          </a:p>
          <a:p>
            <a:pPr eaLnBrk="1" hangingPunct="1"/>
            <a:r>
              <a:rPr lang="pt-BR" dirty="0" smtClean="0"/>
              <a:t>Quando vamos fazer programas que tratam de </a:t>
            </a:r>
            <a:r>
              <a:rPr lang="pt-BR" dirty="0" err="1" smtClean="0"/>
              <a:t>string</a:t>
            </a:r>
            <a:r>
              <a:rPr lang="pt-BR" dirty="0" smtClean="0"/>
              <a:t> muitas vezes podemos fazer bom proveito do fato de que uma </a:t>
            </a:r>
            <a:r>
              <a:rPr lang="pt-BR" dirty="0" err="1" smtClean="0"/>
              <a:t>string</a:t>
            </a:r>
            <a:r>
              <a:rPr lang="pt-BR" dirty="0" smtClean="0"/>
              <a:t> termina com '\0'. </a:t>
            </a:r>
          </a:p>
          <a:p>
            <a:pPr eaLnBrk="1" hangingPunct="1"/>
            <a:endParaRPr lang="pt-BR" dirty="0" smtClean="0"/>
          </a:p>
          <a:p>
            <a:pPr eaLnBrk="1" hangingPunct="1"/>
            <a:r>
              <a:rPr lang="pt-BR" dirty="0" smtClean="0"/>
              <a:t>Veja, por exemplo, o programa a seguir que serve para atribuir o valor de uma </a:t>
            </a:r>
            <a:r>
              <a:rPr lang="pt-BR" dirty="0" err="1" smtClean="0"/>
              <a:t>string</a:t>
            </a:r>
            <a:r>
              <a:rPr lang="pt-BR" dirty="0" smtClean="0"/>
              <a:t> a outra </a:t>
            </a:r>
            <a:r>
              <a:rPr lang="pt-BR" dirty="0" err="1" smtClean="0"/>
              <a:t>string</a:t>
            </a:r>
            <a:r>
              <a:rPr lang="pt-BR" dirty="0" smtClean="0"/>
              <a:t> (isto é, copia os caracteres de uma </a:t>
            </a:r>
            <a:r>
              <a:rPr lang="pt-BR" dirty="0" err="1" smtClean="0"/>
              <a:t>string</a:t>
            </a:r>
            <a:r>
              <a:rPr lang="pt-BR" dirty="0" smtClean="0"/>
              <a:t> para o vetor da outra): </a:t>
            </a:r>
          </a:p>
          <a:p>
            <a:pPr eaLnBrk="1" hangingPunct="1"/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FBD52F-E52F-44BF-8446-78AFB6959A7A}" type="slidenum">
              <a:rPr lang="pt-BR" smtClean="0"/>
              <a:pPr>
                <a:defRPr/>
              </a:pPr>
              <a:t>4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857256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exemplo</a:t>
            </a:r>
            <a:endParaRPr lang="pt-BR" dirty="0"/>
          </a:p>
        </p:txBody>
      </p:sp>
      <p:sp>
        <p:nvSpPr>
          <p:cNvPr id="11267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 2" pitchFamily="18" charset="2"/>
              <a:buNone/>
            </a:pPr>
            <a:r>
              <a:rPr lang="pt-BR" sz="2100" smtClean="0">
                <a:cs typeface="Courier New" pitchFamily="49" charset="0"/>
              </a:rPr>
              <a:t>#include &lt;stdio.h&gt;</a:t>
            </a:r>
          </a:p>
          <a:p>
            <a:pPr eaLnBrk="1" hangingPunct="1">
              <a:buFont typeface="Wingdings 2" pitchFamily="18" charset="2"/>
              <a:buNone/>
            </a:pPr>
            <a:r>
              <a:rPr lang="pt-BR" sz="2100" smtClean="0">
                <a:cs typeface="Courier New" pitchFamily="49" charset="0"/>
              </a:rPr>
              <a:t>int main ()</a:t>
            </a:r>
          </a:p>
          <a:p>
            <a:pPr eaLnBrk="1" hangingPunct="1">
              <a:buFont typeface="Wingdings 2" pitchFamily="18" charset="2"/>
              <a:buNone/>
            </a:pPr>
            <a:r>
              <a:rPr lang="pt-BR" sz="2100" smtClean="0">
                <a:cs typeface="Courier New" pitchFamily="49" charset="0"/>
              </a:rPr>
              <a:t>{</a:t>
            </a:r>
          </a:p>
          <a:p>
            <a:pPr eaLnBrk="1" hangingPunct="1">
              <a:buFont typeface="Wingdings 2" pitchFamily="18" charset="2"/>
              <a:buNone/>
            </a:pPr>
            <a:r>
              <a:rPr lang="pt-BR" sz="2100" smtClean="0">
                <a:cs typeface="Courier New" pitchFamily="49" charset="0"/>
              </a:rPr>
              <a:t>	int count;</a:t>
            </a:r>
          </a:p>
          <a:p>
            <a:pPr eaLnBrk="1" hangingPunct="1">
              <a:buFont typeface="Wingdings 2" pitchFamily="18" charset="2"/>
              <a:buNone/>
            </a:pPr>
            <a:r>
              <a:rPr lang="pt-BR" sz="2100" smtClean="0">
                <a:cs typeface="Courier New" pitchFamily="49" charset="0"/>
              </a:rPr>
              <a:t>	char str1[100], str2[100];</a:t>
            </a:r>
          </a:p>
          <a:p>
            <a:pPr eaLnBrk="1" hangingPunct="1">
              <a:buFont typeface="Wingdings 2" pitchFamily="18" charset="2"/>
              <a:buNone/>
            </a:pPr>
            <a:r>
              <a:rPr lang="pt-BR" sz="2100" smtClean="0">
                <a:cs typeface="Courier New" pitchFamily="49" charset="0"/>
              </a:rPr>
              <a:t>	....    /* Aqui o programa le str1 que sera copiada para str2 */</a:t>
            </a:r>
          </a:p>
          <a:p>
            <a:pPr eaLnBrk="1" hangingPunct="1">
              <a:buFont typeface="Wingdings 2" pitchFamily="18" charset="2"/>
              <a:buNone/>
            </a:pPr>
            <a:r>
              <a:rPr lang="pt-BR" sz="2100" smtClean="0">
                <a:cs typeface="Courier New" pitchFamily="49" charset="0"/>
              </a:rPr>
              <a:t>	for (count = 0 ; str1[count] != ‘\0’ ; count++)</a:t>
            </a:r>
          </a:p>
          <a:p>
            <a:pPr eaLnBrk="1" hangingPunct="1">
              <a:buFont typeface="Wingdings 2" pitchFamily="18" charset="2"/>
              <a:buNone/>
            </a:pPr>
            <a:r>
              <a:rPr lang="pt-BR" sz="2100" smtClean="0">
                <a:cs typeface="Courier New" pitchFamily="49" charset="0"/>
              </a:rPr>
              <a:t>	{</a:t>
            </a:r>
          </a:p>
          <a:p>
            <a:pPr eaLnBrk="1" hangingPunct="1">
              <a:buFont typeface="Wingdings 2" pitchFamily="18" charset="2"/>
              <a:buNone/>
            </a:pPr>
            <a:r>
              <a:rPr lang="pt-BR" sz="2100" smtClean="0">
                <a:cs typeface="Courier New" pitchFamily="49" charset="0"/>
              </a:rPr>
              <a:t>		str2[count] = str1[count];</a:t>
            </a:r>
          </a:p>
          <a:p>
            <a:pPr eaLnBrk="1" hangingPunct="1">
              <a:buFont typeface="Wingdings 2" pitchFamily="18" charset="2"/>
              <a:buNone/>
            </a:pPr>
            <a:r>
              <a:rPr lang="pt-BR" sz="2100" smtClean="0">
                <a:cs typeface="Courier New" pitchFamily="49" charset="0"/>
              </a:rPr>
              <a:t>	}</a:t>
            </a:r>
          </a:p>
          <a:p>
            <a:pPr eaLnBrk="1" hangingPunct="1">
              <a:buFont typeface="Wingdings 2" pitchFamily="18" charset="2"/>
              <a:buNone/>
            </a:pPr>
            <a:r>
              <a:rPr lang="pt-BR" sz="2100" smtClean="0">
                <a:cs typeface="Courier New" pitchFamily="49" charset="0"/>
              </a:rPr>
              <a:t>	str2[count] = '\0';</a:t>
            </a:r>
          </a:p>
          <a:p>
            <a:pPr eaLnBrk="1" hangingPunct="1">
              <a:buFont typeface="Wingdings 2" pitchFamily="18" charset="2"/>
              <a:buNone/>
            </a:pPr>
            <a:r>
              <a:rPr lang="pt-BR" sz="2100" smtClean="0">
                <a:cs typeface="Courier New" pitchFamily="49" charset="0"/>
              </a:rPr>
              <a:t>	....    /* Aqui o programa continua */</a:t>
            </a:r>
          </a:p>
          <a:p>
            <a:pPr eaLnBrk="1" hangingPunct="1">
              <a:buFont typeface="Wingdings 2" pitchFamily="18" charset="2"/>
              <a:buNone/>
            </a:pPr>
            <a:r>
              <a:rPr lang="pt-BR" sz="2100" smtClean="0">
                <a:cs typeface="Courier New" pitchFamily="49" charset="0"/>
              </a:rPr>
              <a:t>}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2A16A2-AA59-4062-B4B5-8DEA69ED4BB9}" type="slidenum">
              <a:rPr lang="pt-BR" smtClean="0"/>
              <a:pPr>
                <a:defRPr/>
              </a:pPr>
              <a:t>5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857256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Constantes Strings</a:t>
            </a:r>
            <a:endParaRPr lang="pt-BR" dirty="0"/>
          </a:p>
        </p:txBody>
      </p:sp>
      <p:sp>
        <p:nvSpPr>
          <p:cNvPr id="12291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smtClean="0"/>
              <a:t>Embora C não tenha o tipo de dado string, ela permite constantes string, que é uma lista de caracteres entre aspas.</a:t>
            </a:r>
          </a:p>
          <a:p>
            <a:pPr lvl="1" eaLnBrk="1" hangingPunct="1"/>
            <a:r>
              <a:rPr lang="pt-BR" smtClean="0"/>
              <a:t>Por exemplo: “Alô”.</a:t>
            </a:r>
          </a:p>
          <a:p>
            <a:pPr lvl="1" eaLnBrk="1" hangingPunct="1"/>
            <a:r>
              <a:rPr lang="pt-BR" smtClean="0"/>
              <a:t>char str[14] = “Eu gosto de C”;</a:t>
            </a:r>
          </a:p>
          <a:p>
            <a:pPr eaLnBrk="1" hangingPunct="1"/>
            <a:endParaRPr lang="pt-BR" smtClean="0"/>
          </a:p>
          <a:p>
            <a:pPr eaLnBrk="1" hangingPunct="1"/>
            <a:r>
              <a:rPr lang="pt-BR" smtClean="0"/>
              <a:t>O compilador adiciona o nulo (‘\0’) no final da constante string automaticamente.</a:t>
            </a:r>
          </a:p>
          <a:p>
            <a:pPr lvl="1" eaLnBrk="1" hangingPunct="1"/>
            <a:r>
              <a:rPr lang="pt-BR" smtClean="0"/>
              <a:t>Desde que haja espaço no vetor para isso.</a:t>
            </a:r>
          </a:p>
          <a:p>
            <a:pPr eaLnBrk="1" hangingPunct="1"/>
            <a:r>
              <a:rPr lang="pt-BR" smtClean="0"/>
              <a:t>C suporta várias funções de manipulação de strings presentes na biblioteca </a:t>
            </a:r>
            <a:r>
              <a:rPr lang="pt-BR" smtClean="0">
                <a:solidFill>
                  <a:srgbClr val="00B0F0"/>
                </a:solidFill>
              </a:rPr>
              <a:t>string.h</a:t>
            </a:r>
            <a:r>
              <a:rPr lang="pt-BR" smtClean="0"/>
              <a:t>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E6FC12-CF63-46D2-A445-FC6A0EBA26C4}" type="slidenum">
              <a:rPr lang="pt-BR" smtClean="0"/>
              <a:pPr>
                <a:defRPr/>
              </a:pPr>
              <a:t>6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857256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Funções com string: </a:t>
            </a:r>
            <a:r>
              <a:rPr lang="pt-BR" dirty="0" err="1" smtClean="0"/>
              <a:t>strcpy</a:t>
            </a:r>
            <a:endParaRPr lang="pt-BR" dirty="0"/>
          </a:p>
        </p:txBody>
      </p:sp>
      <p:sp>
        <p:nvSpPr>
          <p:cNvPr id="13315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Essa função </a:t>
            </a:r>
            <a:r>
              <a:rPr lang="pt-BR" dirty="0" smtClean="0">
                <a:solidFill>
                  <a:srgbClr val="00B0F0"/>
                </a:solidFill>
              </a:rPr>
              <a:t>copia</a:t>
            </a:r>
            <a:r>
              <a:rPr lang="pt-BR" dirty="0" smtClean="0"/>
              <a:t> o valor de uma </a:t>
            </a:r>
            <a:r>
              <a:rPr lang="pt-BR" dirty="0" err="1" smtClean="0"/>
              <a:t>string</a:t>
            </a:r>
            <a:r>
              <a:rPr lang="pt-BR" dirty="0" smtClean="0"/>
              <a:t> para outra </a:t>
            </a:r>
            <a:r>
              <a:rPr lang="pt-BR" dirty="0" err="1" smtClean="0"/>
              <a:t>string</a:t>
            </a:r>
            <a:r>
              <a:rPr lang="pt-BR" dirty="0" smtClean="0"/>
              <a:t>.</a:t>
            </a:r>
          </a:p>
          <a:p>
            <a:r>
              <a:rPr lang="pt-BR" dirty="0" smtClean="0"/>
              <a:t>É semelhante à operação de atribuição (=)</a:t>
            </a:r>
          </a:p>
          <a:p>
            <a:r>
              <a:rPr lang="pt-BR" dirty="0" smtClean="0"/>
              <a:t>Forma geral:</a:t>
            </a:r>
          </a:p>
          <a:p>
            <a:pPr>
              <a:buFont typeface="Wingdings 2" pitchFamily="18" charset="2"/>
              <a:buNone/>
            </a:pPr>
            <a:r>
              <a:rPr lang="pt-BR" dirty="0" smtClean="0"/>
              <a:t>	</a:t>
            </a:r>
          </a:p>
          <a:p>
            <a:pPr>
              <a:buFont typeface="Wingdings 2" pitchFamily="18" charset="2"/>
              <a:buNone/>
            </a:pPr>
            <a:r>
              <a:rPr lang="pt-BR" dirty="0" smtClean="0"/>
              <a:t>		</a:t>
            </a:r>
            <a:r>
              <a:rPr lang="pt-BR" dirty="0" err="1" smtClean="0"/>
              <a:t>strcpy</a:t>
            </a:r>
            <a:r>
              <a:rPr lang="pt-BR" dirty="0" smtClean="0"/>
              <a:t> (</a:t>
            </a:r>
            <a:r>
              <a:rPr lang="pt-BR" dirty="0" err="1" smtClean="0"/>
              <a:t>string_destino</a:t>
            </a:r>
            <a:r>
              <a:rPr lang="pt-BR" dirty="0" smtClean="0"/>
              <a:t>, </a:t>
            </a:r>
            <a:r>
              <a:rPr lang="pt-BR" dirty="0" err="1" smtClean="0"/>
              <a:t>string_origem</a:t>
            </a:r>
            <a:r>
              <a:rPr lang="pt-BR" dirty="0" smtClean="0"/>
              <a:t>); </a:t>
            </a:r>
          </a:p>
          <a:p>
            <a:endParaRPr lang="pt-BR" dirty="0" smtClean="0"/>
          </a:p>
          <a:p>
            <a:r>
              <a:rPr lang="pt-BR" dirty="0" smtClean="0"/>
              <a:t>A função </a:t>
            </a:r>
            <a:r>
              <a:rPr lang="pt-BR" dirty="0" err="1" smtClean="0"/>
              <a:t>strcpy</a:t>
            </a:r>
            <a:r>
              <a:rPr lang="pt-BR" dirty="0" smtClean="0"/>
              <a:t>() copia a </a:t>
            </a:r>
            <a:r>
              <a:rPr lang="pt-BR" dirty="0" err="1" smtClean="0"/>
              <a:t>string_origem</a:t>
            </a:r>
            <a:r>
              <a:rPr lang="pt-BR" dirty="0" smtClean="0"/>
              <a:t> para a </a:t>
            </a:r>
            <a:r>
              <a:rPr lang="pt-BR" dirty="0" err="1" smtClean="0"/>
              <a:t>string_destino</a:t>
            </a:r>
            <a:r>
              <a:rPr lang="pt-BR" dirty="0" smtClean="0"/>
              <a:t>.</a:t>
            </a:r>
          </a:p>
          <a:p>
            <a:r>
              <a:rPr lang="pt-BR" dirty="0" smtClean="0"/>
              <a:t>Seu funcionamento é semelhante ao do exemplo anterior.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BBF2DE-DC08-47DB-81D6-812A297DB999}" type="slidenum">
              <a:rPr lang="pt-BR" smtClean="0"/>
              <a:pPr>
                <a:defRPr/>
              </a:pPr>
              <a:t>7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857256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Funções com string: </a:t>
            </a:r>
            <a:r>
              <a:rPr lang="pt-BR" dirty="0" err="1" smtClean="0"/>
              <a:t>strcpy</a:t>
            </a:r>
            <a:endParaRPr lang="pt-BR" dirty="0"/>
          </a:p>
        </p:txBody>
      </p:sp>
      <p:sp>
        <p:nvSpPr>
          <p:cNvPr id="14339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 2" pitchFamily="18" charset="2"/>
              <a:buNone/>
              <a:defRPr/>
            </a:pPr>
            <a:r>
              <a:rPr lang="en-US" dirty="0" smtClean="0"/>
              <a:t>EXEMPLO: </a:t>
            </a:r>
          </a:p>
          <a:p>
            <a:pPr>
              <a:buFont typeface="Wingdings 2" pitchFamily="18" charset="2"/>
              <a:buNone/>
              <a:defRPr/>
            </a:pPr>
            <a:r>
              <a:rPr lang="en-US" sz="22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dirty="0" smtClean="0">
                <a:cs typeface="Courier New" pitchFamily="49" charset="0"/>
              </a:rPr>
              <a:t>#include &lt;</a:t>
            </a:r>
            <a:r>
              <a:rPr lang="en-US" sz="2200" dirty="0" err="1" smtClean="0">
                <a:cs typeface="Courier New" pitchFamily="49" charset="0"/>
              </a:rPr>
              <a:t>stdio.h</a:t>
            </a:r>
            <a:r>
              <a:rPr lang="en-US" sz="2200" dirty="0" smtClean="0">
                <a:cs typeface="Courier New" pitchFamily="49" charset="0"/>
              </a:rPr>
              <a:t>&gt;</a:t>
            </a:r>
          </a:p>
          <a:p>
            <a:pPr>
              <a:buFont typeface="Wingdings 2" pitchFamily="18" charset="2"/>
              <a:buNone/>
              <a:defRPr/>
            </a:pPr>
            <a:r>
              <a:rPr lang="en-US" sz="2200" dirty="0" smtClean="0">
                <a:cs typeface="Courier New" pitchFamily="49" charset="0"/>
              </a:rPr>
              <a:t>	</a:t>
            </a:r>
            <a:r>
              <a:rPr lang="en-US" sz="2200" dirty="0" smtClean="0">
                <a:solidFill>
                  <a:srgbClr val="FFFF00"/>
                </a:solidFill>
                <a:cs typeface="Courier New" pitchFamily="49" charset="0"/>
              </a:rPr>
              <a:t>#include &lt;</a:t>
            </a:r>
            <a:r>
              <a:rPr lang="en-US" sz="2200" dirty="0" err="1" smtClean="0">
                <a:solidFill>
                  <a:srgbClr val="FFFF00"/>
                </a:solidFill>
                <a:cs typeface="Courier New" pitchFamily="49" charset="0"/>
              </a:rPr>
              <a:t>string.h</a:t>
            </a:r>
            <a:r>
              <a:rPr lang="en-US" sz="2200" dirty="0" smtClean="0">
                <a:solidFill>
                  <a:srgbClr val="FFFF00"/>
                </a:solidFill>
                <a:cs typeface="Courier New" pitchFamily="49" charset="0"/>
              </a:rPr>
              <a:t>&gt;</a:t>
            </a:r>
          </a:p>
          <a:p>
            <a:pPr>
              <a:buFont typeface="Wingdings 2" pitchFamily="18" charset="2"/>
              <a:buNone/>
              <a:defRPr/>
            </a:pPr>
            <a:r>
              <a:rPr lang="en-US" sz="2200" dirty="0" smtClean="0">
                <a:cs typeface="Courier New" pitchFamily="49" charset="0"/>
              </a:rPr>
              <a:t>	</a:t>
            </a:r>
            <a:r>
              <a:rPr lang="en-US" sz="2200" dirty="0" err="1" smtClean="0">
                <a:cs typeface="Courier New" pitchFamily="49" charset="0"/>
              </a:rPr>
              <a:t>int</a:t>
            </a:r>
            <a:r>
              <a:rPr lang="en-US" sz="2200" dirty="0" smtClean="0">
                <a:cs typeface="Courier New" pitchFamily="49" charset="0"/>
              </a:rPr>
              <a:t> main() {</a:t>
            </a:r>
          </a:p>
          <a:p>
            <a:pPr>
              <a:buFont typeface="Wingdings 2" pitchFamily="18" charset="2"/>
              <a:buNone/>
              <a:defRPr/>
            </a:pPr>
            <a:r>
              <a:rPr lang="en-US" sz="2200" dirty="0" smtClean="0">
                <a:cs typeface="Courier New" pitchFamily="49" charset="0"/>
              </a:rPr>
              <a:t>		char str1[100], str2[100], str3[100];</a:t>
            </a:r>
          </a:p>
          <a:p>
            <a:pPr>
              <a:buFont typeface="Wingdings 2" pitchFamily="18" charset="2"/>
              <a:buNone/>
              <a:defRPr/>
            </a:pPr>
            <a:r>
              <a:rPr lang="en-US" sz="2200" dirty="0" smtClean="0">
                <a:cs typeface="Courier New" pitchFamily="49" charset="0"/>
              </a:rPr>
              <a:t>		</a:t>
            </a:r>
            <a:r>
              <a:rPr lang="en-US" sz="2200" dirty="0" err="1" smtClean="0">
                <a:cs typeface="Courier New" pitchFamily="49" charset="0"/>
              </a:rPr>
              <a:t>printf</a:t>
            </a:r>
            <a:r>
              <a:rPr lang="en-US" sz="2200" dirty="0" smtClean="0">
                <a:cs typeface="Courier New" pitchFamily="49" charset="0"/>
              </a:rPr>
              <a:t> ("Entre com </a:t>
            </a:r>
            <a:r>
              <a:rPr lang="en-US" sz="2200" dirty="0" err="1" smtClean="0">
                <a:cs typeface="Courier New" pitchFamily="49" charset="0"/>
              </a:rPr>
              <a:t>uma</a:t>
            </a:r>
            <a:r>
              <a:rPr lang="en-US" sz="2200" dirty="0" smtClean="0">
                <a:cs typeface="Courier New" pitchFamily="49" charset="0"/>
              </a:rPr>
              <a:t> string: ");</a:t>
            </a:r>
          </a:p>
          <a:p>
            <a:pPr>
              <a:buFont typeface="Wingdings 2" pitchFamily="18" charset="2"/>
              <a:buNone/>
              <a:defRPr/>
            </a:pPr>
            <a:r>
              <a:rPr lang="en-US" sz="2200" dirty="0" smtClean="0">
                <a:cs typeface="Courier New" pitchFamily="49" charset="0"/>
              </a:rPr>
              <a:t>		</a:t>
            </a:r>
            <a:r>
              <a:rPr lang="en-US" sz="2200" dirty="0" err="1" smtClean="0">
                <a:cs typeface="Courier New" pitchFamily="49" charset="0"/>
              </a:rPr>
              <a:t>scanf</a:t>
            </a:r>
            <a:r>
              <a:rPr lang="en-US" sz="2200" dirty="0" smtClean="0">
                <a:cs typeface="Courier New" pitchFamily="49" charset="0"/>
              </a:rPr>
              <a:t>  (“</a:t>
            </a:r>
            <a:r>
              <a:rPr lang="en-US" sz="2200" dirty="0" smtClean="0">
                <a:solidFill>
                  <a:srgbClr val="FFFF00"/>
                </a:solidFill>
                <a:cs typeface="Courier New" pitchFamily="49" charset="0"/>
              </a:rPr>
              <a:t>%s</a:t>
            </a:r>
            <a:r>
              <a:rPr lang="en-US" sz="2200" dirty="0" smtClean="0">
                <a:cs typeface="Courier New" pitchFamily="49" charset="0"/>
              </a:rPr>
              <a:t>”, str1);  </a:t>
            </a:r>
            <a:r>
              <a:rPr lang="en-US" sz="2200" dirty="0" smtClean="0">
                <a:solidFill>
                  <a:schemeClr val="tx1">
                    <a:lumMod val="75000"/>
                  </a:schemeClr>
                </a:solidFill>
                <a:cs typeface="Courier New" pitchFamily="49" charset="0"/>
              </a:rPr>
              <a:t>// </a:t>
            </a:r>
            <a:r>
              <a:rPr lang="en-US" sz="2200" dirty="0" err="1" smtClean="0">
                <a:solidFill>
                  <a:schemeClr val="tx1">
                    <a:lumMod val="75000"/>
                  </a:schemeClr>
                </a:solidFill>
                <a:cs typeface="Courier New" pitchFamily="49" charset="0"/>
              </a:rPr>
              <a:t>lendo</a:t>
            </a:r>
            <a:r>
              <a:rPr lang="en-US" sz="2200" dirty="0" smtClean="0">
                <a:solidFill>
                  <a:schemeClr val="tx1">
                    <a:lumMod val="75000"/>
                  </a:schemeClr>
                </a:solidFill>
                <a:cs typeface="Courier New" pitchFamily="49" charset="0"/>
              </a:rPr>
              <a:t> </a:t>
            </a:r>
            <a:r>
              <a:rPr lang="en-US" sz="2200" dirty="0" err="1" smtClean="0">
                <a:solidFill>
                  <a:schemeClr val="tx1">
                    <a:lumMod val="75000"/>
                  </a:schemeClr>
                </a:solidFill>
                <a:cs typeface="Courier New" pitchFamily="49" charset="0"/>
              </a:rPr>
              <a:t>uma</a:t>
            </a:r>
            <a:r>
              <a:rPr lang="en-US" sz="2200" dirty="0" smtClean="0">
                <a:solidFill>
                  <a:schemeClr val="tx1">
                    <a:lumMod val="75000"/>
                  </a:schemeClr>
                </a:solidFill>
                <a:cs typeface="Courier New" pitchFamily="49" charset="0"/>
              </a:rPr>
              <a:t> string </a:t>
            </a:r>
            <a:r>
              <a:rPr lang="en-US" sz="2200" dirty="0" err="1" smtClean="0">
                <a:solidFill>
                  <a:schemeClr val="tx1">
                    <a:lumMod val="75000"/>
                  </a:schemeClr>
                </a:solidFill>
                <a:cs typeface="Courier New" pitchFamily="49" charset="0"/>
              </a:rPr>
              <a:t>digitada</a:t>
            </a:r>
            <a:r>
              <a:rPr lang="en-US" sz="2200" dirty="0" smtClean="0">
                <a:solidFill>
                  <a:schemeClr val="tx1">
                    <a:lumMod val="75000"/>
                  </a:schemeClr>
                </a:solidFill>
                <a:cs typeface="Courier New" pitchFamily="49" charset="0"/>
              </a:rPr>
              <a:t> </a:t>
            </a:r>
            <a:r>
              <a:rPr lang="en-US" sz="2200" dirty="0" err="1" smtClean="0">
                <a:solidFill>
                  <a:schemeClr val="tx1">
                    <a:lumMod val="75000"/>
                  </a:schemeClr>
                </a:solidFill>
                <a:cs typeface="Courier New" pitchFamily="49" charset="0"/>
              </a:rPr>
              <a:t>pelo</a:t>
            </a:r>
            <a:r>
              <a:rPr lang="en-US" sz="2200" dirty="0" smtClean="0">
                <a:solidFill>
                  <a:schemeClr val="tx1">
                    <a:lumMod val="75000"/>
                  </a:schemeClr>
                </a:solidFill>
                <a:cs typeface="Courier New" pitchFamily="49" charset="0"/>
              </a:rPr>
              <a:t> </a:t>
            </a:r>
            <a:r>
              <a:rPr lang="en-US" sz="2200" dirty="0" err="1" smtClean="0">
                <a:solidFill>
                  <a:schemeClr val="tx1">
                    <a:lumMod val="75000"/>
                  </a:schemeClr>
                </a:solidFill>
                <a:cs typeface="Courier New" pitchFamily="49" charset="0"/>
              </a:rPr>
              <a:t>usuario</a:t>
            </a:r>
            <a:endParaRPr lang="en-US" sz="2200" dirty="0" smtClean="0">
              <a:solidFill>
                <a:schemeClr val="tx1">
                  <a:lumMod val="75000"/>
                </a:schemeClr>
              </a:solidFill>
              <a:cs typeface="Courier New" pitchFamily="49" charset="0"/>
            </a:endParaRPr>
          </a:p>
          <a:p>
            <a:pPr>
              <a:buFont typeface="Wingdings 2" pitchFamily="18" charset="2"/>
              <a:buNone/>
              <a:defRPr/>
            </a:pPr>
            <a:r>
              <a:rPr lang="en-US" sz="2200" dirty="0" smtClean="0">
                <a:cs typeface="Courier New" pitchFamily="49" charset="0"/>
              </a:rPr>
              <a:t>		</a:t>
            </a:r>
            <a:r>
              <a:rPr lang="en-US" sz="2200" dirty="0" err="1" smtClean="0">
                <a:cs typeface="Courier New" pitchFamily="49" charset="0"/>
              </a:rPr>
              <a:t>strcpy</a:t>
            </a:r>
            <a:r>
              <a:rPr lang="en-US" sz="2200" dirty="0" smtClean="0">
                <a:cs typeface="Courier New" pitchFamily="49" charset="0"/>
              </a:rPr>
              <a:t> (str2, str1);  </a:t>
            </a:r>
            <a:r>
              <a:rPr lang="en-US" sz="2200" dirty="0" smtClean="0">
                <a:solidFill>
                  <a:schemeClr val="tx1">
                    <a:lumMod val="75000"/>
                  </a:schemeClr>
                </a:solidFill>
                <a:cs typeface="Courier New" pitchFamily="49" charset="0"/>
              </a:rPr>
              <a:t>// </a:t>
            </a:r>
            <a:r>
              <a:rPr lang="en-US" sz="2200" dirty="0" err="1" smtClean="0">
                <a:solidFill>
                  <a:schemeClr val="tx1">
                    <a:lumMod val="75000"/>
                  </a:schemeClr>
                </a:solidFill>
                <a:cs typeface="Courier New" pitchFamily="49" charset="0"/>
              </a:rPr>
              <a:t>copiando</a:t>
            </a:r>
            <a:r>
              <a:rPr lang="en-US" sz="2200" dirty="0" smtClean="0">
                <a:solidFill>
                  <a:schemeClr val="tx1">
                    <a:lumMod val="75000"/>
                  </a:schemeClr>
                </a:solidFill>
                <a:cs typeface="Courier New" pitchFamily="49" charset="0"/>
              </a:rPr>
              <a:t> o </a:t>
            </a:r>
            <a:r>
              <a:rPr lang="en-US" sz="2200" dirty="0" err="1" smtClean="0">
                <a:solidFill>
                  <a:schemeClr val="tx1">
                    <a:lumMod val="75000"/>
                  </a:schemeClr>
                </a:solidFill>
                <a:cs typeface="Courier New" pitchFamily="49" charset="0"/>
              </a:rPr>
              <a:t>conteúdo</a:t>
            </a:r>
            <a:r>
              <a:rPr lang="en-US" sz="2200" dirty="0" smtClean="0">
                <a:solidFill>
                  <a:schemeClr val="tx1">
                    <a:lumMod val="75000"/>
                  </a:schemeClr>
                </a:solidFill>
                <a:cs typeface="Courier New" pitchFamily="49" charset="0"/>
              </a:rPr>
              <a:t> de str1 </a:t>
            </a:r>
            <a:r>
              <a:rPr lang="en-US" sz="2200" dirty="0" err="1" smtClean="0">
                <a:solidFill>
                  <a:schemeClr val="tx1">
                    <a:lumMod val="75000"/>
                  </a:schemeClr>
                </a:solidFill>
                <a:cs typeface="Courier New" pitchFamily="49" charset="0"/>
              </a:rPr>
              <a:t>para</a:t>
            </a:r>
            <a:r>
              <a:rPr lang="en-US" sz="2200" dirty="0" smtClean="0">
                <a:solidFill>
                  <a:schemeClr val="tx1">
                    <a:lumMod val="75000"/>
                  </a:schemeClr>
                </a:solidFill>
                <a:cs typeface="Courier New" pitchFamily="49" charset="0"/>
              </a:rPr>
              <a:t> str2</a:t>
            </a:r>
          </a:p>
          <a:p>
            <a:pPr>
              <a:buFont typeface="Wingdings 2" pitchFamily="18" charset="2"/>
              <a:buNone/>
              <a:defRPr/>
            </a:pPr>
            <a:r>
              <a:rPr lang="en-US" sz="2200" dirty="0" smtClean="0">
                <a:cs typeface="Courier New" pitchFamily="49" charset="0"/>
              </a:rPr>
              <a:t>		</a:t>
            </a:r>
            <a:r>
              <a:rPr lang="en-US" sz="2200" dirty="0" err="1" smtClean="0">
                <a:cs typeface="Courier New" pitchFamily="49" charset="0"/>
              </a:rPr>
              <a:t>strcpy</a:t>
            </a:r>
            <a:r>
              <a:rPr lang="en-US" sz="2200" dirty="0" smtClean="0">
                <a:cs typeface="Courier New" pitchFamily="49" charset="0"/>
              </a:rPr>
              <a:t> (str3, "Voce </a:t>
            </a:r>
            <a:r>
              <a:rPr lang="en-US" sz="2200" dirty="0" err="1" smtClean="0">
                <a:cs typeface="Courier New" pitchFamily="49" charset="0"/>
              </a:rPr>
              <a:t>digitou</a:t>
            </a:r>
            <a:r>
              <a:rPr lang="en-US" sz="2200" dirty="0" smtClean="0">
                <a:cs typeface="Courier New" pitchFamily="49" charset="0"/>
              </a:rPr>
              <a:t> a string ");</a:t>
            </a:r>
          </a:p>
          <a:p>
            <a:pPr>
              <a:buFont typeface="Wingdings 2" pitchFamily="18" charset="2"/>
              <a:buNone/>
              <a:defRPr/>
            </a:pPr>
            <a:r>
              <a:rPr lang="en-US" sz="2200" dirty="0" smtClean="0">
                <a:cs typeface="Courier New" pitchFamily="49" charset="0"/>
              </a:rPr>
              <a:t>		</a:t>
            </a:r>
            <a:r>
              <a:rPr lang="en-US" sz="2200" dirty="0" err="1" smtClean="0">
                <a:cs typeface="Courier New" pitchFamily="49" charset="0"/>
              </a:rPr>
              <a:t>printf</a:t>
            </a:r>
            <a:r>
              <a:rPr lang="en-US" sz="2200" dirty="0" smtClean="0">
                <a:cs typeface="Courier New" pitchFamily="49" charset="0"/>
              </a:rPr>
              <a:t> ("\</a:t>
            </a:r>
            <a:r>
              <a:rPr lang="en-US" sz="2200" dirty="0" err="1" smtClean="0">
                <a:cs typeface="Courier New" pitchFamily="49" charset="0"/>
              </a:rPr>
              <a:t>n</a:t>
            </a:r>
            <a:r>
              <a:rPr lang="en-US" sz="2200" dirty="0" err="1" smtClean="0">
                <a:solidFill>
                  <a:srgbClr val="FFFF00"/>
                </a:solidFill>
                <a:cs typeface="Courier New" pitchFamily="49" charset="0"/>
              </a:rPr>
              <a:t>%s%s</a:t>
            </a:r>
            <a:r>
              <a:rPr lang="en-US" sz="2200" dirty="0" smtClean="0">
                <a:cs typeface="Courier New" pitchFamily="49" charset="0"/>
              </a:rPr>
              <a:t>\n", str3, str2);</a:t>
            </a:r>
          </a:p>
          <a:p>
            <a:pPr>
              <a:buFont typeface="Wingdings 2" pitchFamily="18" charset="2"/>
              <a:buNone/>
              <a:defRPr/>
            </a:pPr>
            <a:r>
              <a:rPr lang="en-US" sz="2200" dirty="0" smtClean="0">
                <a:cs typeface="Courier New" pitchFamily="49" charset="0"/>
              </a:rPr>
              <a:t>		return 0;</a:t>
            </a:r>
          </a:p>
          <a:p>
            <a:pPr>
              <a:buFont typeface="Wingdings 2" pitchFamily="18" charset="2"/>
              <a:buNone/>
              <a:defRPr/>
            </a:pPr>
            <a:r>
              <a:rPr lang="en-US" sz="2200" dirty="0" smtClean="0">
                <a:cs typeface="Courier New" pitchFamily="49" charset="0"/>
              </a:rPr>
              <a:t>	}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51C1F5-E4F8-4C18-B83D-84E5E889CCF3}" type="slidenum">
              <a:rPr lang="pt-BR" smtClean="0"/>
              <a:pPr>
                <a:defRPr/>
              </a:pPr>
              <a:t>8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857256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Funções com string: </a:t>
            </a:r>
            <a:r>
              <a:rPr lang="pt-BR" dirty="0" err="1" smtClean="0"/>
              <a:t>strcat</a:t>
            </a:r>
            <a:endParaRPr lang="pt-BR" dirty="0"/>
          </a:p>
        </p:txBody>
      </p:sp>
      <p:sp>
        <p:nvSpPr>
          <p:cNvPr id="1536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Essa função </a:t>
            </a:r>
            <a:r>
              <a:rPr lang="pt-BR" dirty="0" smtClean="0">
                <a:solidFill>
                  <a:srgbClr val="00B0F0"/>
                </a:solidFill>
              </a:rPr>
              <a:t>concatena</a:t>
            </a:r>
            <a:r>
              <a:rPr lang="pt-BR" dirty="0" smtClean="0"/>
              <a:t> (junta) uma </a:t>
            </a:r>
            <a:r>
              <a:rPr lang="pt-BR" dirty="0" err="1" smtClean="0"/>
              <a:t>string</a:t>
            </a:r>
            <a:r>
              <a:rPr lang="pt-BR" dirty="0" smtClean="0"/>
              <a:t> a outra </a:t>
            </a:r>
            <a:r>
              <a:rPr lang="pt-BR" dirty="0" err="1" smtClean="0"/>
              <a:t>string</a:t>
            </a:r>
            <a:r>
              <a:rPr lang="pt-BR" dirty="0" smtClean="0"/>
              <a:t>.</a:t>
            </a:r>
          </a:p>
          <a:p>
            <a:r>
              <a:rPr lang="pt-BR" dirty="0" smtClean="0"/>
              <a:t>Forma geral:</a:t>
            </a:r>
          </a:p>
          <a:p>
            <a:pPr>
              <a:buFont typeface="Wingdings 2" pitchFamily="18" charset="2"/>
              <a:buNone/>
            </a:pPr>
            <a:r>
              <a:rPr lang="pt-BR" dirty="0" smtClean="0"/>
              <a:t>	</a:t>
            </a:r>
          </a:p>
          <a:p>
            <a:pPr>
              <a:buFont typeface="Wingdings 2" pitchFamily="18" charset="2"/>
              <a:buNone/>
            </a:pPr>
            <a:r>
              <a:rPr lang="pt-BR" dirty="0" smtClean="0"/>
              <a:t>		</a:t>
            </a:r>
            <a:r>
              <a:rPr lang="pt-BR" dirty="0" err="1" smtClean="0"/>
              <a:t>strcat</a:t>
            </a:r>
            <a:r>
              <a:rPr lang="pt-BR" dirty="0" smtClean="0"/>
              <a:t> (</a:t>
            </a:r>
            <a:r>
              <a:rPr lang="pt-BR" dirty="0" err="1" smtClean="0"/>
              <a:t>string_destino</a:t>
            </a:r>
            <a:r>
              <a:rPr lang="pt-BR" dirty="0" smtClean="0"/>
              <a:t>, </a:t>
            </a:r>
            <a:r>
              <a:rPr lang="pt-BR" dirty="0" err="1" smtClean="0"/>
              <a:t>string_origem</a:t>
            </a:r>
            <a:r>
              <a:rPr lang="pt-BR" dirty="0" smtClean="0"/>
              <a:t>); </a:t>
            </a:r>
          </a:p>
          <a:p>
            <a:endParaRPr lang="pt-BR" dirty="0" smtClean="0"/>
          </a:p>
          <a:p>
            <a:r>
              <a:rPr lang="pt-BR" dirty="0" smtClean="0"/>
              <a:t>A </a:t>
            </a:r>
            <a:r>
              <a:rPr lang="pt-BR" dirty="0" err="1" smtClean="0"/>
              <a:t>string</a:t>
            </a:r>
            <a:r>
              <a:rPr lang="pt-BR" dirty="0" smtClean="0"/>
              <a:t> de origem permanecerá inalterada e será anexada ao fim da </a:t>
            </a:r>
            <a:r>
              <a:rPr lang="pt-BR" dirty="0" err="1" smtClean="0"/>
              <a:t>string</a:t>
            </a:r>
            <a:r>
              <a:rPr lang="pt-BR" dirty="0" smtClean="0"/>
              <a:t> de destino.</a:t>
            </a:r>
          </a:p>
          <a:p>
            <a:endParaRPr lang="pt-BR" dirty="0"/>
          </a:p>
          <a:p>
            <a:r>
              <a:rPr lang="pt-BR" u="sng" dirty="0" smtClean="0">
                <a:solidFill>
                  <a:srgbClr val="00B0F0"/>
                </a:solidFill>
              </a:rPr>
              <a:t>Lembre-se</a:t>
            </a:r>
            <a:r>
              <a:rPr lang="pt-BR" dirty="0" smtClean="0">
                <a:solidFill>
                  <a:srgbClr val="00B0F0"/>
                </a:solidFill>
              </a:rPr>
              <a:t>:</a:t>
            </a:r>
            <a:r>
              <a:rPr lang="pt-BR" dirty="0" smtClean="0"/>
              <a:t> Não ocorre nenhuma verificação de limites! É nossa responsabilidade garantir que </a:t>
            </a:r>
            <a:r>
              <a:rPr lang="pt-BR" b="1" i="1" dirty="0" err="1" smtClean="0"/>
              <a:t>string_destino</a:t>
            </a:r>
            <a:r>
              <a:rPr lang="pt-BR" dirty="0" smtClean="0"/>
              <a:t> tenha tamanho suficiente.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DB3077-6DC0-491D-9825-82E7F56CF73A}" type="slidenum">
              <a:rPr lang="pt-BR" smtClean="0"/>
              <a:pPr>
                <a:defRPr/>
              </a:pPr>
              <a:t>9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écnica">
  <a:themeElements>
    <a:clrScheme name="Técnica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écnica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écnica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2980</TotalTime>
  <Words>531</Words>
  <Application>Microsoft Office PowerPoint</Application>
  <PresentationFormat>Apresentação na tela (4:3)</PresentationFormat>
  <Paragraphs>186</Paragraphs>
  <Slides>18</Slides>
  <Notes>0</Notes>
  <HiddenSlides>3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Courier New</vt:lpstr>
      <vt:lpstr>Franklin Gothic Book</vt:lpstr>
      <vt:lpstr>Wingdings 2</vt:lpstr>
      <vt:lpstr>Técnica</vt:lpstr>
      <vt:lpstr>Strings vetor de caracteres</vt:lpstr>
      <vt:lpstr>introdução</vt:lpstr>
      <vt:lpstr>Strings em c</vt:lpstr>
      <vt:lpstr>Strings em c</vt:lpstr>
      <vt:lpstr>exemplo</vt:lpstr>
      <vt:lpstr>Constantes Strings</vt:lpstr>
      <vt:lpstr>Funções com string: strcpy</vt:lpstr>
      <vt:lpstr>Funções com string: strcpy</vt:lpstr>
      <vt:lpstr>Funções com string: strcat</vt:lpstr>
      <vt:lpstr>Funções com string: strcat</vt:lpstr>
      <vt:lpstr>Funções com string: strlen</vt:lpstr>
      <vt:lpstr>Funções com string: strlen</vt:lpstr>
      <vt:lpstr>Funções com string: strcmp</vt:lpstr>
      <vt:lpstr>Funções com string: strcmp</vt:lpstr>
      <vt:lpstr>Funções com string: strchr</vt:lpstr>
      <vt:lpstr>Apresentação do PowerPoint</vt:lpstr>
      <vt:lpstr>exercícios</vt:lpstr>
      <vt:lpstr>bibliografia</vt:lpstr>
    </vt:vector>
  </TitlesOfParts>
  <Company>Abicudo's Corp.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</dc:title>
  <dc:creator>Andre Costa</dc:creator>
  <cp:lastModifiedBy>Andre</cp:lastModifiedBy>
  <cp:revision>253</cp:revision>
  <dcterms:created xsi:type="dcterms:W3CDTF">2009-02-03T01:44:23Z</dcterms:created>
  <dcterms:modified xsi:type="dcterms:W3CDTF">2016-05-17T23:23:45Z</dcterms:modified>
</cp:coreProperties>
</file>