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379" r:id="rId3"/>
    <p:sldId id="504" r:id="rId4"/>
    <p:sldId id="505" r:id="rId5"/>
    <p:sldId id="516" r:id="rId6"/>
    <p:sldId id="507" r:id="rId7"/>
    <p:sldId id="518" r:id="rId8"/>
    <p:sldId id="519" r:id="rId9"/>
    <p:sldId id="526" r:id="rId10"/>
    <p:sldId id="509" r:id="rId11"/>
    <p:sldId id="531" r:id="rId12"/>
    <p:sldId id="532" r:id="rId13"/>
    <p:sldId id="533" r:id="rId14"/>
    <p:sldId id="511" r:id="rId15"/>
    <p:sldId id="522" r:id="rId16"/>
    <p:sldId id="523" r:id="rId17"/>
    <p:sldId id="528" r:id="rId18"/>
    <p:sldId id="529" r:id="rId19"/>
    <p:sldId id="530" r:id="rId20"/>
    <p:sldId id="537" r:id="rId21"/>
    <p:sldId id="538" r:id="rId22"/>
    <p:sldId id="539" r:id="rId23"/>
    <p:sldId id="540" r:id="rId24"/>
    <p:sldId id="541" r:id="rId25"/>
    <p:sldId id="542" r:id="rId26"/>
    <p:sldId id="543" r:id="rId27"/>
    <p:sldId id="544" r:id="rId28"/>
    <p:sldId id="545" r:id="rId29"/>
    <p:sldId id="546" r:id="rId30"/>
    <p:sldId id="534" r:id="rId31"/>
    <p:sldId id="535" r:id="rId32"/>
    <p:sldId id="536" r:id="rId33"/>
    <p:sldId id="359" r:id="rId3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44A630B-31C7-40B0-8496-67CA28C4ECCC}" type="datetimeFigureOut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AE16D9A-9148-459E-AE96-3B1D750C3F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108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337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069B240-2C4C-43BD-8AC0-E58AB4F6814C}" type="slidenum">
              <a:rPr lang="pt-BR" smtClean="0"/>
              <a:pPr eaLnBrk="1" hangingPunct="1"/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8253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C0950C-151A-4BF3-A2E3-AD8EB84DC425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7BE23-D6E4-473A-AEB6-3FB4D4146D7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5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20553-3F5B-4BF0-BAC5-0D810AFD1F95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9DA0D-C555-4D94-88D1-76AECDFBA6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29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8190B-D87D-4EE9-A51B-648D3EF61350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75BDD-3F10-4798-A0EC-F795AC226A9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00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6DB7-8535-405F-A73F-EDCD003E0FAD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2B572-14C0-4E90-AAB7-12A8A78766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427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90A3D7-45F4-456E-898E-82BA3C70E3E7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D6B3E-8F1E-4B7C-9FB6-4A1A8362EB2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0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20EEA-BAB1-4F85-9871-EFBDA045870E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A398-508A-4FBB-AC0E-226FE0C9D3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3EB98B-1EA2-499B-8CAC-A77C1CFD9852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AFE869-074D-4AA9-95F1-64F6614E097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3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11C64-F051-4742-904E-C0FAECBFB227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3AA76-6D03-42F7-92E0-239D88DCE2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1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BEB562-4269-4C6A-BDA7-610F5E89FE1C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AD450-F4C4-49E4-83F0-936775214E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11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69A90E-D6F7-4AB1-B632-BE95F97179B8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720949-93CE-4E74-82A2-BC615F2EC9B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285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1CA799-3849-4F1E-9C18-7AAAF8408CA5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E5ABC-28B4-436A-8C58-589828345D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61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C0932D8-C6B0-46E3-9141-5D47397B2F18}" type="datetime1">
              <a:rPr lang="pt-BR"/>
              <a:pPr>
                <a:defRPr/>
              </a:pPr>
              <a:t>04/10/2016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1EF69-00D4-48D3-A677-5051F222E57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211" r:id="rId1"/>
    <p:sldLayoutId id="2147484205" r:id="rId2"/>
    <p:sldLayoutId id="2147484212" r:id="rId3"/>
    <p:sldLayoutId id="2147484206" r:id="rId4"/>
    <p:sldLayoutId id="2147484213" r:id="rId5"/>
    <p:sldLayoutId id="2147484207" r:id="rId6"/>
    <p:sldLayoutId id="2147484208" r:id="rId7"/>
    <p:sldLayoutId id="2147484214" r:id="rId8"/>
    <p:sldLayoutId id="2147484215" r:id="rId9"/>
    <p:sldLayoutId id="2147484209" r:id="rId10"/>
    <p:sldLayoutId id="21474842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Programação II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Tipos de dados</a:t>
            </a:r>
            <a:br>
              <a:rPr lang="pt-BR" smtClean="0"/>
            </a:br>
            <a:r>
              <a:rPr lang="pt-BR" smtClean="0"/>
              <a:t>definidos pelo usuário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Referenciando os campos da estrutura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Imprimir o elemento </a:t>
            </a:r>
            <a:r>
              <a:rPr lang="pt-BR" dirty="0" smtClean="0">
                <a:solidFill>
                  <a:srgbClr val="FFFF00"/>
                </a:solidFill>
              </a:rPr>
              <a:t>nome</a:t>
            </a:r>
            <a:r>
              <a:rPr lang="pt-BR" dirty="0" smtClean="0"/>
              <a:t> da variável </a:t>
            </a:r>
            <a:r>
              <a:rPr lang="pt-BR" dirty="0" smtClean="0">
                <a:solidFill>
                  <a:srgbClr val="92D050"/>
                </a:solidFill>
              </a:rPr>
              <a:t>contato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printf</a:t>
            </a:r>
            <a:r>
              <a:rPr lang="pt-BR" dirty="0" smtClean="0"/>
              <a:t>(“%s\n”, </a:t>
            </a:r>
            <a:r>
              <a:rPr lang="pt-BR" dirty="0" err="1" smtClean="0"/>
              <a:t>contato.nome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Ler um valor do teclado e armazenar no campo </a:t>
            </a:r>
            <a:r>
              <a:rPr lang="pt-BR" dirty="0" err="1" smtClean="0">
                <a:solidFill>
                  <a:srgbClr val="FFFF00"/>
                </a:solidFill>
              </a:rPr>
              <a:t>email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scanf</a:t>
            </a:r>
            <a:r>
              <a:rPr lang="pt-BR" dirty="0" smtClean="0"/>
              <a:t>(“%s”, </a:t>
            </a:r>
            <a:r>
              <a:rPr lang="pt-BR" dirty="0" err="1" smtClean="0"/>
              <a:t>contato.email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Atribuir o valor do campo </a:t>
            </a:r>
            <a:r>
              <a:rPr lang="pt-BR" dirty="0" err="1" smtClean="0">
                <a:solidFill>
                  <a:srgbClr val="FFFF00"/>
                </a:solidFill>
              </a:rPr>
              <a:t>email</a:t>
            </a:r>
            <a:r>
              <a:rPr lang="pt-BR" dirty="0" smtClean="0"/>
              <a:t> à variável </a:t>
            </a:r>
            <a:r>
              <a:rPr lang="pt-BR" dirty="0" smtClean="0">
                <a:solidFill>
                  <a:srgbClr val="00B0F0"/>
                </a:solidFill>
              </a:rPr>
              <a:t>char </a:t>
            </a:r>
            <a:r>
              <a:rPr lang="pt-BR" dirty="0" err="1" smtClean="0">
                <a:solidFill>
                  <a:srgbClr val="00B0F0"/>
                </a:solidFill>
              </a:rPr>
              <a:t>email</a:t>
            </a:r>
            <a:r>
              <a:rPr lang="pt-BR" dirty="0" smtClean="0">
                <a:solidFill>
                  <a:srgbClr val="00B0F0"/>
                </a:solidFill>
              </a:rPr>
              <a:t>[40]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email</a:t>
            </a:r>
            <a:r>
              <a:rPr lang="pt-BR" dirty="0" smtClean="0"/>
              <a:t>, </a:t>
            </a:r>
            <a:r>
              <a:rPr lang="pt-BR" dirty="0" err="1" smtClean="0"/>
              <a:t>contato.email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Ler um valor do teclado e armazenar no campo </a:t>
            </a:r>
            <a:r>
              <a:rPr lang="pt-BR" dirty="0" err="1" smtClean="0">
                <a:solidFill>
                  <a:srgbClr val="FFFF00"/>
                </a:solidFill>
              </a:rPr>
              <a:t>telRes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scanf</a:t>
            </a:r>
            <a:r>
              <a:rPr lang="pt-BR" dirty="0" smtClean="0"/>
              <a:t>(“%d”, &amp;</a:t>
            </a:r>
            <a:r>
              <a:rPr lang="pt-BR" dirty="0" err="1" smtClean="0"/>
              <a:t>contato.telRes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Atribuir o valor do elemento </a:t>
            </a:r>
            <a:r>
              <a:rPr lang="pt-BR" dirty="0" err="1" smtClean="0">
                <a:solidFill>
                  <a:srgbClr val="FFFF00"/>
                </a:solidFill>
              </a:rPr>
              <a:t>telCel</a:t>
            </a:r>
            <a:r>
              <a:rPr lang="pt-BR" dirty="0" smtClean="0"/>
              <a:t> à </a:t>
            </a:r>
            <a:r>
              <a:rPr lang="pt-BR" dirty="0" err="1" smtClean="0"/>
              <a:t>variavel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B0F0"/>
                </a:solidFill>
              </a:rPr>
              <a:t>int</a:t>
            </a:r>
            <a:r>
              <a:rPr lang="pt-BR" dirty="0" smtClean="0">
                <a:solidFill>
                  <a:srgbClr val="00B0F0"/>
                </a:solidFill>
              </a:rPr>
              <a:t> celular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celular = </a:t>
            </a:r>
            <a:r>
              <a:rPr lang="pt-BR" dirty="0" err="1" smtClean="0"/>
              <a:t>contato.telCel</a:t>
            </a:r>
            <a:r>
              <a:rPr lang="pt-BR" dirty="0" smtClean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15FD9-8CD9-4302-9355-2861A42E746F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 aninhadas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Suponha que queremos adicionar à nossa estrutura contato, as informações sobre o endereço de um contato.</a:t>
            </a:r>
          </a:p>
          <a:p>
            <a:r>
              <a:rPr lang="pt-BR" dirty="0" smtClean="0"/>
              <a:t>Esse endereço é composto de: rua, número, bairro, cidade</a:t>
            </a:r>
          </a:p>
          <a:p>
            <a:r>
              <a:rPr lang="pt-BR" dirty="0" smtClean="0"/>
              <a:t>Como será definida a nossa estrutura endereço?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err="1" smtClean="0"/>
              <a:t>endereco</a:t>
            </a:r>
            <a:r>
              <a:rPr lang="pt-BR" dirty="0" smtClean="0"/>
              <a:t>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rua[40];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numero;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bairro[20];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cidade[20];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31B105-9F99-419A-9A0C-3F5E0007E33F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 aninhadas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Toda estrutura é um conjunto de variáveis (campos).</a:t>
            </a:r>
          </a:p>
          <a:p>
            <a:r>
              <a:rPr lang="pt-BR" dirty="0" smtClean="0"/>
              <a:t>Podemos criar variáveis do tipo da estrutura.</a:t>
            </a:r>
          </a:p>
          <a:p>
            <a:r>
              <a:rPr lang="pt-BR" dirty="0" smtClean="0"/>
              <a:t>Portanto, podemos incluir uma estrutura dentro de outra estrutura.</a:t>
            </a:r>
          </a:p>
          <a:p>
            <a:r>
              <a:rPr lang="pt-BR" dirty="0" smtClean="0"/>
              <a:t>Como ficaria, então, a estrutura agenda com o endereço?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agenda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nome[30];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telRes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 </a:t>
            </a:r>
            <a:r>
              <a:rPr lang="pt-BR" dirty="0" err="1" smtClean="0"/>
              <a:t>telCel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</a:t>
            </a:r>
            <a:r>
              <a:rPr lang="pt-BR" dirty="0" err="1" smtClean="0"/>
              <a:t>email</a:t>
            </a:r>
            <a:r>
              <a:rPr lang="pt-BR" dirty="0" smtClean="0"/>
              <a:t>[40];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	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endereco</a:t>
            </a:r>
            <a:r>
              <a:rPr lang="pt-BR" dirty="0"/>
              <a:t> </a:t>
            </a:r>
            <a:r>
              <a:rPr lang="pt-BR" dirty="0" err="1"/>
              <a:t>end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7CF59C-0DD5-4096-B3C5-50CE2E4A39B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 aninhadas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Imprimir o </a:t>
            </a:r>
            <a:r>
              <a:rPr lang="pt-BR" dirty="0" smtClean="0">
                <a:solidFill>
                  <a:srgbClr val="FFFF00"/>
                </a:solidFill>
              </a:rPr>
              <a:t>telefone celular</a:t>
            </a:r>
            <a:r>
              <a:rPr lang="pt-BR" dirty="0" smtClean="0"/>
              <a:t> do contato da agenda: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(“%d\n”, </a:t>
            </a:r>
            <a:r>
              <a:rPr lang="pt-BR" dirty="0" err="1" smtClean="0"/>
              <a:t>contato.telCel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Imprimir a </a:t>
            </a:r>
            <a:r>
              <a:rPr lang="pt-BR" dirty="0" smtClean="0">
                <a:solidFill>
                  <a:srgbClr val="FFFF00"/>
                </a:solidFill>
              </a:rPr>
              <a:t>cidade</a:t>
            </a:r>
            <a:r>
              <a:rPr lang="pt-BR" dirty="0" smtClean="0"/>
              <a:t> do contato da agenda: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(“%s\n”, </a:t>
            </a:r>
            <a:r>
              <a:rPr lang="pt-BR" dirty="0" err="1" smtClean="0"/>
              <a:t>contato.end.cidade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Ler o </a:t>
            </a:r>
            <a:r>
              <a:rPr lang="pt-BR" dirty="0" smtClean="0">
                <a:solidFill>
                  <a:srgbClr val="FFFF00"/>
                </a:solidFill>
              </a:rPr>
              <a:t>nome</a:t>
            </a:r>
            <a:r>
              <a:rPr lang="pt-BR" dirty="0" smtClean="0"/>
              <a:t> e a </a:t>
            </a:r>
            <a:r>
              <a:rPr lang="pt-BR" dirty="0" smtClean="0">
                <a:solidFill>
                  <a:srgbClr val="FFFF00"/>
                </a:solidFill>
              </a:rPr>
              <a:t>rua</a:t>
            </a:r>
            <a:r>
              <a:rPr lang="pt-BR" dirty="0" smtClean="0"/>
              <a:t> do contato da agenda: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(“%s”, </a:t>
            </a:r>
            <a:r>
              <a:rPr lang="pt-BR" dirty="0" err="1" smtClean="0"/>
              <a:t>contato.nome</a:t>
            </a:r>
            <a:r>
              <a:rPr lang="pt-BR" dirty="0" smtClean="0"/>
              <a:t>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(“%s”, </a:t>
            </a:r>
            <a:r>
              <a:rPr lang="pt-BR" dirty="0" err="1" smtClean="0"/>
              <a:t>contato.end.rua</a:t>
            </a:r>
            <a:r>
              <a:rPr lang="pt-BR" dirty="0" smtClean="0"/>
              <a:t>);</a:t>
            </a:r>
          </a:p>
          <a:p>
            <a:pPr lvl="1"/>
            <a:r>
              <a:rPr lang="pt-BR" dirty="0" err="1" smtClean="0"/>
              <a:t>Atributir</a:t>
            </a:r>
            <a:r>
              <a:rPr lang="pt-BR" dirty="0" smtClean="0"/>
              <a:t> o valor da variável </a:t>
            </a:r>
            <a:r>
              <a:rPr lang="pt-BR" dirty="0" smtClean="0">
                <a:solidFill>
                  <a:srgbClr val="00B0F0"/>
                </a:solidFill>
              </a:rPr>
              <a:t>char bairro[20]</a:t>
            </a:r>
            <a:r>
              <a:rPr lang="pt-BR" dirty="0" smtClean="0"/>
              <a:t> para o campo </a:t>
            </a:r>
            <a:r>
              <a:rPr lang="pt-BR" dirty="0" smtClean="0">
                <a:solidFill>
                  <a:srgbClr val="FFFF00"/>
                </a:solidFill>
              </a:rPr>
              <a:t>bairro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strcpy</a:t>
            </a:r>
            <a:r>
              <a:rPr lang="pt-BR" dirty="0" smtClean="0"/>
              <a:t>(</a:t>
            </a:r>
            <a:r>
              <a:rPr lang="pt-BR" dirty="0" err="1" smtClean="0"/>
              <a:t>contato.end.bairro</a:t>
            </a:r>
            <a:r>
              <a:rPr lang="pt-BR" dirty="0" smtClean="0"/>
              <a:t>, bairro)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0FEDA-53A7-48FF-94EE-16874D65DAC2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Vetor de estruturas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Talvez o uso mais comum de estruturas seja em vetor de estruturas.</a:t>
            </a:r>
          </a:p>
          <a:p>
            <a:r>
              <a:rPr lang="pt-BR" dirty="0" smtClean="0"/>
              <a:t>Para declarar um vetor de estruturas, primeiro deve-se definir uma estrutura e depois declarar um vetor desse tipo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Queremos criar um vetor de contatos chamado contatos.</a:t>
            </a:r>
          </a:p>
          <a:p>
            <a:pPr lvl="1"/>
            <a:endParaRPr lang="pt-BR" dirty="0" smtClean="0"/>
          </a:p>
          <a:p>
            <a:r>
              <a:rPr lang="pt-BR" dirty="0"/>
              <a:t>Como faço para declarar um vetor </a:t>
            </a:r>
            <a:r>
              <a:rPr lang="pt-BR" dirty="0" smtClean="0"/>
              <a:t>de contatos?</a:t>
            </a:r>
            <a:endParaRPr lang="pt-BR" dirty="0"/>
          </a:p>
          <a:p>
            <a:endParaRPr lang="pt-BR" dirty="0"/>
          </a:p>
          <a:p>
            <a:pPr>
              <a:buNone/>
            </a:pPr>
            <a:r>
              <a:rPr lang="pt-BR" dirty="0"/>
              <a:t>		</a:t>
            </a:r>
            <a:r>
              <a:rPr lang="pt-BR" dirty="0" err="1">
                <a:solidFill>
                  <a:srgbClr val="00B0F0"/>
                </a:solidFill>
              </a:rPr>
              <a:t>struct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smtClean="0">
                <a:solidFill>
                  <a:srgbClr val="00B0F0"/>
                </a:solidFill>
              </a:rPr>
              <a:t>agenda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92D050"/>
                </a:solidFill>
              </a:rPr>
              <a:t>contatos[50</a:t>
            </a:r>
            <a:r>
              <a:rPr lang="pt-BR" dirty="0">
                <a:solidFill>
                  <a:srgbClr val="92D050"/>
                </a:solidFill>
              </a:rPr>
              <a:t>]</a:t>
            </a:r>
            <a:r>
              <a:rPr lang="pt-BR" dirty="0"/>
              <a:t>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D255BB-5AE6-47C8-9E62-7DBD5429C8E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Vetor de estruturas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Imprimir o </a:t>
            </a:r>
            <a:r>
              <a:rPr lang="pt-BR" dirty="0" smtClean="0">
                <a:solidFill>
                  <a:srgbClr val="FFFF00"/>
                </a:solidFill>
              </a:rPr>
              <a:t>telefone celular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92D050"/>
                </a:solidFill>
              </a:rPr>
              <a:t>3º</a:t>
            </a:r>
            <a:r>
              <a:rPr lang="pt-BR" dirty="0" smtClean="0"/>
              <a:t> contato da agenda: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(“%d\n”, contatos[2].</a:t>
            </a:r>
            <a:r>
              <a:rPr lang="pt-BR" dirty="0" err="1" smtClean="0"/>
              <a:t>telCel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Ler o </a:t>
            </a:r>
            <a:r>
              <a:rPr lang="pt-BR" dirty="0" smtClean="0">
                <a:solidFill>
                  <a:srgbClr val="FFFF00"/>
                </a:solidFill>
              </a:rPr>
              <a:t>nome</a:t>
            </a:r>
            <a:r>
              <a:rPr lang="pt-BR" dirty="0" smtClean="0"/>
              <a:t> e o </a:t>
            </a:r>
            <a:r>
              <a:rPr lang="pt-BR" dirty="0" smtClean="0">
                <a:solidFill>
                  <a:srgbClr val="FFFF00"/>
                </a:solidFill>
              </a:rPr>
              <a:t>telefone residencial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92D050"/>
                </a:solidFill>
              </a:rPr>
              <a:t>5º</a:t>
            </a:r>
            <a:r>
              <a:rPr lang="pt-BR" dirty="0" smtClean="0"/>
              <a:t> contato da agenda: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(“%s”, contatos[4].nome);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(“%d”, &amp;contatos[4].</a:t>
            </a:r>
            <a:r>
              <a:rPr lang="pt-BR" dirty="0" err="1" smtClean="0"/>
              <a:t>telRes</a:t>
            </a:r>
            <a:r>
              <a:rPr lang="pt-BR" dirty="0" smtClean="0"/>
              <a:t>);</a:t>
            </a:r>
          </a:p>
          <a:p>
            <a:pPr lvl="1"/>
            <a:r>
              <a:rPr lang="pt-BR" dirty="0" smtClean="0"/>
              <a:t>Verificar se o </a:t>
            </a:r>
            <a:r>
              <a:rPr lang="pt-BR" dirty="0" smtClean="0">
                <a:solidFill>
                  <a:srgbClr val="FFFF00"/>
                </a:solidFill>
              </a:rPr>
              <a:t>e-mail</a:t>
            </a:r>
            <a:r>
              <a:rPr lang="pt-BR" dirty="0" smtClean="0"/>
              <a:t> do </a:t>
            </a:r>
            <a:r>
              <a:rPr lang="pt-BR" dirty="0" smtClean="0">
                <a:solidFill>
                  <a:srgbClr val="92D050"/>
                </a:solidFill>
              </a:rPr>
              <a:t>7º</a:t>
            </a:r>
            <a:r>
              <a:rPr lang="pt-BR" dirty="0" smtClean="0"/>
              <a:t> contato da agenda é igual a </a:t>
            </a:r>
            <a:r>
              <a:rPr lang="pt-BR" dirty="0" smtClean="0">
                <a:solidFill>
                  <a:srgbClr val="00B0F0"/>
                </a:solidFill>
              </a:rPr>
              <a:t>luiz@gmail.com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</a:t>
            </a:r>
            <a:r>
              <a:rPr lang="pt-BR" dirty="0" err="1" smtClean="0"/>
              <a:t>strcmp</a:t>
            </a:r>
            <a:r>
              <a:rPr lang="pt-BR" dirty="0" smtClean="0"/>
              <a:t>(contatos[6].</a:t>
            </a:r>
            <a:r>
              <a:rPr lang="pt-BR" dirty="0" err="1" smtClean="0"/>
              <a:t>email</a:t>
            </a:r>
            <a:r>
              <a:rPr lang="pt-BR" dirty="0" smtClean="0"/>
              <a:t>, “luiz@gmail.com”) == 0)</a:t>
            </a:r>
          </a:p>
          <a:p>
            <a:pPr lvl="1"/>
            <a:r>
              <a:rPr lang="pt-BR" dirty="0" smtClean="0"/>
              <a:t>Verificar se o </a:t>
            </a:r>
            <a:r>
              <a:rPr lang="pt-BR" dirty="0" smtClean="0">
                <a:solidFill>
                  <a:srgbClr val="FFFF00"/>
                </a:solidFill>
              </a:rPr>
              <a:t>telefone residencial </a:t>
            </a:r>
            <a:r>
              <a:rPr lang="pt-BR" dirty="0" smtClean="0"/>
              <a:t>do </a:t>
            </a:r>
            <a:r>
              <a:rPr lang="pt-BR" dirty="0" smtClean="0">
                <a:solidFill>
                  <a:srgbClr val="92D050"/>
                </a:solidFill>
              </a:rPr>
              <a:t>1º</a:t>
            </a:r>
            <a:r>
              <a:rPr lang="pt-BR" dirty="0" smtClean="0"/>
              <a:t> contato é diferente do </a:t>
            </a:r>
            <a:r>
              <a:rPr lang="pt-BR" dirty="0" smtClean="0">
                <a:solidFill>
                  <a:srgbClr val="FFFF00"/>
                </a:solidFill>
              </a:rPr>
              <a:t>telefone celular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(contatos[0].</a:t>
            </a:r>
            <a:r>
              <a:rPr lang="pt-BR" dirty="0" err="1" smtClean="0"/>
              <a:t>telRes</a:t>
            </a:r>
            <a:r>
              <a:rPr lang="pt-BR" dirty="0" smtClean="0"/>
              <a:t> != contatos[0].</a:t>
            </a:r>
            <a:r>
              <a:rPr lang="pt-BR" dirty="0" err="1" smtClean="0"/>
              <a:t>telCel</a:t>
            </a:r>
            <a:r>
              <a:rPr lang="pt-BR" dirty="0" smtClean="0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7A396F-A465-458A-AEDA-28FC683F860E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Passando estruturas para funções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Tanto a passagem da </a:t>
            </a:r>
            <a:r>
              <a:rPr lang="pt-BR" dirty="0" smtClean="0">
                <a:solidFill>
                  <a:srgbClr val="00B0F0"/>
                </a:solidFill>
              </a:rPr>
              <a:t>estrutura</a:t>
            </a:r>
            <a:r>
              <a:rPr lang="pt-BR" dirty="0" smtClean="0"/>
              <a:t> quanto a passagem dos </a:t>
            </a:r>
            <a:r>
              <a:rPr lang="pt-BR" dirty="0" smtClean="0">
                <a:solidFill>
                  <a:srgbClr val="00B0F0"/>
                </a:solidFill>
              </a:rPr>
              <a:t>campos da estrutura </a:t>
            </a:r>
            <a:r>
              <a:rPr lang="pt-BR" dirty="0" smtClean="0"/>
              <a:t>para funções pode ser feitas por </a:t>
            </a:r>
            <a:r>
              <a:rPr lang="pt-BR" dirty="0" smtClean="0">
                <a:solidFill>
                  <a:srgbClr val="00B0F0"/>
                </a:solidFill>
              </a:rPr>
              <a:t>valor </a:t>
            </a:r>
            <a:r>
              <a:rPr lang="pt-BR" dirty="0" smtClean="0"/>
              <a:t>ou</a:t>
            </a:r>
            <a:r>
              <a:rPr lang="pt-BR" dirty="0" smtClean="0">
                <a:solidFill>
                  <a:srgbClr val="00B0F0"/>
                </a:solidFill>
              </a:rPr>
              <a:t> referência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Ou seja, existe a cópia dos valores para os parâmetros da função.</a:t>
            </a:r>
          </a:p>
          <a:p>
            <a:pPr lvl="1"/>
            <a:r>
              <a:rPr lang="pt-BR" dirty="0" smtClean="0"/>
              <a:t>Assim, qualquer alteração pode ser feita no conteúdo da estrutura passada para a função sem afetar a estrutura usada como parâmetro.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Utilizando a nossa estrutura agenda, vamos criar uma função que preenche os campos de um contato da agenda, uma função que imprime os campos da estrutura e uma função que verifica se os telefones do contato estão vazios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E51C3A-0B5A-4464-895C-BC802D3A5FE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Passando estruturas para funções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que preenche os campos de um contato da agenda e retorna a estrutura preenchida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struct</a:t>
            </a:r>
            <a:r>
              <a:rPr lang="pt-BR" dirty="0" smtClean="0"/>
              <a:t> agenda </a:t>
            </a:r>
            <a:r>
              <a:rPr lang="pt-BR" dirty="0" err="1" smtClean="0"/>
              <a:t>preencheContato</a:t>
            </a:r>
            <a:r>
              <a:rPr lang="pt-BR" dirty="0" smtClean="0"/>
              <a:t>()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struct</a:t>
            </a:r>
            <a:r>
              <a:rPr lang="pt-BR" dirty="0" smtClean="0"/>
              <a:t> agenda contato;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(“%s”, </a:t>
            </a:r>
            <a:r>
              <a:rPr lang="pt-BR" dirty="0" err="1" smtClean="0"/>
              <a:t>contato.nome</a:t>
            </a:r>
            <a:r>
              <a:rPr lang="pt-BR" dirty="0" smtClean="0"/>
              <a:t>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scanf</a:t>
            </a:r>
            <a:r>
              <a:rPr lang="pt-BR" dirty="0" smtClean="0"/>
              <a:t>(“%d”, &amp;</a:t>
            </a:r>
            <a:r>
              <a:rPr lang="pt-BR" dirty="0" err="1" smtClean="0"/>
              <a:t>contato.telRes</a:t>
            </a:r>
            <a:r>
              <a:rPr lang="pt-BR" dirty="0" smtClean="0"/>
              <a:t>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...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return</a:t>
            </a:r>
            <a:r>
              <a:rPr lang="pt-BR" dirty="0" smtClean="0"/>
              <a:t> contato;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struct</a:t>
            </a:r>
            <a:r>
              <a:rPr lang="pt-BR" dirty="0" smtClean="0"/>
              <a:t> agenda contato = </a:t>
            </a:r>
            <a:r>
              <a:rPr lang="pt-BR" dirty="0" err="1" smtClean="0"/>
              <a:t>preencheContato</a:t>
            </a:r>
            <a:r>
              <a:rPr lang="pt-BR" dirty="0" smtClean="0"/>
              <a:t>();</a:t>
            </a:r>
          </a:p>
          <a:p>
            <a:endParaRPr lang="pt-BR" dirty="0" smtClean="0"/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6000750" y="4643438"/>
            <a:ext cx="2143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800"/>
              <a:t>Chamada da função</a:t>
            </a:r>
          </a:p>
        </p:txBody>
      </p:sp>
      <p:cxnSp>
        <p:nvCxnSpPr>
          <p:cNvPr id="5" name="Conector de seta reta 4"/>
          <p:cNvCxnSpPr>
            <a:stCxn id="4" idx="1"/>
          </p:cNvCxnSpPr>
          <p:nvPr/>
        </p:nvCxnSpPr>
        <p:spPr>
          <a:xfrm rot="10800000" flipV="1">
            <a:off x="4357688" y="5121275"/>
            <a:ext cx="1643062" cy="808038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2BD13A-B307-4C87-BFA3-7700F15AC29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Passando estruturas para funções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que imprime os campos da estrutura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imprimeContato</a:t>
            </a:r>
            <a:r>
              <a:rPr lang="pt-BR" dirty="0" smtClean="0"/>
              <a:t>(</a:t>
            </a:r>
            <a:r>
              <a:rPr lang="pt-BR" dirty="0" err="1" smtClean="0"/>
              <a:t>struct</a:t>
            </a:r>
            <a:r>
              <a:rPr lang="pt-BR" dirty="0" smtClean="0"/>
              <a:t> agenda contato) {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(“Nome: %s\n”, </a:t>
            </a:r>
            <a:r>
              <a:rPr lang="pt-BR" dirty="0" err="1" smtClean="0"/>
              <a:t>contato.nome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(“Telefone Residencial: %d\n”, </a:t>
            </a:r>
            <a:r>
              <a:rPr lang="pt-BR" dirty="0" err="1" smtClean="0"/>
              <a:t>contato.telRes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(“Telefone Celular: %d\n”, </a:t>
            </a:r>
            <a:r>
              <a:rPr lang="pt-BR" dirty="0" err="1" smtClean="0"/>
              <a:t>contato.telCel</a:t>
            </a:r>
            <a:r>
              <a:rPr lang="pt-BR" dirty="0" smtClean="0"/>
              <a:t>);</a:t>
            </a:r>
          </a:p>
          <a:p>
            <a:pPr>
              <a:buNone/>
            </a:pPr>
            <a:r>
              <a:rPr lang="pt-BR" dirty="0" smtClean="0"/>
              <a:t>		</a:t>
            </a:r>
            <a:r>
              <a:rPr lang="pt-BR" dirty="0" err="1" smtClean="0"/>
              <a:t>printf</a:t>
            </a:r>
            <a:r>
              <a:rPr lang="pt-BR" dirty="0" smtClean="0"/>
              <a:t>(“E-mail: %s\n”, </a:t>
            </a:r>
            <a:r>
              <a:rPr lang="pt-BR" dirty="0" err="1" smtClean="0"/>
              <a:t>contato.email</a:t>
            </a:r>
            <a:r>
              <a:rPr lang="pt-BR" dirty="0" smtClean="0"/>
              <a:t>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</a:p>
          <a:p>
            <a:r>
              <a:rPr lang="pt-BR" dirty="0" smtClean="0"/>
              <a:t>Chamada da função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imprimeContato</a:t>
            </a:r>
            <a:r>
              <a:rPr lang="pt-BR" dirty="0" smtClean="0"/>
              <a:t>(contato);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2711BD-0935-40A4-9AC9-C246BDF6689C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Passando estruturas para funções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que verifica se os telefones do contato estão vazios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verificaTelefone</a:t>
            </a:r>
            <a:r>
              <a:rPr lang="pt-BR" dirty="0" smtClean="0"/>
              <a:t>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tel_res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tel_cel</a:t>
            </a:r>
            <a:r>
              <a:rPr lang="pt-BR" dirty="0" smtClean="0"/>
              <a:t>)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tel_res</a:t>
            </a:r>
            <a:r>
              <a:rPr lang="pt-BR" dirty="0" smtClean="0"/>
              <a:t> == -1)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printf</a:t>
            </a:r>
            <a:r>
              <a:rPr lang="pt-BR" dirty="0" smtClean="0"/>
              <a:t>(“Telefone Residencial </a:t>
            </a:r>
            <a:r>
              <a:rPr lang="pt-BR" dirty="0" err="1" smtClean="0"/>
              <a:t>estah</a:t>
            </a:r>
            <a:r>
              <a:rPr lang="pt-BR" dirty="0" smtClean="0"/>
              <a:t> vazio\n”);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</a:t>
            </a:r>
            <a:r>
              <a:rPr lang="pt-BR" dirty="0" err="1" smtClean="0"/>
              <a:t>if</a:t>
            </a:r>
            <a:r>
              <a:rPr lang="pt-BR" dirty="0" smtClean="0"/>
              <a:t> (</a:t>
            </a:r>
            <a:r>
              <a:rPr lang="pt-BR" dirty="0" err="1" smtClean="0"/>
              <a:t>tel_cel</a:t>
            </a:r>
            <a:r>
              <a:rPr lang="pt-BR" dirty="0" smtClean="0"/>
              <a:t> == -1)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printf</a:t>
            </a:r>
            <a:r>
              <a:rPr lang="pt-BR" dirty="0" smtClean="0"/>
              <a:t>(“Telefone Celular </a:t>
            </a:r>
            <a:r>
              <a:rPr lang="pt-BR" dirty="0" err="1" smtClean="0"/>
              <a:t>estah</a:t>
            </a:r>
            <a:r>
              <a:rPr lang="pt-BR" dirty="0" smtClean="0"/>
              <a:t> vazio\n”);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  <a:p>
            <a:r>
              <a:rPr lang="pt-BR" dirty="0" smtClean="0"/>
              <a:t>Chamada da função</a:t>
            </a:r>
          </a:p>
          <a:p>
            <a:pPr>
              <a:buNone/>
            </a:pPr>
            <a:r>
              <a:rPr lang="pt-BR" dirty="0" smtClean="0"/>
              <a:t>	</a:t>
            </a:r>
            <a:r>
              <a:rPr lang="pt-BR" dirty="0" err="1" smtClean="0"/>
              <a:t>verificaTelefone</a:t>
            </a:r>
            <a:r>
              <a:rPr lang="pt-BR" dirty="0" smtClean="0"/>
              <a:t>(</a:t>
            </a:r>
            <a:r>
              <a:rPr lang="pt-BR" dirty="0" err="1" smtClean="0"/>
              <a:t>contato.telRes</a:t>
            </a:r>
            <a:r>
              <a:rPr lang="pt-BR" dirty="0" smtClean="0"/>
              <a:t>, </a:t>
            </a:r>
            <a:r>
              <a:rPr lang="pt-BR" dirty="0" err="1" smtClean="0"/>
              <a:t>contato.telCel</a:t>
            </a:r>
            <a:r>
              <a:rPr lang="pt-BR" dirty="0" smtClean="0"/>
              <a:t>);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11C5C2-5C89-418A-9BFC-006EBAF03D2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linguagem C permite que o programador crie seus próprios tipos de dados.</a:t>
            </a:r>
          </a:p>
          <a:p>
            <a:pPr eaLnBrk="1" hangingPunct="1"/>
            <a:r>
              <a:rPr lang="pt-BR" dirty="0" smtClean="0"/>
              <a:t>Para criar seus tipos de dados, o usuário pode usar:</a:t>
            </a:r>
          </a:p>
          <a:p>
            <a:pPr lvl="1" eaLnBrk="1" hangingPunct="1"/>
            <a:r>
              <a:rPr lang="pt-BR" dirty="0" smtClean="0">
                <a:solidFill>
                  <a:srgbClr val="00B0F0"/>
                </a:solidFill>
              </a:rPr>
              <a:t>União</a:t>
            </a:r>
            <a:r>
              <a:rPr lang="pt-BR" dirty="0" smtClean="0"/>
              <a:t>: a mesma porção da memória pode ser usada para definir dois um mais tipos diferentes de variáveis.</a:t>
            </a:r>
          </a:p>
          <a:p>
            <a:pPr lvl="1" eaLnBrk="1" hangingPunct="1"/>
            <a:r>
              <a:rPr lang="pt-BR" dirty="0" smtClean="0">
                <a:solidFill>
                  <a:srgbClr val="00B0F0"/>
                </a:solidFill>
              </a:rPr>
              <a:t>Enumeração</a:t>
            </a:r>
            <a:r>
              <a:rPr lang="pt-BR" dirty="0" smtClean="0"/>
              <a:t>: representa uma lista de símbolos.</a:t>
            </a:r>
          </a:p>
          <a:p>
            <a:pPr lvl="1" eaLnBrk="1" hangingPunct="1"/>
            <a:r>
              <a:rPr lang="pt-BR" dirty="0">
                <a:solidFill>
                  <a:srgbClr val="00B0F0"/>
                </a:solidFill>
              </a:rPr>
              <a:t>Estrutura</a:t>
            </a:r>
            <a:r>
              <a:rPr lang="pt-BR" dirty="0"/>
              <a:t>: agrupamento de variáveis sob um </a:t>
            </a:r>
            <a:r>
              <a:rPr lang="pt-BR" dirty="0" smtClean="0"/>
              <a:t>nome</a:t>
            </a:r>
            <a:r>
              <a:rPr lang="pt-BR" dirty="0"/>
              <a:t>.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Pode também ser usado o comando </a:t>
            </a:r>
            <a:r>
              <a:rPr lang="pt-BR" dirty="0" err="1" smtClean="0">
                <a:solidFill>
                  <a:srgbClr val="00B0F0"/>
                </a:solidFill>
              </a:rPr>
              <a:t>typedef</a:t>
            </a:r>
            <a:r>
              <a:rPr lang="pt-BR" dirty="0" smtClean="0"/>
              <a:t> que define um novo nome para um tipo de dado já existente.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união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</a:t>
            </a:r>
            <a:r>
              <a:rPr lang="pt-BR" dirty="0" err="1" smtClean="0"/>
              <a:t>union</a:t>
            </a:r>
            <a:r>
              <a:rPr lang="pt-BR" dirty="0" smtClean="0"/>
              <a:t> (união) é uma posição de memória que é compartilhada por duas ou mais variáveis diferentes, em momentos diferentes. </a:t>
            </a:r>
          </a:p>
          <a:p>
            <a:pPr eaLnBrk="1" hangingPunct="1"/>
            <a:r>
              <a:rPr lang="pt-BR" dirty="0" smtClean="0"/>
              <a:t>Definição de uma </a:t>
            </a:r>
            <a:r>
              <a:rPr lang="pt-BR" dirty="0" err="1" smtClean="0"/>
              <a:t>union</a:t>
            </a:r>
            <a:r>
              <a:rPr lang="pt-BR" dirty="0" smtClean="0"/>
              <a:t>:</a:t>
            </a:r>
          </a:p>
          <a:p>
            <a:pPr eaLnBrk="1" hangingPunct="1">
              <a:buNone/>
            </a:pPr>
            <a:endParaRPr lang="pt-BR" dirty="0" smtClean="0">
              <a:solidFill>
                <a:srgbClr val="92D050"/>
              </a:solidFill>
            </a:endParaRPr>
          </a:p>
          <a:p>
            <a:pPr eaLnBrk="1" hangingPunct="1">
              <a:buNone/>
            </a:pPr>
            <a:r>
              <a:rPr lang="pt-BR" dirty="0" smtClean="0">
                <a:solidFill>
                  <a:srgbClr val="92D050"/>
                </a:solidFill>
              </a:rPr>
              <a:t>	</a:t>
            </a:r>
            <a:r>
              <a:rPr lang="pt-BR" dirty="0" err="1" smtClean="0">
                <a:solidFill>
                  <a:srgbClr val="92D050"/>
                </a:solidFill>
              </a:rPr>
              <a:t>union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identificador</a:t>
            </a:r>
            <a:endParaRPr lang="pt-BR" dirty="0">
              <a:solidFill>
                <a:srgbClr val="00B0F0"/>
              </a:solidFill>
            </a:endParaRPr>
          </a:p>
          <a:p>
            <a:pPr eaLnBrk="1" hangingPunct="1">
              <a:buNone/>
            </a:pPr>
            <a:r>
              <a:rPr lang="pt-BR" dirty="0"/>
              <a:t>	{</a:t>
            </a:r>
          </a:p>
          <a:p>
            <a:pPr eaLnBrk="1" hangingPunct="1">
              <a:buNone/>
            </a:pPr>
            <a:r>
              <a:rPr lang="pt-BR" dirty="0"/>
              <a:t>		</a:t>
            </a:r>
            <a:r>
              <a:rPr lang="pt-BR" dirty="0" smtClean="0"/>
              <a:t>tipo </a:t>
            </a:r>
            <a:r>
              <a:rPr lang="pt-BR" dirty="0" err="1" smtClean="0"/>
              <a:t>nomeVariavel</a:t>
            </a:r>
            <a:r>
              <a:rPr lang="pt-BR" dirty="0" smtClean="0"/>
              <a:t>;</a:t>
            </a:r>
            <a:endParaRPr lang="pt-BR" dirty="0"/>
          </a:p>
          <a:p>
            <a:pPr eaLnBrk="1" hangingPunct="1">
              <a:buNone/>
            </a:pPr>
            <a:r>
              <a:rPr lang="pt-BR" dirty="0"/>
              <a:t>		</a:t>
            </a:r>
            <a:r>
              <a:rPr lang="pt-BR" dirty="0" smtClean="0"/>
              <a:t>tipo </a:t>
            </a:r>
            <a:r>
              <a:rPr lang="pt-BR" dirty="0" err="1" smtClean="0"/>
              <a:t>nomeVariavel</a:t>
            </a:r>
            <a:r>
              <a:rPr lang="pt-BR" dirty="0" smtClean="0"/>
              <a:t>;</a:t>
            </a:r>
          </a:p>
          <a:p>
            <a:pPr eaLnBrk="1" hangingPunct="1">
              <a:buNone/>
            </a:pPr>
            <a:r>
              <a:rPr lang="pt-BR" dirty="0"/>
              <a:t>		</a:t>
            </a:r>
            <a:r>
              <a:rPr lang="pt-BR" dirty="0" smtClean="0"/>
              <a:t>...</a:t>
            </a:r>
          </a:p>
          <a:p>
            <a:pPr eaLnBrk="1" hangingPunct="1">
              <a:buNone/>
            </a:pPr>
            <a:r>
              <a:rPr lang="pt-BR" dirty="0" smtClean="0"/>
              <a:t>	}</a:t>
            </a:r>
            <a:r>
              <a:rPr lang="pt-BR" b="1" dirty="0" smtClean="0">
                <a:solidFill>
                  <a:srgbClr val="00B0F0"/>
                </a:solidFill>
              </a:rPr>
              <a:t>;</a:t>
            </a:r>
          </a:p>
          <a:p>
            <a:pPr marL="36512" indent="0" eaLnBrk="1" hangingPunct="1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39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união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Declarando uma união:</a:t>
            </a:r>
          </a:p>
          <a:p>
            <a:pPr eaLnBrk="1" hangingPunct="1">
              <a:buNone/>
            </a:pPr>
            <a:r>
              <a:rPr lang="pt-BR" dirty="0" smtClean="0">
                <a:solidFill>
                  <a:srgbClr val="92D050"/>
                </a:solidFill>
              </a:rPr>
              <a:t>	</a:t>
            </a:r>
            <a:r>
              <a:rPr lang="pt-BR" dirty="0" err="1" smtClean="0">
                <a:solidFill>
                  <a:srgbClr val="92D050"/>
                </a:solidFill>
              </a:rPr>
              <a:t>union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B0F0"/>
                </a:solidFill>
              </a:rPr>
              <a:t>intChar</a:t>
            </a:r>
            <a:endParaRPr lang="pt-BR" dirty="0">
              <a:solidFill>
                <a:srgbClr val="00B0F0"/>
              </a:solidFill>
            </a:endParaRPr>
          </a:p>
          <a:p>
            <a:pPr eaLnBrk="1" hangingPunct="1">
              <a:buNone/>
            </a:pPr>
            <a:r>
              <a:rPr lang="pt-BR" dirty="0"/>
              <a:t>	{</a:t>
            </a:r>
          </a:p>
          <a:p>
            <a:pPr eaLnBrk="1" hangingPunct="1">
              <a:buNone/>
            </a:pPr>
            <a:r>
              <a:rPr lang="pt-BR" dirty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  <a:endParaRPr lang="pt-BR" dirty="0"/>
          </a:p>
          <a:p>
            <a:pPr eaLnBrk="1" hangingPunct="1">
              <a:buNone/>
            </a:pPr>
            <a:r>
              <a:rPr lang="pt-BR" dirty="0"/>
              <a:t>		</a:t>
            </a:r>
            <a:r>
              <a:rPr lang="pt-BR" dirty="0" smtClean="0"/>
              <a:t>char </a:t>
            </a:r>
            <a:r>
              <a:rPr lang="pt-BR" dirty="0" err="1" smtClean="0"/>
              <a:t>ch</a:t>
            </a:r>
            <a:r>
              <a:rPr lang="pt-BR" dirty="0" smtClean="0"/>
              <a:t>;</a:t>
            </a:r>
          </a:p>
          <a:p>
            <a:pPr eaLnBrk="1" hangingPunct="1">
              <a:buNone/>
            </a:pPr>
            <a:r>
              <a:rPr lang="pt-BR" dirty="0" smtClean="0"/>
              <a:t>	}</a:t>
            </a:r>
            <a:r>
              <a:rPr lang="pt-BR" b="1" dirty="0" smtClean="0">
                <a:solidFill>
                  <a:srgbClr val="00B0F0"/>
                </a:solidFill>
              </a:rPr>
              <a:t>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Declarando uma variável do tipo união: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</a:t>
            </a:r>
            <a:r>
              <a:rPr lang="pt-BR" dirty="0" err="1" smtClean="0">
                <a:solidFill>
                  <a:srgbClr val="92D050"/>
                </a:solidFill>
              </a:rPr>
              <a:t>union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intChar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FFFF00"/>
                </a:solidFill>
              </a:rPr>
              <a:t>ich</a:t>
            </a:r>
            <a:r>
              <a:rPr lang="pt-BR" dirty="0"/>
              <a:t>;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8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união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Nesta união, tanto o inteiro i, quanto o caractere </a:t>
            </a:r>
            <a:r>
              <a:rPr lang="pt-BR" dirty="0" err="1" smtClean="0"/>
              <a:t>ch</a:t>
            </a:r>
            <a:r>
              <a:rPr lang="pt-BR" dirty="0" smtClean="0"/>
              <a:t> compartilham a mesma posição de memória.</a:t>
            </a:r>
          </a:p>
          <a:p>
            <a:pPr eaLnBrk="1" hangingPunct="1"/>
            <a:endParaRPr lang="pt-BR" dirty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A qualquer momento pode-se referir ao dado armazenado em </a:t>
            </a:r>
            <a:r>
              <a:rPr lang="pt-BR" dirty="0" err="1" smtClean="0"/>
              <a:t>iCh</a:t>
            </a:r>
            <a:r>
              <a:rPr lang="pt-BR" dirty="0" smtClean="0"/>
              <a:t> como um inteiro ou como um caractere. </a:t>
            </a:r>
          </a:p>
          <a:p>
            <a:pPr eaLnBrk="1" hangingPunct="1"/>
            <a:r>
              <a:rPr lang="pt-BR" dirty="0" smtClean="0"/>
              <a:t>O compilador cria automaticamente uma variável </a:t>
            </a:r>
            <a:r>
              <a:rPr lang="pt-BR" dirty="0" smtClean="0">
                <a:solidFill>
                  <a:srgbClr val="00B0F0"/>
                </a:solidFill>
              </a:rPr>
              <a:t>grande suficiente</a:t>
            </a:r>
            <a:r>
              <a:rPr lang="pt-BR" dirty="0" smtClean="0"/>
              <a:t> para armazenar o maior tipo do </a:t>
            </a:r>
            <a:r>
              <a:rPr lang="pt-BR" dirty="0" err="1" smtClean="0"/>
              <a:t>union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grpSp>
        <p:nvGrpSpPr>
          <p:cNvPr id="22" name="Grupo 21"/>
          <p:cNvGrpSpPr/>
          <p:nvPr/>
        </p:nvGrpSpPr>
        <p:grpSpPr>
          <a:xfrm>
            <a:off x="2771800" y="2576053"/>
            <a:ext cx="3600400" cy="1933067"/>
            <a:chOff x="2771800" y="3903439"/>
            <a:chExt cx="3600400" cy="1933067"/>
          </a:xfrm>
        </p:grpSpPr>
        <p:sp>
          <p:nvSpPr>
            <p:cNvPr id="3" name="Retângulo de cantos arredondados 2"/>
            <p:cNvSpPr/>
            <p:nvPr/>
          </p:nvSpPr>
          <p:spPr>
            <a:xfrm>
              <a:off x="2771800" y="45811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Byte 0</a:t>
              </a:r>
              <a:endParaRPr lang="pt-BR" dirty="0"/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5292080" y="4581128"/>
              <a:ext cx="1080120" cy="50405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Byte 1</a:t>
              </a:r>
              <a:endParaRPr lang="pt-BR" dirty="0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4427984" y="3903439"/>
              <a:ext cx="2880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smtClean="0"/>
                <a:t>i</a:t>
              </a:r>
              <a:endParaRPr lang="pt-BR" b="1" dirty="0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041830" y="5374841"/>
              <a:ext cx="54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 err="1" smtClean="0"/>
                <a:t>ch</a:t>
              </a:r>
              <a:endParaRPr lang="pt-BR" b="1" dirty="0"/>
            </a:p>
          </p:txBody>
        </p:sp>
        <p:cxnSp>
          <p:nvCxnSpPr>
            <p:cNvPr id="9" name="Conector de seta reta 8"/>
            <p:cNvCxnSpPr>
              <a:stCxn id="5" idx="1"/>
              <a:endCxn id="3" idx="0"/>
            </p:cNvCxnSpPr>
            <p:nvPr/>
          </p:nvCxnSpPr>
          <p:spPr>
            <a:xfrm flipH="1">
              <a:off x="3311860" y="4134272"/>
              <a:ext cx="1116124" cy="44685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stCxn id="5" idx="3"/>
              <a:endCxn id="6" idx="0"/>
            </p:cNvCxnSpPr>
            <p:nvPr/>
          </p:nvCxnSpPr>
          <p:spPr>
            <a:xfrm>
              <a:off x="4716016" y="4134272"/>
              <a:ext cx="1116124" cy="44685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/>
            <p:cNvCxnSpPr>
              <a:stCxn id="8" idx="0"/>
            </p:cNvCxnSpPr>
            <p:nvPr/>
          </p:nvCxnSpPr>
          <p:spPr>
            <a:xfrm flipH="1" flipV="1">
              <a:off x="2771800" y="5127191"/>
              <a:ext cx="540060" cy="2476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/>
            <p:cNvCxnSpPr>
              <a:stCxn id="8" idx="0"/>
            </p:cNvCxnSpPr>
            <p:nvPr/>
          </p:nvCxnSpPr>
          <p:spPr>
            <a:xfrm flipV="1">
              <a:off x="3311860" y="5095379"/>
              <a:ext cx="501368" cy="27946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084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união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acessar um elemento do </a:t>
            </a:r>
            <a:r>
              <a:rPr lang="pt-BR" dirty="0" err="1" smtClean="0"/>
              <a:t>union</a:t>
            </a:r>
            <a:r>
              <a:rPr lang="pt-BR" dirty="0" smtClean="0"/>
              <a:t>, usa-se os mesmos operadores das estruturas: </a:t>
            </a:r>
            <a:r>
              <a:rPr lang="pt-BR" dirty="0" smtClean="0">
                <a:solidFill>
                  <a:srgbClr val="00B0F0"/>
                </a:solidFill>
              </a:rPr>
              <a:t>ponto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00B0F0"/>
                </a:solidFill>
              </a:rPr>
              <a:t>seta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err="1" smtClean="0"/>
              <a:t>iCh.i</a:t>
            </a:r>
            <a:r>
              <a:rPr lang="pt-BR" dirty="0" smtClean="0"/>
              <a:t> = 10;</a:t>
            </a:r>
          </a:p>
          <a:p>
            <a:pPr marL="36512" indent="0" eaLnBrk="1" hangingPunct="1">
              <a:buNone/>
            </a:pPr>
            <a:endParaRPr lang="pt-BR" dirty="0"/>
          </a:p>
          <a:p>
            <a:pPr eaLnBrk="1" hangingPunct="1"/>
            <a:r>
              <a:rPr lang="pt-BR" dirty="0" err="1" smtClean="0"/>
              <a:t>Unions</a:t>
            </a:r>
            <a:r>
              <a:rPr lang="pt-BR" dirty="0" smtClean="0"/>
              <a:t> são normalmente usadas quando conversões de tipo são necessárias, porque pode referenciar os dados contidos na </a:t>
            </a:r>
            <a:r>
              <a:rPr lang="pt-BR" dirty="0" err="1" smtClean="0"/>
              <a:t>union</a:t>
            </a:r>
            <a:r>
              <a:rPr lang="pt-BR" dirty="0" smtClean="0"/>
              <a:t> de maneiras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59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Enumeração é um conjunto de constantes inteiras que especifica todos os valores legais que uma variável deste tipo pode ter.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Enumerações são definidas de forma semelhante a uniões e estruturas.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smtClean="0">
                <a:solidFill>
                  <a:srgbClr val="00B0F0"/>
                </a:solidFill>
              </a:rPr>
              <a:t>identificador</a:t>
            </a:r>
            <a:r>
              <a:rPr lang="pt-BR" dirty="0" smtClean="0"/>
              <a:t> {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lista de enumerações</a:t>
            </a:r>
          </a:p>
          <a:p>
            <a:pPr marL="36512" indent="0" eaLnBrk="1" hangingPunct="1">
              <a:buNone/>
            </a:pPr>
            <a:r>
              <a:rPr lang="pt-BR" dirty="0"/>
              <a:t> </a:t>
            </a:r>
            <a:r>
              <a:rPr lang="pt-BR" dirty="0" smtClean="0"/>
              <a:t>    }</a:t>
            </a:r>
            <a:r>
              <a:rPr lang="pt-BR" sz="3200" dirty="0" smtClean="0">
                <a:solidFill>
                  <a:srgbClr val="00B0F0"/>
                </a:solidFill>
              </a:rPr>
              <a:t>;</a:t>
            </a:r>
            <a:endParaRPr lang="pt-BR" dirty="0">
              <a:solidFill>
                <a:srgbClr val="00B0F0"/>
              </a:solidFill>
            </a:endParaRPr>
          </a:p>
          <a:p>
            <a:pPr marL="36512" indent="0" eaLnBrk="1" hangingPunct="1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2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 uma enumeração dos dias da semana.</a:t>
            </a:r>
          </a:p>
          <a:p>
            <a:pPr marL="36512" indent="0" eaLnBrk="1" hangingPunct="1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</a:p>
          <a:p>
            <a:pPr marL="36512" indent="0" eaLnBrk="1" hangingPunct="1">
              <a:buNone/>
            </a:pPr>
            <a:r>
              <a:rPr lang="pt-BR" dirty="0">
                <a:solidFill>
                  <a:srgbClr val="92D050"/>
                </a:solidFill>
              </a:rPr>
              <a:t> </a:t>
            </a:r>
            <a:r>
              <a:rPr lang="pt-BR" dirty="0" smtClean="0">
                <a:solidFill>
                  <a:srgbClr val="92D050"/>
                </a:solidFill>
              </a:rPr>
              <a:t>   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B0F0"/>
                </a:solidFill>
              </a:rPr>
              <a:t>diasSemana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{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domingo, segunda, </a:t>
            </a:r>
            <a:r>
              <a:rPr lang="pt-BR" dirty="0" err="1" smtClean="0"/>
              <a:t>terca</a:t>
            </a:r>
            <a:r>
              <a:rPr lang="pt-BR" dirty="0" smtClean="0"/>
              <a:t>, quarta, quinta, sexta, sábado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};</a:t>
            </a:r>
          </a:p>
          <a:p>
            <a:pPr marL="36512" indent="0" eaLnBrk="1" hangingPunct="1">
              <a:buNone/>
            </a:pPr>
            <a:endParaRPr lang="pt-BR" dirty="0"/>
          </a:p>
          <a:p>
            <a:pPr eaLnBrk="1" hangingPunct="1"/>
            <a:r>
              <a:rPr lang="pt-BR" dirty="0" smtClean="0"/>
              <a:t>Declarando uma variável do tipo da enumeração e inicializando com algum valor.</a:t>
            </a:r>
          </a:p>
          <a:p>
            <a:pPr marL="36512" indent="0" eaLnBrk="1" hangingPunct="1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</a:p>
          <a:p>
            <a:pPr marL="36512" indent="0" eaLnBrk="1" hangingPunct="1">
              <a:buNone/>
            </a:pPr>
            <a:r>
              <a:rPr lang="pt-BR" dirty="0">
                <a:solidFill>
                  <a:srgbClr val="92D050"/>
                </a:solidFill>
              </a:rPr>
              <a:t> </a:t>
            </a:r>
            <a:r>
              <a:rPr lang="pt-BR" dirty="0" smtClean="0">
                <a:solidFill>
                  <a:srgbClr val="92D050"/>
                </a:solidFill>
              </a:rPr>
              <a:t>    </a:t>
            </a:r>
            <a:r>
              <a:rPr lang="pt-BR" dirty="0" err="1" smtClean="0">
                <a:solidFill>
                  <a:srgbClr val="92D050"/>
                </a:solidFill>
              </a:rPr>
              <a:t>enum</a:t>
            </a:r>
            <a:r>
              <a:rPr lang="pt-BR" dirty="0" smtClean="0">
                <a:solidFill>
                  <a:srgbClr val="92D050"/>
                </a:solidFill>
              </a:rPr>
              <a:t> </a:t>
            </a:r>
            <a:r>
              <a:rPr lang="pt-BR" dirty="0" err="1" smtClean="0">
                <a:solidFill>
                  <a:srgbClr val="92D050"/>
                </a:solidFill>
              </a:rPr>
              <a:t>diasSemana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FF00"/>
                </a:solidFill>
              </a:rPr>
              <a:t>dia</a:t>
            </a:r>
            <a:r>
              <a:rPr lang="pt-BR" dirty="0" smtClean="0"/>
              <a:t>;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dia = sexta;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37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Cada </a:t>
            </a:r>
            <a:r>
              <a:rPr lang="pt-BR" dirty="0" smtClean="0">
                <a:solidFill>
                  <a:srgbClr val="00B0F0"/>
                </a:solidFill>
              </a:rPr>
              <a:t>elemento</a:t>
            </a:r>
            <a:r>
              <a:rPr lang="pt-BR" dirty="0" smtClean="0"/>
              <a:t> declarado na enumeração representa um </a:t>
            </a:r>
            <a:r>
              <a:rPr lang="pt-BR" dirty="0" smtClean="0">
                <a:solidFill>
                  <a:srgbClr val="00B0F0"/>
                </a:solidFill>
              </a:rPr>
              <a:t>valor inteiro</a:t>
            </a:r>
            <a:r>
              <a:rPr lang="pt-BR" dirty="0" smtClean="0"/>
              <a:t>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Portanto, estes elementos podem ser usados em qualquer expressão onde um inteiro possa ser usado.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 valor do primeiro valor é 0; o do segundo é 1; do terceiro é 2 e assim por diante.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0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Algumas operações </a:t>
            </a:r>
            <a:r>
              <a:rPr lang="pt-BR" b="1" u="sng" dirty="0" smtClean="0">
                <a:solidFill>
                  <a:srgbClr val="FF0000"/>
                </a:solidFill>
              </a:rPr>
              <a:t>incorretas</a:t>
            </a:r>
            <a:r>
              <a:rPr lang="pt-BR" dirty="0" smtClean="0"/>
              <a:t> com enumerações.</a:t>
            </a:r>
          </a:p>
          <a:p>
            <a:pPr marL="36512" indent="0" eaLnBrk="1" hangingPunct="1">
              <a:buNone/>
            </a:pPr>
            <a:endParaRPr lang="pt-BR" dirty="0"/>
          </a:p>
          <a:p>
            <a:pPr marL="36512" indent="0" eaLnBrk="1" hangingPunct="1">
              <a:buNone/>
            </a:pPr>
            <a:r>
              <a:rPr lang="pt-BR" dirty="0" smtClean="0"/>
              <a:t>     dia = quarta;</a:t>
            </a:r>
          </a:p>
          <a:p>
            <a:pPr marL="36512" indent="0" eaLnBrk="1" hangingPunct="1">
              <a:buNone/>
            </a:pPr>
            <a:r>
              <a:rPr lang="pt-BR" dirty="0"/>
              <a:t> </a:t>
            </a:r>
            <a:r>
              <a:rPr lang="pt-BR" dirty="0" smtClean="0"/>
              <a:t>    </a:t>
            </a:r>
            <a:r>
              <a:rPr lang="pt-BR" dirty="0" err="1" smtClean="0"/>
              <a:t>printf</a:t>
            </a:r>
            <a:r>
              <a:rPr lang="pt-BR" dirty="0" smtClean="0"/>
              <a:t>(“%s”, dia);</a:t>
            </a:r>
          </a:p>
          <a:p>
            <a:pPr marL="36512" indent="0" eaLnBrk="1" hangingPunct="1">
              <a:buNone/>
            </a:pPr>
            <a:endParaRPr lang="pt-BR" dirty="0"/>
          </a:p>
          <a:p>
            <a:pPr marL="36512" indent="0" eaLnBrk="1" hangingPunct="1"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strcpy</a:t>
            </a:r>
            <a:r>
              <a:rPr lang="pt-BR" dirty="0" smtClean="0"/>
              <a:t>(dia, “segunda”);</a:t>
            </a:r>
          </a:p>
          <a:p>
            <a:pPr marL="36512" indent="0" eaLnBrk="1" hangingPunct="1">
              <a:buNone/>
            </a:pPr>
            <a:endParaRPr lang="pt-BR" dirty="0"/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3" name="Símbolo de 'Não' 2"/>
          <p:cNvSpPr/>
          <p:nvPr/>
        </p:nvSpPr>
        <p:spPr>
          <a:xfrm>
            <a:off x="1331640" y="2407370"/>
            <a:ext cx="1152128" cy="1008112"/>
          </a:xfrm>
          <a:prstGeom prst="noSmoking">
            <a:avLst>
              <a:gd name="adj" fmla="val 80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Símbolo de 'Não' 5"/>
          <p:cNvSpPr/>
          <p:nvPr/>
        </p:nvSpPr>
        <p:spPr>
          <a:xfrm>
            <a:off x="1619672" y="3501008"/>
            <a:ext cx="1152128" cy="1008112"/>
          </a:xfrm>
          <a:prstGeom prst="noSmoking">
            <a:avLst>
              <a:gd name="adj" fmla="val 808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77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corrigir isso, pode-se fazer.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char dias[ ][8] = {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“domingo”,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“segunda”,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</a:t>
            </a:r>
            <a:r>
              <a:rPr lang="pt-BR" dirty="0" err="1" smtClean="0"/>
              <a:t>terca</a:t>
            </a:r>
            <a:r>
              <a:rPr lang="pt-BR" dirty="0" smtClean="0"/>
              <a:t>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“quarta”,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“quinta”,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“sexta”,</a:t>
            </a:r>
          </a:p>
          <a:p>
            <a:pPr marL="36512" indent="0" eaLnBrk="1" hangingPunct="1">
              <a:buNone/>
            </a:pPr>
            <a:r>
              <a:rPr lang="pt-BR" dirty="0"/>
              <a:t>	</a:t>
            </a:r>
            <a:r>
              <a:rPr lang="pt-BR" dirty="0" smtClean="0"/>
              <a:t>“</a:t>
            </a:r>
            <a:r>
              <a:rPr lang="pt-BR" dirty="0" err="1" smtClean="0"/>
              <a:t>sabado</a:t>
            </a:r>
            <a:r>
              <a:rPr lang="pt-BR" dirty="0" smtClean="0"/>
              <a:t>” };</a:t>
            </a:r>
          </a:p>
          <a:p>
            <a:pPr marL="36512" indent="0" eaLnBrk="1" hangingPunct="1">
              <a:buNone/>
            </a:pPr>
            <a:r>
              <a:rPr lang="pt-BR" dirty="0"/>
              <a:t> </a:t>
            </a:r>
            <a:r>
              <a:rPr lang="pt-BR" dirty="0" smtClean="0"/>
              <a:t>   </a:t>
            </a:r>
          </a:p>
          <a:p>
            <a:pPr marL="36512" indent="0" eaLnBrk="1" hangingPunct="1">
              <a:buNone/>
            </a:pPr>
            <a:r>
              <a:rPr lang="pt-BR" dirty="0" smtClean="0"/>
              <a:t>     </a:t>
            </a:r>
            <a:r>
              <a:rPr lang="pt-BR" dirty="0" err="1" smtClean="0"/>
              <a:t>printf</a:t>
            </a:r>
            <a:r>
              <a:rPr lang="pt-BR" dirty="0" smtClean="0"/>
              <a:t>(“%s”, dias[dia]);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31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enumeração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Enumerações são frequentemente usadas para definir uma </a:t>
            </a:r>
            <a:r>
              <a:rPr lang="pt-BR" dirty="0" smtClean="0">
                <a:solidFill>
                  <a:srgbClr val="00B0F0"/>
                </a:solidFill>
              </a:rPr>
              <a:t>tabela de símbolos</a:t>
            </a:r>
            <a:r>
              <a:rPr lang="pt-BR" dirty="0" smtClean="0"/>
              <a:t> de um compilador.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Elas também são usadas para ajudar a </a:t>
            </a:r>
            <a:r>
              <a:rPr lang="pt-BR" dirty="0" smtClean="0">
                <a:solidFill>
                  <a:srgbClr val="00B0F0"/>
                </a:solidFill>
              </a:rPr>
              <a:t>provar a validade de um programa</a:t>
            </a:r>
            <a:r>
              <a:rPr lang="pt-BR" dirty="0" smtClean="0"/>
              <a:t>, produzindo uma verificação redundante em tempo de compilação, confirmando apenas que </a:t>
            </a:r>
            <a:r>
              <a:rPr lang="pt-BR" dirty="0" smtClean="0">
                <a:solidFill>
                  <a:srgbClr val="00B0F0"/>
                </a:solidFill>
              </a:rPr>
              <a:t>valores válidos</a:t>
            </a:r>
            <a:r>
              <a:rPr lang="pt-BR" dirty="0" smtClean="0"/>
              <a:t> sejam atribuídos a uma variável.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5D4BF-ED9A-4E33-B3E6-0A1D889D11D1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9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Uma estrutura é uma </a:t>
            </a:r>
            <a:r>
              <a:rPr lang="pt-BR" dirty="0" smtClean="0">
                <a:solidFill>
                  <a:srgbClr val="00B0F0"/>
                </a:solidFill>
              </a:rPr>
              <a:t>coleção</a:t>
            </a:r>
            <a:r>
              <a:rPr lang="pt-BR" dirty="0" smtClean="0"/>
              <a:t> de variáveis referenciadas por um nome.</a:t>
            </a:r>
          </a:p>
          <a:p>
            <a:pPr eaLnBrk="1" hangingPunct="1"/>
            <a:r>
              <a:rPr lang="pt-BR" dirty="0" smtClean="0"/>
              <a:t>É uma forma conveniente de se </a:t>
            </a:r>
            <a:r>
              <a:rPr lang="pt-BR" dirty="0" smtClean="0">
                <a:solidFill>
                  <a:srgbClr val="00B0F0"/>
                </a:solidFill>
              </a:rPr>
              <a:t>agrupar</a:t>
            </a:r>
            <a:r>
              <a:rPr lang="pt-BR" dirty="0" smtClean="0"/>
              <a:t> informações que estão logicamente relacionadas.</a:t>
            </a:r>
          </a:p>
          <a:p>
            <a:pPr eaLnBrk="1" hangingPunct="1"/>
            <a:r>
              <a:rPr lang="pt-BR" dirty="0" smtClean="0"/>
              <a:t>As </a:t>
            </a:r>
            <a:r>
              <a:rPr lang="pt-BR" dirty="0" smtClean="0">
                <a:solidFill>
                  <a:srgbClr val="00B0F0"/>
                </a:solidFill>
              </a:rPr>
              <a:t>variáveis</a:t>
            </a:r>
            <a:r>
              <a:rPr lang="pt-BR" dirty="0" smtClean="0"/>
              <a:t> que são definidas dentro da estrutura são chamadas de </a:t>
            </a:r>
            <a:r>
              <a:rPr lang="pt-BR" dirty="0" smtClean="0">
                <a:solidFill>
                  <a:srgbClr val="00B0F0"/>
                </a:solidFill>
              </a:rPr>
              <a:t>campos</a:t>
            </a:r>
            <a:r>
              <a:rPr lang="pt-BR" dirty="0" smtClean="0"/>
              <a:t> ou </a:t>
            </a:r>
            <a:r>
              <a:rPr lang="pt-BR" dirty="0" smtClean="0">
                <a:solidFill>
                  <a:srgbClr val="00B0F0"/>
                </a:solidFill>
              </a:rPr>
              <a:t>elementos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Para se definir uma estrutura deve se usar a palavra reservada </a:t>
            </a:r>
            <a:r>
              <a:rPr lang="pt-BR" dirty="0" err="1" smtClean="0">
                <a:solidFill>
                  <a:srgbClr val="00B0F0"/>
                </a:solidFill>
              </a:rPr>
              <a:t>struct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lvl="1" eaLnBrk="1" hangingPunct="1"/>
            <a:r>
              <a:rPr lang="pt-BR" dirty="0" smtClean="0"/>
              <a:t>Agrupar o nome de uma pessoa e seus contatos.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BCF8D-B564-4148-BC62-D91F4A5FB6D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Renomeando</a:t>
            </a:r>
            <a:r>
              <a:rPr lang="pt-BR" dirty="0" smtClean="0"/>
              <a:t> tipos de dados</a:t>
            </a:r>
            <a:endParaRPr lang="pt-BR" dirty="0"/>
          </a:p>
        </p:txBody>
      </p:sp>
      <p:sp>
        <p:nvSpPr>
          <p:cNvPr id="286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 permite que se defina explicitamente novos nomes aos tipos de dados.</a:t>
            </a:r>
          </a:p>
          <a:p>
            <a:r>
              <a:rPr lang="pt-BR" smtClean="0"/>
              <a:t>Isso é feito via a palavra-chave </a:t>
            </a:r>
            <a:r>
              <a:rPr lang="pt-BR" smtClean="0">
                <a:solidFill>
                  <a:srgbClr val="00B0F0"/>
                </a:solidFill>
              </a:rPr>
              <a:t>typedef</a:t>
            </a:r>
            <a:r>
              <a:rPr lang="pt-BR" smtClean="0"/>
              <a:t>.</a:t>
            </a:r>
          </a:p>
          <a:p>
            <a:r>
              <a:rPr lang="pt-BR" smtClean="0"/>
              <a:t>O typedef </a:t>
            </a:r>
            <a:r>
              <a:rPr lang="pt-BR" smtClean="0">
                <a:solidFill>
                  <a:srgbClr val="00B0F0"/>
                </a:solidFill>
              </a:rPr>
              <a:t>não</a:t>
            </a:r>
            <a:r>
              <a:rPr lang="pt-BR" smtClean="0"/>
              <a:t> cria um novo tipo de dados, mas </a:t>
            </a:r>
            <a:r>
              <a:rPr lang="pt-BR" smtClean="0">
                <a:solidFill>
                  <a:srgbClr val="00B0F0"/>
                </a:solidFill>
              </a:rPr>
              <a:t>renomeia</a:t>
            </a:r>
            <a:r>
              <a:rPr lang="pt-BR" smtClean="0"/>
              <a:t> um tipo já existente.</a:t>
            </a:r>
          </a:p>
          <a:p>
            <a:r>
              <a:rPr lang="pt-BR" smtClean="0"/>
              <a:t>Para usar o typedef basta fazer: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</a:t>
            </a:r>
            <a:r>
              <a:rPr lang="pt-BR" smtClean="0">
                <a:solidFill>
                  <a:srgbClr val="00B0F0"/>
                </a:solidFill>
              </a:rPr>
              <a:t>typedef</a:t>
            </a:r>
            <a:r>
              <a:rPr lang="pt-BR" smtClean="0"/>
              <a:t> </a:t>
            </a:r>
            <a:r>
              <a:rPr lang="pt-BR" smtClean="0">
                <a:solidFill>
                  <a:srgbClr val="92D050"/>
                </a:solidFill>
              </a:rPr>
              <a:t>tipo</a:t>
            </a:r>
            <a:r>
              <a:rPr lang="pt-BR" smtClean="0"/>
              <a:t> </a:t>
            </a:r>
            <a:r>
              <a:rPr lang="pt-BR" smtClean="0">
                <a:solidFill>
                  <a:srgbClr val="FFFF00"/>
                </a:solidFill>
              </a:rPr>
              <a:t>novoNome</a:t>
            </a:r>
            <a:r>
              <a:rPr lang="pt-BR" smtClean="0"/>
              <a:t>;</a:t>
            </a:r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222997-43EC-4DE8-9B49-FDC2F86547D0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Renomeando</a:t>
            </a:r>
            <a:r>
              <a:rPr lang="pt-BR" dirty="0" smtClean="0"/>
              <a:t> tipos de dados</a:t>
            </a:r>
            <a:endParaRPr lang="pt-BR" dirty="0"/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Renomear o tipo </a:t>
            </a:r>
            <a:r>
              <a:rPr lang="pt-BR" dirty="0" err="1" smtClean="0">
                <a:solidFill>
                  <a:srgbClr val="FFFF00"/>
                </a:solidFill>
              </a:rPr>
              <a:t>int</a:t>
            </a:r>
            <a:r>
              <a:rPr lang="pt-BR" dirty="0" smtClean="0"/>
              <a:t> para </a:t>
            </a:r>
            <a:r>
              <a:rPr lang="pt-BR" dirty="0" smtClean="0">
                <a:solidFill>
                  <a:srgbClr val="92D050"/>
                </a:solidFill>
              </a:rPr>
              <a:t>inteiro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int</a:t>
            </a:r>
            <a:r>
              <a:rPr lang="pt-BR" dirty="0" smtClean="0"/>
              <a:t> inteiro;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inteiro x = 20;</a:t>
            </a:r>
          </a:p>
          <a:p>
            <a:pPr lvl="1"/>
            <a:r>
              <a:rPr lang="pt-BR" dirty="0" smtClean="0"/>
              <a:t>Renomear o tipo </a:t>
            </a:r>
            <a:r>
              <a:rPr lang="pt-BR" dirty="0" err="1" smtClean="0">
                <a:solidFill>
                  <a:srgbClr val="FFFF00"/>
                </a:solidFill>
              </a:rPr>
              <a:t>float</a:t>
            </a:r>
            <a:r>
              <a:rPr lang="pt-BR" dirty="0" smtClean="0"/>
              <a:t> para </a:t>
            </a:r>
            <a:r>
              <a:rPr lang="pt-BR" dirty="0" smtClean="0">
                <a:solidFill>
                  <a:srgbClr val="92D050"/>
                </a:solidFill>
              </a:rPr>
              <a:t>real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float</a:t>
            </a:r>
            <a:r>
              <a:rPr lang="pt-BR" dirty="0" smtClean="0"/>
              <a:t> real;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real media = 10.5;</a:t>
            </a:r>
          </a:p>
          <a:p>
            <a:pPr lvl="1"/>
            <a:r>
              <a:rPr lang="pt-BR" dirty="0" smtClean="0"/>
              <a:t>Renomear a estrutura </a:t>
            </a:r>
            <a:r>
              <a:rPr lang="pt-BR" dirty="0" smtClean="0">
                <a:solidFill>
                  <a:srgbClr val="FFFF00"/>
                </a:solidFill>
              </a:rPr>
              <a:t>agenda</a:t>
            </a:r>
            <a:r>
              <a:rPr lang="pt-BR" dirty="0" smtClean="0"/>
              <a:t> para </a:t>
            </a:r>
            <a:r>
              <a:rPr lang="pt-BR" dirty="0" smtClean="0">
                <a:solidFill>
                  <a:srgbClr val="92D050"/>
                </a:solidFill>
              </a:rPr>
              <a:t>Agenda</a:t>
            </a:r>
            <a:r>
              <a:rPr lang="pt-BR" dirty="0" smtClean="0"/>
              <a:t>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</a:t>
            </a: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agenda </a:t>
            </a:r>
            <a:r>
              <a:rPr lang="pt-BR" dirty="0" err="1" smtClean="0"/>
              <a:t>Agenda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	Agenda contato;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4B2224-B4C1-4663-A29E-205F11111C42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Renomeando</a:t>
            </a:r>
            <a:r>
              <a:rPr lang="pt-BR" dirty="0" smtClean="0"/>
              <a:t> tipos de dados</a:t>
            </a:r>
            <a:endParaRPr lang="pt-BR" dirty="0"/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das aplicações mais úteis para o </a:t>
            </a:r>
            <a:r>
              <a:rPr lang="pt-BR" dirty="0" err="1" smtClean="0"/>
              <a:t>typedef</a:t>
            </a:r>
            <a:r>
              <a:rPr lang="pt-BR" dirty="0" smtClean="0"/>
              <a:t> é usá-lo para simplificar a declarações de variáveis do tipo estrutura.</a:t>
            </a:r>
          </a:p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00B0F0"/>
                </a:solidFill>
              </a:rPr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92D050"/>
                </a:solidFill>
              </a:rPr>
              <a:t>agenda</a:t>
            </a:r>
            <a:r>
              <a:rPr lang="pt-BR" dirty="0" smtClean="0"/>
              <a:t>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nome[30];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telRes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telCel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...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 </a:t>
            </a:r>
            <a:r>
              <a:rPr lang="pt-BR" dirty="0" smtClean="0">
                <a:solidFill>
                  <a:srgbClr val="FFFF00"/>
                </a:solidFill>
              </a:rPr>
              <a:t>Agenda</a:t>
            </a:r>
            <a:r>
              <a:rPr lang="pt-BR" dirty="0" smtClean="0"/>
              <a:t>;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4714875" y="4214813"/>
            <a:ext cx="3286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/>
              <a:t>Criando uma variável:</a:t>
            </a:r>
          </a:p>
          <a:p>
            <a:pPr eaLnBrk="1" hangingPunct="1"/>
            <a:endParaRPr lang="pt-BR" sz="2400" dirty="0"/>
          </a:p>
          <a:p>
            <a:pPr eaLnBrk="1" hangingPunct="1"/>
            <a:r>
              <a:rPr lang="pt-BR" sz="2400" dirty="0" smtClean="0">
                <a:solidFill>
                  <a:srgbClr val="FFFF00"/>
                </a:solidFill>
              </a:rPr>
              <a:t>Agenda</a:t>
            </a:r>
            <a:r>
              <a:rPr lang="pt-BR" sz="2400" dirty="0" smtClean="0"/>
              <a:t> contato;</a:t>
            </a:r>
            <a:endParaRPr lang="pt-BR" sz="2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4CB65-7050-4B4B-9189-F90273EB0D66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7.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5B7F2-8B98-4089-96EC-477F4FE03AC5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>
                <a:solidFill>
                  <a:srgbClr val="92D050"/>
                </a:solidFill>
              </a:rPr>
              <a:t>struct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agenda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char nome[30];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telRes</a:t>
            </a:r>
            <a:r>
              <a:rPr lang="pt-BR" dirty="0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telCel</a:t>
            </a:r>
            <a:r>
              <a:rPr lang="pt-BR" dirty="0" smtClean="0"/>
              <a:t>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char </a:t>
            </a:r>
            <a:r>
              <a:rPr lang="pt-BR" dirty="0" err="1" smtClean="0"/>
              <a:t>email</a:t>
            </a:r>
            <a:r>
              <a:rPr lang="pt-BR" dirty="0" smtClean="0"/>
              <a:t>[40];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}</a:t>
            </a:r>
            <a:r>
              <a:rPr lang="pt-BR" sz="4000" b="1" dirty="0" smtClean="0">
                <a:solidFill>
                  <a:srgbClr val="00B0F0"/>
                </a:solidFill>
              </a:rPr>
              <a:t>;</a:t>
            </a:r>
            <a:endParaRPr lang="pt-BR" b="1" dirty="0" smtClean="0">
              <a:solidFill>
                <a:srgbClr val="00B0F0"/>
              </a:solidFill>
            </a:endParaRP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3143250" y="857250"/>
            <a:ext cx="3429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Indica que estou definindo uma estrutura</a:t>
            </a:r>
          </a:p>
        </p:txBody>
      </p:sp>
      <p:cxnSp>
        <p:nvCxnSpPr>
          <p:cNvPr id="6" name="Conector de seta reta 5"/>
          <p:cNvCxnSpPr>
            <a:stCxn id="4" idx="1"/>
          </p:cNvCxnSpPr>
          <p:nvPr/>
        </p:nvCxnSpPr>
        <p:spPr>
          <a:xfrm rot="10800000" flipV="1">
            <a:off x="1214438" y="1273175"/>
            <a:ext cx="1928812" cy="79851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629746" y="2071688"/>
            <a:ext cx="2714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/>
              <a:t>Nome da estrutura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4286250" y="3615109"/>
            <a:ext cx="3071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/>
              <a:t>Campos da estrutura</a:t>
            </a:r>
          </a:p>
        </p:txBody>
      </p:sp>
      <p:cxnSp>
        <p:nvCxnSpPr>
          <p:cNvPr id="12" name="Conector de seta reta 11"/>
          <p:cNvCxnSpPr>
            <a:stCxn id="10" idx="1"/>
          </p:cNvCxnSpPr>
          <p:nvPr/>
        </p:nvCxnSpPr>
        <p:spPr>
          <a:xfrm rot="10800000">
            <a:off x="2843808" y="2286000"/>
            <a:ext cx="1785938" cy="1587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have direita 14"/>
          <p:cNvSpPr/>
          <p:nvPr/>
        </p:nvSpPr>
        <p:spPr>
          <a:xfrm>
            <a:off x="3571875" y="2928938"/>
            <a:ext cx="714375" cy="1796206"/>
          </a:xfrm>
          <a:prstGeom prst="rightBrace">
            <a:avLst>
              <a:gd name="adj1" fmla="val 35770"/>
              <a:gd name="adj2" fmla="val 5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8289C-6C2D-4D7A-BEDE-714F24E54CA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Até agora nenhuma variável foi de fato declarada. </a:t>
            </a:r>
          </a:p>
          <a:p>
            <a:pPr eaLnBrk="1" hangingPunct="1"/>
            <a:r>
              <a:rPr lang="pt-BR" dirty="0" smtClean="0"/>
              <a:t>Apenas a forma do </a:t>
            </a:r>
            <a:r>
              <a:rPr lang="pt-BR" dirty="0" smtClean="0">
                <a:solidFill>
                  <a:srgbClr val="00B0F0"/>
                </a:solidFill>
              </a:rPr>
              <a:t>novo tipo de dado</a:t>
            </a:r>
            <a:r>
              <a:rPr lang="pt-BR" dirty="0" smtClean="0"/>
              <a:t> é que foi definida.</a:t>
            </a:r>
          </a:p>
          <a:p>
            <a:pPr eaLnBrk="1" hangingPunct="1"/>
            <a:r>
              <a:rPr lang="pt-BR" dirty="0" smtClean="0"/>
              <a:t>Para declarar uma variável do tipo </a:t>
            </a:r>
            <a:r>
              <a:rPr lang="pt-BR" dirty="0" smtClean="0">
                <a:solidFill>
                  <a:srgbClr val="92D050"/>
                </a:solidFill>
              </a:rPr>
              <a:t>agenda</a:t>
            </a:r>
            <a:r>
              <a:rPr lang="pt-BR" dirty="0" smtClean="0"/>
              <a:t>, fazemos:</a:t>
            </a:r>
          </a:p>
          <a:p>
            <a:pPr eaLnBrk="1" hangingPunct="1"/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</a:p>
        </p:txBody>
      </p:sp>
      <p:sp>
        <p:nvSpPr>
          <p:cNvPr id="4" name="CaixaDeTexto 3"/>
          <p:cNvSpPr txBox="1">
            <a:spLocks noChangeArrowheads="1"/>
          </p:cNvSpPr>
          <p:nvPr/>
        </p:nvSpPr>
        <p:spPr bwMode="auto">
          <a:xfrm>
            <a:off x="785813" y="4714875"/>
            <a:ext cx="1857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Indica o tipo da variável</a:t>
            </a:r>
          </a:p>
        </p:txBody>
      </p:sp>
      <p:cxnSp>
        <p:nvCxnSpPr>
          <p:cNvPr id="5" name="Conector de seta reta 4"/>
          <p:cNvCxnSpPr>
            <a:stCxn id="4" idx="0"/>
            <a:endCxn id="9" idx="2"/>
          </p:cNvCxnSpPr>
          <p:nvPr/>
        </p:nvCxnSpPr>
        <p:spPr>
          <a:xfrm flipV="1">
            <a:off x="1714501" y="3785890"/>
            <a:ext cx="1165311" cy="928985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3786188" y="4857750"/>
            <a:ext cx="2714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/>
              <a:t>Nome da variável</a:t>
            </a:r>
          </a:p>
        </p:txBody>
      </p:sp>
      <p:cxnSp>
        <p:nvCxnSpPr>
          <p:cNvPr id="8" name="Conector de seta reta 7"/>
          <p:cNvCxnSpPr>
            <a:stCxn id="6" idx="0"/>
            <a:endCxn id="10" idx="2"/>
          </p:cNvCxnSpPr>
          <p:nvPr/>
        </p:nvCxnSpPr>
        <p:spPr>
          <a:xfrm flipH="1" flipV="1">
            <a:off x="4359399" y="3785890"/>
            <a:ext cx="784102" cy="107186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1835695" y="3324225"/>
            <a:ext cx="20882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 err="1" smtClean="0">
                <a:solidFill>
                  <a:srgbClr val="92D050"/>
                </a:solidFill>
              </a:rPr>
              <a:t>struct</a:t>
            </a:r>
            <a:r>
              <a:rPr lang="pt-BR" sz="2400" dirty="0" smtClean="0">
                <a:solidFill>
                  <a:srgbClr val="92D050"/>
                </a:solidFill>
              </a:rPr>
              <a:t> agenda</a:t>
            </a:r>
            <a:endParaRPr lang="pt-BR" sz="2400" dirty="0">
              <a:solidFill>
                <a:srgbClr val="92D050"/>
              </a:solidFill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3714750" y="3324225"/>
            <a:ext cx="1289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dirty="0" smtClean="0">
                <a:solidFill>
                  <a:srgbClr val="00B0F0"/>
                </a:solidFill>
              </a:rPr>
              <a:t>contato</a:t>
            </a:r>
            <a:r>
              <a:rPr lang="pt-BR" sz="2400" dirty="0" smtClean="0"/>
              <a:t>;</a:t>
            </a:r>
            <a:endParaRPr lang="pt-BR" sz="2400" dirty="0"/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BB91C-424C-468A-9C9A-18FCDE40D0EB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9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definição de uma estrutura indica que estamos criando um </a:t>
            </a:r>
            <a:r>
              <a:rPr lang="pt-BR" dirty="0" smtClean="0">
                <a:solidFill>
                  <a:srgbClr val="00B0F0"/>
                </a:solidFill>
              </a:rPr>
              <a:t>novo tipo de variável</a:t>
            </a:r>
            <a:r>
              <a:rPr lang="pt-BR" dirty="0"/>
              <a:t> </a:t>
            </a:r>
            <a:r>
              <a:rPr lang="pt-BR" dirty="0" smtClean="0"/>
              <a:t>(tipo de dado), e não uma variável.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 variável só vai existir quando ela realmente for declarada.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Quando uma variável é declarada, o compilador C aloca automaticamente memória suficiente para acomodar todos os campos da estrutura.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6953F-B07E-46C7-90A5-AE45F21C4D49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forma geral de definição de uma estrutura em C é: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pPr eaLnBrk="1" hangingPunct="1">
              <a:buFont typeface="Wingdings 2" pitchFamily="18" charset="2"/>
              <a:buNone/>
            </a:pPr>
            <a:r>
              <a:rPr lang="pt-BR" smtClean="0">
                <a:solidFill>
                  <a:srgbClr val="00B0F0"/>
                </a:solidFill>
              </a:rPr>
              <a:t>	struct</a:t>
            </a:r>
            <a:r>
              <a:rPr lang="pt-BR" smtClean="0"/>
              <a:t> </a:t>
            </a:r>
            <a:r>
              <a:rPr lang="pt-BR" smtClean="0">
                <a:solidFill>
                  <a:srgbClr val="92D050"/>
                </a:solidFill>
              </a:rPr>
              <a:t>nomeDaEstrutura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tipo nomeVariavel;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tipo nomeVariavel;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tipo nomeVariavel;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}</a:t>
            </a:r>
            <a:r>
              <a:rPr lang="pt-BR" sz="4000" b="1" smtClean="0">
                <a:solidFill>
                  <a:srgbClr val="00B0F0"/>
                </a:solidFill>
              </a:rPr>
              <a:t>;</a:t>
            </a:r>
            <a:endParaRPr lang="pt-BR" b="1" smtClean="0">
              <a:solidFill>
                <a:srgbClr val="00B0F0"/>
              </a:solidFill>
            </a:endParaRP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endParaRPr lang="pt-BR" smtClean="0"/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14340" name="CaixaDeTexto 3"/>
          <p:cNvSpPr txBox="1">
            <a:spLocks noChangeArrowheads="1"/>
          </p:cNvSpPr>
          <p:nvPr/>
        </p:nvSpPr>
        <p:spPr bwMode="auto">
          <a:xfrm>
            <a:off x="1143000" y="4384675"/>
            <a:ext cx="714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4800"/>
              <a:t>...</a:t>
            </a:r>
            <a:endParaRPr lang="pt-BR" sz="240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1811D-9A89-429D-ADE4-F49EA666483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Referenciando os campos da estrutura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campos de uma estrutura são referenciados através de um operador.</a:t>
            </a:r>
          </a:p>
          <a:p>
            <a:r>
              <a:rPr lang="pt-BR" dirty="0" smtClean="0"/>
              <a:t>Em alguns casos usa-se o operador </a:t>
            </a:r>
            <a:r>
              <a:rPr lang="pt-BR" dirty="0" smtClean="0">
                <a:solidFill>
                  <a:srgbClr val="00B0F0"/>
                </a:solidFill>
              </a:rPr>
              <a:t>ponto</a:t>
            </a:r>
            <a:r>
              <a:rPr lang="pt-BR" dirty="0" smtClean="0"/>
              <a:t> (.).</a:t>
            </a:r>
          </a:p>
          <a:p>
            <a:r>
              <a:rPr lang="pt-BR" dirty="0" smtClean="0"/>
              <a:t>Em outros casos usa-se o operador </a:t>
            </a:r>
            <a:r>
              <a:rPr lang="pt-BR" dirty="0" smtClean="0">
                <a:solidFill>
                  <a:srgbClr val="00B0F0"/>
                </a:solidFill>
              </a:rPr>
              <a:t>seta</a:t>
            </a:r>
            <a:r>
              <a:rPr lang="pt-BR" dirty="0" smtClean="0"/>
              <a:t> (</a:t>
            </a:r>
            <a:r>
              <a:rPr lang="pt-BR" dirty="0" smtClean="0">
                <a:sym typeface="Wingdings" pitchFamily="2" charset="2"/>
              </a:rPr>
              <a:t>).</a:t>
            </a:r>
            <a:endParaRPr lang="pt-BR" dirty="0" smtClean="0"/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Queremos atribuir o telefone 99990000 ao campo </a:t>
            </a:r>
            <a:r>
              <a:rPr lang="pt-BR" dirty="0" err="1" smtClean="0">
                <a:solidFill>
                  <a:srgbClr val="FFFF00"/>
                </a:solidFill>
              </a:rPr>
              <a:t>telCel</a:t>
            </a:r>
            <a:r>
              <a:rPr lang="pt-BR" dirty="0" smtClean="0"/>
              <a:t> da variável </a:t>
            </a:r>
            <a:r>
              <a:rPr lang="pt-BR" dirty="0" smtClean="0">
                <a:solidFill>
                  <a:srgbClr val="00B0F0"/>
                </a:solidFill>
              </a:rPr>
              <a:t>contato</a:t>
            </a:r>
            <a:r>
              <a:rPr lang="pt-BR" dirty="0" smtClean="0"/>
              <a:t> que é do tipo </a:t>
            </a:r>
            <a:r>
              <a:rPr lang="pt-BR" dirty="0" smtClean="0">
                <a:solidFill>
                  <a:srgbClr val="92D050"/>
                </a:solidFill>
              </a:rPr>
              <a:t>agenda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sz="1800" dirty="0" smtClean="0"/>
              <a:t>	</a:t>
            </a:r>
            <a:r>
              <a:rPr lang="pt-BR" sz="5400" dirty="0" err="1" smtClean="0">
                <a:solidFill>
                  <a:srgbClr val="00B0F0"/>
                </a:solidFill>
              </a:rPr>
              <a:t>contato</a:t>
            </a:r>
            <a:r>
              <a:rPr lang="pt-BR" sz="5400" dirty="0" err="1" smtClean="0"/>
              <a:t>.</a:t>
            </a:r>
            <a:r>
              <a:rPr lang="pt-BR" sz="5400" dirty="0" err="1" smtClean="0">
                <a:solidFill>
                  <a:srgbClr val="FFFF00"/>
                </a:solidFill>
              </a:rPr>
              <a:t>telCel</a:t>
            </a:r>
            <a:r>
              <a:rPr lang="pt-BR" sz="5400" dirty="0" smtClean="0"/>
              <a:t> = </a:t>
            </a:r>
            <a:r>
              <a:rPr lang="pt-BR" sz="4000" dirty="0" smtClean="0"/>
              <a:t>99990000</a:t>
            </a:r>
            <a:r>
              <a:rPr lang="pt-BR" sz="5400" dirty="0" smtClean="0"/>
              <a:t>;</a:t>
            </a:r>
            <a:endParaRPr lang="pt-BR" sz="1800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7C70E-0C47-426F-9368-AEFD641E805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Referenciando os campos da estrutura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</a:t>
            </a:r>
            <a:r>
              <a:rPr lang="pt-BR" smtClean="0">
                <a:solidFill>
                  <a:srgbClr val="00B0F0"/>
                </a:solidFill>
              </a:rPr>
              <a:t>nome da variável</a:t>
            </a:r>
            <a:r>
              <a:rPr lang="pt-BR" smtClean="0"/>
              <a:t> seguido por um </a:t>
            </a:r>
            <a:r>
              <a:rPr lang="pt-BR" smtClean="0">
                <a:solidFill>
                  <a:srgbClr val="00B0F0"/>
                </a:solidFill>
              </a:rPr>
              <a:t>ponto</a:t>
            </a:r>
            <a:r>
              <a:rPr lang="pt-BR" smtClean="0"/>
              <a:t> seguido pelo </a:t>
            </a:r>
            <a:r>
              <a:rPr lang="pt-BR" smtClean="0">
                <a:solidFill>
                  <a:srgbClr val="00B0F0"/>
                </a:solidFill>
              </a:rPr>
              <a:t>nome do campo</a:t>
            </a:r>
            <a:r>
              <a:rPr lang="pt-BR" smtClean="0"/>
              <a:t> referencia um determinado elemento da estrutura.</a:t>
            </a:r>
          </a:p>
          <a:p>
            <a:r>
              <a:rPr lang="pt-BR" smtClean="0"/>
              <a:t>A forma geral para acessar um elemento da estrutura é: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sz="4800" smtClean="0">
                <a:solidFill>
                  <a:srgbClr val="00B0F0"/>
                </a:solidFill>
              </a:rPr>
              <a:t>nomeVariavel</a:t>
            </a:r>
            <a:r>
              <a:rPr lang="pt-BR" sz="4800" smtClean="0"/>
              <a:t>.</a:t>
            </a:r>
            <a:r>
              <a:rPr lang="pt-BR" sz="4800" smtClean="0">
                <a:solidFill>
                  <a:srgbClr val="FFFF00"/>
                </a:solidFill>
              </a:rPr>
              <a:t>nomeCampo</a:t>
            </a:r>
            <a:endParaRPr lang="pt-BR" smtClean="0">
              <a:solidFill>
                <a:srgbClr val="FFFF00"/>
              </a:solidFill>
            </a:endParaRP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1A7BA-7B6F-4C1A-8BCF-C689F57F63BC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3629</TotalTime>
  <Words>1183</Words>
  <Application>Microsoft Office PowerPoint</Application>
  <PresentationFormat>Apresentação na tela (4:3)</PresentationFormat>
  <Paragraphs>335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Franklin Gothic Book</vt:lpstr>
      <vt:lpstr>Wingdings</vt:lpstr>
      <vt:lpstr>Wingdings 2</vt:lpstr>
      <vt:lpstr>Técnica</vt:lpstr>
      <vt:lpstr>Tipos de dados definidos pelo usuário</vt:lpstr>
      <vt:lpstr>introdução</vt:lpstr>
      <vt:lpstr>estruturas</vt:lpstr>
      <vt:lpstr>estruturas</vt:lpstr>
      <vt:lpstr>estruturas</vt:lpstr>
      <vt:lpstr>estruturas</vt:lpstr>
      <vt:lpstr>estruturas</vt:lpstr>
      <vt:lpstr>Referenciando os campos da estrutura</vt:lpstr>
      <vt:lpstr>Referenciando os campos da estrutura</vt:lpstr>
      <vt:lpstr>Referenciando os campos da estrutura</vt:lpstr>
      <vt:lpstr>estruturas aninhadas</vt:lpstr>
      <vt:lpstr>estruturas aninhadas</vt:lpstr>
      <vt:lpstr>Estruturas aninhadas</vt:lpstr>
      <vt:lpstr>Vetor de estruturas</vt:lpstr>
      <vt:lpstr>Vetor de estruturas</vt:lpstr>
      <vt:lpstr>Passando estruturas para funções</vt:lpstr>
      <vt:lpstr>Passando estruturas para funções</vt:lpstr>
      <vt:lpstr>Passando estruturas para funções</vt:lpstr>
      <vt:lpstr>Passando estruturas para funções</vt:lpstr>
      <vt:lpstr>união</vt:lpstr>
      <vt:lpstr>união</vt:lpstr>
      <vt:lpstr>união</vt:lpstr>
      <vt:lpstr>união</vt:lpstr>
      <vt:lpstr>enumeração</vt:lpstr>
      <vt:lpstr>enumeração</vt:lpstr>
      <vt:lpstr>enumeração</vt:lpstr>
      <vt:lpstr>enumeração</vt:lpstr>
      <vt:lpstr>enumeração</vt:lpstr>
      <vt:lpstr>enumeração</vt:lpstr>
      <vt:lpstr>Renomeando tipos de dados</vt:lpstr>
      <vt:lpstr>Renomeando tipos de dados</vt:lpstr>
      <vt:lpstr>Renomeando tipos de dados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304</cp:revision>
  <dcterms:created xsi:type="dcterms:W3CDTF">2009-02-03T01:44:23Z</dcterms:created>
  <dcterms:modified xsi:type="dcterms:W3CDTF">2016-10-05T01:08:02Z</dcterms:modified>
</cp:coreProperties>
</file>