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1"/>
  </p:notesMasterIdLst>
  <p:sldIdLst>
    <p:sldId id="256" r:id="rId2"/>
    <p:sldId id="379" r:id="rId3"/>
    <p:sldId id="480" r:id="rId4"/>
    <p:sldId id="481" r:id="rId5"/>
    <p:sldId id="483" r:id="rId6"/>
    <p:sldId id="484" r:id="rId7"/>
    <p:sldId id="485" r:id="rId8"/>
    <p:sldId id="486" r:id="rId9"/>
    <p:sldId id="487" r:id="rId10"/>
    <p:sldId id="488" r:id="rId11"/>
    <p:sldId id="489" r:id="rId12"/>
    <p:sldId id="490" r:id="rId13"/>
    <p:sldId id="491" r:id="rId14"/>
    <p:sldId id="492" r:id="rId15"/>
    <p:sldId id="519" r:id="rId16"/>
    <p:sldId id="531" r:id="rId17"/>
    <p:sldId id="530" r:id="rId18"/>
    <p:sldId id="532" r:id="rId19"/>
    <p:sldId id="533" r:id="rId20"/>
    <p:sldId id="508" r:id="rId21"/>
    <p:sldId id="514" r:id="rId22"/>
    <p:sldId id="515" r:id="rId23"/>
    <p:sldId id="534" r:id="rId24"/>
    <p:sldId id="535" r:id="rId25"/>
    <p:sldId id="516" r:id="rId26"/>
    <p:sldId id="494" r:id="rId27"/>
    <p:sldId id="500" r:id="rId28"/>
    <p:sldId id="501" r:id="rId29"/>
    <p:sldId id="502" r:id="rId30"/>
    <p:sldId id="503" r:id="rId31"/>
    <p:sldId id="504" r:id="rId32"/>
    <p:sldId id="505" r:id="rId33"/>
    <p:sldId id="526" r:id="rId34"/>
    <p:sldId id="527" r:id="rId35"/>
    <p:sldId id="506" r:id="rId36"/>
    <p:sldId id="529" r:id="rId37"/>
    <p:sldId id="510" r:id="rId38"/>
    <p:sldId id="520" r:id="rId39"/>
    <p:sldId id="528" r:id="rId40"/>
    <p:sldId id="511" r:id="rId41"/>
    <p:sldId id="512" r:id="rId42"/>
    <p:sldId id="525" r:id="rId43"/>
    <p:sldId id="513" r:id="rId44"/>
    <p:sldId id="521" r:id="rId45"/>
    <p:sldId id="522" r:id="rId46"/>
    <p:sldId id="523" r:id="rId47"/>
    <p:sldId id="524" r:id="rId48"/>
    <p:sldId id="518" r:id="rId49"/>
    <p:sldId id="478" r:id="rId50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69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2D768664-8A03-41CC-9D88-9A4DDBF72F79}" type="datetimeFigureOut">
              <a:rPr lang="pt-BR"/>
              <a:pPr>
                <a:defRPr/>
              </a:pPr>
              <a:t>31/10/2016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smtClean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BA9A88F-0439-40F8-A79C-E787DFAF0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0158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734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C3BD7C8-33F3-430C-98E5-3861514EF05A}" type="slidenum">
              <a:rPr lang="pt-BR" smtClean="0"/>
              <a:pPr/>
              <a:t>11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0585242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634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239E6D1-ACA8-4D6D-B9D1-2B051218385E}" type="slidenum">
              <a:rPr lang="pt-BR" smtClean="0"/>
              <a:pPr/>
              <a:t>20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442429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645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89B9E9C-BE7E-4A33-A41A-800ECBCC1889}" type="slidenum">
              <a:rPr lang="pt-BR" smtClean="0"/>
              <a:pPr/>
              <a:t>21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482970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655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240F7B-EE34-4C22-9A8C-CB3CDB2EB45F}" type="slidenum">
              <a:rPr lang="pt-BR" smtClean="0"/>
              <a:pPr/>
              <a:t>22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4606910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655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240F7B-EE34-4C22-9A8C-CB3CDB2EB45F}" type="slidenum">
              <a:rPr lang="pt-BR" smtClean="0"/>
              <a:pPr/>
              <a:t>23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094687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655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240F7B-EE34-4C22-9A8C-CB3CDB2EB45F}" type="slidenum">
              <a:rPr lang="pt-BR" smtClean="0"/>
              <a:pPr/>
              <a:t>24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714426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665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7E75F37-007F-410D-A86C-91B6B646728D}" type="slidenum">
              <a:rPr lang="pt-BR" smtClean="0"/>
              <a:pPr/>
              <a:t>25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5179589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6861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0EE86D8-AC87-4BDB-BB33-CA30A04EED21}" type="slidenum">
              <a:rPr lang="pt-BR" smtClean="0"/>
              <a:pPr/>
              <a:t>26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773810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475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0AD2E43-816B-411E-BD29-B2C79984A520}" type="slidenum">
              <a:rPr lang="pt-BR" smtClean="0"/>
              <a:pPr/>
              <a:t>27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593274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dirty="0" smtClean="0"/>
          </a:p>
        </p:txBody>
      </p:sp>
      <p:sp>
        <p:nvSpPr>
          <p:cNvPr id="7578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A3C4FEC-06AB-4F35-876E-67FEB1AECD1B}" type="slidenum">
              <a:rPr lang="pt-BR" smtClean="0"/>
              <a:pPr/>
              <a:t>28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03978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680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371EAB8-A751-4F3B-8431-BA24DAE157B7}" type="slidenum">
              <a:rPr lang="pt-BR" smtClean="0"/>
              <a:pPr/>
              <a:t>29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081047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83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B761C85-0132-4C50-8A61-4BB2580151FE}" type="slidenum">
              <a:rPr lang="pt-BR" smtClean="0"/>
              <a:pPr/>
              <a:t>12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2512631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782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51F318-5E01-4602-B376-211C366A9A61}" type="slidenum">
              <a:rPr lang="pt-BR" smtClean="0"/>
              <a:pPr/>
              <a:t>30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1000418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885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1DA71BD-024E-4609-A3FC-DC26CA2A0D3D}" type="slidenum">
              <a:rPr lang="pt-BR" smtClean="0"/>
              <a:pPr/>
              <a:t>31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667212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7987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45B419-629C-4802-8F86-DFF7AA23FE6D}" type="slidenum">
              <a:rPr lang="pt-BR" smtClean="0"/>
              <a:pPr/>
              <a:t>32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994303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09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A2D342-1A85-4B9A-A808-626A5AD500E3}" type="slidenum">
              <a:rPr lang="pt-BR" smtClean="0"/>
              <a:pPr/>
              <a:t>33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4994000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09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A2D342-1A85-4B9A-A808-626A5AD500E3}" type="slidenum">
              <a:rPr lang="pt-BR" smtClean="0"/>
              <a:pPr/>
              <a:t>34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308954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090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CA2D342-1A85-4B9A-A808-626A5AD500E3}" type="slidenum">
              <a:rPr lang="pt-BR" smtClean="0"/>
              <a:pPr/>
              <a:t>35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4599076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39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C34496D-4F56-4776-8715-566D099C8A64}" type="slidenum">
              <a:rPr lang="pt-BR" smtClean="0"/>
              <a:pPr/>
              <a:t>36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2314146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39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C34496D-4F56-4776-8715-566D099C8A64}" type="slidenum">
              <a:rPr lang="pt-BR" smtClean="0"/>
              <a:pPr/>
              <a:t>37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589058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49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75DC07F9-C027-4B5C-8D5A-7DA310430812}" type="slidenum">
              <a:rPr lang="pt-BR" smtClean="0"/>
              <a:pPr/>
              <a:t>38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1167546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397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DC34496D-4F56-4776-8715-566D099C8A64}" type="slidenum">
              <a:rPr lang="pt-BR" smtClean="0"/>
              <a:pPr/>
              <a:t>39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9069140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5939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C7A46EF-D2E2-45F5-A5E2-FB962B3245C3}" type="slidenum">
              <a:rPr lang="pt-BR" smtClean="0"/>
              <a:pPr/>
              <a:t>13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608900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60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60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11969E9-24E5-45F3-BA76-222533087161}" type="slidenum">
              <a:rPr lang="pt-BR" smtClean="0"/>
              <a:pPr/>
              <a:t>40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4490212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70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A4CD7A1-D814-4739-8B81-926E756F6CAF}" type="slidenum">
              <a:rPr lang="pt-BR" smtClean="0"/>
              <a:pPr/>
              <a:t>41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0377880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70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A4CD7A1-D814-4739-8B81-926E756F6CAF}" type="slidenum">
              <a:rPr lang="pt-BR" smtClean="0"/>
              <a:pPr/>
              <a:t>42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2096238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80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123960-6191-4C81-9508-41202B7F23C9}" type="slidenum">
              <a:rPr lang="pt-BR" smtClean="0"/>
              <a:pPr/>
              <a:t>43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634298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89092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286D8C7-141C-49F3-9FDC-D051CC835918}" type="slidenum">
              <a:rPr lang="pt-BR" smtClean="0"/>
              <a:pPr/>
              <a:t>44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0861723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0116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FD83733-EB6A-44DF-9B07-0EEF2A110E1B}" type="slidenum">
              <a:rPr lang="pt-BR" smtClean="0"/>
              <a:pPr/>
              <a:t>45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6740807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11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CEB76AA-D992-4F40-BE8D-3A0C162BDDF9}" type="slidenum">
              <a:rPr lang="pt-BR" smtClean="0"/>
              <a:pPr/>
              <a:t>46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1765935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216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A3F2FD2-8BF8-40E1-BFBD-3523E698A841}" type="slidenum">
              <a:rPr lang="pt-BR" smtClean="0"/>
              <a:pPr/>
              <a:t>47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215695508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9318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D6D4EB-AEF2-436C-8864-3E15581BFC0E}" type="slidenum">
              <a:rPr lang="pt-BR" smtClean="0"/>
              <a:pPr/>
              <a:t>48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861285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6042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DEAAF16-C6E9-4130-B6A6-7442133EC258}" type="slidenum">
              <a:rPr lang="pt-BR" smtClean="0"/>
              <a:pPr/>
              <a:t>14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61836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614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AADACC5-407B-492F-87EC-55D2084A11E0}" type="slidenum">
              <a:rPr lang="pt-BR" smtClean="0"/>
              <a:pPr/>
              <a:t>15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1072687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61444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AADACC5-407B-492F-87EC-55D2084A11E0}" type="slidenum">
              <a:rPr lang="pt-BR" smtClean="0"/>
              <a:pPr/>
              <a:t>16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3244021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624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2BEDA4-45E4-47E4-AF91-24D4CB6B487F}" type="slidenum">
              <a:rPr lang="pt-BR" smtClean="0"/>
              <a:pPr/>
              <a:t>17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089984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624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2BEDA4-45E4-47E4-AF91-24D4CB6B487F}" type="slidenum">
              <a:rPr lang="pt-BR" smtClean="0"/>
              <a:pPr/>
              <a:t>18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42698196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smtClean="0"/>
          </a:p>
        </p:txBody>
      </p:sp>
      <p:sp>
        <p:nvSpPr>
          <p:cNvPr id="62468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C2BEDA4-45E4-47E4-AF91-24D4CB6B487F}" type="slidenum">
              <a:rPr lang="pt-BR" smtClean="0"/>
              <a:pPr/>
              <a:t>19</a:t>
            </a:fld>
            <a:endParaRPr lang="pt-BR" smtClean="0"/>
          </a:p>
        </p:txBody>
      </p:sp>
    </p:spTree>
    <p:extLst>
      <p:ext uri="{BB962C8B-B14F-4D97-AF65-F5344CB8AC3E}">
        <p14:creationId xmlns:p14="http://schemas.microsoft.com/office/powerpoint/2010/main" val="56206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rma livre 2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4" name="Forma livre 3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Título 8"/>
          <p:cNvSpPr txBox="1">
            <a:spLocks/>
          </p:cNvSpPr>
          <p:nvPr userDrawn="1"/>
        </p:nvSpPr>
        <p:spPr>
          <a:xfrm>
            <a:off x="449263" y="1555750"/>
            <a:ext cx="6480175" cy="2301875"/>
          </a:xfrm>
          <a:prstGeom prst="rect">
            <a:avLst/>
          </a:prstGeom>
        </p:spPr>
        <p:txBody>
          <a:bodyPr lIns="45720" rIns="45720" anchor="ctr"/>
          <a:lstStyle>
            <a:lvl1pPr algn="r">
              <a:defRPr kumimoji="0" lang="pt-BR" sz="3600" b="1" kern="1200" cap="all" baseline="0" dirty="0" smtClean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Imagem 16" descr="logo_nom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350" y="92075"/>
            <a:ext cx="2566988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49406" y="3857628"/>
            <a:ext cx="6480048" cy="1752600"/>
          </a:xfrm>
        </p:spPr>
        <p:txBody>
          <a:bodyPr tIns="0" rIns="45720" bIns="0"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 dirty="0" smtClean="0"/>
              <a:t>Clique para editar o estilo do subtítulo mestre</a:t>
            </a:r>
            <a:endParaRPr lang="en-US" dirty="0"/>
          </a:p>
        </p:txBody>
      </p:sp>
      <p:sp>
        <p:nvSpPr>
          <p:cNvPr id="7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B1379F-43BF-48F2-8273-BD00D4E88558}" type="datetime1">
              <a:rPr lang="pt-BR"/>
              <a:pPr>
                <a:defRPr/>
              </a:pPr>
              <a:t>31/10/2016</a:t>
            </a:fld>
            <a:endParaRPr lang="pt-BR"/>
          </a:p>
        </p:txBody>
      </p:sp>
      <p:sp>
        <p:nvSpPr>
          <p:cNvPr id="8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3AAA5-C8E1-4350-BABB-E3F37A4A385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EF4BA8-0B70-4B8A-A131-8F16F0DA1F42}" type="datetime1">
              <a:rPr lang="pt-BR"/>
              <a:pPr>
                <a:defRPr/>
              </a:pPr>
              <a:t>31/10/2016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4AA2C-DE7A-4E15-8CC0-24CDCD2F0E5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0C072C-9572-4111-B29E-9E0606DBC2BF}" type="datetime1">
              <a:rPr lang="pt-BR"/>
              <a:pPr>
                <a:defRPr/>
              </a:pPr>
              <a:t>31/10/2016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FD942-3732-446A-9D84-E6E512CFAA83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sz="2800"/>
            </a:lvl1pPr>
          </a:lstStyle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4pPr>
              <a:defRPr sz="1800"/>
            </a:lvl4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479A0E-B18A-4F79-B144-36A3F58C296F}" type="datetime1">
              <a:rPr lang="pt-BR"/>
              <a:pPr>
                <a:defRPr/>
              </a:pPr>
              <a:t>31/10/2016</a:t>
            </a:fld>
            <a:endParaRPr lang="pt-BR"/>
          </a:p>
        </p:txBody>
      </p:sp>
      <p:sp>
        <p:nvSpPr>
          <p:cNvPr id="5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96128-D7B5-4C01-89C7-A89417B8910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vre 3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5" name="Forma livre 4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6AF30C-46B1-4843-B3A7-F8A0655A81C2}" type="datetime1">
              <a:rPr lang="pt-BR"/>
              <a:pPr>
                <a:defRPr/>
              </a:pPr>
              <a:t>31/10/2016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027553-9CA7-4CAF-A0E2-50A58F7CB132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6F59E4-3763-4B3E-BF33-DDCDA736ED05}" type="datetime1">
              <a:rPr lang="pt-BR"/>
              <a:pPr>
                <a:defRPr/>
              </a:pPr>
              <a:t>31/10/2016</a:t>
            </a:fld>
            <a:endParaRPr lang="pt-BR"/>
          </a:p>
        </p:txBody>
      </p:sp>
      <p:sp>
        <p:nvSpPr>
          <p:cNvPr id="6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54CC9-CCB8-45E4-B0DE-5EC0533334B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6742D-60F4-4A7C-88ED-7C25A58FF3A2}" type="datetime1">
              <a:rPr lang="pt-BR"/>
              <a:pPr>
                <a:defRPr/>
              </a:pPr>
              <a:t>31/10/2016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99575-441F-4924-9953-007C5CE19DD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/>
          <a:lstStyle>
            <a:lvl1pPr algn="l">
              <a:defRPr sz="4600"/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F83B92-CF72-4B21-83BC-028100D23C35}" type="datetime1">
              <a:rPr lang="pt-BR"/>
              <a:pPr>
                <a:defRPr/>
              </a:pPr>
              <a:t>31/10/2016</a:t>
            </a:fld>
            <a:endParaRPr lang="pt-BR"/>
          </a:p>
        </p:txBody>
      </p:sp>
      <p:sp>
        <p:nvSpPr>
          <p:cNvPr id="4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B7F80A-1E4E-4E75-9A90-0857991329C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E16461-A130-4A09-AC06-AFF7F225FF8C}" type="datetime1">
              <a:rPr lang="pt-BR"/>
              <a:pPr>
                <a:defRPr/>
              </a:pPr>
              <a:t>31/10/2016</a:t>
            </a:fld>
            <a:endParaRPr lang="pt-BR"/>
          </a:p>
        </p:txBody>
      </p:sp>
      <p:sp>
        <p:nvSpPr>
          <p:cNvPr id="3" name="Espaço Reservado para Rodapé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61C67F-4690-443A-9077-0DF38FA11481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992D0-27BB-4A11-BE2C-9CCC507DBBE5}" type="datetime1">
              <a:rPr lang="pt-BR"/>
              <a:pPr>
                <a:defRPr/>
              </a:pPr>
              <a:t>31/10/2016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575" y="6421438"/>
            <a:ext cx="762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FEBFD-5B57-4971-9395-5EE0D231E447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 smtClean="0"/>
              <a:t>Clique no ícone para adicionar uma imagem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7F858-F421-465E-AD49-0C0F9CED0282}" type="datetime1">
              <a:rPr lang="pt-BR"/>
              <a:pPr>
                <a:defRPr/>
              </a:pPr>
              <a:t>31/10/2016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37567-0AD3-4F29-9B97-AE9F96C0DAE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1388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</a:endParaRPr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285750" y="274638"/>
            <a:ext cx="8572500" cy="1143000"/>
          </a:xfrm>
          <a:prstGeom prst="rect">
            <a:avLst/>
          </a:prstGeom>
        </p:spPr>
        <p:txBody>
          <a:bodyPr vert="horz" lIns="45720" rIns="45720" anchor="ctr">
            <a:noAutofit/>
          </a:bodyPr>
          <a:lstStyle/>
          <a:p>
            <a:r>
              <a:rPr lang="pt-BR" dirty="0" smtClean="0"/>
              <a:t>Clique para editar o estilo do título mestre</a:t>
            </a:r>
            <a:endParaRPr lang="en-US" dirty="0"/>
          </a:p>
        </p:txBody>
      </p:sp>
      <p:sp>
        <p:nvSpPr>
          <p:cNvPr id="1029" name="Espaço Reservado para Texto 29"/>
          <p:cNvSpPr>
            <a:spLocks noGrp="1"/>
          </p:cNvSpPr>
          <p:nvPr>
            <p:ph type="body" idx="1"/>
          </p:nvPr>
        </p:nvSpPr>
        <p:spPr bwMode="auto">
          <a:xfrm>
            <a:off x="285750" y="1600200"/>
            <a:ext cx="85725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smtClean="0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1438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B1F9890-57C9-4528-84FB-98C58DDAA22E}" type="datetime1">
              <a:rPr lang="pt-BR"/>
              <a:pPr>
                <a:defRPr/>
              </a:pPr>
              <a:t>31/10/2016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1438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1438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2">
                    <a:shade val="50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6DFFD02-FC12-4B1C-A6FF-AE51027954F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pic>
        <p:nvPicPr>
          <p:cNvPr id="1033" name="Imagem 10" descr="logo_sem_fundo.png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85163" y="6165850"/>
            <a:ext cx="750887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4227" r:id="rId1"/>
    <p:sldLayoutId id="2147484221" r:id="rId2"/>
    <p:sldLayoutId id="2147484228" r:id="rId3"/>
    <p:sldLayoutId id="2147484222" r:id="rId4"/>
    <p:sldLayoutId id="2147484229" r:id="rId5"/>
    <p:sldLayoutId id="2147484223" r:id="rId6"/>
    <p:sldLayoutId id="2147484224" r:id="rId7"/>
    <p:sldLayoutId id="2147484230" r:id="rId8"/>
    <p:sldLayoutId id="2147484231" r:id="rId9"/>
    <p:sldLayoutId id="2147484225" r:id="rId10"/>
    <p:sldLayoutId id="214748422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200" b="1" kern="1200" cap="all" dirty="0">
          <a:ln w="5000" cmpd="sng">
            <a:solidFill>
              <a:schemeClr val="accent1">
                <a:tint val="80000"/>
                <a:shade val="99000"/>
                <a:satMod val="500000"/>
              </a:schemeClr>
            </a:solidFill>
            <a:prstDash val="solid"/>
          </a:ln>
          <a:gradFill>
            <a:gsLst>
              <a:gs pos="0">
                <a:schemeClr val="accent1">
                  <a:tint val="63000"/>
                  <a:satMod val="255000"/>
                </a:schemeClr>
              </a:gs>
              <a:gs pos="9000">
                <a:schemeClr val="accent1">
                  <a:tint val="63000"/>
                  <a:satMod val="255000"/>
                </a:schemeClr>
              </a:gs>
              <a:gs pos="53000">
                <a:schemeClr val="accent1">
                  <a:shade val="60000"/>
                  <a:satMod val="100000"/>
                </a:schemeClr>
              </a:gs>
              <a:gs pos="90000">
                <a:schemeClr val="accent1">
                  <a:tint val="63000"/>
                  <a:satMod val="255000"/>
                </a:schemeClr>
              </a:gs>
              <a:gs pos="100000">
                <a:schemeClr val="accent1">
                  <a:tint val="63000"/>
                  <a:satMod val="255000"/>
                </a:schemeClr>
              </a:gs>
            </a:gsLst>
            <a:lin ang="5400000"/>
          </a:gradFill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Franklin Gothic Book" pitchFamily="34" charset="0"/>
        </a:defRPr>
      </a:lvl9pPr>
    </p:titleStyle>
    <p:bodyStyle>
      <a:lvl1pPr marL="419100" indent="-3825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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Wingdings 2" pitchFamily="18" charset="2"/>
        <a:buChar char="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555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Arial" charset="0"/>
        <a:buChar char="○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36538" algn="l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SzPct val="9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89075" indent="-182563" algn="l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SzPct val="100000"/>
        <a:buFont typeface="Arial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ndre.ccosta@gmail.com" TargetMode="External"/><Relationship Id="rId2" Type="http://schemas.openxmlformats.org/officeDocument/2006/relationships/hyperlink" Target="mailto:amonteiro@catolica-es.edu.b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ubtítulo 2"/>
          <p:cNvSpPr>
            <a:spLocks noGrp="1"/>
          </p:cNvSpPr>
          <p:nvPr>
            <p:ph type="subTitle" idx="1"/>
          </p:nvPr>
        </p:nvSpPr>
        <p:spPr>
          <a:xfrm>
            <a:off x="449263" y="3857625"/>
            <a:ext cx="6480175" cy="17526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pt-BR" dirty="0" smtClean="0"/>
              <a:t>Introdução à Programação II</a:t>
            </a:r>
            <a:endParaRPr lang="pt-BR" dirty="0" smtClean="0"/>
          </a:p>
          <a:p>
            <a:pPr eaLnBrk="1" hangingPunct="1">
              <a:defRPr/>
            </a:pPr>
            <a:endParaRPr lang="pt-BR" dirty="0" smtClean="0"/>
          </a:p>
          <a:p>
            <a:pPr eaLnBrk="1" hangingPunct="1">
              <a:defRPr/>
            </a:pPr>
            <a:r>
              <a:rPr lang="pt-BR" dirty="0" smtClean="0"/>
              <a:t>Prof. André </a:t>
            </a:r>
            <a:r>
              <a:rPr lang="pt-BR" dirty="0" err="1" smtClean="0"/>
              <a:t>Cypriano</a:t>
            </a:r>
            <a:r>
              <a:rPr lang="pt-BR" dirty="0" smtClean="0"/>
              <a:t> M. Costa</a:t>
            </a:r>
          </a:p>
          <a:p>
            <a:pPr eaLnBrk="1" hangingPunct="1">
              <a:defRPr/>
            </a:pPr>
            <a:r>
              <a:rPr lang="pt-BR" dirty="0" smtClean="0">
                <a:hlinkClick r:id="rId2"/>
              </a:rPr>
              <a:t>amonteiro@catolica-es.edu.br</a:t>
            </a:r>
            <a:endParaRPr lang="pt-BR" dirty="0" smtClean="0"/>
          </a:p>
          <a:p>
            <a:pPr eaLnBrk="1" hangingPunct="1">
              <a:defRPr/>
            </a:pPr>
            <a:r>
              <a:rPr lang="pt-BR" dirty="0" smtClean="0">
                <a:hlinkClick r:id="rId3"/>
              </a:rPr>
              <a:t>acostaprofessor@gmail.com</a:t>
            </a:r>
            <a:endParaRPr lang="pt-BR" dirty="0" smtClean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377841" y="2000240"/>
            <a:ext cx="6480175" cy="2087561"/>
          </a:xfrm>
        </p:spPr>
        <p:txBody>
          <a:bodyPr/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pt-BR" smtClean="0"/>
              <a:t>ponteiros</a:t>
            </a:r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Expressões com ponteiros</a:t>
            </a:r>
            <a:endParaRPr lang="pt-BR" dirty="0"/>
          </a:p>
        </p:txBody>
      </p:sp>
      <p:sp>
        <p:nvSpPr>
          <p:cNvPr id="1741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solidFill>
                  <a:srgbClr val="00B0F0"/>
                </a:solidFill>
              </a:rPr>
              <a:t>Aritmética de Ponteiros</a:t>
            </a:r>
            <a:r>
              <a:rPr lang="pt-BR" dirty="0" smtClean="0"/>
              <a:t>:</a:t>
            </a:r>
          </a:p>
          <a:p>
            <a:pPr lvl="1" eaLnBrk="1" hangingPunct="1"/>
            <a:r>
              <a:rPr lang="pt-BR" dirty="0" smtClean="0"/>
              <a:t>Existem apenas 02 operações aritméticas que podem ser usadas com ponteiros: </a:t>
            </a:r>
            <a:r>
              <a:rPr lang="pt-BR" dirty="0" smtClean="0">
                <a:solidFill>
                  <a:srgbClr val="00B0F0"/>
                </a:solidFill>
              </a:rPr>
              <a:t>Adição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00B0F0"/>
                </a:solidFill>
              </a:rPr>
              <a:t>Subtração</a:t>
            </a:r>
            <a:r>
              <a:rPr lang="pt-BR" dirty="0" smtClean="0"/>
              <a:t>. </a:t>
            </a:r>
          </a:p>
          <a:p>
            <a:pPr lvl="1" eaLnBrk="1" hangingPunct="1"/>
            <a:r>
              <a:rPr lang="pt-BR" dirty="0" smtClean="0"/>
              <a:t>Exemplo:</a:t>
            </a:r>
          </a:p>
          <a:p>
            <a:pPr lvl="2" eaLnBrk="1" hangingPunct="1"/>
            <a:r>
              <a:rPr lang="pt-BR" dirty="0" err="1" smtClean="0"/>
              <a:t>int</a:t>
            </a:r>
            <a:r>
              <a:rPr lang="pt-BR" dirty="0" smtClean="0"/>
              <a:t> *p1;  </a:t>
            </a:r>
            <a:r>
              <a:rPr lang="pt-BR" dirty="0" smtClean="0">
                <a:solidFill>
                  <a:schemeClr val="tx1">
                    <a:lumMod val="85000"/>
                  </a:schemeClr>
                </a:solidFill>
              </a:rPr>
              <a:t>// Suponha que p1 aponta para a posição de memória 			2500</a:t>
            </a:r>
          </a:p>
          <a:p>
            <a:pPr lvl="2" eaLnBrk="1" hangingPunct="1"/>
            <a:r>
              <a:rPr lang="pt-BR" dirty="0" smtClean="0"/>
              <a:t>p1++;	  </a:t>
            </a:r>
            <a:r>
              <a:rPr lang="pt-BR" dirty="0" smtClean="0">
                <a:solidFill>
                  <a:schemeClr val="tx1">
                    <a:lumMod val="85000"/>
                  </a:schemeClr>
                </a:solidFill>
              </a:rPr>
              <a:t>// p1 aponta para a posição de memória 2504</a:t>
            </a:r>
          </a:p>
          <a:p>
            <a:pPr lvl="1" eaLnBrk="1" hangingPunct="1"/>
            <a:r>
              <a:rPr lang="pt-BR" dirty="0" smtClean="0"/>
              <a:t>E se ao invés de p1++ fosse feito p--?</a:t>
            </a:r>
          </a:p>
          <a:p>
            <a:pPr lvl="2" eaLnBrk="1" hangingPunct="1"/>
            <a:r>
              <a:rPr lang="pt-BR" dirty="0" smtClean="0"/>
              <a:t>p1--;	  </a:t>
            </a:r>
            <a:r>
              <a:rPr lang="pt-BR" dirty="0" smtClean="0">
                <a:solidFill>
                  <a:schemeClr val="tx1">
                    <a:lumMod val="85000"/>
                  </a:schemeClr>
                </a:solidFill>
              </a:rPr>
              <a:t>// p1 aponta para a posição de memória 2496</a:t>
            </a:r>
          </a:p>
          <a:p>
            <a:pPr lvl="1" eaLnBrk="1" hangingPunct="1"/>
            <a:r>
              <a:rPr lang="pt-BR" dirty="0" smtClean="0"/>
              <a:t>Cada vez que um ponteiro é incrementado ou decrementado, ele aponta para a </a:t>
            </a:r>
            <a:r>
              <a:rPr lang="pt-BR" dirty="0" smtClean="0">
                <a:solidFill>
                  <a:srgbClr val="00B0F0"/>
                </a:solidFill>
              </a:rPr>
              <a:t>posição de memória do próximo elemento do seu tipo</a:t>
            </a:r>
            <a:r>
              <a:rPr lang="pt-BR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AF215D-340D-4101-BCE9-398FC0520D69}" type="slidenum">
              <a:rPr lang="pt-BR" smtClean="0"/>
              <a:pPr>
                <a:defRPr/>
              </a:pPr>
              <a:t>10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Expressões com ponteiros</a:t>
            </a:r>
            <a:endParaRPr lang="pt-BR" dirty="0"/>
          </a:p>
        </p:txBody>
      </p:sp>
      <p:sp>
        <p:nvSpPr>
          <p:cNvPr id="1843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solidFill>
                  <a:srgbClr val="00B0F0"/>
                </a:solidFill>
              </a:rPr>
              <a:t>Aritmética de Ponteiros</a:t>
            </a:r>
            <a:r>
              <a:rPr lang="pt-BR" dirty="0" smtClean="0"/>
              <a:t>:</a:t>
            </a:r>
          </a:p>
          <a:p>
            <a:pPr lvl="1" eaLnBrk="1" hangingPunct="1"/>
            <a:r>
              <a:rPr lang="pt-BR" dirty="0" smtClean="0"/>
              <a:t>Exemplo:</a:t>
            </a:r>
          </a:p>
          <a:p>
            <a:pPr lvl="2" eaLnBrk="1" hangingPunct="1"/>
            <a:r>
              <a:rPr lang="pt-BR" dirty="0" smtClean="0"/>
              <a:t>char *</a:t>
            </a:r>
            <a:r>
              <a:rPr lang="pt-BR" dirty="0" err="1" smtClean="0"/>
              <a:t>ch</a:t>
            </a:r>
            <a:r>
              <a:rPr lang="pt-BR" dirty="0" smtClean="0"/>
              <a:t> = 2500;</a:t>
            </a:r>
          </a:p>
          <a:p>
            <a:pPr lvl="2" eaLnBrk="1" hangingPunct="1"/>
            <a:r>
              <a:rPr lang="pt-BR" dirty="0" err="1"/>
              <a:t>i</a:t>
            </a:r>
            <a:r>
              <a:rPr lang="pt-BR" dirty="0" err="1" smtClean="0"/>
              <a:t>nt</a:t>
            </a:r>
            <a:r>
              <a:rPr lang="pt-BR" dirty="0" smtClean="0"/>
              <a:t> *in = 2500;</a:t>
            </a:r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054783-07A6-46BD-ABC6-32D1F8CF22E7}" type="slidenum">
              <a:rPr lang="pt-BR" smtClean="0"/>
              <a:pPr>
                <a:defRPr/>
              </a:pPr>
              <a:t>11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3108173" y="4159603"/>
            <a:ext cx="720080" cy="72008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2503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828253" y="4159603"/>
            <a:ext cx="720080" cy="72008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2504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971600" y="4159603"/>
            <a:ext cx="720080" cy="72008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2500</a:t>
            </a:r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1668013" y="4159603"/>
            <a:ext cx="720080" cy="72008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2501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388093" y="4159603"/>
            <a:ext cx="720080" cy="72008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2502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4552775" y="4159603"/>
            <a:ext cx="720080" cy="72008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2505</a:t>
            </a:r>
            <a:endParaRPr lang="pt-BR" dirty="0"/>
          </a:p>
        </p:txBody>
      </p:sp>
      <p:sp>
        <p:nvSpPr>
          <p:cNvPr id="13" name="Retângulo 12"/>
          <p:cNvSpPr/>
          <p:nvPr/>
        </p:nvSpPr>
        <p:spPr>
          <a:xfrm>
            <a:off x="5272855" y="4159603"/>
            <a:ext cx="720080" cy="72008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2506</a:t>
            </a:r>
            <a:endParaRPr lang="pt-BR" dirty="0"/>
          </a:p>
        </p:txBody>
      </p:sp>
      <p:sp>
        <p:nvSpPr>
          <p:cNvPr id="14" name="Retângulo 13"/>
          <p:cNvSpPr/>
          <p:nvPr/>
        </p:nvSpPr>
        <p:spPr>
          <a:xfrm>
            <a:off x="5992935" y="4159603"/>
            <a:ext cx="720080" cy="720080"/>
          </a:xfrm>
          <a:prstGeom prst="rect">
            <a:avLst/>
          </a:prstGeom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2507</a:t>
            </a:r>
            <a:endParaRPr lang="pt-BR" dirty="0"/>
          </a:p>
        </p:txBody>
      </p:sp>
      <p:sp>
        <p:nvSpPr>
          <p:cNvPr id="15" name="CaixaDeTexto 14"/>
          <p:cNvSpPr txBox="1"/>
          <p:nvPr/>
        </p:nvSpPr>
        <p:spPr>
          <a:xfrm>
            <a:off x="983433" y="3790271"/>
            <a:ext cx="6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 smtClean="0"/>
              <a:t>ch</a:t>
            </a:r>
            <a:endParaRPr lang="pt-BR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679846" y="3790271"/>
            <a:ext cx="6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</a:t>
            </a:r>
            <a:r>
              <a:rPr lang="pt-BR" dirty="0" smtClean="0"/>
              <a:t>h+1</a:t>
            </a:r>
            <a:endParaRPr lang="pt-BR" dirty="0"/>
          </a:p>
        </p:txBody>
      </p:sp>
      <p:sp>
        <p:nvSpPr>
          <p:cNvPr id="17" name="CaixaDeTexto 16"/>
          <p:cNvSpPr txBox="1"/>
          <p:nvPr/>
        </p:nvSpPr>
        <p:spPr>
          <a:xfrm>
            <a:off x="2399926" y="3790271"/>
            <a:ext cx="6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</a:t>
            </a:r>
            <a:r>
              <a:rPr lang="pt-BR" dirty="0" smtClean="0"/>
              <a:t>h+2</a:t>
            </a:r>
            <a:endParaRPr lang="pt-BR" dirty="0"/>
          </a:p>
        </p:txBody>
      </p:sp>
      <p:sp>
        <p:nvSpPr>
          <p:cNvPr id="18" name="CaixaDeTexto 17"/>
          <p:cNvSpPr txBox="1"/>
          <p:nvPr/>
        </p:nvSpPr>
        <p:spPr>
          <a:xfrm>
            <a:off x="3120006" y="3789040"/>
            <a:ext cx="6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</a:t>
            </a:r>
            <a:r>
              <a:rPr lang="pt-BR" dirty="0" smtClean="0"/>
              <a:t>h+3</a:t>
            </a:r>
            <a:endParaRPr lang="pt-BR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3826261" y="3790271"/>
            <a:ext cx="6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ch+4</a:t>
            </a:r>
            <a:endParaRPr lang="pt-BR" dirty="0"/>
          </a:p>
        </p:txBody>
      </p:sp>
      <p:sp>
        <p:nvSpPr>
          <p:cNvPr id="20" name="CaixaDeTexto 19"/>
          <p:cNvSpPr txBox="1"/>
          <p:nvPr/>
        </p:nvSpPr>
        <p:spPr>
          <a:xfrm>
            <a:off x="4571011" y="3790271"/>
            <a:ext cx="6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ch+5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5284688" y="3790271"/>
            <a:ext cx="6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ch+6</a:t>
            </a:r>
            <a:endParaRPr lang="pt-BR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6004768" y="3790271"/>
            <a:ext cx="6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ch+7</a:t>
            </a:r>
            <a:endParaRPr lang="pt-BR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2051719" y="5414329"/>
            <a:ext cx="6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</a:t>
            </a:r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4930564" y="5414329"/>
            <a:ext cx="6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in+1</a:t>
            </a:r>
            <a:endParaRPr lang="pt-BR" dirty="0"/>
          </a:p>
        </p:txBody>
      </p:sp>
      <p:sp>
        <p:nvSpPr>
          <p:cNvPr id="3" name="Chave direita 2"/>
          <p:cNvSpPr/>
          <p:nvPr/>
        </p:nvSpPr>
        <p:spPr>
          <a:xfrm rot="5400000">
            <a:off x="2183902" y="3740699"/>
            <a:ext cx="432048" cy="2832986"/>
          </a:xfrm>
          <a:prstGeom prst="rightBrace">
            <a:avLst>
              <a:gd name="adj1" fmla="val 25514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have direita 28"/>
          <p:cNvSpPr/>
          <p:nvPr/>
        </p:nvSpPr>
        <p:spPr>
          <a:xfrm rot="5400000">
            <a:off x="5062747" y="3734782"/>
            <a:ext cx="432048" cy="2844819"/>
          </a:xfrm>
          <a:prstGeom prst="rightBrace">
            <a:avLst>
              <a:gd name="adj1" fmla="val 25514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CaixaDeTexto 31"/>
          <p:cNvSpPr txBox="1"/>
          <p:nvPr/>
        </p:nvSpPr>
        <p:spPr>
          <a:xfrm>
            <a:off x="6721880" y="4288810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Memória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Expressões com ponteiros</a:t>
            </a:r>
            <a:endParaRPr lang="pt-BR" dirty="0"/>
          </a:p>
        </p:txBody>
      </p:sp>
      <p:sp>
        <p:nvSpPr>
          <p:cNvPr id="194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solidFill>
                  <a:srgbClr val="00B0F0"/>
                </a:solidFill>
              </a:rPr>
              <a:t>Aritmética de Ponteiros</a:t>
            </a:r>
            <a:r>
              <a:rPr lang="pt-BR" dirty="0" smtClean="0"/>
              <a:t>:</a:t>
            </a:r>
          </a:p>
          <a:p>
            <a:pPr lvl="1" eaLnBrk="1" hangingPunct="1"/>
            <a:r>
              <a:rPr lang="pt-BR" dirty="0" smtClean="0"/>
              <a:t>Exemplo:</a:t>
            </a:r>
          </a:p>
          <a:p>
            <a:pPr lvl="2" eaLnBrk="1" hangingPunct="1"/>
            <a:r>
              <a:rPr lang="pt-BR" dirty="0" smtClean="0"/>
              <a:t>p1 = p1 + 12;	</a:t>
            </a:r>
            <a:r>
              <a:rPr lang="pt-BR" dirty="0" smtClean="0">
                <a:solidFill>
                  <a:schemeClr val="tx1">
                    <a:lumMod val="85000"/>
                  </a:schemeClr>
                </a:solidFill>
              </a:rPr>
              <a:t>// p1 aponta para o 12º elemento adiante do seu 			tipo.</a:t>
            </a:r>
          </a:p>
          <a:p>
            <a:pPr lvl="1" eaLnBrk="1" hangingPunct="1"/>
            <a:endParaRPr lang="pt-BR" dirty="0" smtClean="0"/>
          </a:p>
          <a:p>
            <a:pPr lvl="1" eaLnBrk="1" hangingPunct="1"/>
            <a:r>
              <a:rPr lang="pt-BR" dirty="0" smtClean="0"/>
              <a:t>Operações que </a:t>
            </a:r>
            <a:r>
              <a:rPr lang="pt-BR" dirty="0" smtClean="0">
                <a:solidFill>
                  <a:srgbClr val="00B0F0"/>
                </a:solidFill>
              </a:rPr>
              <a:t>NÃO</a:t>
            </a:r>
            <a:r>
              <a:rPr lang="pt-BR" dirty="0" smtClean="0"/>
              <a:t> existem sobre ponteiros:</a:t>
            </a:r>
          </a:p>
          <a:p>
            <a:pPr lvl="2" eaLnBrk="1" hangingPunct="1"/>
            <a:r>
              <a:rPr lang="pt-BR" dirty="0" smtClean="0"/>
              <a:t>Multiplicação e divisão, e</a:t>
            </a:r>
          </a:p>
          <a:p>
            <a:pPr lvl="2" eaLnBrk="1" hangingPunct="1"/>
            <a:r>
              <a:rPr lang="pt-BR" dirty="0" smtClean="0"/>
              <a:t>p1 = p1 + 2.5;	</a:t>
            </a:r>
            <a:r>
              <a:rPr lang="pt-BR" dirty="0" smtClean="0">
                <a:solidFill>
                  <a:schemeClr val="tx1">
                    <a:lumMod val="85000"/>
                  </a:schemeClr>
                </a:solidFill>
              </a:rPr>
              <a:t>// Soma ou subtração de </a:t>
            </a:r>
            <a:r>
              <a:rPr lang="pt-BR" dirty="0" err="1" smtClean="0">
                <a:solidFill>
                  <a:schemeClr val="tx1">
                    <a:lumMod val="85000"/>
                  </a:schemeClr>
                </a:solidFill>
              </a:rPr>
              <a:t>float</a:t>
            </a:r>
            <a:r>
              <a:rPr lang="pt-BR" dirty="0" smtClean="0">
                <a:solidFill>
                  <a:schemeClr val="tx1">
                    <a:lumMod val="85000"/>
                  </a:schemeClr>
                </a:solidFill>
              </a:rPr>
              <a:t> ou </a:t>
            </a:r>
            <a:r>
              <a:rPr lang="pt-BR" dirty="0" err="1" smtClean="0">
                <a:solidFill>
                  <a:schemeClr val="tx1">
                    <a:lumMod val="85000"/>
                  </a:schemeClr>
                </a:solidFill>
              </a:rPr>
              <a:t>double</a:t>
            </a:r>
            <a:r>
              <a:rPr lang="pt-BR" dirty="0" smtClean="0">
                <a:solidFill>
                  <a:schemeClr val="tx1">
                    <a:lumMod val="85000"/>
                  </a:schemeClr>
                </a:solidFill>
              </a:rPr>
              <a:t>.</a:t>
            </a:r>
          </a:p>
          <a:p>
            <a:pPr eaLnBrk="1" hangingPunct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021362-1D77-4BFE-ACA4-6C9C12D66914}" type="slidenum">
              <a:rPr lang="pt-BR" smtClean="0"/>
              <a:pPr>
                <a:defRPr/>
              </a:pPr>
              <a:t>12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Expressões com ponteiros</a:t>
            </a:r>
            <a:endParaRPr lang="pt-BR" dirty="0"/>
          </a:p>
        </p:txBody>
      </p:sp>
      <p:sp>
        <p:nvSpPr>
          <p:cNvPr id="204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solidFill>
                  <a:srgbClr val="00B0F0"/>
                </a:solidFill>
              </a:rPr>
              <a:t>Comparação de Ponteiros</a:t>
            </a:r>
            <a:r>
              <a:rPr lang="pt-BR" dirty="0" smtClean="0"/>
              <a:t>:</a:t>
            </a:r>
          </a:p>
          <a:p>
            <a:pPr lvl="1" eaLnBrk="1" hangingPunct="1"/>
            <a:r>
              <a:rPr lang="pt-BR" dirty="0" smtClean="0"/>
              <a:t>É possível comparar 02 ponteiros em uma expressão relacional.</a:t>
            </a:r>
          </a:p>
          <a:p>
            <a:pPr lvl="1" eaLnBrk="1" hangingPunct="1"/>
            <a:r>
              <a:rPr lang="pt-BR" dirty="0" smtClean="0"/>
              <a:t>A comparação envolve: == , &lt; , &gt; , e suas variações.</a:t>
            </a:r>
          </a:p>
          <a:p>
            <a:pPr lvl="1" eaLnBrk="1" hangingPunct="1"/>
            <a:r>
              <a:rPr lang="pt-BR" dirty="0" smtClean="0"/>
              <a:t>Comparações são usadas quando 02 ou mais ponteiros apontam para um objeto comum. </a:t>
            </a:r>
          </a:p>
          <a:p>
            <a:pPr lvl="1" eaLnBrk="1" hangingPunct="1"/>
            <a:r>
              <a:rPr lang="pt-BR" dirty="0" smtClean="0"/>
              <a:t>Exemplo: </a:t>
            </a:r>
          </a:p>
          <a:p>
            <a:pPr lvl="2" eaLnBrk="1" hangingPunct="1"/>
            <a:r>
              <a:rPr lang="pt-BR" dirty="0" smtClean="0"/>
              <a:t>Uma pilha. Compara-se para saber se a pilha está cheia ou vazia.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113506-85AB-4F9D-A4C1-DBC86BF51DFB}" type="slidenum">
              <a:rPr lang="pt-BR" smtClean="0"/>
              <a:pPr>
                <a:defRPr/>
              </a:pPr>
              <a:t>13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Ponteiros e vetores / Matrizes</a:t>
            </a:r>
            <a:endParaRPr lang="pt-BR" dirty="0"/>
          </a:p>
        </p:txBody>
      </p:sp>
      <p:sp>
        <p:nvSpPr>
          <p:cNvPr id="215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Existe uma relação bem estreita entre ponteiros e vetores/matrizes/</a:t>
            </a:r>
            <a:r>
              <a:rPr lang="pt-BR" dirty="0" err="1" smtClean="0"/>
              <a:t>strings</a:t>
            </a:r>
            <a:r>
              <a:rPr lang="pt-BR" dirty="0" smtClean="0"/>
              <a:t>. Considere o exemplo a seguir:</a:t>
            </a:r>
          </a:p>
          <a:p>
            <a:pPr eaLnBrk="1" hangingPunct="1"/>
            <a:r>
              <a:rPr lang="pt-BR" dirty="0" smtClean="0"/>
              <a:t>Exemplo: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pt-BR" dirty="0" smtClean="0"/>
              <a:t>	char </a:t>
            </a:r>
            <a:r>
              <a:rPr lang="pt-BR" dirty="0" err="1" smtClean="0"/>
              <a:t>str</a:t>
            </a:r>
            <a:r>
              <a:rPr lang="pt-BR" dirty="0" smtClean="0"/>
              <a:t>[80], *p1;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pt-BR" dirty="0" smtClean="0"/>
              <a:t>	p1 = </a:t>
            </a:r>
            <a:r>
              <a:rPr lang="pt-BR" dirty="0" err="1" smtClean="0"/>
              <a:t>str</a:t>
            </a:r>
            <a:r>
              <a:rPr lang="pt-BR" dirty="0" smtClean="0"/>
              <a:t>;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Neste exemplo, p1 foi inicializado com o endereço do primeiro elemento da matriz </a:t>
            </a:r>
            <a:r>
              <a:rPr lang="pt-BR" dirty="0" err="1" smtClean="0"/>
              <a:t>str</a:t>
            </a:r>
            <a:r>
              <a:rPr lang="pt-BR" dirty="0" smtClean="0"/>
              <a:t>. Para acessar o 5º elemento pode-se fazer:</a:t>
            </a:r>
          </a:p>
          <a:p>
            <a:pPr lvl="1" eaLnBrk="1" hangingPunct="1"/>
            <a:r>
              <a:rPr lang="pt-BR" dirty="0" err="1" smtClean="0"/>
              <a:t>str</a:t>
            </a:r>
            <a:r>
              <a:rPr lang="pt-BR" dirty="0" smtClean="0"/>
              <a:t>[4] OU </a:t>
            </a:r>
          </a:p>
          <a:p>
            <a:pPr lvl="1" eaLnBrk="1" hangingPunct="1"/>
            <a:r>
              <a:rPr lang="pt-BR" dirty="0" smtClean="0"/>
              <a:t>*(p1 + 4) OU </a:t>
            </a:r>
          </a:p>
          <a:p>
            <a:pPr lvl="1" eaLnBrk="1" hangingPunct="1"/>
            <a:r>
              <a:rPr lang="pt-BR" dirty="0" smtClean="0"/>
              <a:t>p[4]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2387E2-F4F2-48B2-A256-FE5A2203EBBF}" type="slidenum">
              <a:rPr lang="pt-BR" smtClean="0"/>
              <a:pPr>
                <a:defRPr/>
              </a:pPr>
              <a:t>14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Ponteiros e vetores / Matrizes</a:t>
            </a:r>
            <a:endParaRPr lang="pt-BR" dirty="0"/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dirty="0" smtClean="0"/>
              <a:t>main()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dirty="0" smtClean="0"/>
              <a:t>{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dirty="0" smtClean="0"/>
              <a:t>	char </a:t>
            </a:r>
            <a:r>
              <a:rPr lang="en-US" dirty="0" err="1" smtClean="0"/>
              <a:t>str</a:t>
            </a:r>
            <a:r>
              <a:rPr lang="en-US" dirty="0" smtClean="0"/>
              <a:t>[10], *p;  </a:t>
            </a:r>
            <a:r>
              <a:rPr lang="en-US" dirty="0" smtClean="0">
                <a:solidFill>
                  <a:srgbClr val="00B0F0"/>
                </a:solidFill>
              </a:rPr>
              <a:t>// </a:t>
            </a:r>
            <a:r>
              <a:rPr lang="en-US" dirty="0" err="1" smtClean="0">
                <a:solidFill>
                  <a:srgbClr val="00B0F0"/>
                </a:solidFill>
              </a:rPr>
              <a:t>cria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uma</a:t>
            </a:r>
            <a:r>
              <a:rPr lang="en-US" dirty="0" smtClean="0">
                <a:solidFill>
                  <a:srgbClr val="00B0F0"/>
                </a:solidFill>
              </a:rPr>
              <a:t> string e um </a:t>
            </a:r>
            <a:r>
              <a:rPr lang="en-US" dirty="0" err="1" smtClean="0">
                <a:solidFill>
                  <a:srgbClr val="00B0F0"/>
                </a:solidFill>
              </a:rPr>
              <a:t>ponteiro</a:t>
            </a:r>
            <a:r>
              <a:rPr lang="en-US" dirty="0" smtClean="0">
                <a:solidFill>
                  <a:srgbClr val="00B0F0"/>
                </a:solidFill>
              </a:rPr>
              <a:t> para </a:t>
            </a:r>
            <a:r>
              <a:rPr lang="en-US" dirty="0" err="1" smtClean="0">
                <a:solidFill>
                  <a:srgbClr val="00B0F0"/>
                </a:solidFill>
              </a:rPr>
              <a:t>ela</a:t>
            </a:r>
            <a:endParaRPr lang="en-US" dirty="0" smtClean="0">
              <a:solidFill>
                <a:srgbClr val="00B0F0"/>
              </a:solidFill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scanf</a:t>
            </a:r>
            <a:r>
              <a:rPr lang="en-US" dirty="0" smtClean="0"/>
              <a:t>("%s", </a:t>
            </a:r>
            <a:r>
              <a:rPr lang="en-US" dirty="0" err="1" smtClean="0"/>
              <a:t>str</a:t>
            </a:r>
            <a:r>
              <a:rPr lang="en-US" dirty="0" smtClean="0"/>
              <a:t>);	</a:t>
            </a:r>
            <a:r>
              <a:rPr lang="en-US" dirty="0" smtClean="0">
                <a:solidFill>
                  <a:srgbClr val="00B0F0"/>
                </a:solidFill>
              </a:rPr>
              <a:t>// </a:t>
            </a:r>
            <a:r>
              <a:rPr lang="en-US" dirty="0" err="1" smtClean="0">
                <a:solidFill>
                  <a:srgbClr val="00B0F0"/>
                </a:solidFill>
              </a:rPr>
              <a:t>lê</a:t>
            </a:r>
            <a:r>
              <a:rPr lang="en-US" dirty="0" smtClean="0">
                <a:solidFill>
                  <a:srgbClr val="00B0F0"/>
                </a:solidFill>
              </a:rPr>
              <a:t> a string a </a:t>
            </a:r>
            <a:r>
              <a:rPr lang="en-US" dirty="0" err="1" smtClean="0">
                <a:solidFill>
                  <a:srgbClr val="00B0F0"/>
                </a:solidFill>
              </a:rPr>
              <a:t>partir</a:t>
            </a:r>
            <a:r>
              <a:rPr lang="en-US" dirty="0" smtClean="0">
                <a:solidFill>
                  <a:srgbClr val="00B0F0"/>
                </a:solidFill>
              </a:rPr>
              <a:t> do </a:t>
            </a:r>
            <a:r>
              <a:rPr lang="en-US" dirty="0" err="1" smtClean="0">
                <a:solidFill>
                  <a:srgbClr val="00B0F0"/>
                </a:solidFill>
              </a:rPr>
              <a:t>teclado</a:t>
            </a:r>
            <a:endParaRPr lang="en-US" dirty="0" smtClean="0">
              <a:solidFill>
                <a:srgbClr val="00B0F0"/>
              </a:solidFill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en-US" dirty="0" smtClean="0"/>
              <a:t>	p = </a:t>
            </a:r>
            <a:r>
              <a:rPr lang="en-US" dirty="0" err="1" smtClean="0"/>
              <a:t>str</a:t>
            </a:r>
            <a:r>
              <a:rPr lang="en-US" dirty="0" smtClean="0"/>
              <a:t>;		</a:t>
            </a:r>
            <a:r>
              <a:rPr lang="en-US" dirty="0" smtClean="0">
                <a:solidFill>
                  <a:srgbClr val="00B0F0"/>
                </a:solidFill>
              </a:rPr>
              <a:t>// </a:t>
            </a:r>
            <a:r>
              <a:rPr lang="en-US" dirty="0" err="1" smtClean="0">
                <a:solidFill>
                  <a:srgbClr val="00B0F0"/>
                </a:solidFill>
              </a:rPr>
              <a:t>faz</a:t>
            </a:r>
            <a:r>
              <a:rPr lang="en-US" dirty="0" smtClean="0">
                <a:solidFill>
                  <a:srgbClr val="00B0F0"/>
                </a:solidFill>
              </a:rPr>
              <a:t> o </a:t>
            </a:r>
            <a:r>
              <a:rPr lang="en-US" dirty="0" err="1" smtClean="0">
                <a:solidFill>
                  <a:srgbClr val="00B0F0"/>
                </a:solidFill>
              </a:rPr>
              <a:t>ponteiro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apontar</a:t>
            </a:r>
            <a:r>
              <a:rPr lang="en-US" dirty="0" smtClean="0">
                <a:solidFill>
                  <a:srgbClr val="00B0F0"/>
                </a:solidFill>
              </a:rPr>
              <a:t> para a string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00B0F0"/>
                </a:solidFill>
              </a:rPr>
              <a:t>// </a:t>
            </a:r>
            <a:r>
              <a:rPr lang="en-US" dirty="0" err="1" smtClean="0">
                <a:solidFill>
                  <a:srgbClr val="00B0F0"/>
                </a:solidFill>
              </a:rPr>
              <a:t>imprime</a:t>
            </a:r>
            <a:r>
              <a:rPr lang="en-US" dirty="0" smtClean="0">
                <a:solidFill>
                  <a:srgbClr val="00B0F0"/>
                </a:solidFill>
              </a:rPr>
              <a:t> o 5o. </a:t>
            </a:r>
            <a:r>
              <a:rPr lang="en-US" dirty="0" err="1" smtClean="0">
                <a:solidFill>
                  <a:srgbClr val="00B0F0"/>
                </a:solidFill>
              </a:rPr>
              <a:t>caracter</a:t>
            </a:r>
            <a:r>
              <a:rPr lang="en-US" dirty="0" smtClean="0">
                <a:solidFill>
                  <a:srgbClr val="00B0F0"/>
                </a:solidFill>
              </a:rPr>
              <a:t> da string de 3 </a:t>
            </a:r>
            <a:r>
              <a:rPr lang="en-US" dirty="0" err="1" smtClean="0">
                <a:solidFill>
                  <a:srgbClr val="00B0F0"/>
                </a:solidFill>
              </a:rPr>
              <a:t>formas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err="1" smtClean="0">
                <a:solidFill>
                  <a:srgbClr val="00B0F0"/>
                </a:solidFill>
              </a:rPr>
              <a:t>diferentes</a:t>
            </a:r>
            <a:endParaRPr lang="en-US" dirty="0" smtClean="0">
              <a:solidFill>
                <a:srgbClr val="00B0F0"/>
              </a:solidFill>
            </a:endParaRPr>
          </a:p>
          <a:p>
            <a:pPr lvl="1" eaLnBrk="1" hangingPunct="1"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("STR[4]: %c\n", </a:t>
            </a:r>
            <a:r>
              <a:rPr lang="en-US" dirty="0" err="1" smtClean="0"/>
              <a:t>str</a:t>
            </a:r>
            <a:r>
              <a:rPr lang="en-US" dirty="0" smtClean="0"/>
              <a:t>[4]);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("*(p + 4): %c\n", *(p + 4));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("p[4]: %c\n", p[4]);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dirty="0" smtClean="0"/>
              <a:t>}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3ABCE0-7D3A-4899-9E3D-C63123719692}" type="slidenum">
              <a:rPr lang="pt-BR" smtClean="0"/>
              <a:pPr>
                <a:defRPr/>
              </a:pPr>
              <a:t>15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Ponteiros e vetores / Matrizes</a:t>
            </a:r>
            <a:endParaRPr lang="pt-BR" dirty="0"/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 2: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v[20], *p;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 = &amp;v[5];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*p = 0;		//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equivale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fazer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v[5] = 0;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Exemplo 3:</a:t>
            </a:r>
            <a:endParaRPr lang="pt-BR" dirty="0"/>
          </a:p>
          <a:p>
            <a:pPr lvl="1" eaLnBrk="1" hangingPunct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[30];</a:t>
            </a:r>
          </a:p>
          <a:p>
            <a:pPr lvl="1" eaLnBrk="1" hangingPunct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ponteiroNome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ponteiroNome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	//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só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endereço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3ABCE0-7D3A-4899-9E3D-C63123719692}" type="slidenum">
              <a:rPr lang="pt-BR" smtClean="0"/>
              <a:pPr>
                <a:defRPr/>
              </a:pPr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73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Ponteiros e vetores / Matrizes</a:t>
            </a:r>
            <a:endParaRPr lang="pt-BR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Assim, para acessar os elementos de uma matriz, pode-se</a:t>
            </a:r>
          </a:p>
          <a:p>
            <a:pPr lvl="1" eaLnBrk="1" hangingPunct="1"/>
            <a:r>
              <a:rPr lang="pt-BR" dirty="0" smtClean="0"/>
              <a:t>Usar a </a:t>
            </a:r>
            <a:r>
              <a:rPr lang="pt-BR" dirty="0" smtClean="0">
                <a:solidFill>
                  <a:srgbClr val="00B0F0"/>
                </a:solidFill>
              </a:rPr>
              <a:t>indexação de vetores</a:t>
            </a:r>
            <a:r>
              <a:rPr lang="pt-BR" dirty="0" smtClean="0"/>
              <a:t> (1º caso) ou</a:t>
            </a:r>
          </a:p>
          <a:p>
            <a:pPr lvl="1" eaLnBrk="1" hangingPunct="1"/>
            <a:r>
              <a:rPr lang="pt-BR" dirty="0" smtClean="0"/>
              <a:t>Usar a </a:t>
            </a:r>
            <a:r>
              <a:rPr lang="pt-BR" dirty="0" smtClean="0">
                <a:solidFill>
                  <a:srgbClr val="00B0F0"/>
                </a:solidFill>
              </a:rPr>
              <a:t>aritmética de ponteiros</a:t>
            </a:r>
            <a:r>
              <a:rPr lang="pt-BR" dirty="0" smtClean="0"/>
              <a:t> (2º caso).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A aritmética de ponteiros é mais eficiente e é mais utilizada, entretanto a indexação parece ser mais intuitiva.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>
                <a:solidFill>
                  <a:srgbClr val="00B0F0"/>
                </a:solidFill>
              </a:rPr>
              <a:t>Vetor de ponteiros:</a:t>
            </a:r>
          </a:p>
          <a:p>
            <a:pPr lvl="1" eaLnBrk="1" hangingPunct="1"/>
            <a:r>
              <a:rPr lang="pt-BR" dirty="0" smtClean="0"/>
              <a:t>Ponteiros podem ser organizados em matrizes. </a:t>
            </a:r>
          </a:p>
          <a:p>
            <a:pPr lvl="1" eaLnBrk="1" hangingPunct="1"/>
            <a:r>
              <a:rPr lang="pt-BR" dirty="0" smtClean="0"/>
              <a:t>Exemplo: Declaração de um vetor de ponteiros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* x[10];	// Declara um vetor de ponteiros para </a:t>
            </a:r>
            <a:r>
              <a:rPr lang="pt-BR" dirty="0" err="1" smtClean="0"/>
              <a:t>int</a:t>
            </a:r>
            <a:r>
              <a:rPr lang="pt-BR" dirty="0" smtClean="0"/>
              <a:t> 					de tamanho 10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CA4D2-5BF3-4D0B-AC2B-B42461DE3005}" type="slidenum">
              <a:rPr lang="pt-BR" smtClean="0"/>
              <a:pPr>
                <a:defRPr/>
              </a:pPr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267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Ponteiros e vetores / Matrizes</a:t>
            </a:r>
            <a:endParaRPr lang="pt-BR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Exemplo:</a:t>
            </a:r>
          </a:p>
          <a:p>
            <a:pPr marL="331788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pt-BR" alt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1788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*vetor[30]; </a:t>
            </a: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//Vetor 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 30 </a:t>
            </a: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ponteiros</a:t>
            </a:r>
            <a:endParaRPr lang="pt-BR" alt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1788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//para 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números </a:t>
            </a: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inteiros</a:t>
            </a:r>
            <a:endParaRPr lang="pt-BR" alt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1788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a=1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b=2, c=3;</a:t>
            </a:r>
          </a:p>
          <a:p>
            <a:pPr marL="331788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331788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vetor[0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&amp;a; </a:t>
            </a:r>
            <a:r>
              <a:rPr lang="pt-BR" altLang="pt-BR" sz="20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//vetor[0</a:t>
            </a:r>
            <a:r>
              <a:rPr lang="pt-BR" altLang="pt-BR" sz="20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aponta para </a:t>
            </a:r>
            <a:r>
              <a:rPr lang="pt-BR" altLang="pt-BR" sz="20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pt-BR" altLang="pt-BR" sz="2000" dirty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1788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vetor[1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&amp;b;</a:t>
            </a:r>
          </a:p>
          <a:p>
            <a:pPr marL="331788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vetor[2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= &amp;c;</a:t>
            </a:r>
          </a:p>
          <a:p>
            <a:pPr marL="331788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pt-BR" alt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1788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0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//Imprime </a:t>
            </a:r>
            <a:r>
              <a:rPr lang="pt-BR" altLang="pt-BR" sz="2000" dirty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"a: 1, b: 2</a:t>
            </a:r>
            <a:r>
              <a:rPr lang="pt-BR" altLang="pt-BR" sz="2000" dirty="0" smtClean="0">
                <a:solidFill>
                  <a:schemeClr val="tx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"...</a:t>
            </a:r>
            <a:endParaRPr lang="pt-BR" altLang="pt-BR" sz="2000" dirty="0">
              <a:solidFill>
                <a:schemeClr val="tx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1788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alt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alt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"a: %d, b: %d", *vetor[0], *vetor[1] );</a:t>
            </a:r>
          </a:p>
          <a:p>
            <a:pPr marL="331788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pt-BR" alt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1788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pt-BR" alt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31788"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pt-BR" altLang="pt-BR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RESULTADO: </a:t>
            </a:r>
            <a:r>
              <a:rPr lang="pt-BR" altLang="pt-BR" sz="20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 1, b: </a:t>
            </a:r>
            <a:r>
              <a:rPr lang="pt-BR" altLang="pt-BR" sz="2000" b="1" dirty="0" smtClean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pt-BR" altLang="pt-BR" sz="20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CA4D2-5BF3-4D0B-AC2B-B42461DE3005}" type="slidenum">
              <a:rPr lang="pt-BR" smtClean="0"/>
              <a:pPr>
                <a:defRPr/>
              </a:pPr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387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Ponteiros e vetores / Matrizes</a:t>
            </a:r>
            <a:endParaRPr lang="pt-BR" dirty="0"/>
          </a:p>
        </p:txBody>
      </p:sp>
      <p:sp>
        <p:nvSpPr>
          <p:cNvPr id="2355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b="1" dirty="0" smtClean="0">
                <a:solidFill>
                  <a:srgbClr val="FF0000"/>
                </a:solidFill>
              </a:rPr>
              <a:t>IMPORTANTE</a:t>
            </a:r>
            <a:r>
              <a:rPr lang="pt-BR" dirty="0" smtClean="0"/>
              <a:t>:</a:t>
            </a:r>
          </a:p>
          <a:p>
            <a:pPr lvl="1" eaLnBrk="1" hangingPunct="1"/>
            <a:r>
              <a:rPr lang="pt-BR" dirty="0">
                <a:cs typeface="Courier New" panose="02070309020205020404" pitchFamily="49" charset="0"/>
              </a:rPr>
              <a:t>Quando alocamos um vetor de ponteiros para inteiros, não necessariamente estamos </a:t>
            </a:r>
            <a:r>
              <a:rPr lang="pt-BR" dirty="0">
                <a:solidFill>
                  <a:srgbClr val="00B0F0"/>
                </a:solidFill>
                <a:cs typeface="Courier New" panose="02070309020205020404" pitchFamily="49" charset="0"/>
              </a:rPr>
              <a:t>alocando espaço</a:t>
            </a:r>
            <a:r>
              <a:rPr lang="pt-BR" dirty="0">
                <a:cs typeface="Courier New" panose="02070309020205020404" pitchFamily="49" charset="0"/>
              </a:rPr>
              <a:t> de memória para armazenar os valores inteiros!</a:t>
            </a:r>
          </a:p>
          <a:p>
            <a:pPr lvl="1" eaLnBrk="1" hangingPunct="1"/>
            <a:endParaRPr lang="pt-BR" dirty="0">
              <a:cs typeface="Courier New" panose="02070309020205020404" pitchFamily="49" charset="0"/>
            </a:endParaRPr>
          </a:p>
          <a:p>
            <a:pPr lvl="1" eaLnBrk="1" hangingPunct="1"/>
            <a:r>
              <a:rPr lang="pt-BR" dirty="0">
                <a:cs typeface="Courier New" panose="02070309020205020404" pitchFamily="49" charset="0"/>
              </a:rPr>
              <a:t>No exemplo anterior, alocamos espaço de memória para a, b e c (3 primeiras posições do vetor apontam para as posições de memória ocupadas por a, b, e c</a:t>
            </a:r>
            <a:r>
              <a:rPr lang="pt-BR" dirty="0" smtClean="0">
                <a:cs typeface="Courier New" panose="02070309020205020404" pitchFamily="49" charset="0"/>
              </a:rPr>
              <a:t>)</a:t>
            </a:r>
          </a:p>
          <a:p>
            <a:pPr eaLnBrk="1" hangingPunct="1"/>
            <a:endParaRPr lang="pt-BR" dirty="0">
              <a:cs typeface="Courier New" panose="02070309020205020404" pitchFamily="49" charset="0"/>
            </a:endParaRPr>
          </a:p>
          <a:p>
            <a:pPr eaLnBrk="1" hangingPunct="1"/>
            <a:r>
              <a:rPr lang="pt-BR" dirty="0" smtClean="0">
                <a:cs typeface="Courier New" panose="02070309020205020404" pitchFamily="49" charset="0"/>
              </a:rPr>
              <a:t>Vetor de ponteiros é um dos usos mais comum de </a:t>
            </a:r>
            <a:r>
              <a:rPr lang="pt-BR" dirty="0" err="1" smtClean="0">
                <a:cs typeface="Courier New" panose="02070309020205020404" pitchFamily="49" charset="0"/>
              </a:rPr>
              <a:t>indireção</a:t>
            </a:r>
            <a:r>
              <a:rPr lang="pt-BR" dirty="0" smtClean="0">
                <a:cs typeface="Courier New" panose="02070309020205020404" pitchFamily="49" charset="0"/>
              </a:rPr>
              <a:t> múltipla.</a:t>
            </a:r>
            <a:endParaRPr lang="pt-BR" dirty="0">
              <a:cs typeface="Courier New" panose="02070309020205020404" pitchFamily="49" charset="0"/>
            </a:endParaRPr>
          </a:p>
          <a:p>
            <a:pPr eaLnBrk="1" hangingPunct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ECA4D2-5BF3-4D0B-AC2B-B42461DE3005}" type="slidenum">
              <a:rPr lang="pt-BR" smtClean="0"/>
              <a:pPr>
                <a:defRPr/>
              </a:pPr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correto entendimento e uso de ponteiros é crítico para uma programação bem-sucedida em C.</a:t>
            </a:r>
          </a:p>
          <a:p>
            <a:pPr eaLnBrk="1" hangingPunct="1"/>
            <a:r>
              <a:rPr lang="pt-BR" dirty="0" smtClean="0"/>
              <a:t>Existem 03 motivos para isso:</a:t>
            </a:r>
          </a:p>
          <a:p>
            <a:pPr lvl="1" eaLnBrk="1" hangingPunct="1"/>
            <a:r>
              <a:rPr lang="pt-BR" dirty="0" smtClean="0"/>
              <a:t>Ponteiros fornecem os meios pelos quais as funções podem </a:t>
            </a:r>
            <a:r>
              <a:rPr lang="pt-BR" dirty="0" smtClean="0">
                <a:solidFill>
                  <a:srgbClr val="00B0F0"/>
                </a:solidFill>
              </a:rPr>
              <a:t>modificar seus argumentos</a:t>
            </a:r>
          </a:p>
          <a:p>
            <a:pPr lvl="1" eaLnBrk="1" hangingPunct="1"/>
            <a:r>
              <a:rPr lang="pt-BR" dirty="0" smtClean="0"/>
              <a:t>Eles são usados para suportar as rotinas de </a:t>
            </a:r>
            <a:r>
              <a:rPr lang="pt-BR" dirty="0" smtClean="0">
                <a:solidFill>
                  <a:srgbClr val="00B0F0"/>
                </a:solidFill>
              </a:rPr>
              <a:t>alocação dinâmica</a:t>
            </a:r>
            <a:r>
              <a:rPr lang="pt-BR" dirty="0" smtClean="0"/>
              <a:t> de C</a:t>
            </a:r>
          </a:p>
          <a:p>
            <a:pPr lvl="1" eaLnBrk="1" hangingPunct="1"/>
            <a:r>
              <a:rPr lang="pt-BR" dirty="0" smtClean="0"/>
              <a:t>O uso de ponteiros pode </a:t>
            </a:r>
            <a:r>
              <a:rPr lang="pt-BR" dirty="0" smtClean="0">
                <a:solidFill>
                  <a:srgbClr val="00B0F0"/>
                </a:solidFill>
              </a:rPr>
              <a:t>aumentar a eficiência </a:t>
            </a:r>
            <a:r>
              <a:rPr lang="pt-BR" dirty="0" smtClean="0"/>
              <a:t>de certas rotinas</a:t>
            </a:r>
          </a:p>
          <a:p>
            <a:pPr eaLnBrk="1" hangingPunct="1"/>
            <a:endParaRPr lang="pt-BR" dirty="0" smtClean="0"/>
          </a:p>
          <a:p>
            <a:pPr eaLnBrk="1" hangingPunct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FC7020-79DB-4F0C-A538-3C0F490D6879}" type="slidenum">
              <a:rPr lang="pt-BR" smtClean="0"/>
              <a:pPr>
                <a:defRPr/>
              </a:pPr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Indireção</a:t>
            </a:r>
            <a:r>
              <a:rPr lang="pt-BR" dirty="0" smtClean="0"/>
              <a:t> múltipla</a:t>
            </a:r>
            <a:endParaRPr lang="pt-BR" dirty="0"/>
          </a:p>
        </p:txBody>
      </p:sp>
      <p:sp>
        <p:nvSpPr>
          <p:cNvPr id="245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É muito comum em C ter um ponteiro que aponta para outro ponteiro que aponta para o valor final.</a:t>
            </a:r>
          </a:p>
          <a:p>
            <a:endParaRPr lang="pt-BR" smtClean="0"/>
          </a:p>
          <a:p>
            <a:r>
              <a:rPr lang="pt-BR" smtClean="0"/>
              <a:t>Essa situação é chamada de </a:t>
            </a:r>
            <a:r>
              <a:rPr lang="pt-BR" smtClean="0">
                <a:solidFill>
                  <a:srgbClr val="3399FF"/>
                </a:solidFill>
              </a:rPr>
              <a:t>indireção múltipla</a:t>
            </a:r>
            <a:r>
              <a:rPr lang="pt-BR" smtClean="0"/>
              <a:t> ou </a:t>
            </a:r>
            <a:r>
              <a:rPr lang="pt-BR" smtClean="0">
                <a:solidFill>
                  <a:srgbClr val="3399FF"/>
                </a:solidFill>
              </a:rPr>
              <a:t>ponteiro para ponteiros</a:t>
            </a:r>
            <a:r>
              <a:rPr lang="pt-BR" smtClean="0"/>
              <a:t>. </a:t>
            </a:r>
          </a:p>
          <a:p>
            <a:endParaRPr lang="pt-BR" smtClean="0"/>
          </a:p>
          <a:p>
            <a:r>
              <a:rPr lang="pt-BR" smtClean="0"/>
              <a:t>Observe a figura a seguir: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2D5285-E001-44D2-8805-7D4CFEF96AEA}" type="slidenum">
              <a:rPr lang="pt-BR" smtClean="0"/>
              <a:pPr>
                <a:defRPr/>
              </a:pPr>
              <a:t>20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Indireção</a:t>
            </a:r>
            <a:r>
              <a:rPr lang="pt-BR" dirty="0" smtClean="0"/>
              <a:t> múltipla</a:t>
            </a: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EFB7ED-570E-4DBB-888A-3DDF57675AAF}" type="slidenum">
              <a:rPr lang="pt-BR" smtClean="0"/>
              <a:pPr>
                <a:defRPr/>
              </a:pPr>
              <a:t>21</a:t>
            </a:fld>
            <a:endParaRPr lang="pt-BR"/>
          </a:p>
        </p:txBody>
      </p:sp>
      <p:sp>
        <p:nvSpPr>
          <p:cNvPr id="4" name="Retângulo 3"/>
          <p:cNvSpPr/>
          <p:nvPr/>
        </p:nvSpPr>
        <p:spPr>
          <a:xfrm>
            <a:off x="1336968" y="2348883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1331640" y="1974125"/>
            <a:ext cx="63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234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3291569" y="1974125"/>
            <a:ext cx="63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237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2640454" y="1974125"/>
            <a:ext cx="63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236</a:t>
            </a:r>
            <a:endParaRPr lang="pt-BR" dirty="0"/>
          </a:p>
        </p:txBody>
      </p:sp>
      <p:sp>
        <p:nvSpPr>
          <p:cNvPr id="30" name="CaixaDeTexto 29"/>
          <p:cNvSpPr txBox="1"/>
          <p:nvPr/>
        </p:nvSpPr>
        <p:spPr>
          <a:xfrm>
            <a:off x="1989718" y="1976077"/>
            <a:ext cx="63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235</a:t>
            </a:r>
            <a:endParaRPr lang="pt-BR" dirty="0"/>
          </a:p>
        </p:txBody>
      </p:sp>
      <p:sp>
        <p:nvSpPr>
          <p:cNvPr id="31" name="CaixaDeTexto 30"/>
          <p:cNvSpPr txBox="1"/>
          <p:nvPr/>
        </p:nvSpPr>
        <p:spPr>
          <a:xfrm>
            <a:off x="4571797" y="1981579"/>
            <a:ext cx="63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239</a:t>
            </a:r>
            <a:endParaRPr lang="pt-BR" dirty="0"/>
          </a:p>
        </p:txBody>
      </p:sp>
      <p:sp>
        <p:nvSpPr>
          <p:cNvPr id="32" name="CaixaDeTexto 31"/>
          <p:cNvSpPr txBox="1"/>
          <p:nvPr/>
        </p:nvSpPr>
        <p:spPr>
          <a:xfrm>
            <a:off x="5219869" y="1981579"/>
            <a:ext cx="63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240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5867941" y="1981579"/>
            <a:ext cx="63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241</a:t>
            </a:r>
            <a:endParaRPr lang="pt-BR" dirty="0"/>
          </a:p>
        </p:txBody>
      </p:sp>
      <p:sp>
        <p:nvSpPr>
          <p:cNvPr id="34" name="CaixaDeTexto 33"/>
          <p:cNvSpPr txBox="1"/>
          <p:nvPr/>
        </p:nvSpPr>
        <p:spPr>
          <a:xfrm>
            <a:off x="6514509" y="1981579"/>
            <a:ext cx="63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242</a:t>
            </a:r>
            <a:endParaRPr lang="pt-BR" dirty="0"/>
          </a:p>
        </p:txBody>
      </p:sp>
      <p:sp>
        <p:nvSpPr>
          <p:cNvPr id="35" name="CaixaDeTexto 34"/>
          <p:cNvSpPr txBox="1"/>
          <p:nvPr/>
        </p:nvSpPr>
        <p:spPr>
          <a:xfrm>
            <a:off x="7170171" y="1981579"/>
            <a:ext cx="63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243</a:t>
            </a:r>
            <a:endParaRPr lang="pt-BR" dirty="0"/>
          </a:p>
        </p:txBody>
      </p:sp>
      <p:sp>
        <p:nvSpPr>
          <p:cNvPr id="36" name="CaixaDeTexto 35"/>
          <p:cNvSpPr txBox="1"/>
          <p:nvPr/>
        </p:nvSpPr>
        <p:spPr>
          <a:xfrm>
            <a:off x="3931683" y="1981579"/>
            <a:ext cx="63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238</a:t>
            </a:r>
            <a:endParaRPr lang="pt-BR" dirty="0"/>
          </a:p>
        </p:txBody>
      </p:sp>
      <p:sp>
        <p:nvSpPr>
          <p:cNvPr id="37" name="Retângulo 36"/>
          <p:cNvSpPr/>
          <p:nvPr/>
        </p:nvSpPr>
        <p:spPr>
          <a:xfrm>
            <a:off x="1985040" y="234888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/>
          <p:cNvSpPr/>
          <p:nvPr/>
        </p:nvSpPr>
        <p:spPr>
          <a:xfrm>
            <a:off x="2633112" y="2348883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/>
          <p:cNvSpPr/>
          <p:nvPr/>
        </p:nvSpPr>
        <p:spPr>
          <a:xfrm>
            <a:off x="3281184" y="2348883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39"/>
          <p:cNvSpPr/>
          <p:nvPr/>
        </p:nvSpPr>
        <p:spPr>
          <a:xfrm>
            <a:off x="3929256" y="234888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 40"/>
          <p:cNvSpPr/>
          <p:nvPr/>
        </p:nvSpPr>
        <p:spPr>
          <a:xfrm>
            <a:off x="4572618" y="234888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5220690" y="234888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5864052" y="234888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/>
          <p:cNvSpPr/>
          <p:nvPr/>
        </p:nvSpPr>
        <p:spPr>
          <a:xfrm>
            <a:off x="6512124" y="2349381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/>
          <p:cNvSpPr/>
          <p:nvPr/>
        </p:nvSpPr>
        <p:spPr>
          <a:xfrm>
            <a:off x="7155486" y="2348880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CaixaDeTexto 45"/>
          <p:cNvSpPr txBox="1"/>
          <p:nvPr/>
        </p:nvSpPr>
        <p:spPr>
          <a:xfrm>
            <a:off x="2645032" y="2996952"/>
            <a:ext cx="633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*p</a:t>
            </a:r>
            <a:endParaRPr lang="pt-BR" dirty="0"/>
          </a:p>
        </p:txBody>
      </p:sp>
      <p:sp>
        <p:nvSpPr>
          <p:cNvPr id="47" name="CaixaDeTexto 46"/>
          <p:cNvSpPr txBox="1"/>
          <p:nvPr/>
        </p:nvSpPr>
        <p:spPr>
          <a:xfrm>
            <a:off x="5230665" y="2996952"/>
            <a:ext cx="633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x</a:t>
            </a:r>
            <a:endParaRPr lang="pt-BR" sz="2400" dirty="0"/>
          </a:p>
        </p:txBody>
      </p:sp>
      <p:cxnSp>
        <p:nvCxnSpPr>
          <p:cNvPr id="56" name="Conector em curva 55"/>
          <p:cNvCxnSpPr>
            <a:stCxn id="46" idx="3"/>
            <a:endCxn id="47" idx="0"/>
          </p:cNvCxnSpPr>
          <p:nvPr/>
        </p:nvCxnSpPr>
        <p:spPr>
          <a:xfrm flipV="1">
            <a:off x="3278419" y="2996952"/>
            <a:ext cx="2268940" cy="230833"/>
          </a:xfrm>
          <a:prstGeom prst="curvedConnector4">
            <a:avLst>
              <a:gd name="adj1" fmla="val 43021"/>
              <a:gd name="adj2" fmla="val -4691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aixaDeTexto 64"/>
          <p:cNvSpPr txBox="1"/>
          <p:nvPr/>
        </p:nvSpPr>
        <p:spPr>
          <a:xfrm>
            <a:off x="2642469" y="2488252"/>
            <a:ext cx="63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240</a:t>
            </a:r>
            <a:endParaRPr lang="pt-BR" dirty="0"/>
          </a:p>
        </p:txBody>
      </p:sp>
      <p:sp>
        <p:nvSpPr>
          <p:cNvPr id="66" name="Retângulo 65"/>
          <p:cNvSpPr/>
          <p:nvPr/>
        </p:nvSpPr>
        <p:spPr>
          <a:xfrm>
            <a:off x="1336968" y="4523838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CaixaDeTexto 66"/>
          <p:cNvSpPr txBox="1"/>
          <p:nvPr/>
        </p:nvSpPr>
        <p:spPr>
          <a:xfrm>
            <a:off x="1331640" y="4149080"/>
            <a:ext cx="63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234</a:t>
            </a:r>
            <a:endParaRPr lang="pt-BR" dirty="0"/>
          </a:p>
        </p:txBody>
      </p:sp>
      <p:sp>
        <p:nvSpPr>
          <p:cNvPr id="68" name="CaixaDeTexto 67"/>
          <p:cNvSpPr txBox="1"/>
          <p:nvPr/>
        </p:nvSpPr>
        <p:spPr>
          <a:xfrm>
            <a:off x="3291569" y="4149080"/>
            <a:ext cx="63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237</a:t>
            </a:r>
            <a:endParaRPr lang="pt-BR" dirty="0"/>
          </a:p>
        </p:txBody>
      </p:sp>
      <p:sp>
        <p:nvSpPr>
          <p:cNvPr id="69" name="CaixaDeTexto 68"/>
          <p:cNvSpPr txBox="1"/>
          <p:nvPr/>
        </p:nvSpPr>
        <p:spPr>
          <a:xfrm>
            <a:off x="2640454" y="4149080"/>
            <a:ext cx="63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236</a:t>
            </a:r>
            <a:endParaRPr lang="pt-BR" dirty="0"/>
          </a:p>
        </p:txBody>
      </p:sp>
      <p:sp>
        <p:nvSpPr>
          <p:cNvPr id="70" name="CaixaDeTexto 69"/>
          <p:cNvSpPr txBox="1"/>
          <p:nvPr/>
        </p:nvSpPr>
        <p:spPr>
          <a:xfrm>
            <a:off x="1989718" y="4151032"/>
            <a:ext cx="63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235</a:t>
            </a:r>
            <a:endParaRPr lang="pt-BR" dirty="0"/>
          </a:p>
        </p:txBody>
      </p:sp>
      <p:sp>
        <p:nvSpPr>
          <p:cNvPr id="71" name="CaixaDeTexto 70"/>
          <p:cNvSpPr txBox="1"/>
          <p:nvPr/>
        </p:nvSpPr>
        <p:spPr>
          <a:xfrm>
            <a:off x="4571797" y="4156534"/>
            <a:ext cx="63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239</a:t>
            </a:r>
            <a:endParaRPr lang="pt-BR" dirty="0"/>
          </a:p>
        </p:txBody>
      </p:sp>
      <p:sp>
        <p:nvSpPr>
          <p:cNvPr id="72" name="CaixaDeTexto 71"/>
          <p:cNvSpPr txBox="1"/>
          <p:nvPr/>
        </p:nvSpPr>
        <p:spPr>
          <a:xfrm>
            <a:off x="5219869" y="4156534"/>
            <a:ext cx="63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240</a:t>
            </a:r>
            <a:endParaRPr lang="pt-BR" dirty="0"/>
          </a:p>
        </p:txBody>
      </p:sp>
      <p:sp>
        <p:nvSpPr>
          <p:cNvPr id="73" name="CaixaDeTexto 72"/>
          <p:cNvSpPr txBox="1"/>
          <p:nvPr/>
        </p:nvSpPr>
        <p:spPr>
          <a:xfrm>
            <a:off x="5867941" y="4156534"/>
            <a:ext cx="63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241</a:t>
            </a:r>
            <a:endParaRPr lang="pt-BR" dirty="0"/>
          </a:p>
        </p:txBody>
      </p:sp>
      <p:sp>
        <p:nvSpPr>
          <p:cNvPr id="74" name="CaixaDeTexto 73"/>
          <p:cNvSpPr txBox="1"/>
          <p:nvPr/>
        </p:nvSpPr>
        <p:spPr>
          <a:xfrm>
            <a:off x="6514509" y="4156534"/>
            <a:ext cx="63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242</a:t>
            </a:r>
            <a:endParaRPr lang="pt-BR" dirty="0"/>
          </a:p>
        </p:txBody>
      </p:sp>
      <p:sp>
        <p:nvSpPr>
          <p:cNvPr id="75" name="CaixaDeTexto 74"/>
          <p:cNvSpPr txBox="1"/>
          <p:nvPr/>
        </p:nvSpPr>
        <p:spPr>
          <a:xfrm>
            <a:off x="7170171" y="4156534"/>
            <a:ext cx="63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243</a:t>
            </a:r>
            <a:endParaRPr lang="pt-BR" dirty="0"/>
          </a:p>
        </p:txBody>
      </p:sp>
      <p:sp>
        <p:nvSpPr>
          <p:cNvPr id="76" name="CaixaDeTexto 75"/>
          <p:cNvSpPr txBox="1"/>
          <p:nvPr/>
        </p:nvSpPr>
        <p:spPr>
          <a:xfrm>
            <a:off x="3931683" y="4156534"/>
            <a:ext cx="63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238</a:t>
            </a:r>
            <a:endParaRPr lang="pt-BR" dirty="0"/>
          </a:p>
        </p:txBody>
      </p:sp>
      <p:sp>
        <p:nvSpPr>
          <p:cNvPr id="77" name="Retângulo 76"/>
          <p:cNvSpPr/>
          <p:nvPr/>
        </p:nvSpPr>
        <p:spPr>
          <a:xfrm>
            <a:off x="1985040" y="4523835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/>
          <p:cNvSpPr/>
          <p:nvPr/>
        </p:nvSpPr>
        <p:spPr>
          <a:xfrm>
            <a:off x="2633112" y="4523838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/>
          <p:cNvSpPr/>
          <p:nvPr/>
        </p:nvSpPr>
        <p:spPr>
          <a:xfrm>
            <a:off x="3281184" y="4523838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/>
          <p:cNvSpPr/>
          <p:nvPr/>
        </p:nvSpPr>
        <p:spPr>
          <a:xfrm>
            <a:off x="3929256" y="4523835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1" name="Retângulo 80"/>
          <p:cNvSpPr/>
          <p:nvPr/>
        </p:nvSpPr>
        <p:spPr>
          <a:xfrm>
            <a:off x="4572618" y="4523835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2" name="Retângulo 81"/>
          <p:cNvSpPr/>
          <p:nvPr/>
        </p:nvSpPr>
        <p:spPr>
          <a:xfrm>
            <a:off x="5220690" y="4523835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3" name="Retângulo 82"/>
          <p:cNvSpPr/>
          <p:nvPr/>
        </p:nvSpPr>
        <p:spPr>
          <a:xfrm>
            <a:off x="5864052" y="4523835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4" name="Retângulo 83"/>
          <p:cNvSpPr/>
          <p:nvPr/>
        </p:nvSpPr>
        <p:spPr>
          <a:xfrm>
            <a:off x="6512124" y="4524336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5" name="Retângulo 84"/>
          <p:cNvSpPr/>
          <p:nvPr/>
        </p:nvSpPr>
        <p:spPr>
          <a:xfrm>
            <a:off x="7155486" y="4523835"/>
            <a:ext cx="648072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/>
          <p:cNvSpPr txBox="1"/>
          <p:nvPr/>
        </p:nvSpPr>
        <p:spPr>
          <a:xfrm>
            <a:off x="2555776" y="5171907"/>
            <a:ext cx="722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*p1</a:t>
            </a:r>
            <a:endParaRPr lang="pt-BR" dirty="0"/>
          </a:p>
        </p:txBody>
      </p:sp>
      <p:sp>
        <p:nvSpPr>
          <p:cNvPr id="87" name="CaixaDeTexto 86"/>
          <p:cNvSpPr txBox="1"/>
          <p:nvPr/>
        </p:nvSpPr>
        <p:spPr>
          <a:xfrm>
            <a:off x="6530901" y="5171907"/>
            <a:ext cx="633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x</a:t>
            </a:r>
            <a:endParaRPr lang="pt-BR" sz="2400" dirty="0"/>
          </a:p>
        </p:txBody>
      </p:sp>
      <p:cxnSp>
        <p:nvCxnSpPr>
          <p:cNvPr id="88" name="Conector em curva 87"/>
          <p:cNvCxnSpPr>
            <a:stCxn id="86" idx="3"/>
            <a:endCxn id="90" idx="0"/>
          </p:cNvCxnSpPr>
          <p:nvPr/>
        </p:nvCxnSpPr>
        <p:spPr>
          <a:xfrm flipV="1">
            <a:off x="3278419" y="5157192"/>
            <a:ext cx="2256610" cy="245548"/>
          </a:xfrm>
          <a:prstGeom prst="curvedConnector4">
            <a:avLst>
              <a:gd name="adj1" fmla="val 56127"/>
              <a:gd name="adj2" fmla="val -104816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ixaDeTexto 88"/>
          <p:cNvSpPr txBox="1"/>
          <p:nvPr/>
        </p:nvSpPr>
        <p:spPr>
          <a:xfrm>
            <a:off x="2642469" y="4663207"/>
            <a:ext cx="63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240</a:t>
            </a:r>
            <a:endParaRPr lang="pt-BR" dirty="0"/>
          </a:p>
        </p:txBody>
      </p:sp>
      <p:sp>
        <p:nvSpPr>
          <p:cNvPr id="90" name="CaixaDeTexto 89"/>
          <p:cNvSpPr txBox="1"/>
          <p:nvPr/>
        </p:nvSpPr>
        <p:spPr>
          <a:xfrm>
            <a:off x="5201913" y="5157192"/>
            <a:ext cx="666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*p2</a:t>
            </a:r>
            <a:endParaRPr lang="pt-BR" dirty="0"/>
          </a:p>
        </p:txBody>
      </p:sp>
      <p:cxnSp>
        <p:nvCxnSpPr>
          <p:cNvPr id="100" name="Conector em curva 99"/>
          <p:cNvCxnSpPr>
            <a:stCxn id="90" idx="3"/>
            <a:endCxn id="87" idx="0"/>
          </p:cNvCxnSpPr>
          <p:nvPr/>
        </p:nvCxnSpPr>
        <p:spPr>
          <a:xfrm flipV="1">
            <a:off x="5868144" y="5171907"/>
            <a:ext cx="979451" cy="216118"/>
          </a:xfrm>
          <a:prstGeom prst="curvedConnector4">
            <a:avLst>
              <a:gd name="adj1" fmla="val 33833"/>
              <a:gd name="adj2" fmla="val -9041"/>
            </a:avLst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/>
          <p:cNvSpPr txBox="1"/>
          <p:nvPr/>
        </p:nvSpPr>
        <p:spPr>
          <a:xfrm>
            <a:off x="5220072" y="4649085"/>
            <a:ext cx="633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242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Indireção</a:t>
            </a:r>
            <a:r>
              <a:rPr lang="pt-BR" dirty="0" smtClean="0"/>
              <a:t> múltipla</a:t>
            </a:r>
            <a:endParaRPr lang="pt-BR" dirty="0"/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Pode-se ter vários ponteiros para ponteiros, mas isso não é comum e nem muito recomendado, pois é propensa a erros.</a:t>
            </a:r>
          </a:p>
          <a:p>
            <a:endParaRPr lang="pt-BR" dirty="0" smtClean="0"/>
          </a:p>
          <a:p>
            <a:r>
              <a:rPr lang="pt-BR" dirty="0" smtClean="0"/>
              <a:t>Para declarar um ponteiro para ponteiro, usa-se um * adicional na frente do nome da variável. Por exemplo:</a:t>
            </a:r>
          </a:p>
          <a:p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		// Declara um vetor que aponta para </a:t>
            </a:r>
            <a:r>
              <a:rPr lang="pt-BR" dirty="0" err="1" smtClean="0"/>
              <a:t>strings</a:t>
            </a: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		char **</a:t>
            </a:r>
            <a:r>
              <a:rPr lang="pt-BR" dirty="0" err="1" smtClean="0"/>
              <a:t>vetorString</a:t>
            </a:r>
            <a:r>
              <a:rPr lang="pt-BR" dirty="0" smtClean="0"/>
              <a:t>;</a:t>
            </a:r>
          </a:p>
          <a:p>
            <a:pPr lvl="3"/>
            <a:r>
              <a:rPr lang="pt-BR" dirty="0" smtClean="0"/>
              <a:t>Equivalente a: char *</a:t>
            </a:r>
            <a:r>
              <a:rPr lang="pt-BR" dirty="0" err="1" smtClean="0"/>
              <a:t>vetorString</a:t>
            </a:r>
            <a:r>
              <a:rPr lang="pt-BR" dirty="0" smtClean="0"/>
              <a:t>[10];</a:t>
            </a:r>
          </a:p>
          <a:p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D591A-829F-479F-B33C-7FFE41F8FC01}" type="slidenum">
              <a:rPr lang="pt-BR" smtClean="0"/>
              <a:pPr>
                <a:defRPr/>
              </a:pPr>
              <a:t>22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Indireção</a:t>
            </a:r>
            <a:r>
              <a:rPr lang="pt-BR" dirty="0" smtClean="0"/>
              <a:t> múltipla</a:t>
            </a:r>
            <a:endParaRPr lang="pt-BR" dirty="0"/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 marL="36512" indent="0">
              <a:buNone/>
            </a:pPr>
            <a:endParaRPr lang="pt-B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12" indent="0">
              <a:buNone/>
            </a:pP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*vetor[40];</a:t>
            </a:r>
          </a:p>
          <a:p>
            <a:pPr marL="36512" indent="0">
              <a:buNone/>
            </a:pP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imprimeTodos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()</a:t>
            </a:r>
          </a:p>
          <a:p>
            <a:pPr marL="36512" indent="0"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   </a:t>
            </a:r>
            <a:r>
              <a:rPr lang="pt-B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i;</a:t>
            </a:r>
          </a:p>
          <a:p>
            <a:pPr marL="36512" indent="0"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(i=0; i &lt; 40; i++)  </a:t>
            </a:r>
          </a:p>
          <a:p>
            <a:pPr marL="36512" indent="0"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("%d\n", *vetor[i]);</a:t>
            </a:r>
          </a:p>
          <a:p>
            <a:pPr marL="36512" indent="0">
              <a:buNone/>
            </a:pPr>
            <a:r>
              <a:rPr lang="pt-B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12" indent="0">
              <a:buNone/>
            </a:pPr>
            <a:endParaRPr lang="pt-BR" dirty="0"/>
          </a:p>
          <a:p>
            <a:r>
              <a:rPr lang="pt-BR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*vetor[i]</a:t>
            </a:r>
            <a:r>
              <a:rPr lang="pt-BR" dirty="0"/>
              <a:t> equivale a </a:t>
            </a:r>
            <a:r>
              <a:rPr lang="pt-BR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**(</a:t>
            </a:r>
            <a:r>
              <a:rPr lang="pt-BR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vetor+i</a:t>
            </a:r>
            <a:r>
              <a:rPr lang="pt-BR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Vetor aponta para um ponteiro que aponta para o valor do </a:t>
            </a:r>
            <a:r>
              <a:rPr lang="pt-BR" dirty="0" smtClean="0"/>
              <a:t>inteiro.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D591A-829F-479F-B33C-7FFE41F8FC01}" type="slidenum">
              <a:rPr lang="pt-BR" smtClean="0"/>
              <a:pPr>
                <a:defRPr/>
              </a:pPr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37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err="1" smtClean="0"/>
              <a:t>Indireção</a:t>
            </a:r>
            <a:r>
              <a:rPr lang="pt-BR" dirty="0" smtClean="0"/>
              <a:t> múltipla</a:t>
            </a:r>
            <a:endParaRPr lang="pt-BR" dirty="0"/>
          </a:p>
        </p:txBody>
      </p:sp>
      <p:sp>
        <p:nvSpPr>
          <p:cNvPr id="266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Podemos </a:t>
            </a:r>
            <a:r>
              <a:rPr lang="pt-BR" dirty="0"/>
              <a:t>usar ponteiros para ponteiros implicitamente, como no exemplo </a:t>
            </a:r>
            <a:r>
              <a:rPr lang="pt-BR" dirty="0" smtClean="0"/>
              <a:t>anterior.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Também </a:t>
            </a:r>
            <a:r>
              <a:rPr lang="pt-BR" dirty="0"/>
              <a:t>podemos usar uma notação mais explícita, da seguinte forma:</a:t>
            </a:r>
          </a:p>
          <a:p>
            <a:pPr lvl="1"/>
            <a:r>
              <a:rPr lang="pt-BR" dirty="0"/>
              <a:t>tipo **variável;</a:t>
            </a:r>
          </a:p>
          <a:p>
            <a:endParaRPr lang="pt-BR" dirty="0"/>
          </a:p>
          <a:p>
            <a:r>
              <a:rPr lang="pt-BR" dirty="0" smtClean="0">
                <a:solidFill>
                  <a:srgbClr val="00B0F0"/>
                </a:solidFill>
              </a:rPr>
              <a:t>**</a:t>
            </a:r>
            <a:r>
              <a:rPr lang="pt-BR" dirty="0">
                <a:solidFill>
                  <a:srgbClr val="00B0F0"/>
                </a:solidFill>
              </a:rPr>
              <a:t>variável</a:t>
            </a:r>
            <a:r>
              <a:rPr lang="pt-BR" dirty="0"/>
              <a:t> é o conteúdo final da variável apontada;</a:t>
            </a:r>
          </a:p>
          <a:p>
            <a:r>
              <a:rPr lang="pt-BR" dirty="0" smtClean="0">
                <a:solidFill>
                  <a:srgbClr val="00B0F0"/>
                </a:solidFill>
              </a:rPr>
              <a:t>*</a:t>
            </a:r>
            <a:r>
              <a:rPr lang="pt-BR" dirty="0">
                <a:solidFill>
                  <a:srgbClr val="00B0F0"/>
                </a:solidFill>
              </a:rPr>
              <a:t>variável</a:t>
            </a:r>
            <a:r>
              <a:rPr lang="pt-BR" dirty="0"/>
              <a:t> é o conteúdo do ponteiro intermediário.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D591A-829F-479F-B33C-7FFE41F8FC01}" type="slidenum">
              <a:rPr lang="pt-BR" smtClean="0"/>
              <a:pPr>
                <a:defRPr/>
              </a:pPr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640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Inicialização de ponteiros</a:t>
            </a:r>
            <a:endParaRPr lang="pt-BR" dirty="0"/>
          </a:p>
        </p:txBody>
      </p:sp>
      <p:sp>
        <p:nvSpPr>
          <p:cNvPr id="276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Ao declarar um ponteiro, </a:t>
            </a:r>
            <a:r>
              <a:rPr lang="pt-BR" dirty="0" smtClean="0">
                <a:solidFill>
                  <a:srgbClr val="00B0F0"/>
                </a:solidFill>
              </a:rPr>
              <a:t>é preciso atribuir-lhe um valor antes de utilizá-lo</a:t>
            </a:r>
            <a:r>
              <a:rPr lang="pt-BR" dirty="0" smtClean="0"/>
              <a:t>. Caso contrário um </a:t>
            </a:r>
            <a:r>
              <a:rPr lang="pt-BR" dirty="0" smtClean="0">
                <a:solidFill>
                  <a:srgbClr val="FFFF00"/>
                </a:solidFill>
              </a:rPr>
              <a:t>erro</a:t>
            </a:r>
            <a:r>
              <a:rPr lang="pt-BR" dirty="0" smtClean="0"/>
              <a:t> acontecerá.</a:t>
            </a:r>
          </a:p>
          <a:p>
            <a:r>
              <a:rPr lang="pt-BR" dirty="0" smtClean="0"/>
              <a:t>Um ponteiro que atualmente não aponta para nada receber o valor </a:t>
            </a:r>
            <a:r>
              <a:rPr lang="pt-BR" dirty="0" smtClean="0">
                <a:solidFill>
                  <a:srgbClr val="00B0F0"/>
                </a:solidFill>
              </a:rPr>
              <a:t>nulo</a:t>
            </a:r>
            <a:r>
              <a:rPr lang="pt-BR" dirty="0" smtClean="0"/>
              <a:t> (</a:t>
            </a:r>
            <a:r>
              <a:rPr lang="pt-BR" dirty="0" smtClean="0">
                <a:solidFill>
                  <a:srgbClr val="00B0F0"/>
                </a:solidFill>
              </a:rPr>
              <a:t>NULL</a:t>
            </a:r>
            <a:r>
              <a:rPr lang="pt-BR" dirty="0" smtClean="0"/>
              <a:t>). </a:t>
            </a:r>
          </a:p>
          <a:p>
            <a:r>
              <a:rPr lang="pt-BR" dirty="0" smtClean="0"/>
              <a:t>Assim, qualquer ponteiro que é </a:t>
            </a:r>
            <a:r>
              <a:rPr lang="pt-BR" dirty="0" smtClean="0">
                <a:solidFill>
                  <a:srgbClr val="00B0F0"/>
                </a:solidFill>
              </a:rPr>
              <a:t>NULL</a:t>
            </a:r>
            <a:r>
              <a:rPr lang="pt-BR" dirty="0" smtClean="0"/>
              <a:t> não aponta para nada e não deve ser usado.</a:t>
            </a:r>
          </a:p>
          <a:p>
            <a:r>
              <a:rPr lang="pt-BR" dirty="0" smtClean="0"/>
              <a:t>Um ponteiro </a:t>
            </a:r>
            <a:r>
              <a:rPr lang="pt-BR" dirty="0" err="1" smtClean="0"/>
              <a:t>null</a:t>
            </a:r>
            <a:r>
              <a:rPr lang="pt-BR" dirty="0" smtClean="0"/>
              <a:t> é muito usado para demarcar o fim de alguma estrutura de dados.</a:t>
            </a:r>
          </a:p>
          <a:p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		//Inicializa com </a:t>
            </a:r>
            <a:r>
              <a:rPr lang="pt-BR" dirty="0" err="1" smtClean="0"/>
              <a:t>null</a:t>
            </a:r>
            <a:r>
              <a:rPr lang="pt-BR" dirty="0" smtClean="0"/>
              <a:t> um ponteiro para inteiro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* i = NULL;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0173B8-87E1-4590-AFA6-2A55D22732D0}" type="slidenum">
              <a:rPr lang="pt-BR" smtClean="0"/>
              <a:pPr>
                <a:defRPr/>
              </a:pPr>
              <a:t>25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Variáveis (revisão!)</a:t>
            </a:r>
            <a:endParaRPr lang="pt-BR" dirty="0"/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que é uma variável?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Onde declarar as variáveis?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/>
              <a:t>O que são variáveis locais</a:t>
            </a:r>
            <a:r>
              <a:rPr lang="pt-BR" dirty="0" smtClean="0"/>
              <a:t>?</a:t>
            </a:r>
          </a:p>
          <a:p>
            <a:pPr eaLnBrk="1" hangingPunct="1"/>
            <a:endParaRPr lang="pt-BR" dirty="0"/>
          </a:p>
          <a:p>
            <a:pPr eaLnBrk="1" hangingPunct="1"/>
            <a:r>
              <a:rPr lang="pt-BR" dirty="0" smtClean="0"/>
              <a:t>O </a:t>
            </a:r>
            <a:r>
              <a:rPr lang="pt-BR" dirty="0"/>
              <a:t>que variáveis globais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FB01B63-895B-448B-B9E6-497EEB82D548}" type="slidenum">
              <a:rPr lang="pt-BR" smtClean="0"/>
              <a:pPr>
                <a:defRPr/>
              </a:pPr>
              <a:t>26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Variáveis estáticas x variáveis dinâmicas</a:t>
            </a:r>
            <a:endParaRPr lang="pt-BR" dirty="0"/>
          </a:p>
        </p:txBody>
      </p:sp>
      <p:sp>
        <p:nvSpPr>
          <p:cNvPr id="358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Até o presente momento, lidamos com variáveis que tiveram de ser criadas antes de se executar um programa.</a:t>
            </a:r>
          </a:p>
          <a:p>
            <a:r>
              <a:rPr lang="pt-BR" smtClean="0"/>
              <a:t>São variáveis que existem o tempo todo (enquanto o programa está em execução), ou seja, são </a:t>
            </a:r>
            <a:r>
              <a:rPr lang="pt-BR" smtClean="0">
                <a:solidFill>
                  <a:srgbClr val="00B0F0"/>
                </a:solidFill>
              </a:rPr>
              <a:t>variáveis estáticas</a:t>
            </a:r>
            <a:r>
              <a:rPr lang="pt-BR" smtClean="0"/>
              <a:t>. </a:t>
            </a:r>
          </a:p>
          <a:p>
            <a:r>
              <a:rPr lang="pt-BR" smtClean="0"/>
              <a:t>Portanto, a alocação de memória para esse tipo de variável é feita </a:t>
            </a:r>
            <a:r>
              <a:rPr lang="pt-BR" smtClean="0">
                <a:solidFill>
                  <a:srgbClr val="00B0F0"/>
                </a:solidFill>
              </a:rPr>
              <a:t>antes da execução do programa</a:t>
            </a:r>
            <a:r>
              <a:rPr lang="pt-BR" smtClean="0"/>
              <a:t> (em tempo de compilação).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CA9565-051E-4FA5-B50D-FBD426274AE6}" type="slidenum">
              <a:rPr lang="pt-BR" smtClean="0"/>
              <a:pPr>
                <a:defRPr/>
              </a:pPr>
              <a:t>27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Variáveis estáticas x variáveis dinâmicas</a:t>
            </a:r>
            <a:endParaRPr lang="pt-BR" dirty="0"/>
          </a:p>
        </p:txBody>
      </p:sp>
      <p:sp>
        <p:nvSpPr>
          <p:cNvPr id="3686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Existem </a:t>
            </a:r>
            <a:r>
              <a:rPr lang="pt-BR" altLang="pt-BR" dirty="0"/>
              <a:t>3 maneiras de reservar o espaço da memória:</a:t>
            </a:r>
          </a:p>
          <a:p>
            <a:pPr lvl="1"/>
            <a:endParaRPr lang="pt-BR" altLang="pt-BR" dirty="0" smtClean="0">
              <a:solidFill>
                <a:srgbClr val="00B0F0"/>
              </a:solidFill>
            </a:endParaRPr>
          </a:p>
          <a:p>
            <a:pPr lvl="1"/>
            <a:r>
              <a:rPr lang="pt-BR" altLang="pt-BR" dirty="0" smtClean="0">
                <a:solidFill>
                  <a:srgbClr val="00B0F0"/>
                </a:solidFill>
              </a:rPr>
              <a:t>Variáveis </a:t>
            </a:r>
            <a:r>
              <a:rPr lang="pt-BR" altLang="pt-BR" dirty="0">
                <a:solidFill>
                  <a:srgbClr val="00B0F0"/>
                </a:solidFill>
              </a:rPr>
              <a:t>globais</a:t>
            </a:r>
            <a:r>
              <a:rPr lang="pt-BR" altLang="pt-BR" dirty="0"/>
              <a:t> (estáticas</a:t>
            </a:r>
            <a:r>
              <a:rPr lang="pt-BR" altLang="pt-BR" dirty="0" smtClean="0"/>
              <a:t>)</a:t>
            </a:r>
          </a:p>
          <a:p>
            <a:pPr lvl="2"/>
            <a:r>
              <a:rPr lang="pt-BR" altLang="pt-BR" dirty="0"/>
              <a:t>Espaço existe enquanto programa estiver executando</a:t>
            </a:r>
            <a:endParaRPr lang="pt-BR" altLang="pt-BR" dirty="0" smtClean="0"/>
          </a:p>
          <a:p>
            <a:pPr lvl="1"/>
            <a:endParaRPr lang="pt-BR" dirty="0" smtClean="0">
              <a:solidFill>
                <a:srgbClr val="00B0F0"/>
              </a:solidFill>
            </a:endParaRPr>
          </a:p>
          <a:p>
            <a:pPr lvl="1"/>
            <a:r>
              <a:rPr lang="pt-BR" dirty="0" smtClean="0">
                <a:solidFill>
                  <a:srgbClr val="00B0F0"/>
                </a:solidFill>
              </a:rPr>
              <a:t>Variáveis locais</a:t>
            </a:r>
          </a:p>
          <a:p>
            <a:pPr lvl="2"/>
            <a:r>
              <a:rPr lang="pt-BR" altLang="pt-BR" dirty="0"/>
              <a:t>Espaço existe enquanto a função que declarou estiver executando</a:t>
            </a:r>
            <a:endParaRPr lang="pt-BR" dirty="0" smtClean="0"/>
          </a:p>
          <a:p>
            <a:pPr lvl="1"/>
            <a:endParaRPr lang="pt-BR" dirty="0" smtClean="0">
              <a:solidFill>
                <a:srgbClr val="00B0F0"/>
              </a:solidFill>
            </a:endParaRPr>
          </a:p>
          <a:p>
            <a:pPr lvl="1"/>
            <a:r>
              <a:rPr lang="pt-BR" dirty="0" smtClean="0">
                <a:solidFill>
                  <a:srgbClr val="00B0F0"/>
                </a:solidFill>
              </a:rPr>
              <a:t>Espaços dinâmicos</a:t>
            </a:r>
          </a:p>
          <a:p>
            <a:pPr lvl="2"/>
            <a:r>
              <a:rPr lang="pt-BR" altLang="pt-BR" dirty="0"/>
              <a:t>Espaço existe até ser explicitamente liberado</a:t>
            </a:r>
            <a:endParaRPr lang="pt-BR" dirty="0" smtClean="0"/>
          </a:p>
          <a:p>
            <a:pPr marL="449263" lvl="1" indent="0"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726A94-1F5E-43BA-8E68-9BCD35CCC6DE}" type="slidenum">
              <a:rPr lang="pt-BR" smtClean="0"/>
              <a:pPr>
                <a:defRPr/>
              </a:pPr>
              <a:t>28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Variáveis estáticas x variáveis dinâmicas</a:t>
            </a:r>
            <a:endParaRPr lang="pt-BR" dirty="0"/>
          </a:p>
        </p:txBody>
      </p:sp>
      <p:sp>
        <p:nvSpPr>
          <p:cNvPr id="378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3399FF"/>
                </a:solidFill>
              </a:rPr>
              <a:t>Quando usar variáveis estáticas e variáveis dinâmicas?</a:t>
            </a:r>
          </a:p>
          <a:p>
            <a:pPr lvl="1"/>
            <a:r>
              <a:rPr lang="pt-BR" dirty="0" smtClean="0"/>
              <a:t>A grande desvantagem das variáveis estáticas é o fato de que uma vez criada, o espaço de memória que elas ocupam não pode mais ser alterado.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As variáveis dinâmicas podem ser </a:t>
            </a:r>
            <a:r>
              <a:rPr lang="pt-BR" dirty="0" smtClean="0">
                <a:solidFill>
                  <a:srgbClr val="3399FF"/>
                </a:solidFill>
              </a:rPr>
              <a:t>criadas e/ou destruídas</a:t>
            </a:r>
            <a:r>
              <a:rPr lang="pt-BR" dirty="0" smtClean="0"/>
              <a:t> durante a </a:t>
            </a:r>
            <a:r>
              <a:rPr lang="pt-BR" dirty="0" smtClean="0">
                <a:solidFill>
                  <a:srgbClr val="3399FF"/>
                </a:solidFill>
              </a:rPr>
              <a:t>execução de um programa</a:t>
            </a:r>
            <a:r>
              <a:rPr lang="pt-BR" dirty="0" smtClean="0"/>
              <a:t>, e esta é a grande vantagem delas sobre as estáticas.</a:t>
            </a:r>
          </a:p>
          <a:p>
            <a:pPr lvl="2"/>
            <a:r>
              <a:rPr lang="pt-BR" dirty="0" smtClean="0"/>
              <a:t>Otimizar o uso da memória.</a:t>
            </a:r>
          </a:p>
          <a:p>
            <a:pPr lvl="2"/>
            <a:r>
              <a:rPr lang="pt-BR" altLang="pt-BR" dirty="0"/>
              <a:t>Com alocação fixa em memória podemos ter espaços alocados na memória que não são utilizados</a:t>
            </a:r>
          </a:p>
          <a:p>
            <a:pPr lvl="2"/>
            <a:endParaRPr lang="pt-BR" dirty="0" smtClean="0"/>
          </a:p>
          <a:p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1F2579-E9AA-494C-8F21-5BDCD4C9F7AC}" type="slidenum">
              <a:rPr lang="pt-BR" smtClean="0"/>
              <a:pPr>
                <a:defRPr/>
              </a:pPr>
              <a:t>29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921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Ponteiros são um dos aspectos mais </a:t>
            </a:r>
            <a:r>
              <a:rPr lang="pt-BR" dirty="0" smtClean="0">
                <a:solidFill>
                  <a:srgbClr val="00B0F0"/>
                </a:solidFill>
              </a:rPr>
              <a:t>fortes</a:t>
            </a:r>
            <a:r>
              <a:rPr lang="pt-BR" dirty="0" smtClean="0"/>
              <a:t> e </a:t>
            </a:r>
            <a:r>
              <a:rPr lang="pt-BR" dirty="0" smtClean="0">
                <a:solidFill>
                  <a:srgbClr val="00B0F0"/>
                </a:solidFill>
              </a:rPr>
              <a:t>perigosos</a:t>
            </a:r>
            <a:r>
              <a:rPr lang="pt-BR" dirty="0" smtClean="0"/>
              <a:t> de C. </a:t>
            </a:r>
          </a:p>
          <a:p>
            <a:pPr eaLnBrk="1" hangingPunct="1"/>
            <a:r>
              <a:rPr lang="pt-BR" dirty="0" smtClean="0"/>
              <a:t>Por exemplo:</a:t>
            </a:r>
          </a:p>
          <a:p>
            <a:pPr lvl="1" eaLnBrk="1" hangingPunct="1"/>
            <a:r>
              <a:rPr lang="pt-BR" dirty="0" smtClean="0"/>
              <a:t>Ponteiros não-inicializados podem provocar uma quebra do sistema. </a:t>
            </a:r>
          </a:p>
          <a:p>
            <a:pPr lvl="1" eaLnBrk="1" hangingPunct="1"/>
            <a:r>
              <a:rPr lang="pt-BR" dirty="0" smtClean="0"/>
              <a:t>Ponteiros podem gerar erros que são muito difíceis de encontrar.</a:t>
            </a:r>
          </a:p>
          <a:p>
            <a:pPr lvl="2" eaLnBrk="1" hangingPunct="1"/>
            <a:r>
              <a:rPr lang="pt-BR" dirty="0" err="1" smtClean="0"/>
              <a:t>Segmentation</a:t>
            </a:r>
            <a:r>
              <a:rPr lang="pt-BR" dirty="0" smtClean="0"/>
              <a:t> </a:t>
            </a:r>
            <a:r>
              <a:rPr lang="pt-BR" dirty="0" err="1" smtClean="0"/>
              <a:t>Fault</a:t>
            </a:r>
            <a:r>
              <a:rPr lang="pt-BR" dirty="0" smtClean="0"/>
              <a:t> (Falha de Segmentação)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855CDA-E782-4D02-81A7-36E2511C0EF1}" type="slidenum">
              <a:rPr lang="pt-BR" smtClean="0"/>
              <a:pPr>
                <a:defRPr/>
              </a:pPr>
              <a:t>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variáveis estáticas x variáveis dinâmicas</a:t>
            </a:r>
            <a:endParaRPr lang="pt-BR" dirty="0"/>
          </a:p>
        </p:txBody>
      </p:sp>
      <p:sp>
        <p:nvSpPr>
          <p:cNvPr id="389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>
                <a:solidFill>
                  <a:srgbClr val="3399FF"/>
                </a:solidFill>
              </a:rPr>
              <a:t>Como declarar variáveis dinâmicas?</a:t>
            </a:r>
          </a:p>
          <a:p>
            <a:pPr lvl="1"/>
            <a:r>
              <a:rPr lang="pt-BR" dirty="0" smtClean="0"/>
              <a:t>As variáveis dinâmicas podem ser obtidas através de um tipo pré-definido de variável que em C é chamada de </a:t>
            </a:r>
            <a:r>
              <a:rPr lang="pt-BR" dirty="0" smtClean="0">
                <a:solidFill>
                  <a:srgbClr val="3399FF"/>
                </a:solidFill>
              </a:rPr>
              <a:t>Ponteiro</a:t>
            </a:r>
            <a:r>
              <a:rPr lang="pt-BR" dirty="0" smtClean="0"/>
              <a:t>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 declaração de variáveis dinâmicas é chamada de </a:t>
            </a:r>
            <a:r>
              <a:rPr lang="pt-BR" dirty="0" smtClean="0">
                <a:solidFill>
                  <a:srgbClr val="3399FF"/>
                </a:solidFill>
              </a:rPr>
              <a:t>Alocação Dinâmica</a:t>
            </a:r>
            <a:r>
              <a:rPr lang="pt-BR" dirty="0" smtClean="0"/>
              <a:t>, que é o meio pelo qual um programa pode obter memória enquanto está em </a:t>
            </a:r>
            <a:r>
              <a:rPr lang="pt-BR" dirty="0" smtClean="0">
                <a:solidFill>
                  <a:srgbClr val="00B0F0"/>
                </a:solidFill>
              </a:rPr>
              <a:t>execução</a:t>
            </a:r>
            <a:r>
              <a:rPr lang="pt-BR" dirty="0" smtClean="0"/>
              <a:t>.</a:t>
            </a:r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As variáveis globais são alocadas em tempo de compilação. Variáveis locais usam a pilha. (Mas nenhuma das duas pode ser acrescentada durante o tempo de execução).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9FB1A0-A2CB-4E4D-8EC4-B7FD686FE221}" type="slidenum">
              <a:rPr lang="pt-BR" smtClean="0"/>
              <a:pPr>
                <a:defRPr/>
              </a:pPr>
              <a:t>30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variáveis estáticas x variáveis dinâmicas</a:t>
            </a:r>
            <a:endParaRPr lang="pt-BR" dirty="0"/>
          </a:p>
        </p:txBody>
      </p:sp>
      <p:sp>
        <p:nvSpPr>
          <p:cNvPr id="3993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>
                <a:solidFill>
                  <a:srgbClr val="3399FF"/>
                </a:solidFill>
              </a:rPr>
              <a:t>Como declarar variáveis dinâmicas?</a:t>
            </a:r>
          </a:p>
          <a:p>
            <a:pPr lvl="1"/>
            <a:r>
              <a:rPr lang="pt-BR" smtClean="0"/>
              <a:t>As variáveis dinâmicas são alocadas pelo sistema de alocação dinâmica e ficam armazenadas na </a:t>
            </a:r>
            <a:r>
              <a:rPr lang="pt-BR" smtClean="0">
                <a:solidFill>
                  <a:srgbClr val="00B0F0"/>
                </a:solidFill>
              </a:rPr>
              <a:t>heap</a:t>
            </a:r>
            <a:r>
              <a:rPr lang="pt-BR" smtClean="0"/>
              <a:t> do programa. </a:t>
            </a:r>
          </a:p>
          <a:p>
            <a:pPr lvl="2"/>
            <a:r>
              <a:rPr lang="pt-BR" smtClean="0"/>
              <a:t>A heap é uma região livre que está entre o programa, a área de armazenamento permanente e a pilha.</a:t>
            </a:r>
          </a:p>
          <a:p>
            <a:pPr lvl="1"/>
            <a:endParaRPr lang="pt-BR" smtClean="0"/>
          </a:p>
          <a:p>
            <a:pPr lvl="1"/>
            <a:r>
              <a:rPr lang="pt-BR" smtClean="0"/>
              <a:t>A parte mais importante do sistema de alocação dinâmica são as funções de </a:t>
            </a:r>
            <a:r>
              <a:rPr lang="pt-BR" smtClean="0">
                <a:solidFill>
                  <a:srgbClr val="3399FF"/>
                </a:solidFill>
              </a:rPr>
              <a:t>malloc() </a:t>
            </a:r>
            <a:r>
              <a:rPr lang="pt-BR" smtClean="0"/>
              <a:t>e </a:t>
            </a:r>
            <a:r>
              <a:rPr lang="pt-BR" smtClean="0">
                <a:solidFill>
                  <a:srgbClr val="3399FF"/>
                </a:solidFill>
              </a:rPr>
              <a:t>free() </a:t>
            </a:r>
            <a:r>
              <a:rPr lang="pt-BR" smtClean="0"/>
              <a:t>(apesar de existirem outras). Essas funções operam sobre a heap e estão na biblioteca </a:t>
            </a:r>
            <a:r>
              <a:rPr lang="pt-BR" smtClean="0">
                <a:solidFill>
                  <a:srgbClr val="3399FF"/>
                </a:solidFill>
              </a:rPr>
              <a:t>stdlib.h</a:t>
            </a:r>
            <a:r>
              <a:rPr lang="pt-BR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D220F3-6808-430D-A239-612308BACBA6}" type="slidenum">
              <a:rPr lang="pt-BR" smtClean="0"/>
              <a:pPr>
                <a:defRPr/>
              </a:pPr>
              <a:t>31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Alocação dinâmica</a:t>
            </a:r>
            <a:endParaRPr lang="pt-BR" dirty="0"/>
          </a:p>
        </p:txBody>
      </p:sp>
      <p:sp>
        <p:nvSpPr>
          <p:cNvPr id="409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00B0F0"/>
                </a:solidFill>
              </a:rPr>
              <a:t>Malloc</a:t>
            </a:r>
            <a:r>
              <a:rPr lang="pt-BR" dirty="0" smtClean="0">
                <a:solidFill>
                  <a:srgbClr val="00B0F0"/>
                </a:solidFill>
              </a:rPr>
              <a:t>()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Aloca memória.</a:t>
            </a:r>
          </a:p>
          <a:p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void</a:t>
            </a:r>
            <a:r>
              <a:rPr lang="pt-BR" dirty="0" smtClean="0"/>
              <a:t>* </a:t>
            </a:r>
            <a:r>
              <a:rPr lang="pt-BR" dirty="0" err="1" smtClean="0"/>
              <a:t>malloc</a:t>
            </a:r>
            <a:r>
              <a:rPr lang="pt-BR" dirty="0" smtClean="0"/>
              <a:t>(TAM_EM_BYTES_MEM);</a:t>
            </a:r>
          </a:p>
          <a:p>
            <a:endParaRPr lang="pt-BR" dirty="0" smtClean="0"/>
          </a:p>
          <a:p>
            <a:r>
              <a:rPr lang="pt-BR" dirty="0" smtClean="0"/>
              <a:t>O espaço de memória alocado pode ser atribuído a qualquer variável do </a:t>
            </a:r>
            <a:r>
              <a:rPr lang="pt-BR" dirty="0" smtClean="0">
                <a:solidFill>
                  <a:srgbClr val="3399FF"/>
                </a:solidFill>
              </a:rPr>
              <a:t>tipo ponteiro</a:t>
            </a:r>
            <a:r>
              <a:rPr lang="pt-BR" dirty="0" smtClean="0"/>
              <a:t> (</a:t>
            </a:r>
            <a:r>
              <a:rPr lang="pt-BR" dirty="0" err="1" smtClean="0"/>
              <a:t>void</a:t>
            </a:r>
            <a:r>
              <a:rPr lang="pt-BR" dirty="0" smtClean="0"/>
              <a:t>*). Essa variável recebe a primeira posição de memória alocada do </a:t>
            </a:r>
            <a:r>
              <a:rPr lang="pt-BR" dirty="0" err="1" smtClean="0"/>
              <a:t>heap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Se não há memória disponível, ocorre uma falha de alocação e a função devolve </a:t>
            </a:r>
            <a:r>
              <a:rPr lang="pt-BR" dirty="0" smtClean="0">
                <a:solidFill>
                  <a:srgbClr val="3399FF"/>
                </a:solidFill>
              </a:rPr>
              <a:t>NULL</a:t>
            </a:r>
            <a:r>
              <a:rPr lang="pt-BR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743E3A-FD2E-48A0-9499-918D323D7645}" type="slidenum">
              <a:rPr lang="pt-BR" smtClean="0"/>
              <a:pPr>
                <a:defRPr/>
              </a:pPr>
              <a:t>32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Alocação dinâmica</a:t>
            </a:r>
            <a:endParaRPr lang="pt-BR" dirty="0"/>
          </a:p>
        </p:txBody>
      </p:sp>
      <p:sp>
        <p:nvSpPr>
          <p:cNvPr id="419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r>
              <a:rPr lang="pt-BR" dirty="0" smtClean="0"/>
              <a:t>Aloca 18 bytes de espaço, para colocar as palavras “Estrutura de Dados”</a:t>
            </a:r>
          </a:p>
          <a:p>
            <a:pPr lvl="1">
              <a:buNone/>
            </a:pPr>
            <a:r>
              <a:rPr lang="pt-BR" dirty="0" smtClean="0"/>
              <a:t>	</a:t>
            </a:r>
          </a:p>
          <a:p>
            <a:pPr lvl="1">
              <a:buNone/>
            </a:pP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pt-BR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char *p;</a:t>
            </a:r>
          </a:p>
          <a:p>
            <a:pPr lvl="1"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p =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(18); /* aloca 18 bytes */</a:t>
            </a:r>
          </a:p>
          <a:p>
            <a:endParaRPr lang="pt-BR" dirty="0" smtClean="0"/>
          </a:p>
          <a:p>
            <a:pPr marL="36512" indent="0">
              <a:buNone/>
            </a:pPr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ECD762-3C7C-4FE2-8EDD-08EC246F1BDA}" type="slidenum">
              <a:rPr lang="pt-BR" smtClean="0"/>
              <a:pPr>
                <a:defRPr/>
              </a:pPr>
              <a:t>33</a:t>
            </a:fld>
            <a:endParaRPr lang="pt-B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750" y="3141340"/>
            <a:ext cx="8064500" cy="647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52880" y="5085556"/>
            <a:ext cx="8064500" cy="647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159500" y="5085556"/>
            <a:ext cx="1712914" cy="633413"/>
            <a:chOff x="340" y="3022"/>
            <a:chExt cx="1079" cy="399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40" y="3022"/>
              <a:ext cx="172" cy="39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521" y="3022"/>
              <a:ext cx="172" cy="39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703" y="3022"/>
              <a:ext cx="172" cy="39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884" y="3022"/>
              <a:ext cx="172" cy="39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066" y="3022"/>
              <a:ext cx="172" cy="39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247" y="3022"/>
              <a:ext cx="172" cy="39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2874364" y="5085556"/>
            <a:ext cx="1712914" cy="633413"/>
            <a:chOff x="340" y="3022"/>
            <a:chExt cx="1079" cy="399"/>
          </a:xfrm>
        </p:grpSpPr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340" y="3022"/>
              <a:ext cx="172" cy="39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521" y="3022"/>
              <a:ext cx="172" cy="39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18" name="Rectangle 8"/>
            <p:cNvSpPr>
              <a:spLocks noChangeArrowheads="1"/>
            </p:cNvSpPr>
            <p:nvPr/>
          </p:nvSpPr>
          <p:spPr bwMode="auto">
            <a:xfrm>
              <a:off x="703" y="3022"/>
              <a:ext cx="172" cy="39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884" y="3022"/>
              <a:ext cx="172" cy="39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1066" y="3022"/>
              <a:ext cx="172" cy="39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1247" y="3022"/>
              <a:ext cx="172" cy="39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</p:grpSp>
      <p:grpSp>
        <p:nvGrpSpPr>
          <p:cNvPr id="22" name="Group 5"/>
          <p:cNvGrpSpPr>
            <a:grpSpLocks/>
          </p:cNvGrpSpPr>
          <p:nvPr/>
        </p:nvGrpSpPr>
        <p:grpSpPr bwMode="auto">
          <a:xfrm>
            <a:off x="4587278" y="5085556"/>
            <a:ext cx="1712914" cy="633413"/>
            <a:chOff x="340" y="3022"/>
            <a:chExt cx="1079" cy="399"/>
          </a:xfrm>
        </p:grpSpPr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340" y="3022"/>
              <a:ext cx="172" cy="39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521" y="3022"/>
              <a:ext cx="172" cy="39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auto">
            <a:xfrm>
              <a:off x="703" y="3022"/>
              <a:ext cx="172" cy="39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auto">
            <a:xfrm>
              <a:off x="884" y="3022"/>
              <a:ext cx="172" cy="39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27" name="Rectangle 10"/>
            <p:cNvSpPr>
              <a:spLocks noChangeArrowheads="1"/>
            </p:cNvSpPr>
            <p:nvPr/>
          </p:nvSpPr>
          <p:spPr bwMode="auto">
            <a:xfrm>
              <a:off x="1066" y="3022"/>
              <a:ext cx="172" cy="39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  <p:sp>
          <p:nvSpPr>
            <p:cNvPr id="28" name="Rectangle 11"/>
            <p:cNvSpPr>
              <a:spLocks noChangeArrowheads="1"/>
            </p:cNvSpPr>
            <p:nvPr/>
          </p:nvSpPr>
          <p:spPr bwMode="auto">
            <a:xfrm>
              <a:off x="1247" y="3022"/>
              <a:ext cx="172" cy="399"/>
            </a:xfrm>
            <a:prstGeom prst="rect">
              <a:avLst/>
            </a:prstGeom>
            <a:solidFill>
              <a:srgbClr val="FFFFFF"/>
            </a:solidFill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en-GB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742950" indent="-28575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11430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6002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2057400" indent="-228600" algn="l" defTabSz="457200" rtl="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bg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8731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Alocação dinâmica</a:t>
            </a:r>
            <a:endParaRPr lang="pt-BR" dirty="0"/>
          </a:p>
        </p:txBody>
      </p:sp>
      <p:sp>
        <p:nvSpPr>
          <p:cNvPr id="419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Endereços </a:t>
            </a:r>
            <a:r>
              <a:rPr lang="pt-BR" altLang="pt-BR" dirty="0"/>
              <a:t>não </a:t>
            </a:r>
            <a:r>
              <a:rPr lang="pt-BR" altLang="pt-BR" dirty="0" smtClean="0"/>
              <a:t>são necessariamente contíguos quando se usa o comando de alocação de memória várias vezes.</a:t>
            </a:r>
          </a:p>
          <a:p>
            <a:endParaRPr lang="pt-BR" altLang="pt-BR" dirty="0" smtClean="0"/>
          </a:p>
          <a:p>
            <a:r>
              <a:rPr lang="pt-BR" altLang="pt-BR" dirty="0" smtClean="0"/>
              <a:t>Alocador </a:t>
            </a:r>
            <a:r>
              <a:rPr lang="pt-BR" altLang="pt-BR" dirty="0"/>
              <a:t>de memória do SO aloca blocos de memória que </a:t>
            </a:r>
            <a:r>
              <a:rPr lang="pt-BR" altLang="pt-BR" dirty="0" smtClean="0"/>
              <a:t>estão livres.</a:t>
            </a:r>
          </a:p>
          <a:p>
            <a:endParaRPr lang="pt-BR" altLang="pt-BR" dirty="0" smtClean="0"/>
          </a:p>
          <a:p>
            <a:r>
              <a:rPr lang="pt-BR" altLang="pt-BR" dirty="0" smtClean="0"/>
              <a:t>Alocador </a:t>
            </a:r>
            <a:r>
              <a:rPr lang="pt-BR" altLang="pt-BR" dirty="0"/>
              <a:t>de memória gerencia espaços ocupados e </a:t>
            </a:r>
            <a:r>
              <a:rPr lang="pt-BR" altLang="pt-BR" dirty="0" smtClean="0"/>
              <a:t>livres.</a:t>
            </a:r>
          </a:p>
          <a:p>
            <a:endParaRPr lang="pt-BR" altLang="pt-BR" dirty="0" smtClean="0"/>
          </a:p>
          <a:p>
            <a:r>
              <a:rPr lang="pt-BR" altLang="pt-BR" dirty="0" smtClean="0"/>
              <a:t>Memória </a:t>
            </a:r>
            <a:r>
              <a:rPr lang="pt-BR" altLang="pt-BR" dirty="0"/>
              <a:t>alocada contém lixo. Temos que </a:t>
            </a:r>
            <a:r>
              <a:rPr lang="pt-BR" altLang="pt-BR" dirty="0" smtClean="0"/>
              <a:t>inicializar.</a:t>
            </a:r>
            <a:endParaRPr lang="pt-BR" altLang="pt-BR" dirty="0"/>
          </a:p>
          <a:p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ECD762-3C7C-4FE2-8EDD-08EC246F1BDA}" type="slidenum">
              <a:rPr lang="pt-BR" smtClean="0"/>
              <a:pPr>
                <a:defRPr/>
              </a:pPr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998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Alocação dinâmica</a:t>
            </a:r>
            <a:endParaRPr lang="pt-BR" dirty="0"/>
          </a:p>
        </p:txBody>
      </p:sp>
      <p:sp>
        <p:nvSpPr>
          <p:cNvPr id="419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r>
              <a:rPr lang="pt-BR" dirty="0" smtClean="0"/>
              <a:t>Aloca espaço para 50 inteiros</a:t>
            </a:r>
          </a:p>
          <a:p>
            <a:pPr lvl="1">
              <a:buNone/>
            </a:pP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 lvl="1">
              <a:buNone/>
            </a:pP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p = 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*)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(50 * 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sizeof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endParaRPr lang="pt-BR" dirty="0" smtClean="0"/>
          </a:p>
          <a:p>
            <a:r>
              <a:rPr lang="pt-BR" dirty="0" smtClean="0"/>
              <a:t>Operador </a:t>
            </a:r>
            <a:r>
              <a:rPr lang="pt-BR" dirty="0" err="1"/>
              <a:t>sizeof</a:t>
            </a:r>
            <a:r>
              <a:rPr lang="pt-BR" dirty="0"/>
              <a:t>():</a:t>
            </a:r>
          </a:p>
          <a:p>
            <a:pPr lvl="1"/>
            <a:r>
              <a:rPr lang="pt-BR" dirty="0" err="1">
                <a:solidFill>
                  <a:srgbClr val="00B0F0"/>
                </a:solidFill>
              </a:rPr>
              <a:t>sizeof</a:t>
            </a:r>
            <a:r>
              <a:rPr lang="pt-BR" dirty="0">
                <a:solidFill>
                  <a:srgbClr val="00B0F0"/>
                </a:solidFill>
              </a:rPr>
              <a:t>()</a:t>
            </a:r>
            <a:r>
              <a:rPr lang="pt-BR" dirty="0"/>
              <a:t> é um operador que retorna o </a:t>
            </a:r>
            <a:r>
              <a:rPr lang="pt-BR" dirty="0">
                <a:solidFill>
                  <a:srgbClr val="3399FF"/>
                </a:solidFill>
              </a:rPr>
              <a:t>tamanho</a:t>
            </a:r>
            <a:r>
              <a:rPr lang="pt-BR" dirty="0"/>
              <a:t>, em bytes, de um tipo de dado.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Importância desse operador </a:t>
            </a:r>
            <a:r>
              <a:rPr lang="pt-BR" dirty="0">
                <a:sym typeface="Wingdings" pitchFamily="2" charset="2"/>
              </a:rPr>
              <a:t> </a:t>
            </a:r>
            <a:r>
              <a:rPr lang="pt-BR" dirty="0">
                <a:solidFill>
                  <a:srgbClr val="3399FF"/>
                </a:solidFill>
              </a:rPr>
              <a:t>gerar código portátil</a:t>
            </a:r>
            <a:r>
              <a:rPr lang="pt-BR" dirty="0"/>
              <a:t>!</a:t>
            </a:r>
          </a:p>
          <a:p>
            <a:pPr lvl="1">
              <a:buNone/>
            </a:pP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endParaRPr lang="pt-BR" dirty="0" smtClean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ECD762-3C7C-4FE2-8EDD-08EC246F1BDA}" type="slidenum">
              <a:rPr lang="pt-BR" smtClean="0"/>
              <a:pPr>
                <a:defRPr/>
              </a:pPr>
              <a:t>35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Alocação dinâmica</a:t>
            </a:r>
            <a:endParaRPr lang="pt-BR" dirty="0"/>
          </a:p>
        </p:txBody>
      </p:sp>
      <p:sp>
        <p:nvSpPr>
          <p:cNvPr id="450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>
                <a:solidFill>
                  <a:srgbClr val="00B0F0"/>
                </a:solidFill>
              </a:rPr>
              <a:t>Free</a:t>
            </a:r>
            <a:r>
              <a:rPr lang="pt-BR" dirty="0" smtClean="0">
                <a:solidFill>
                  <a:srgbClr val="00B0F0"/>
                </a:solidFill>
              </a:rPr>
              <a:t>()</a:t>
            </a:r>
            <a:r>
              <a:rPr lang="pt-BR" dirty="0" smtClean="0"/>
              <a:t> </a:t>
            </a:r>
            <a:r>
              <a:rPr lang="pt-BR" dirty="0" smtClean="0">
                <a:sym typeface="Wingdings" pitchFamily="2" charset="2"/>
              </a:rPr>
              <a:t> </a:t>
            </a:r>
            <a:r>
              <a:rPr lang="pt-BR" dirty="0" smtClean="0"/>
              <a:t>libera memória, desde que o ponteiro tenha sido previamente alocado de forma dinâmica.</a:t>
            </a:r>
          </a:p>
          <a:p>
            <a:pPr lvl="1"/>
            <a:r>
              <a:rPr lang="pt-BR" dirty="0" smtClean="0"/>
              <a:t>É o oposto do </a:t>
            </a:r>
            <a:r>
              <a:rPr lang="pt-BR" dirty="0" err="1" smtClean="0"/>
              <a:t>malloc</a:t>
            </a:r>
            <a:r>
              <a:rPr lang="pt-BR" dirty="0" smtClean="0"/>
              <a:t>().</a:t>
            </a:r>
          </a:p>
          <a:p>
            <a:pPr lvl="2"/>
            <a:r>
              <a:rPr lang="pt-BR" dirty="0" smtClean="0"/>
              <a:t>Para cada </a:t>
            </a:r>
            <a:r>
              <a:rPr lang="pt-BR" dirty="0" err="1" smtClean="0"/>
              <a:t>malloc</a:t>
            </a:r>
            <a:r>
              <a:rPr lang="pt-BR" dirty="0" smtClean="0"/>
              <a:t>() é necessário que se tenha um </a:t>
            </a:r>
            <a:r>
              <a:rPr lang="pt-BR" dirty="0" err="1" smtClean="0"/>
              <a:t>free</a:t>
            </a:r>
            <a:r>
              <a:rPr lang="pt-BR" dirty="0" smtClean="0"/>
              <a:t>().</a:t>
            </a:r>
          </a:p>
          <a:p>
            <a:r>
              <a:rPr lang="pt-BR" dirty="0" smtClean="0"/>
              <a:t>Devolvida a memória, ela pode ser utilizada pelo </a:t>
            </a:r>
            <a:r>
              <a:rPr lang="pt-BR" dirty="0" err="1" smtClean="0"/>
              <a:t>malloc</a:t>
            </a:r>
            <a:r>
              <a:rPr lang="pt-BR" dirty="0" smtClean="0"/>
              <a:t>() novamente.</a:t>
            </a:r>
          </a:p>
          <a:p>
            <a:pPr>
              <a:buFont typeface="Wingdings 2" pitchFamily="18" charset="2"/>
              <a:buNone/>
            </a:pPr>
            <a:endParaRPr lang="pt-BR" dirty="0" smtClean="0"/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void</a:t>
            </a:r>
            <a:r>
              <a:rPr lang="pt-BR" dirty="0" smtClean="0"/>
              <a:t> </a:t>
            </a:r>
            <a:r>
              <a:rPr lang="pt-BR" dirty="0" err="1" smtClean="0"/>
              <a:t>free</a:t>
            </a:r>
            <a:r>
              <a:rPr lang="pt-BR" dirty="0" smtClean="0"/>
              <a:t>(</a:t>
            </a:r>
            <a:r>
              <a:rPr lang="pt-BR" dirty="0" err="1" smtClean="0"/>
              <a:t>void</a:t>
            </a:r>
            <a:r>
              <a:rPr lang="pt-BR" dirty="0" smtClean="0"/>
              <a:t> *p);</a:t>
            </a:r>
          </a:p>
          <a:p>
            <a:endParaRPr lang="pt-BR" dirty="0" smtClean="0"/>
          </a:p>
          <a:p>
            <a:r>
              <a:rPr lang="pt-BR" dirty="0" smtClean="0"/>
              <a:t>p é uma variável do tipo ponteiro para memória alocada anteriormente pelo </a:t>
            </a:r>
            <a:r>
              <a:rPr lang="pt-BR" dirty="0" err="1" smtClean="0"/>
              <a:t>malloc</a:t>
            </a:r>
            <a:r>
              <a:rPr lang="pt-BR" dirty="0" smtClean="0"/>
              <a:t>().</a:t>
            </a:r>
          </a:p>
          <a:p>
            <a:pPr lvl="1"/>
            <a:r>
              <a:rPr lang="pt-BR" dirty="0"/>
              <a:t>Se o ponteiro for nulo, o </a:t>
            </a:r>
            <a:r>
              <a:rPr lang="pt-BR" dirty="0" err="1" smtClean="0">
                <a:solidFill>
                  <a:srgbClr val="00B0F0"/>
                </a:solidFill>
              </a:rPr>
              <a:t>free</a:t>
            </a:r>
            <a:r>
              <a:rPr lang="pt-BR" dirty="0" smtClean="0">
                <a:solidFill>
                  <a:srgbClr val="00B0F0"/>
                </a:solidFill>
              </a:rPr>
              <a:t>()</a:t>
            </a:r>
            <a:r>
              <a:rPr lang="pt-BR" dirty="0" smtClean="0"/>
              <a:t> </a:t>
            </a:r>
            <a:r>
              <a:rPr lang="pt-BR" dirty="0"/>
              <a:t>não tem efeito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8FB76B-40C7-4570-ABA0-BCA93527673A}" type="slidenum">
              <a:rPr lang="pt-BR" smtClean="0"/>
              <a:pPr>
                <a:defRPr/>
              </a:pPr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015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Alocação dinâmica</a:t>
            </a:r>
            <a:endParaRPr lang="pt-BR" dirty="0"/>
          </a:p>
        </p:txBody>
      </p:sp>
      <p:sp>
        <p:nvSpPr>
          <p:cNvPr id="450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Liberar </a:t>
            </a:r>
            <a:r>
              <a:rPr lang="pt-BR" altLang="pt-BR" dirty="0"/>
              <a:t>memória é </a:t>
            </a:r>
            <a:r>
              <a:rPr lang="pt-BR" altLang="pt-BR" dirty="0">
                <a:solidFill>
                  <a:srgbClr val="00B0F0"/>
                </a:solidFill>
              </a:rPr>
              <a:t>responsabilidade do </a:t>
            </a:r>
            <a:r>
              <a:rPr lang="pt-BR" altLang="pt-BR" dirty="0" smtClean="0">
                <a:solidFill>
                  <a:srgbClr val="00B0F0"/>
                </a:solidFill>
              </a:rPr>
              <a:t>programador</a:t>
            </a:r>
            <a:r>
              <a:rPr lang="pt-BR" altLang="pt-BR" dirty="0" smtClean="0"/>
              <a:t>.</a:t>
            </a:r>
          </a:p>
          <a:p>
            <a:pPr lvl="1"/>
            <a:r>
              <a:rPr lang="pt-BR" altLang="pt-BR" sz="2200" dirty="0" smtClean="0"/>
              <a:t>Evitar </a:t>
            </a:r>
            <a:r>
              <a:rPr lang="pt-BR" altLang="pt-BR" sz="2200" dirty="0"/>
              <a:t>invasão de memória estranha ao processo em execução (“</a:t>
            </a:r>
            <a:r>
              <a:rPr lang="pt-BR" altLang="pt-BR" sz="2200" dirty="0" err="1"/>
              <a:t>memory</a:t>
            </a:r>
            <a:r>
              <a:rPr lang="pt-BR" altLang="pt-BR" sz="2200" dirty="0"/>
              <a:t> </a:t>
            </a:r>
            <a:r>
              <a:rPr lang="pt-BR" altLang="pt-BR" sz="2200" dirty="0" err="1"/>
              <a:t>violation</a:t>
            </a:r>
            <a:r>
              <a:rPr lang="pt-BR" altLang="pt-BR" sz="2200" dirty="0" smtClean="0"/>
              <a:t>”).</a:t>
            </a:r>
          </a:p>
          <a:p>
            <a:pPr lvl="1"/>
            <a:r>
              <a:rPr lang="pt-BR" altLang="pt-BR" sz="2400" dirty="0" smtClean="0"/>
              <a:t>Acesso </a:t>
            </a:r>
            <a:r>
              <a:rPr lang="pt-BR" altLang="pt-BR" sz="2400" dirty="0"/>
              <a:t>errado à memória</a:t>
            </a:r>
            <a:r>
              <a:rPr lang="pt-BR" altLang="pt-BR" sz="2400" dirty="0" smtClean="0"/>
              <a:t>, </a:t>
            </a:r>
            <a:r>
              <a:rPr lang="pt-BR" altLang="pt-BR" sz="2400" dirty="0"/>
              <a:t>usada para outro </a:t>
            </a:r>
            <a:r>
              <a:rPr lang="pt-BR" altLang="pt-BR" sz="2400" dirty="0" smtClean="0"/>
              <a:t>propósito.</a:t>
            </a:r>
            <a:endParaRPr lang="pt-BR" altLang="pt-BR" sz="2400" dirty="0"/>
          </a:p>
          <a:p>
            <a:endParaRPr lang="pt-BR" altLang="pt-BR" dirty="0" smtClean="0">
              <a:solidFill>
                <a:srgbClr val="00B0F0"/>
              </a:solidFill>
            </a:endParaRPr>
          </a:p>
          <a:p>
            <a:r>
              <a:rPr lang="pt-BR" altLang="pt-BR" dirty="0" smtClean="0">
                <a:solidFill>
                  <a:srgbClr val="00B0F0"/>
                </a:solidFill>
              </a:rPr>
              <a:t>Fragmentação</a:t>
            </a:r>
            <a:endParaRPr lang="pt-BR" altLang="pt-BR" dirty="0">
              <a:solidFill>
                <a:srgbClr val="00B0F0"/>
              </a:solidFill>
            </a:endParaRPr>
          </a:p>
          <a:p>
            <a:pPr lvl="1"/>
            <a:r>
              <a:rPr lang="pt-BR" altLang="pt-BR" sz="2200" dirty="0" smtClean="0"/>
              <a:t>Blocos </a:t>
            </a:r>
            <a:r>
              <a:rPr lang="pt-BR" altLang="pt-BR" sz="2200" dirty="0"/>
              <a:t>livres de memória não </a:t>
            </a:r>
            <a:r>
              <a:rPr lang="pt-BR" altLang="pt-BR" sz="2200" dirty="0" smtClean="0"/>
              <a:t>contíguos</a:t>
            </a:r>
          </a:p>
          <a:p>
            <a:endParaRPr lang="pt-BR" altLang="pt-BR" dirty="0"/>
          </a:p>
          <a:p>
            <a:endParaRPr lang="pt-BR" altLang="pt-BR" dirty="0" smtClean="0"/>
          </a:p>
          <a:p>
            <a:pPr marL="36512" indent="0">
              <a:buNone/>
            </a:pPr>
            <a:endParaRPr lang="pt-BR" alt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8FB76B-40C7-4570-ABA0-BCA93527673A}" type="slidenum">
              <a:rPr lang="pt-BR" smtClean="0"/>
              <a:pPr>
                <a:defRPr/>
              </a:pPr>
              <a:t>37</a:t>
            </a:fld>
            <a:endParaRPr lang="pt-B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539750" y="4725516"/>
            <a:ext cx="8064500" cy="647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9750" y="4725516"/>
            <a:ext cx="287337" cy="6477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31912" y="4725516"/>
            <a:ext cx="287338" cy="6477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835150" y="4725516"/>
            <a:ext cx="287337" cy="6477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482850" y="4725516"/>
            <a:ext cx="287337" cy="6477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523162" y="4725516"/>
            <a:ext cx="1081088" cy="6477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pt-BR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348037" y="4725516"/>
            <a:ext cx="3241675" cy="647700"/>
          </a:xfrm>
          <a:prstGeom prst="rect">
            <a:avLst/>
          </a:prstGeom>
          <a:solidFill>
            <a:srgbClr val="FFFFFF"/>
          </a:solidFill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GB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Alocação dinâmica</a:t>
            </a:r>
            <a:endParaRPr lang="pt-BR" dirty="0"/>
          </a:p>
        </p:txBody>
      </p:sp>
      <p:sp>
        <p:nvSpPr>
          <p:cNvPr id="4608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Exemplo:</a:t>
            </a:r>
          </a:p>
          <a:p>
            <a:pPr lvl="1">
              <a:buFont typeface="Wingdings 2" pitchFamily="18" charset="2"/>
              <a:buNone/>
            </a:pPr>
            <a:r>
              <a:rPr lang="pt-BR" smtClean="0"/>
              <a:t>#include&lt;stdio.h&gt;</a:t>
            </a:r>
          </a:p>
          <a:p>
            <a:pPr lvl="1">
              <a:buFont typeface="Wingdings 2" pitchFamily="18" charset="2"/>
              <a:buNone/>
            </a:pPr>
            <a:r>
              <a:rPr lang="pt-BR" smtClean="0"/>
              <a:t>#include&lt;stdlib.h&gt;</a:t>
            </a:r>
          </a:p>
          <a:p>
            <a:pPr lvl="1">
              <a:buFont typeface="Wingdings 2" pitchFamily="18" charset="2"/>
              <a:buNone/>
            </a:pPr>
            <a:r>
              <a:rPr lang="pt-BR" smtClean="0"/>
              <a:t>int main() {</a:t>
            </a:r>
          </a:p>
          <a:p>
            <a:pPr lvl="1">
              <a:buFont typeface="Wingdings 2" pitchFamily="18" charset="2"/>
              <a:buNone/>
            </a:pPr>
            <a:r>
              <a:rPr lang="pt-BR" smtClean="0"/>
              <a:t>	</a:t>
            </a:r>
            <a:r>
              <a:rPr lang="pt-BR" smtClean="0">
                <a:solidFill>
                  <a:srgbClr val="00B0F0"/>
                </a:solidFill>
              </a:rPr>
              <a:t>// aloca uma string de tamanho 20</a:t>
            </a:r>
          </a:p>
          <a:p>
            <a:pPr lvl="1">
              <a:buFont typeface="Wingdings 2" pitchFamily="18" charset="2"/>
              <a:buNone/>
            </a:pPr>
            <a:r>
              <a:rPr lang="pt-BR" smtClean="0"/>
              <a:t>	char *str = (char*)malloc(20 * sizeof(char));</a:t>
            </a:r>
          </a:p>
          <a:p>
            <a:pPr lvl="1">
              <a:buFont typeface="Wingdings 2" pitchFamily="18" charset="2"/>
              <a:buNone/>
            </a:pPr>
            <a:r>
              <a:rPr lang="pt-BR" smtClean="0"/>
              <a:t>	printf("Digite uma palavra: ");</a:t>
            </a:r>
          </a:p>
          <a:p>
            <a:pPr lvl="1">
              <a:buFont typeface="Wingdings 2" pitchFamily="18" charset="2"/>
              <a:buNone/>
            </a:pPr>
            <a:r>
              <a:rPr lang="pt-BR" smtClean="0"/>
              <a:t>	scanf("%s", str);  </a:t>
            </a:r>
            <a:r>
              <a:rPr lang="pt-BR" smtClean="0">
                <a:solidFill>
                  <a:srgbClr val="00B0F0"/>
                </a:solidFill>
              </a:rPr>
              <a:t>// lê a string digitada no teclado</a:t>
            </a:r>
          </a:p>
          <a:p>
            <a:pPr lvl="1">
              <a:buFont typeface="Wingdings 2" pitchFamily="18" charset="2"/>
              <a:buNone/>
            </a:pPr>
            <a:r>
              <a:rPr lang="pt-BR" smtClean="0"/>
              <a:t>	printf("Palavra digitada: %s\n", str); </a:t>
            </a:r>
            <a:r>
              <a:rPr lang="pt-BR" smtClean="0">
                <a:solidFill>
                  <a:srgbClr val="00B0F0"/>
                </a:solidFill>
              </a:rPr>
              <a:t>// imprime a string</a:t>
            </a:r>
          </a:p>
          <a:p>
            <a:pPr lvl="1">
              <a:buFont typeface="Wingdings 2" pitchFamily="18" charset="2"/>
              <a:buNone/>
            </a:pPr>
            <a:r>
              <a:rPr lang="pt-BR" smtClean="0"/>
              <a:t>	free(str);		</a:t>
            </a:r>
            <a:r>
              <a:rPr lang="pt-BR" smtClean="0">
                <a:solidFill>
                  <a:srgbClr val="00B0F0"/>
                </a:solidFill>
              </a:rPr>
              <a:t>// desaloca o espaço reservado para a string</a:t>
            </a:r>
          </a:p>
          <a:p>
            <a:pPr lvl="1">
              <a:buFont typeface="Wingdings 2" pitchFamily="18" charset="2"/>
              <a:buNone/>
            </a:pPr>
            <a:r>
              <a:rPr lang="pt-BR" smtClean="0"/>
              <a:t>	return 0;</a:t>
            </a:r>
          </a:p>
          <a:p>
            <a:pPr lvl="1">
              <a:buFont typeface="Wingdings 2" pitchFamily="18" charset="2"/>
              <a:buNone/>
            </a:pPr>
            <a:r>
              <a:rPr lang="pt-BR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6E2A4D-C5F3-4223-9A1A-8E5CBB05D666}" type="slidenum">
              <a:rPr lang="pt-BR" smtClean="0"/>
              <a:pPr>
                <a:defRPr/>
              </a:pPr>
              <a:t>38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Alocação dinâmica</a:t>
            </a:r>
            <a:endParaRPr lang="pt-BR" dirty="0"/>
          </a:p>
        </p:txBody>
      </p:sp>
      <p:sp>
        <p:nvSpPr>
          <p:cNvPr id="4505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altLang="pt-BR" dirty="0" smtClean="0"/>
              <a:t>Funções </a:t>
            </a:r>
            <a:r>
              <a:rPr lang="pt-BR" altLang="pt-BR" dirty="0"/>
              <a:t>disponíveis na </a:t>
            </a:r>
            <a:r>
              <a:rPr lang="pt-BR" altLang="pt-BR" dirty="0" err="1" smtClean="0">
                <a:solidFill>
                  <a:srgbClr val="00B0F0"/>
                </a:solidFill>
              </a:rPr>
              <a:t>stdlib.h</a:t>
            </a:r>
            <a:r>
              <a:rPr lang="pt-BR" altLang="pt-BR" dirty="0" smtClean="0"/>
              <a:t>:</a:t>
            </a:r>
            <a:endParaRPr lang="pt-BR" altLang="pt-BR" dirty="0"/>
          </a:p>
          <a:p>
            <a:pPr lvl="1"/>
            <a:r>
              <a:rPr lang="pt-BR" altLang="pt-BR" dirty="0" err="1" smtClean="0">
                <a:solidFill>
                  <a:srgbClr val="00B0F0"/>
                </a:solidFill>
              </a:rPr>
              <a:t>malloc</a:t>
            </a:r>
            <a:endParaRPr lang="pt-BR" altLang="pt-BR" dirty="0">
              <a:solidFill>
                <a:srgbClr val="00B0F0"/>
              </a:solidFill>
            </a:endParaRPr>
          </a:p>
          <a:p>
            <a:pPr lvl="2"/>
            <a:r>
              <a:rPr lang="pt-BR" alt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num); </a:t>
            </a:r>
            <a:r>
              <a:rPr lang="pt-BR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altLang="pt-BR" dirty="0" smtClean="0"/>
              <a:t>// </a:t>
            </a:r>
            <a:r>
              <a:rPr lang="pt-BR" altLang="pt-BR" dirty="0" err="1"/>
              <a:t>size_t</a:t>
            </a:r>
            <a:r>
              <a:rPr lang="pt-BR" altLang="pt-BR" dirty="0"/>
              <a:t> == </a:t>
            </a:r>
            <a:r>
              <a:rPr lang="pt-BR" altLang="pt-BR" dirty="0" err="1"/>
              <a:t>unsigned</a:t>
            </a:r>
            <a:r>
              <a:rPr lang="pt-BR" altLang="pt-BR" dirty="0"/>
              <a:t> </a:t>
            </a:r>
            <a:r>
              <a:rPr lang="pt-BR" altLang="pt-BR" dirty="0" err="1" smtClean="0"/>
              <a:t>int</a:t>
            </a:r>
            <a:endParaRPr lang="pt-BR" altLang="pt-BR" dirty="0"/>
          </a:p>
          <a:p>
            <a:pPr lvl="2"/>
            <a:r>
              <a:rPr lang="pt-BR" altLang="pt-BR" dirty="0" err="1" smtClean="0"/>
              <a:t>Allocar</a:t>
            </a:r>
            <a:r>
              <a:rPr lang="pt-BR" altLang="pt-BR" dirty="0" smtClean="0"/>
              <a:t> </a:t>
            </a:r>
            <a:r>
              <a:rPr lang="pt-BR" altLang="pt-BR" dirty="0"/>
              <a:t>n bytes e retornar ponteiro para a </a:t>
            </a:r>
            <a:r>
              <a:rPr lang="pt-BR" altLang="pt-BR" dirty="0" smtClean="0"/>
              <a:t>memória</a:t>
            </a:r>
          </a:p>
          <a:p>
            <a:pPr lvl="1"/>
            <a:r>
              <a:rPr lang="pt-BR" altLang="pt-BR" dirty="0" err="1">
                <a:solidFill>
                  <a:srgbClr val="00B0F0"/>
                </a:solidFill>
              </a:rPr>
              <a:t>c</a:t>
            </a:r>
            <a:r>
              <a:rPr lang="pt-BR" altLang="pt-BR" dirty="0" err="1" smtClean="0">
                <a:solidFill>
                  <a:srgbClr val="00B0F0"/>
                </a:solidFill>
              </a:rPr>
              <a:t>alloc</a:t>
            </a:r>
            <a:endParaRPr lang="pt-BR" altLang="pt-BR" dirty="0">
              <a:solidFill>
                <a:srgbClr val="00B0F0"/>
              </a:solidFill>
            </a:endParaRPr>
          </a:p>
          <a:p>
            <a:pPr lvl="2"/>
            <a:r>
              <a:rPr lang="pt-BR" alt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num,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pt-BR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/>
            <a:r>
              <a:rPr lang="pt-BR" altLang="pt-BR" dirty="0" smtClean="0"/>
              <a:t>Ponteiro </a:t>
            </a:r>
            <a:r>
              <a:rPr lang="pt-BR" altLang="pt-BR" dirty="0"/>
              <a:t>para (num*</a:t>
            </a:r>
            <a:r>
              <a:rPr lang="pt-BR" altLang="pt-BR" dirty="0" err="1"/>
              <a:t>size</a:t>
            </a:r>
            <a:r>
              <a:rPr lang="pt-BR" altLang="pt-BR" dirty="0"/>
              <a:t>) </a:t>
            </a:r>
            <a:r>
              <a:rPr lang="pt-BR" altLang="pt-BR" dirty="0" smtClean="0"/>
              <a:t>bytes</a:t>
            </a:r>
            <a:r>
              <a:rPr lang="en-US" altLang="pt-BR" dirty="0"/>
              <a:t>.</a:t>
            </a:r>
            <a:endParaRPr lang="en-US" altLang="pt-BR" dirty="0" smtClean="0"/>
          </a:p>
          <a:p>
            <a:pPr lvl="1">
              <a:spcBef>
                <a:spcPts val="500"/>
              </a:spcBef>
              <a:buFont typeface="Verdana" panose="020B0604030504040204" pitchFamily="34" charset="0"/>
              <a:buChar char="•"/>
            </a:pPr>
            <a:r>
              <a:rPr lang="pt-BR" altLang="pt-BR" dirty="0" err="1">
                <a:solidFill>
                  <a:srgbClr val="00B0F0"/>
                </a:solidFill>
              </a:rPr>
              <a:t>r</a:t>
            </a:r>
            <a:r>
              <a:rPr lang="pt-BR" altLang="pt-BR" dirty="0" err="1" smtClean="0">
                <a:solidFill>
                  <a:srgbClr val="00B0F0"/>
                </a:solidFill>
              </a:rPr>
              <a:t>ealloc</a:t>
            </a:r>
            <a:endParaRPr lang="pt-BR" altLang="pt-BR" dirty="0">
              <a:solidFill>
                <a:srgbClr val="00B0F0"/>
              </a:solidFill>
            </a:endParaRPr>
          </a:p>
          <a:p>
            <a:pPr lvl="2">
              <a:spcBef>
                <a:spcPts val="500"/>
              </a:spcBef>
              <a:buFont typeface="Verdana" panose="020B0604030504040204" pitchFamily="34" charset="0"/>
              <a:buChar char="•"/>
            </a:pPr>
            <a:r>
              <a:rPr lang="pt-BR" alt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num</a:t>
            </a:r>
            <a:r>
              <a:rPr lang="pt-BR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lvl="2">
              <a:spcBef>
                <a:spcPts val="500"/>
              </a:spcBef>
              <a:buFont typeface="Verdana" panose="020B0604030504040204" pitchFamily="34" charset="0"/>
              <a:buChar char="•"/>
            </a:pPr>
            <a:r>
              <a:rPr lang="en-US" altLang="pt-BR" dirty="0" err="1" smtClean="0"/>
              <a:t>Mudar</a:t>
            </a:r>
            <a:r>
              <a:rPr lang="en-US" altLang="pt-BR" dirty="0" smtClean="0"/>
              <a:t> </a:t>
            </a:r>
            <a:r>
              <a:rPr lang="en-US" altLang="pt-BR" dirty="0" err="1"/>
              <a:t>tamanho</a:t>
            </a:r>
            <a:r>
              <a:rPr lang="en-US" altLang="pt-BR" dirty="0"/>
              <a:t> da </a:t>
            </a:r>
            <a:r>
              <a:rPr lang="en-US" altLang="pt-BR" dirty="0" err="1"/>
              <a:t>memória</a:t>
            </a:r>
            <a:r>
              <a:rPr lang="en-US" altLang="pt-BR" dirty="0"/>
              <a:t> </a:t>
            </a:r>
            <a:r>
              <a:rPr lang="en-US" altLang="pt-BR" dirty="0" err="1" smtClean="0"/>
              <a:t>alocada</a:t>
            </a:r>
            <a:endParaRPr lang="en-US" altLang="pt-BR" dirty="0"/>
          </a:p>
          <a:p>
            <a:pPr lvl="1">
              <a:spcBef>
                <a:spcPts val="500"/>
              </a:spcBef>
              <a:buFont typeface="Verdana" panose="020B0604030504040204" pitchFamily="34" charset="0"/>
              <a:buChar char="•"/>
            </a:pPr>
            <a:r>
              <a:rPr lang="pt-BR" altLang="pt-BR" dirty="0" err="1">
                <a:solidFill>
                  <a:srgbClr val="00B0F0"/>
                </a:solidFill>
              </a:rPr>
              <a:t>f</a:t>
            </a:r>
            <a:r>
              <a:rPr lang="pt-BR" altLang="pt-BR" dirty="0" err="1" smtClean="0">
                <a:solidFill>
                  <a:srgbClr val="00B0F0"/>
                </a:solidFill>
              </a:rPr>
              <a:t>ree</a:t>
            </a:r>
            <a:endParaRPr lang="pt-BR" altLang="pt-BR" dirty="0">
              <a:solidFill>
                <a:srgbClr val="00B0F0"/>
              </a:solidFill>
            </a:endParaRPr>
          </a:p>
          <a:p>
            <a:pPr lvl="2">
              <a:spcBef>
                <a:spcPts val="500"/>
              </a:spcBef>
              <a:buFont typeface="Verdana" panose="020B0604030504040204" pitchFamily="34" charset="0"/>
              <a:buChar char="•"/>
            </a:pPr>
            <a:r>
              <a:rPr lang="pt-BR" alt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pt-BR" alt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pt-BR" alt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*p);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8FB76B-40C7-4570-ABA0-BCA93527673A}" type="slidenum">
              <a:rPr lang="pt-BR" smtClean="0"/>
              <a:pPr>
                <a:defRPr/>
              </a:pPr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69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 que são ponteiros?</a:t>
            </a:r>
            <a:endParaRPr lang="pt-BR" dirty="0"/>
          </a:p>
        </p:txBody>
      </p:sp>
      <p:sp>
        <p:nvSpPr>
          <p:cNvPr id="1024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Um ponteiro é uma </a:t>
            </a:r>
            <a:r>
              <a:rPr lang="pt-BR" dirty="0" smtClean="0">
                <a:solidFill>
                  <a:srgbClr val="00B0F0"/>
                </a:solidFill>
              </a:rPr>
              <a:t>variável</a:t>
            </a:r>
            <a:r>
              <a:rPr lang="pt-BR" dirty="0" smtClean="0"/>
              <a:t>, cujo valor é um </a:t>
            </a:r>
            <a:r>
              <a:rPr lang="pt-BR" dirty="0" smtClean="0">
                <a:solidFill>
                  <a:srgbClr val="00B0F0"/>
                </a:solidFill>
              </a:rPr>
              <a:t>endereço de memória</a:t>
            </a:r>
            <a:r>
              <a:rPr lang="pt-BR" dirty="0" smtClean="0"/>
              <a:t>, que faz referência à </a:t>
            </a:r>
            <a:r>
              <a:rPr lang="pt-BR" dirty="0" smtClean="0">
                <a:solidFill>
                  <a:srgbClr val="00B0F0"/>
                </a:solidFill>
              </a:rPr>
              <a:t>posição</a:t>
            </a:r>
            <a:r>
              <a:rPr lang="pt-BR" dirty="0" smtClean="0"/>
              <a:t> de outra variável na memória. </a:t>
            </a:r>
          </a:p>
          <a:p>
            <a:pPr eaLnBrk="1" hangingPunct="1"/>
            <a:r>
              <a:rPr lang="pt-BR" dirty="0" smtClean="0"/>
              <a:t>Diz-se que: “A primeira variável </a:t>
            </a:r>
            <a:r>
              <a:rPr lang="pt-BR" dirty="0" smtClean="0">
                <a:solidFill>
                  <a:srgbClr val="00B0F0"/>
                </a:solidFill>
              </a:rPr>
              <a:t>aponta</a:t>
            </a:r>
            <a:r>
              <a:rPr lang="pt-BR" dirty="0" smtClean="0"/>
              <a:t> para a segunda”.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388694-D22D-42D7-B81E-1A3F105F0581}" type="slidenum">
              <a:rPr lang="pt-BR" smtClean="0"/>
              <a:pPr>
                <a:defRPr/>
              </a:pPr>
              <a:t>4</a:t>
            </a:fld>
            <a:endParaRPr lang="pt-BR"/>
          </a:p>
        </p:txBody>
      </p:sp>
      <p:grpSp>
        <p:nvGrpSpPr>
          <p:cNvPr id="30" name="Grupo 29"/>
          <p:cNvGrpSpPr/>
          <p:nvPr/>
        </p:nvGrpSpPr>
        <p:grpSpPr>
          <a:xfrm>
            <a:off x="1710905" y="3778517"/>
            <a:ext cx="5741415" cy="1839432"/>
            <a:chOff x="1710905" y="3778517"/>
            <a:chExt cx="5741415" cy="1839432"/>
          </a:xfrm>
        </p:grpSpPr>
        <p:sp>
          <p:nvSpPr>
            <p:cNvPr id="7" name="Retângulo 6"/>
            <p:cNvSpPr/>
            <p:nvPr/>
          </p:nvSpPr>
          <p:spPr>
            <a:xfrm>
              <a:off x="3847478" y="4149080"/>
              <a:ext cx="720080" cy="720080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4567558" y="4149080"/>
              <a:ext cx="720080" cy="720080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/>
            <p:cNvSpPr/>
            <p:nvPr/>
          </p:nvSpPr>
          <p:spPr>
            <a:xfrm>
              <a:off x="1710905" y="4149080"/>
              <a:ext cx="720080" cy="720080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2407318" y="4149080"/>
              <a:ext cx="720080" cy="720080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3127398" y="4149080"/>
              <a:ext cx="720080" cy="720080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1005</a:t>
              </a:r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292080" y="4149080"/>
              <a:ext cx="720080" cy="720080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012160" y="4149080"/>
              <a:ext cx="720080" cy="720080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6732240" y="4149080"/>
              <a:ext cx="720080" cy="720080"/>
            </a:xfrm>
            <a:prstGeom prst="rect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1722738" y="3779748"/>
              <a:ext cx="69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1000</a:t>
              </a:r>
              <a:endParaRPr lang="pt-BR" dirty="0"/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2419151" y="3779748"/>
              <a:ext cx="69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1001</a:t>
              </a:r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3139231" y="3779748"/>
              <a:ext cx="69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1002</a:t>
              </a:r>
              <a:endParaRPr lang="pt-BR" dirty="0"/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3859311" y="3778517"/>
              <a:ext cx="69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1003</a:t>
              </a:r>
              <a:endParaRPr lang="pt-BR" dirty="0"/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4565566" y="3779748"/>
              <a:ext cx="69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1004</a:t>
              </a:r>
              <a:endParaRPr lang="pt-BR" dirty="0"/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310316" y="3779748"/>
              <a:ext cx="69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1005</a:t>
              </a:r>
              <a:endParaRPr lang="pt-BR" dirty="0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6023993" y="3779748"/>
              <a:ext cx="69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1006</a:t>
              </a:r>
              <a:endParaRPr lang="pt-BR" dirty="0"/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6744073" y="3779748"/>
              <a:ext cx="69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1007</a:t>
              </a:r>
              <a:endParaRPr lang="pt-BR" dirty="0"/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3202842" y="4869160"/>
              <a:ext cx="5691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800" dirty="0" smtClean="0"/>
                <a:t>*p</a:t>
              </a:r>
              <a:endParaRPr lang="pt-BR" dirty="0"/>
            </a:p>
          </p:txBody>
        </p:sp>
        <p:sp>
          <p:nvSpPr>
            <p:cNvPr id="29" name="Forma livre 28"/>
            <p:cNvSpPr/>
            <p:nvPr/>
          </p:nvSpPr>
          <p:spPr>
            <a:xfrm>
              <a:off x="3613212" y="4989250"/>
              <a:ext cx="1988598" cy="628699"/>
            </a:xfrm>
            <a:custGeom>
              <a:avLst/>
              <a:gdLst>
                <a:gd name="connsiteX0" fmla="*/ 0 w 1988598"/>
                <a:gd name="connsiteY0" fmla="*/ 390618 h 628699"/>
                <a:gd name="connsiteX1" fmla="*/ 1340528 w 1988598"/>
                <a:gd name="connsiteY1" fmla="*/ 612560 h 628699"/>
                <a:gd name="connsiteX2" fmla="*/ 1988598 w 1988598"/>
                <a:gd name="connsiteY2" fmla="*/ 0 h 628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8598" h="628699">
                  <a:moveTo>
                    <a:pt x="0" y="390618"/>
                  </a:moveTo>
                  <a:cubicBezTo>
                    <a:pt x="504547" y="534140"/>
                    <a:pt x="1009095" y="677663"/>
                    <a:pt x="1340528" y="612560"/>
                  </a:cubicBezTo>
                  <a:cubicBezTo>
                    <a:pt x="1671961" y="547457"/>
                    <a:pt x="1830279" y="273728"/>
                    <a:pt x="1988598" y="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Operador . E </a:t>
            </a:r>
            <a:r>
              <a:rPr lang="pt-BR" dirty="0" smtClean="0">
                <a:sym typeface="Wingdings" pitchFamily="2" charset="2"/>
              </a:rPr>
              <a:t></a:t>
            </a:r>
            <a:endParaRPr lang="pt-BR" dirty="0"/>
          </a:p>
        </p:txBody>
      </p:sp>
      <p:sp>
        <p:nvSpPr>
          <p:cNvPr id="4710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operadores . (ponto) e </a:t>
            </a:r>
            <a:r>
              <a:rPr lang="pt-BR" dirty="0" smtClean="0">
                <a:sym typeface="Wingdings" pitchFamily="2" charset="2"/>
              </a:rPr>
              <a:t></a:t>
            </a:r>
            <a:r>
              <a:rPr lang="pt-BR" dirty="0" smtClean="0"/>
              <a:t> (seta) referenciam campos de estruturas e uniões.</a:t>
            </a:r>
          </a:p>
          <a:p>
            <a:endParaRPr lang="pt-BR" dirty="0" smtClean="0"/>
          </a:p>
          <a:p>
            <a:r>
              <a:rPr lang="pt-BR" dirty="0" smtClean="0"/>
              <a:t>Estruturas e uniões são tipos de dados compostos que podem ser referenciados segundo um único nome.</a:t>
            </a:r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smtClean="0">
                <a:solidFill>
                  <a:srgbClr val="3399FF"/>
                </a:solidFill>
              </a:rPr>
              <a:t>operador ponto </a:t>
            </a:r>
            <a:r>
              <a:rPr lang="pt-BR" dirty="0" smtClean="0"/>
              <a:t>é usado quando se está referenciando a </a:t>
            </a:r>
            <a:r>
              <a:rPr lang="pt-BR" dirty="0" smtClean="0">
                <a:solidFill>
                  <a:srgbClr val="3399FF"/>
                </a:solidFill>
              </a:rPr>
              <a:t>estrutura real</a:t>
            </a:r>
            <a:r>
              <a:rPr lang="pt-BR" dirty="0" smtClean="0"/>
              <a:t>. </a:t>
            </a:r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 smtClean="0">
                <a:solidFill>
                  <a:srgbClr val="3399FF"/>
                </a:solidFill>
              </a:rPr>
              <a:t>operador seta </a:t>
            </a:r>
            <a:r>
              <a:rPr lang="pt-BR" dirty="0" smtClean="0"/>
              <a:t>é usado quando um </a:t>
            </a:r>
            <a:r>
              <a:rPr lang="pt-BR" dirty="0" smtClean="0">
                <a:solidFill>
                  <a:srgbClr val="3399FF"/>
                </a:solidFill>
              </a:rPr>
              <a:t>ponteiro</a:t>
            </a:r>
            <a:r>
              <a:rPr lang="pt-BR" dirty="0" smtClean="0"/>
              <a:t> para a </a:t>
            </a:r>
            <a:r>
              <a:rPr lang="pt-BR" dirty="0" smtClean="0">
                <a:solidFill>
                  <a:srgbClr val="3399FF"/>
                </a:solidFill>
              </a:rPr>
              <a:t>estrutura é usado</a:t>
            </a:r>
            <a:r>
              <a:rPr lang="pt-BR" dirty="0" smtClean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E62ED-8D73-4715-8B58-EC5442951DEB}" type="slidenum">
              <a:rPr lang="pt-BR" smtClean="0"/>
              <a:pPr>
                <a:defRPr/>
              </a:pPr>
              <a:t>40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Operador . E </a:t>
            </a:r>
            <a:r>
              <a:rPr lang="pt-BR" dirty="0" smtClean="0">
                <a:sym typeface="Wingdings" pitchFamily="2" charset="2"/>
              </a:rPr>
              <a:t></a:t>
            </a:r>
            <a:endParaRPr lang="pt-BR" dirty="0"/>
          </a:p>
        </p:txBody>
      </p:sp>
      <p:sp>
        <p:nvSpPr>
          <p:cNvPr id="481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pt-BR" dirty="0" err="1" smtClean="0"/>
              <a:t>typedef</a:t>
            </a:r>
            <a:r>
              <a:rPr lang="pt-BR" dirty="0" smtClean="0"/>
              <a:t> </a:t>
            </a:r>
            <a:r>
              <a:rPr lang="pt-BR" dirty="0" err="1" smtClean="0"/>
              <a:t>struct</a:t>
            </a:r>
            <a:r>
              <a:rPr lang="pt-BR" dirty="0" smtClean="0"/>
              <a:t> empregado {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char nome[80];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int</a:t>
            </a:r>
            <a:r>
              <a:rPr lang="pt-BR" dirty="0" smtClean="0"/>
              <a:t> idade;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	</a:t>
            </a:r>
            <a:r>
              <a:rPr lang="pt-BR" dirty="0" err="1" smtClean="0"/>
              <a:t>float</a:t>
            </a:r>
            <a:r>
              <a:rPr lang="pt-BR" dirty="0" smtClean="0"/>
              <a:t> salario;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} Empregado;</a:t>
            </a:r>
          </a:p>
          <a:p>
            <a:pPr>
              <a:buFont typeface="Wingdings 2" pitchFamily="18" charset="2"/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DB589-D74A-461C-801E-43D43F95B84F}" type="slidenum">
              <a:rPr lang="pt-BR" smtClean="0"/>
              <a:pPr>
                <a:defRPr/>
              </a:pPr>
              <a:t>41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Operador . E </a:t>
            </a:r>
            <a:r>
              <a:rPr lang="pt-BR" dirty="0" smtClean="0">
                <a:sym typeface="Wingdings" pitchFamily="2" charset="2"/>
              </a:rPr>
              <a:t></a:t>
            </a:r>
            <a:endParaRPr lang="pt-BR" dirty="0"/>
          </a:p>
        </p:txBody>
      </p:sp>
      <p:sp>
        <p:nvSpPr>
          <p:cNvPr id="481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pt-BR" dirty="0"/>
              <a:t>	</a:t>
            </a:r>
            <a:r>
              <a:rPr lang="pt-BR" dirty="0" smtClean="0">
                <a:solidFill>
                  <a:srgbClr val="00B0F0"/>
                </a:solidFill>
              </a:rPr>
              <a:t>// Criando uma </a:t>
            </a:r>
            <a:r>
              <a:rPr lang="pt-BR" dirty="0" err="1" smtClean="0">
                <a:solidFill>
                  <a:srgbClr val="00B0F0"/>
                </a:solidFill>
              </a:rPr>
              <a:t>struct</a:t>
            </a:r>
            <a:r>
              <a:rPr lang="pt-BR" dirty="0" smtClean="0">
                <a:solidFill>
                  <a:srgbClr val="00B0F0"/>
                </a:solidFill>
              </a:rPr>
              <a:t> sem usar ponteiros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Empregado </a:t>
            </a:r>
            <a:r>
              <a:rPr lang="pt-BR" dirty="0" err="1" smtClean="0"/>
              <a:t>emp</a:t>
            </a:r>
            <a:r>
              <a:rPr lang="pt-BR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pt-BR" dirty="0"/>
              <a:t>	</a:t>
            </a:r>
            <a:r>
              <a:rPr lang="pt-BR" dirty="0" smtClean="0">
                <a:solidFill>
                  <a:srgbClr val="00B0F0"/>
                </a:solidFill>
              </a:rPr>
              <a:t>// Criando uma </a:t>
            </a:r>
            <a:r>
              <a:rPr lang="pt-BR" dirty="0" err="1" smtClean="0">
                <a:solidFill>
                  <a:srgbClr val="00B0F0"/>
                </a:solidFill>
              </a:rPr>
              <a:t>struct</a:t>
            </a:r>
            <a:r>
              <a:rPr lang="pt-BR" dirty="0" smtClean="0">
                <a:solidFill>
                  <a:srgbClr val="00B0F0"/>
                </a:solidFill>
              </a:rPr>
              <a:t> usando ponteiros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Empregado *p = &amp;</a:t>
            </a:r>
            <a:r>
              <a:rPr lang="pt-BR" dirty="0" err="1" smtClean="0"/>
              <a:t>emp</a:t>
            </a:r>
            <a:r>
              <a:rPr lang="pt-BR" dirty="0" smtClean="0"/>
              <a:t>;</a:t>
            </a:r>
          </a:p>
          <a:p>
            <a:pPr>
              <a:buFont typeface="Wingdings 2" pitchFamily="18" charset="2"/>
              <a:buNone/>
            </a:pPr>
            <a:r>
              <a:rPr lang="pt-BR" dirty="0" smtClean="0"/>
              <a:t>	OU</a:t>
            </a:r>
          </a:p>
          <a:p>
            <a:pPr>
              <a:buFont typeface="Wingdings 2" pitchFamily="18" charset="2"/>
              <a:buNone/>
            </a:pPr>
            <a:r>
              <a:rPr lang="pt-BR" dirty="0"/>
              <a:t>	</a:t>
            </a:r>
            <a:r>
              <a:rPr lang="pt-BR" dirty="0" smtClean="0"/>
              <a:t>Empregado *p = (Empregado*)</a:t>
            </a:r>
            <a:r>
              <a:rPr lang="pt-BR" dirty="0" err="1" smtClean="0"/>
              <a:t>malloc</a:t>
            </a:r>
            <a:r>
              <a:rPr lang="pt-BR" dirty="0" smtClean="0"/>
              <a:t>(</a:t>
            </a:r>
            <a:r>
              <a:rPr lang="pt-BR" dirty="0" err="1" smtClean="0"/>
              <a:t>sizeof</a:t>
            </a:r>
            <a:r>
              <a:rPr lang="pt-BR" dirty="0" smtClean="0"/>
              <a:t>(Empregado));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FDB589-D74A-461C-801E-43D43F95B84F}" type="slidenum">
              <a:rPr lang="pt-BR" smtClean="0"/>
              <a:pPr>
                <a:defRPr/>
              </a:pPr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1616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Operador . E </a:t>
            </a:r>
            <a:r>
              <a:rPr lang="pt-BR" dirty="0" smtClean="0">
                <a:sym typeface="Wingdings" pitchFamily="2" charset="2"/>
              </a:rPr>
              <a:t></a:t>
            </a:r>
            <a:endParaRPr lang="pt-BR" dirty="0"/>
          </a:p>
        </p:txBody>
      </p:sp>
      <p:sp>
        <p:nvSpPr>
          <p:cNvPr id="2253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Para atribuir o valor 3500 para o campo salario da estrutura emp, basta escrever:</a:t>
            </a:r>
          </a:p>
          <a:p>
            <a:endParaRPr lang="pt-BR" smtClean="0"/>
          </a:p>
          <a:p>
            <a:pPr>
              <a:buFont typeface="Wingdings 2" pitchFamily="18" charset="2"/>
              <a:buNone/>
            </a:pPr>
            <a:r>
              <a:rPr lang="pt-BR" smtClean="0"/>
              <a:t>		emp.salario = 3500;</a:t>
            </a:r>
          </a:p>
          <a:p>
            <a:endParaRPr lang="pt-BR" smtClean="0"/>
          </a:p>
          <a:p>
            <a:r>
              <a:rPr lang="pt-BR" smtClean="0"/>
              <a:t>A mesma atribuição usando um ponteiro para emp é:</a:t>
            </a:r>
          </a:p>
          <a:p>
            <a:endParaRPr lang="pt-BR" smtClean="0"/>
          </a:p>
          <a:p>
            <a:pPr>
              <a:buFont typeface="Wingdings 2" pitchFamily="18" charset="2"/>
              <a:buNone/>
            </a:pPr>
            <a:r>
              <a:rPr lang="pt-BR" smtClean="0"/>
              <a:t>		p-&gt;salario = 3500;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3FB1D-889B-400D-9805-A17BCC89A7D0}" type="slidenum">
              <a:rPr lang="pt-BR" smtClean="0"/>
              <a:pPr>
                <a:defRPr/>
              </a:pPr>
              <a:t>43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Operador . E </a:t>
            </a:r>
            <a:r>
              <a:rPr lang="pt-BR" dirty="0" smtClean="0">
                <a:sym typeface="Wingdings" pitchFamily="2" charset="2"/>
              </a:rPr>
              <a:t></a:t>
            </a:r>
            <a:endParaRPr lang="pt-BR" dirty="0"/>
          </a:p>
        </p:txBody>
      </p:sp>
      <p:sp>
        <p:nvSpPr>
          <p:cNvPr id="50179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#include&lt;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definição da estrutura de dados</a:t>
            </a:r>
          </a:p>
          <a:p>
            <a:pPr lvl="1">
              <a:buFont typeface="Wingdings 2" pitchFamily="18" charset="2"/>
              <a:buNone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empregado {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char nome[80];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idade;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salario;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Empregado;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EB3474-1E21-4818-8753-CDD5B96DEAAB}" type="slidenum">
              <a:rPr lang="pt-BR" smtClean="0"/>
              <a:pPr>
                <a:defRPr/>
              </a:pPr>
              <a:t>44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Operador . E </a:t>
            </a:r>
            <a:r>
              <a:rPr lang="pt-BR" dirty="0" smtClean="0">
                <a:sym typeface="Wingdings" pitchFamily="2" charset="2"/>
              </a:rPr>
              <a:t></a:t>
            </a:r>
            <a:endParaRPr lang="pt-BR" dirty="0"/>
          </a:p>
        </p:txBody>
      </p:sp>
      <p:sp>
        <p:nvSpPr>
          <p:cNvPr id="5120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(continuação):</a:t>
            </a:r>
          </a:p>
          <a:p>
            <a:pPr lvl="1">
              <a:buFont typeface="Wingdings 2" pitchFamily="18" charset="2"/>
              <a:buNone/>
            </a:pP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Empregado emp1;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("Preenchendo as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informacoes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				empregado 1 sem usar ponteiros\n");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("Digite o nome do empregado: ");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("%s", emp1.nome);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("Digite a idade do empregado: ");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("%d", &amp;emp1.idade);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("Digite o salario do empregado: ");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("%f", &amp;emp1.salario);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3A97B-0942-4A39-BE3C-108BAB265411}" type="slidenum">
              <a:rPr lang="pt-BR" smtClean="0"/>
              <a:pPr>
                <a:defRPr/>
              </a:pPr>
              <a:t>45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Operador . E </a:t>
            </a:r>
            <a:r>
              <a:rPr lang="pt-BR" dirty="0" smtClean="0">
                <a:sym typeface="Wingdings" pitchFamily="2" charset="2"/>
              </a:rPr>
              <a:t></a:t>
            </a:r>
            <a:endParaRPr lang="pt-BR" dirty="0"/>
          </a:p>
        </p:txBody>
      </p:sp>
      <p:sp>
        <p:nvSpPr>
          <p:cNvPr id="5222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(continuação):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Empregado emp2;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Empregado *p = &amp;emp2;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nPreenchendo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informacoes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			empregado 2 usando ponteiros\n");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("Digite o nome do empregado: ");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("%s", p-&gt;nome);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("Digite a idade do empregado: ");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("%d", &amp;p-&gt;idade);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("Digite o salario do empregado: ");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("%f", &amp;p-&gt;salario);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E36698-8514-41C3-A198-B54AD654AB9E}" type="slidenum">
              <a:rPr lang="pt-BR" smtClean="0"/>
              <a:pPr>
                <a:defRPr/>
              </a:pPr>
              <a:t>46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Operador . E </a:t>
            </a:r>
            <a:r>
              <a:rPr lang="pt-BR" dirty="0" smtClean="0">
                <a:sym typeface="Wingdings" pitchFamily="2" charset="2"/>
              </a:rPr>
              <a:t></a:t>
            </a:r>
            <a:endParaRPr lang="pt-BR" dirty="0"/>
          </a:p>
        </p:txBody>
      </p:sp>
      <p:sp>
        <p:nvSpPr>
          <p:cNvPr id="5325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 (continuação):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nImprimindo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informacoes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				empregado 1\n");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("Nome: %s\n", emp1.nome);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("Idade: %d\n", emp1.idade);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("Salario: %.2f\n", emp1.salario);    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nImprimindo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informacoes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 				empregado 2\n");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("Nome: %s\n", p-&gt;nome);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("Idade: %d\n", p-&gt;idade);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("Salario: %.2f\n", p-&gt;salario);	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pPr lvl="1">
              <a:buFont typeface="Wingdings 2" pitchFamily="18" charset="2"/>
              <a:buNone/>
            </a:pP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pt-BR" dirty="0" smtClean="0"/>
          </a:p>
          <a:p>
            <a:pPr>
              <a:buFont typeface="Wingdings 2" pitchFamily="18" charset="2"/>
              <a:buNone/>
            </a:pP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79397B-974A-49B4-864A-AE28BCAA93A4}" type="slidenum">
              <a:rPr lang="pt-BR" smtClean="0"/>
              <a:pPr>
                <a:defRPr/>
              </a:pPr>
              <a:t>47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5427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Criar um vetor de 5 inteiros. Alocar espaço para esse vetor, preenchê-lo e depois imprimir todos os seus elementos.</a:t>
            </a:r>
          </a:p>
          <a:p>
            <a:r>
              <a:rPr lang="pt-BR" smtClean="0"/>
              <a:t>Criar um vetor de ponteiros para strings. Alocar espaço para esse vetor, preenchê-lo e depois imprimir todos os seus elementos. A 1ª string tem tamanho de 3, a 2ª de 4 e a 3ª de 5 caracteres.</a:t>
            </a:r>
          </a:p>
          <a:p>
            <a:r>
              <a:rPr lang="pt-BR" smtClean="0"/>
              <a:t>Crie uma estrutura com os seguintes campos: nome, idade, telefone. Alocar espaço para essa estrutura, preenchê-la e depois imprimir os dados.</a:t>
            </a:r>
          </a:p>
          <a:p>
            <a:r>
              <a:rPr lang="pt-BR" smtClean="0"/>
              <a:t>Faça o mesmo programa, mas usando um vetor de 10 estruturas.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748CAE-ABE9-4123-9FA3-DE568A6FEAE9}" type="slidenum">
              <a:rPr lang="pt-BR" smtClean="0"/>
              <a:pPr>
                <a:defRPr/>
              </a:pPr>
              <a:t>48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55299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SCHILDT, Herbert. C Completo e Total. 3ª ed. São Paulo: Pearson Makron Books, 2006, Cap. 5.</a:t>
            </a:r>
          </a:p>
          <a:p>
            <a:endParaRPr lang="pt-BR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71C657-0AEB-4B77-8C7F-D02DAB33B489}" type="slidenum">
              <a:rPr lang="pt-BR" smtClean="0"/>
              <a:pPr>
                <a:defRPr/>
              </a:pPr>
              <a:t>49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Variáveis ponteiros</a:t>
            </a:r>
            <a:endParaRPr lang="pt-BR" dirty="0"/>
          </a:p>
        </p:txBody>
      </p:sp>
      <p:sp>
        <p:nvSpPr>
          <p:cNvPr id="12291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Para uma variável ser do tipo ponteiro, ela deve ser declarada como tal, ou seja, deve possuir um </a:t>
            </a:r>
            <a:r>
              <a:rPr lang="pt-BR" b="1" dirty="0" smtClean="0">
                <a:solidFill>
                  <a:srgbClr val="00B0F0"/>
                </a:solidFill>
              </a:rPr>
              <a:t>*</a:t>
            </a:r>
            <a:r>
              <a:rPr lang="pt-BR" dirty="0" smtClean="0"/>
              <a:t> na sua declaração.</a:t>
            </a:r>
          </a:p>
          <a:p>
            <a:pPr eaLnBrk="1" hangingPunct="1"/>
            <a:r>
              <a:rPr lang="pt-BR" dirty="0" smtClean="0"/>
              <a:t>Exemplo: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			</a:t>
            </a:r>
            <a:r>
              <a:rPr lang="pt-BR" dirty="0" err="1" smtClean="0"/>
              <a:t>int</a:t>
            </a:r>
            <a:r>
              <a:rPr lang="pt-BR" dirty="0" smtClean="0"/>
              <a:t>* valor;  OU </a:t>
            </a:r>
          </a:p>
          <a:p>
            <a:pPr eaLnBrk="1" hangingPunct="1">
              <a:buFont typeface="Wingdings 2" pitchFamily="18" charset="2"/>
              <a:buNone/>
            </a:pPr>
            <a:r>
              <a:rPr lang="pt-BR" dirty="0" smtClean="0"/>
              <a:t>				</a:t>
            </a:r>
            <a:r>
              <a:rPr lang="pt-BR" dirty="0" err="1" smtClean="0"/>
              <a:t>int</a:t>
            </a:r>
            <a:r>
              <a:rPr lang="pt-BR" dirty="0" smtClean="0"/>
              <a:t> *valor;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O </a:t>
            </a:r>
            <a:r>
              <a:rPr lang="pt-BR" dirty="0" smtClean="0">
                <a:solidFill>
                  <a:srgbClr val="00B0F0"/>
                </a:solidFill>
              </a:rPr>
              <a:t>tipo base</a:t>
            </a:r>
            <a:r>
              <a:rPr lang="pt-BR" dirty="0" smtClean="0"/>
              <a:t> do ponteiro (</a:t>
            </a:r>
            <a:r>
              <a:rPr lang="pt-BR" dirty="0" err="1" smtClean="0"/>
              <a:t>int</a:t>
            </a:r>
            <a:r>
              <a:rPr lang="pt-BR" dirty="0" smtClean="0"/>
              <a:t>, no exemplo) define o tipo de variável que o ponteiro pode apontar. </a:t>
            </a:r>
          </a:p>
          <a:p>
            <a:pPr eaLnBrk="1" hangingPunct="1"/>
            <a:r>
              <a:rPr lang="pt-BR" dirty="0" smtClean="0"/>
              <a:t>A princípio qualquer tipo de ponteiro pode apontar para qualquer lugar na memória, mas é importante declarar o ponteiro corretamente para evitar erros!</a:t>
            </a:r>
          </a:p>
          <a:p>
            <a:pPr eaLnBrk="1" hangingPunct="1"/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759885-2412-4678-8F18-B708B7A78483}" type="slidenum">
              <a:rPr lang="pt-BR" smtClean="0"/>
              <a:pPr>
                <a:defRPr/>
              </a:pPr>
              <a:t>5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Operadores de ponteiros</a:t>
            </a:r>
            <a:endParaRPr lang="pt-BR" dirty="0"/>
          </a:p>
        </p:txBody>
      </p:sp>
      <p:sp>
        <p:nvSpPr>
          <p:cNvPr id="1331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Existem 02 operadores especiais para ponteiros: </a:t>
            </a:r>
            <a:r>
              <a:rPr lang="pt-BR" b="1" dirty="0" smtClean="0">
                <a:solidFill>
                  <a:srgbClr val="00B0F0"/>
                </a:solidFill>
              </a:rPr>
              <a:t>*</a:t>
            </a:r>
            <a:r>
              <a:rPr lang="pt-BR" dirty="0" smtClean="0"/>
              <a:t> e </a:t>
            </a:r>
            <a:r>
              <a:rPr lang="pt-BR" b="1" dirty="0" smtClean="0">
                <a:solidFill>
                  <a:srgbClr val="00B0F0"/>
                </a:solidFill>
              </a:rPr>
              <a:t>&amp;</a:t>
            </a:r>
            <a:r>
              <a:rPr lang="pt-BR" dirty="0" smtClean="0"/>
              <a:t>.</a:t>
            </a:r>
          </a:p>
          <a:p>
            <a:pPr eaLnBrk="1" hangingPunct="1"/>
            <a:r>
              <a:rPr lang="pt-BR" dirty="0" smtClean="0"/>
              <a:t>O </a:t>
            </a:r>
            <a:r>
              <a:rPr lang="pt-BR" dirty="0" smtClean="0">
                <a:solidFill>
                  <a:srgbClr val="00B0F0"/>
                </a:solidFill>
              </a:rPr>
              <a:t>&amp;</a:t>
            </a:r>
            <a:r>
              <a:rPr lang="pt-BR" dirty="0" smtClean="0"/>
              <a:t> devolve o </a:t>
            </a:r>
            <a:r>
              <a:rPr lang="pt-BR" dirty="0" smtClean="0">
                <a:solidFill>
                  <a:srgbClr val="00B0F0"/>
                </a:solidFill>
              </a:rPr>
              <a:t>endereço na memória da variável</a:t>
            </a:r>
            <a:r>
              <a:rPr lang="pt-BR" dirty="0" smtClean="0"/>
              <a:t>.</a:t>
            </a:r>
          </a:p>
          <a:p>
            <a:pPr eaLnBrk="1" hangingPunct="1"/>
            <a:r>
              <a:rPr lang="pt-BR" dirty="0" smtClean="0"/>
              <a:t>Exemplo:</a:t>
            </a:r>
          </a:p>
          <a:p>
            <a:pPr lvl="1" eaLnBrk="1" hangingPunct="1"/>
            <a:r>
              <a:rPr lang="pt-BR" dirty="0" err="1" smtClean="0"/>
              <a:t>mem</a:t>
            </a:r>
            <a:r>
              <a:rPr lang="pt-BR" dirty="0" smtClean="0"/>
              <a:t> = &amp;contador </a:t>
            </a:r>
            <a:r>
              <a:rPr lang="pt-BR" dirty="0" smtClean="0">
                <a:solidFill>
                  <a:schemeClr val="tx1">
                    <a:lumMod val="85000"/>
                  </a:schemeClr>
                </a:solidFill>
              </a:rPr>
              <a:t>//coloca em </a:t>
            </a:r>
            <a:r>
              <a:rPr lang="pt-BR" dirty="0" err="1" smtClean="0">
                <a:solidFill>
                  <a:schemeClr val="tx1">
                    <a:lumMod val="85000"/>
                  </a:schemeClr>
                </a:solidFill>
              </a:rPr>
              <a:t>mem</a:t>
            </a:r>
            <a:r>
              <a:rPr lang="pt-BR" dirty="0" smtClean="0">
                <a:solidFill>
                  <a:schemeClr val="tx1">
                    <a:lumMod val="85000"/>
                  </a:schemeClr>
                </a:solidFill>
              </a:rPr>
              <a:t> o endereço da memória que contém a variável contador. </a:t>
            </a:r>
          </a:p>
          <a:p>
            <a:pPr eaLnBrk="1" hangingPunct="1"/>
            <a:r>
              <a:rPr lang="pt-BR" dirty="0" smtClean="0"/>
              <a:t>Leia o operador &amp; como “</a:t>
            </a:r>
            <a:r>
              <a:rPr lang="pt-BR" dirty="0" smtClean="0">
                <a:solidFill>
                  <a:srgbClr val="00B0F0"/>
                </a:solidFill>
              </a:rPr>
              <a:t>o endereço de</a:t>
            </a:r>
            <a:r>
              <a:rPr lang="pt-BR" dirty="0" smtClean="0"/>
              <a:t>” (</a:t>
            </a:r>
            <a:r>
              <a:rPr lang="pt-BR" dirty="0" smtClean="0">
                <a:solidFill>
                  <a:srgbClr val="00B0F0"/>
                </a:solidFill>
              </a:rPr>
              <a:t>aponta para</a:t>
            </a:r>
            <a:r>
              <a:rPr lang="pt-BR" dirty="0" smtClean="0"/>
              <a:t>).</a:t>
            </a:r>
          </a:p>
          <a:p>
            <a:pPr eaLnBrk="1" hangingPunct="1"/>
            <a:r>
              <a:rPr lang="pt-BR" dirty="0" smtClean="0"/>
              <a:t>Logo, pelo exemplo anterior, “</a:t>
            </a:r>
            <a:r>
              <a:rPr lang="pt-BR" dirty="0" err="1" smtClean="0"/>
              <a:t>mem</a:t>
            </a:r>
            <a:r>
              <a:rPr lang="pt-BR" dirty="0" smtClean="0"/>
              <a:t> recebe o endereço de contador” (</a:t>
            </a:r>
            <a:r>
              <a:rPr lang="pt-BR" dirty="0" err="1" smtClean="0"/>
              <a:t>mem</a:t>
            </a:r>
            <a:r>
              <a:rPr lang="pt-BR" dirty="0" smtClean="0"/>
              <a:t> aponta para contador). </a:t>
            </a:r>
          </a:p>
          <a:p>
            <a:pPr eaLnBrk="1" hangingPunct="1"/>
            <a:r>
              <a:rPr lang="pt-BR" dirty="0" smtClean="0"/>
              <a:t>Exemplo: </a:t>
            </a:r>
          </a:p>
          <a:p>
            <a:pPr lvl="1" eaLnBrk="1" hangingPunct="1"/>
            <a:r>
              <a:rPr lang="pt-BR" dirty="0" smtClean="0"/>
              <a:t>contador está na posição de memória 1234 e contém o valor 900. Que valor será armazenado em </a:t>
            </a:r>
            <a:r>
              <a:rPr lang="pt-BR" dirty="0" err="1" smtClean="0"/>
              <a:t>mem</a:t>
            </a:r>
            <a:r>
              <a:rPr lang="pt-BR" dirty="0" smtClean="0"/>
              <a:t>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21DA5B-1F44-4B3E-8910-C5B60D59A8D2}" type="slidenum">
              <a:rPr lang="pt-BR" smtClean="0"/>
              <a:pPr>
                <a:defRPr/>
              </a:pPr>
              <a:t>6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Operadores de ponteiros</a:t>
            </a:r>
            <a:endParaRPr lang="pt-BR" dirty="0"/>
          </a:p>
        </p:txBody>
      </p:sp>
      <p:sp>
        <p:nvSpPr>
          <p:cNvPr id="8195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/>
              <a:t>O segundo operador de ponteiro é o </a:t>
            </a:r>
            <a:r>
              <a:rPr lang="pt-BR" dirty="0" smtClean="0">
                <a:solidFill>
                  <a:srgbClr val="00B0F0"/>
                </a:solidFill>
              </a:rPr>
              <a:t>*</a:t>
            </a:r>
            <a:r>
              <a:rPr lang="pt-BR" dirty="0" smtClean="0"/>
              <a:t>, que é o complemento de </a:t>
            </a:r>
            <a:r>
              <a:rPr lang="pt-BR" dirty="0" smtClean="0">
                <a:solidFill>
                  <a:srgbClr val="00B0F0"/>
                </a:solidFill>
              </a:rPr>
              <a:t>&amp;</a:t>
            </a:r>
            <a:r>
              <a:rPr lang="pt-BR" dirty="0" smtClean="0"/>
              <a:t>. Ele devolve o valor da variável referenciada pelo ponteiro.</a:t>
            </a:r>
          </a:p>
          <a:p>
            <a:pPr eaLnBrk="1" hangingPunct="1"/>
            <a:r>
              <a:rPr lang="pt-BR" dirty="0" smtClean="0"/>
              <a:t>Exemplo:</a:t>
            </a:r>
          </a:p>
          <a:p>
            <a:pPr lvl="1" eaLnBrk="1" hangingPunct="1"/>
            <a:r>
              <a:rPr lang="pt-BR" dirty="0" smtClean="0"/>
              <a:t>x = *</a:t>
            </a:r>
            <a:r>
              <a:rPr lang="pt-BR" dirty="0" err="1" smtClean="0"/>
              <a:t>mem</a:t>
            </a:r>
            <a:r>
              <a:rPr lang="pt-BR" dirty="0" smtClean="0"/>
              <a:t>; </a:t>
            </a:r>
            <a:r>
              <a:rPr lang="pt-BR" dirty="0" smtClean="0">
                <a:solidFill>
                  <a:schemeClr val="tx1">
                    <a:lumMod val="85000"/>
                  </a:schemeClr>
                </a:solidFill>
              </a:rPr>
              <a:t>// Qual vai ser o valor de x?</a:t>
            </a:r>
          </a:p>
          <a:p>
            <a:pPr lvl="1" eaLnBrk="1" hangingPunct="1"/>
            <a:r>
              <a:rPr lang="pt-BR" dirty="0" smtClean="0"/>
              <a:t>x vai ter o valor 900, porque 900 é o valor armazenado na posição de memória 1234, que é o endereço armazenado em mem. Se </a:t>
            </a:r>
            <a:r>
              <a:rPr lang="pt-BR" dirty="0" err="1" smtClean="0"/>
              <a:t>mem</a:t>
            </a:r>
            <a:r>
              <a:rPr lang="pt-BR" dirty="0" smtClean="0"/>
              <a:t> aponta para contador, o conteúdo de contador é atribuído a x.</a:t>
            </a:r>
          </a:p>
          <a:p>
            <a:pPr eaLnBrk="1" hangingPunct="1"/>
            <a:r>
              <a:rPr lang="pt-BR" dirty="0" smtClean="0"/>
              <a:t>Leia o operador </a:t>
            </a:r>
            <a:r>
              <a:rPr lang="pt-BR" dirty="0" smtClean="0">
                <a:solidFill>
                  <a:srgbClr val="00B0F0"/>
                </a:solidFill>
              </a:rPr>
              <a:t>*</a:t>
            </a:r>
            <a:r>
              <a:rPr lang="pt-BR" dirty="0" smtClean="0"/>
              <a:t> como “</a:t>
            </a:r>
            <a:r>
              <a:rPr lang="pt-BR" dirty="0" smtClean="0">
                <a:solidFill>
                  <a:srgbClr val="00B0F0"/>
                </a:solidFill>
              </a:rPr>
              <a:t>conteúdo da variável apontada por</a:t>
            </a:r>
            <a:r>
              <a:rPr lang="pt-BR" dirty="0" smtClean="0"/>
              <a:t>” ou “</a:t>
            </a:r>
            <a:r>
              <a:rPr lang="pt-BR" dirty="0">
                <a:solidFill>
                  <a:srgbClr val="00B0F0"/>
                </a:solidFill>
              </a:rPr>
              <a:t>conteúdo da </a:t>
            </a:r>
            <a:r>
              <a:rPr lang="pt-BR" dirty="0" smtClean="0">
                <a:solidFill>
                  <a:srgbClr val="00B0F0"/>
                </a:solidFill>
              </a:rPr>
              <a:t>posição de memória apontada </a:t>
            </a:r>
            <a:r>
              <a:rPr lang="pt-BR" dirty="0">
                <a:solidFill>
                  <a:srgbClr val="00B0F0"/>
                </a:solidFill>
              </a:rPr>
              <a:t>por</a:t>
            </a:r>
            <a:r>
              <a:rPr lang="pt-BR" dirty="0" smtClean="0"/>
              <a:t>”</a:t>
            </a:r>
          </a:p>
          <a:p>
            <a:pPr eaLnBrk="1" hangingPunct="1"/>
            <a:r>
              <a:rPr lang="pt-BR" dirty="0" smtClean="0"/>
              <a:t>Logo, pelo exemplo anterior, “x recebe o valor que está no endereço </a:t>
            </a:r>
            <a:r>
              <a:rPr lang="pt-BR" dirty="0" err="1" smtClean="0"/>
              <a:t>mem</a:t>
            </a:r>
            <a:r>
              <a:rPr lang="pt-BR" dirty="0" smtClean="0"/>
              <a:t>” (x recebe o conteúdo de </a:t>
            </a:r>
            <a:r>
              <a:rPr lang="pt-BR" dirty="0" err="1" smtClean="0"/>
              <a:t>mem</a:t>
            </a:r>
            <a:r>
              <a:rPr lang="pt-BR" dirty="0" smtClean="0"/>
              <a:t>).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E34DB6-804B-4228-8392-71B9A6FA22E7}" type="slidenum">
              <a:rPr lang="pt-BR" smtClean="0"/>
              <a:pPr>
                <a:defRPr/>
              </a:pPr>
              <a:t>7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Operadores de ponteiros</a:t>
            </a:r>
            <a:endParaRPr lang="pt-BR" dirty="0"/>
          </a:p>
        </p:txBody>
      </p:sp>
      <p:sp>
        <p:nvSpPr>
          <p:cNvPr id="1536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b="1" u="sng" dirty="0" smtClean="0"/>
              <a:t>Resumindo</a:t>
            </a:r>
            <a:r>
              <a:rPr lang="pt-BR" dirty="0" smtClean="0"/>
              <a:t>: seja </a:t>
            </a:r>
            <a:r>
              <a:rPr lang="pt-BR" b="1" dirty="0" smtClean="0"/>
              <a:t>p</a:t>
            </a:r>
            <a:r>
              <a:rPr lang="pt-BR" dirty="0" smtClean="0"/>
              <a:t> um ponteiro.</a:t>
            </a:r>
          </a:p>
          <a:p>
            <a:pPr lvl="1" eaLnBrk="1" hangingPunct="1"/>
            <a:r>
              <a:rPr lang="pt-BR" dirty="0" smtClean="0"/>
              <a:t>p </a:t>
            </a:r>
            <a:r>
              <a:rPr lang="pt-BR" dirty="0" smtClean="0">
                <a:sym typeface="Wingdings" panose="05000000000000000000" pitchFamily="2" charset="2"/>
              </a:rPr>
              <a:t> conteúdo da variável p.</a:t>
            </a:r>
          </a:p>
          <a:p>
            <a:pPr lvl="1" eaLnBrk="1" hangingPunct="1"/>
            <a:r>
              <a:rPr lang="pt-BR" dirty="0" smtClean="0">
                <a:sym typeface="Wingdings" panose="05000000000000000000" pitchFamily="2" charset="2"/>
              </a:rPr>
              <a:t>&amp;p  endereço da variável p.</a:t>
            </a:r>
          </a:p>
          <a:p>
            <a:pPr lvl="1" eaLnBrk="1" hangingPunct="1"/>
            <a:r>
              <a:rPr lang="pt-BR" dirty="0" smtClean="0">
                <a:sym typeface="Wingdings" panose="05000000000000000000" pitchFamily="2" charset="2"/>
              </a:rPr>
              <a:t>*p  conteúdo da variável apontada por p.</a:t>
            </a:r>
          </a:p>
          <a:p>
            <a:pPr lvl="1" eaLnBrk="1" hangingPunct="1"/>
            <a:r>
              <a:rPr lang="pt-BR" dirty="0" smtClean="0">
                <a:sym typeface="Wingdings" panose="05000000000000000000" pitchFamily="2" charset="2"/>
              </a:rPr>
              <a:t>*&amp;p == &amp;*p == p</a:t>
            </a:r>
            <a:endParaRPr lang="pt-BR" dirty="0" smtClean="0"/>
          </a:p>
          <a:p>
            <a:pPr eaLnBrk="1" hangingPunct="1"/>
            <a:endParaRPr lang="pt-BR" b="1" u="sng" dirty="0"/>
          </a:p>
          <a:p>
            <a:pPr eaLnBrk="1" hangingPunct="1"/>
            <a:r>
              <a:rPr lang="pt-BR" b="1" u="sng" dirty="0" smtClean="0"/>
              <a:t>OBS.</a:t>
            </a:r>
            <a:r>
              <a:rPr lang="pt-BR" b="1" dirty="0" smtClean="0"/>
              <a:t>:</a:t>
            </a:r>
            <a:r>
              <a:rPr lang="pt-BR" dirty="0" smtClean="0"/>
              <a:t> Não confundir o </a:t>
            </a:r>
            <a:r>
              <a:rPr lang="pt-BR" dirty="0" smtClean="0">
                <a:solidFill>
                  <a:srgbClr val="00B0F0"/>
                </a:solidFill>
              </a:rPr>
              <a:t>*</a:t>
            </a:r>
            <a:r>
              <a:rPr lang="pt-BR" dirty="0" smtClean="0"/>
              <a:t> com o sinal de multiplicação e nem o </a:t>
            </a:r>
            <a:r>
              <a:rPr lang="pt-BR" dirty="0" smtClean="0">
                <a:solidFill>
                  <a:srgbClr val="00B0F0"/>
                </a:solidFill>
              </a:rPr>
              <a:t>&amp;</a:t>
            </a:r>
            <a:r>
              <a:rPr lang="pt-BR" dirty="0" smtClean="0"/>
              <a:t> com o AND lógico (&amp;&amp;).</a:t>
            </a:r>
          </a:p>
          <a:p>
            <a:pPr eaLnBrk="1" hangingPunct="1"/>
            <a:endParaRPr lang="pt-BR" dirty="0" smtClean="0"/>
          </a:p>
          <a:p>
            <a:pPr eaLnBrk="1" hangingPunct="1"/>
            <a:r>
              <a:rPr lang="pt-BR" dirty="0" smtClean="0"/>
              <a:t>As variáveis ponteiros devem sempre apontar para o tipo de dado correto. O compilador não gera nenhum erro, mas o programa não executa corretamente.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5EA0BD-05AC-44AF-BC5B-388F82F6EF94}" type="slidenum">
              <a:rPr lang="pt-BR" smtClean="0"/>
              <a:pPr>
                <a:defRPr/>
              </a:pPr>
              <a:t>8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pt-BR" dirty="0" smtClean="0"/>
              <a:t>Expressões com ponteiros</a:t>
            </a:r>
            <a:endParaRPr lang="pt-BR" dirty="0"/>
          </a:p>
        </p:txBody>
      </p:sp>
      <p:sp>
        <p:nvSpPr>
          <p:cNvPr id="16387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pt-BR" dirty="0" smtClean="0">
                <a:solidFill>
                  <a:srgbClr val="00B0F0"/>
                </a:solidFill>
              </a:rPr>
              <a:t>Atribuição de Ponteiros</a:t>
            </a:r>
            <a:r>
              <a:rPr lang="pt-BR" dirty="0" smtClean="0"/>
              <a:t>:</a:t>
            </a:r>
          </a:p>
          <a:p>
            <a:pPr lvl="1" eaLnBrk="1" hangingPunct="1">
              <a:buFont typeface="Wingdings 2" pitchFamily="18" charset="2"/>
              <a:buNone/>
            </a:pPr>
            <a:endParaRPr lang="pt-BR" dirty="0" smtClean="0"/>
          </a:p>
          <a:p>
            <a:pPr lvl="1" eaLnBrk="1" hangingPunct="1">
              <a:buFont typeface="Wingdings 2" pitchFamily="18" charset="2"/>
              <a:buNone/>
            </a:pPr>
            <a:r>
              <a:rPr lang="pt-BR" dirty="0" smtClean="0"/>
              <a:t>#include&lt;</a:t>
            </a:r>
            <a:r>
              <a:rPr lang="pt-BR" dirty="0" err="1" smtClean="0"/>
              <a:t>stdio.h</a:t>
            </a:r>
            <a:r>
              <a:rPr lang="pt-BR" dirty="0" smtClean="0"/>
              <a:t>&gt;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pt-BR" dirty="0" err="1" smtClean="0"/>
              <a:t>main</a:t>
            </a:r>
            <a:r>
              <a:rPr lang="pt-BR" dirty="0" smtClean="0"/>
              <a:t>()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pt-BR" dirty="0" smtClean="0"/>
              <a:t>{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x;		// cria uma variável inteira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dirty="0" err="1" smtClean="0"/>
              <a:t>int</a:t>
            </a:r>
            <a:r>
              <a:rPr lang="pt-BR" dirty="0" smtClean="0"/>
              <a:t> *p1, *p2;	// cria dois ponteiros para inteiros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pt-BR" dirty="0" smtClean="0"/>
              <a:t>	p1 = &amp;x;		// p1 recebe o endereço de x na memória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pt-BR" dirty="0" smtClean="0"/>
              <a:t>	p2 = p1;		// p2 recebe o valor que está em p1</a:t>
            </a:r>
          </a:p>
          <a:p>
            <a:pPr eaLnBrk="1" hangingPunct="1">
              <a:buFont typeface="Wingdings 2" pitchFamily="18" charset="2"/>
              <a:buNone/>
            </a:pPr>
            <a:endParaRPr lang="pt-BR" dirty="0" smtClean="0"/>
          </a:p>
          <a:p>
            <a:pPr lvl="1" eaLnBrk="1" hangingPunct="1">
              <a:buFont typeface="Wingdings 2" pitchFamily="18" charset="2"/>
              <a:buNone/>
            </a:pPr>
            <a:r>
              <a:rPr lang="pt-BR" dirty="0" smtClean="0"/>
              <a:t>	</a:t>
            </a:r>
            <a:r>
              <a:rPr lang="pt-BR" dirty="0" err="1" smtClean="0"/>
              <a:t>printf</a:t>
            </a:r>
            <a:r>
              <a:rPr lang="pt-BR" dirty="0" smtClean="0"/>
              <a:t>(“%d\n”, p2);</a:t>
            </a:r>
          </a:p>
          <a:p>
            <a:pPr lvl="1" eaLnBrk="1" hangingPunct="1">
              <a:buFont typeface="Wingdings 2" pitchFamily="18" charset="2"/>
              <a:buNone/>
            </a:pPr>
            <a:r>
              <a:rPr lang="pt-BR" dirty="0" smtClean="0"/>
              <a:t>}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08004B-585F-482E-8DD2-AB133E3F51CB}" type="slidenum">
              <a:rPr lang="pt-BR" smtClean="0"/>
              <a:pPr>
                <a:defRPr/>
              </a:pPr>
              <a:t>9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3917</TotalTime>
  <Words>2216</Words>
  <Application>Microsoft Office PowerPoint</Application>
  <PresentationFormat>Apresentação na tela (4:3)</PresentationFormat>
  <Paragraphs>560</Paragraphs>
  <Slides>49</Slides>
  <Notes>38</Notes>
  <HiddenSlides>1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49</vt:i4>
      </vt:variant>
    </vt:vector>
  </HeadingPairs>
  <TitlesOfParts>
    <vt:vector size="58" baseType="lpstr">
      <vt:lpstr>Arial</vt:lpstr>
      <vt:lpstr>Calibri</vt:lpstr>
      <vt:lpstr>Courier New</vt:lpstr>
      <vt:lpstr>Franklin Gothic Book</vt:lpstr>
      <vt:lpstr>Times New Roman</vt:lpstr>
      <vt:lpstr>Verdana</vt:lpstr>
      <vt:lpstr>Wingdings</vt:lpstr>
      <vt:lpstr>Wingdings 2</vt:lpstr>
      <vt:lpstr>Técnica</vt:lpstr>
      <vt:lpstr>ponteiros</vt:lpstr>
      <vt:lpstr>introdução</vt:lpstr>
      <vt:lpstr>introdução</vt:lpstr>
      <vt:lpstr>O que são ponteiros?</vt:lpstr>
      <vt:lpstr>Variáveis ponteiros</vt:lpstr>
      <vt:lpstr>Operadores de ponteiros</vt:lpstr>
      <vt:lpstr>Operadores de ponteiros</vt:lpstr>
      <vt:lpstr>Operadores de ponteiros</vt:lpstr>
      <vt:lpstr>Expressões com ponteiros</vt:lpstr>
      <vt:lpstr>Expressões com ponteiros</vt:lpstr>
      <vt:lpstr>Expressões com ponteiros</vt:lpstr>
      <vt:lpstr>Expressões com ponteiros</vt:lpstr>
      <vt:lpstr>Expressões com ponteiros</vt:lpstr>
      <vt:lpstr>Ponteiros e vetores / Matrizes</vt:lpstr>
      <vt:lpstr>Ponteiros e vetores / Matrizes</vt:lpstr>
      <vt:lpstr>Ponteiros e vetores / Matrizes</vt:lpstr>
      <vt:lpstr>Ponteiros e vetores / Matrizes</vt:lpstr>
      <vt:lpstr>Ponteiros e vetores / Matrizes</vt:lpstr>
      <vt:lpstr>Ponteiros e vetores / Matrizes</vt:lpstr>
      <vt:lpstr>Indireção múltipla</vt:lpstr>
      <vt:lpstr>Indireção múltipla</vt:lpstr>
      <vt:lpstr>Indireção múltipla</vt:lpstr>
      <vt:lpstr>Indireção múltipla</vt:lpstr>
      <vt:lpstr>Indireção múltipla</vt:lpstr>
      <vt:lpstr>Inicialização de ponteiros</vt:lpstr>
      <vt:lpstr>Variáveis (revisão!)</vt:lpstr>
      <vt:lpstr>Variáveis estáticas x variáveis dinâmicas</vt:lpstr>
      <vt:lpstr>Variáveis estáticas x variáveis dinâmicas</vt:lpstr>
      <vt:lpstr>Variáveis estáticas x variáveis dinâmicas</vt:lpstr>
      <vt:lpstr>variáveis estáticas x variáveis dinâmicas</vt:lpstr>
      <vt:lpstr>variáveis estáticas x variáveis dinâmicas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</vt:lpstr>
      <vt:lpstr>Alocação dinâmica</vt:lpstr>
      <vt:lpstr>Operador . E </vt:lpstr>
      <vt:lpstr>Operador . E </vt:lpstr>
      <vt:lpstr>Operador . E </vt:lpstr>
      <vt:lpstr>Operador . E </vt:lpstr>
      <vt:lpstr>Operador . E </vt:lpstr>
      <vt:lpstr>Operador . E </vt:lpstr>
      <vt:lpstr>Operador . E </vt:lpstr>
      <vt:lpstr>Operador . E </vt:lpstr>
      <vt:lpstr>exercícios</vt:lpstr>
      <vt:lpstr>bibliografia</vt:lpstr>
    </vt:vector>
  </TitlesOfParts>
  <Company>Abicudo's Corp.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Andre Costa</dc:creator>
  <cp:lastModifiedBy>Andre</cp:lastModifiedBy>
  <cp:revision>268</cp:revision>
  <dcterms:created xsi:type="dcterms:W3CDTF">2009-02-03T01:44:23Z</dcterms:created>
  <dcterms:modified xsi:type="dcterms:W3CDTF">2016-11-01T00:07:12Z</dcterms:modified>
</cp:coreProperties>
</file>