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embeddedFontLst>
    <p:embeddedFont>
      <p:font typeface="Gill Sans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ivx4eYOUqC8R+nulqJoZwUv4wy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GillSans-bold.fntdata"/><Relationship Id="rId10" Type="http://schemas.openxmlformats.org/officeDocument/2006/relationships/slide" Target="slides/slide4.xml"/><Relationship Id="rId32" Type="http://schemas.openxmlformats.org/officeDocument/2006/relationships/font" Target="fonts/GillSans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7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7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7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7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3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9" name="Google Shape;99;p39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0" name="Google Shape;100;p39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0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0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30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30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9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29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32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33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34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" name="Google Shape;64;p3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5" name="Google Shape;65;p35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6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2" name="Google Shape;72;p3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3" name="Google Shape;73;p36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4" name="Google Shape;74;p36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36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79" name="Google Shape;79;p37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3" name="Google Shape;83;p3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4" name="Google Shape;84;p37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37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2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" name="Google Shape;12;p2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" name="Google Shape;13;p26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Google Shape;103;p28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4" name="Google Shape;104;p2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p28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6" name="Google Shape;106;p2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7" name="Google Shape;107;p2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8" name="Google Shape;108;p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9" name="Google Shape;109;p28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/>
              <a:t>ELE08572-Sistemas Digitais</a:t>
            </a:r>
            <a:endParaRPr/>
          </a:p>
        </p:txBody>
      </p:sp>
      <p:sp>
        <p:nvSpPr>
          <p:cNvPr id="123" name="Google Shape;123;p1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/>
              <a:t>Profa. Eliete Caldeira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</a:t>
            </a:r>
            <a:r>
              <a:rPr i="1" lang="en-US"/>
              <a:t>Datapath</a:t>
            </a:r>
            <a:r>
              <a:rPr lang="en-US"/>
              <a:t> </a:t>
            </a:r>
            <a:br>
              <a:rPr lang="en-US"/>
            </a:br>
            <a:r>
              <a:rPr lang="en-US">
                <a:solidFill>
                  <a:srgbClr val="000000"/>
                </a:solidFill>
              </a:rPr>
              <a:t>Exemplo: Multiplicador sequencial</a:t>
            </a:r>
            <a:endParaRPr/>
          </a:p>
        </p:txBody>
      </p:sp>
      <p:sp>
        <p:nvSpPr>
          <p:cNvPr id="179" name="Google Shape;179;p10"/>
          <p:cNvSpPr txBox="1"/>
          <p:nvPr>
            <p:ph idx="1" type="body"/>
          </p:nvPr>
        </p:nvSpPr>
        <p:spPr>
          <a:xfrm>
            <a:off x="457200" y="1219200"/>
            <a:ext cx="8229600" cy="5353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case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state_reg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idle =&gt;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'1'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b_next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unsigned(</a:t>
            </a:r>
            <a:r>
              <a:rPr b="1" lang="en-US" sz="20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b_in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lang="en-US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"00000000"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 unsigned(</a:t>
            </a:r>
            <a:r>
              <a:rPr b="1" lang="en-US" sz="20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a_in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C_INIT;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(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others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1" lang="en-US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b_in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)=</a:t>
            </a:r>
            <a:r>
              <a:rPr b="1" lang="en-US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'1'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state_next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add;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state_next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shift;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state_next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idle;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-US" sz="20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ready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</a:t>
            </a:r>
            <a:r>
              <a:rPr b="1" lang="en-US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'1'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</a:t>
            </a:r>
            <a:r>
              <a:rPr i="1" lang="en-US"/>
              <a:t>Datapath</a:t>
            </a:r>
            <a:r>
              <a:rPr lang="en-US"/>
              <a:t> </a:t>
            </a:r>
            <a:br>
              <a:rPr lang="en-US"/>
            </a:br>
            <a:r>
              <a:rPr lang="en-US">
                <a:solidFill>
                  <a:srgbClr val="000000"/>
                </a:solidFill>
              </a:rPr>
              <a:t>Exemplo: Multiplicador sequencial</a:t>
            </a:r>
            <a:endParaRPr/>
          </a:p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457200" y="1219200"/>
            <a:ext cx="8229600" cy="5353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   when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 =&gt;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state_next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shift;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shift =&gt;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b_next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lang="en-US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b_reg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(WIDTH-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*WIDTH-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&amp; </a:t>
            </a:r>
            <a:r>
              <a:rPr b="1" lang="en-US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/= </a:t>
            </a:r>
            <a:r>
              <a:rPr b="1" lang="en-US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"0000"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b_next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)=</a:t>
            </a:r>
            <a:r>
              <a:rPr b="1" lang="en-US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'1'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state_next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add;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state_next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shift;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state_next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idle;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std_logic_vector(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shift_add_arch;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</a:t>
            </a:r>
            <a:r>
              <a:rPr i="1" lang="en-US"/>
              <a:t>Datapath</a:t>
            </a:r>
            <a:r>
              <a:rPr lang="en-US"/>
              <a:t> </a:t>
            </a:r>
            <a:br>
              <a:rPr lang="en-US"/>
            </a:br>
            <a:r>
              <a:rPr lang="en-US">
                <a:solidFill>
                  <a:srgbClr val="000000"/>
                </a:solidFill>
              </a:rPr>
              <a:t>Exemplo: </a:t>
            </a:r>
            <a:r>
              <a:rPr lang="en-US"/>
              <a:t>Multiplicador sequencial</a:t>
            </a:r>
            <a:endParaRPr/>
          </a:p>
        </p:txBody>
      </p:sp>
      <p:sp>
        <p:nvSpPr>
          <p:cNvPr id="191" name="Google Shape;191;p1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O multiplicador sequencial apresentado trata cada </a:t>
            </a:r>
            <a:r>
              <a:rPr i="1" lang="en-US"/>
              <a:t>bit </a:t>
            </a:r>
            <a:r>
              <a:rPr lang="en-US"/>
              <a:t>do multiplicador por vez e gasta um ciclo de </a:t>
            </a:r>
            <a:r>
              <a:rPr i="1" lang="en-US"/>
              <a:t>clock </a:t>
            </a:r>
            <a:r>
              <a:rPr lang="en-US"/>
              <a:t>quando este bit é ‘0’ para fazer o deslocamento e dois ciclos de </a:t>
            </a:r>
            <a:r>
              <a:rPr i="1" lang="en-US"/>
              <a:t>clock </a:t>
            </a:r>
            <a:r>
              <a:rPr lang="en-US"/>
              <a:t>quando o bit é ‘1’ para fazer a soma e depois o deslocamento.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É possível implementar o circuito gastando sempre um ciclo de clock para cada bit do multiplicador independente se o valor é ‘0’ ou ‘1’ porque um circuito combinacional pode verificar o bit do multiplicador e realizar a soma se necessário e o deslocamento antes da próxima borda do </a:t>
            </a:r>
            <a:r>
              <a:rPr i="1" lang="en-US"/>
              <a:t>clock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Datapath </a:t>
            </a:r>
            <a:br>
              <a:rPr lang="en-US"/>
            </a:br>
            <a:r>
              <a:rPr lang="en-US"/>
              <a:t>Exercício: Multiplicador Sequencial Versão2</a:t>
            </a:r>
            <a:endParaRPr/>
          </a:p>
        </p:txBody>
      </p:sp>
      <p:sp>
        <p:nvSpPr>
          <p:cNvPr id="197" name="Google Shape;197;p1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Projetar um multiplicador que possa tratar em 1 ciclo de clock cada bit do multiplicador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</a:t>
            </a:r>
            <a:r>
              <a:rPr i="1" lang="en-US"/>
              <a:t>Datapath</a:t>
            </a:r>
            <a:r>
              <a:rPr lang="en-US"/>
              <a:t> </a:t>
            </a:r>
            <a:br>
              <a:rPr lang="en-US"/>
            </a:br>
            <a:r>
              <a:rPr lang="en-US"/>
              <a:t>Exercício: Multiplicador Sequencial Versão2</a:t>
            </a:r>
            <a:endParaRPr/>
          </a:p>
        </p:txBody>
      </p:sp>
      <p:sp>
        <p:nvSpPr>
          <p:cNvPr id="203" name="Google Shape;203;p1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Para encaminhar a solução está sendo proposto o </a:t>
            </a:r>
            <a:r>
              <a:rPr i="1" lang="en-US"/>
              <a:t>datapath</a:t>
            </a:r>
            <a:r>
              <a:rPr lang="en-US"/>
              <a:t> que deve ser usado. </a:t>
            </a:r>
            <a:endParaRPr/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12933"/>
            <a:ext cx="9144000" cy="3260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Datapath </a:t>
            </a:r>
            <a:br>
              <a:rPr lang="en-US"/>
            </a:br>
            <a:r>
              <a:rPr lang="en-US"/>
              <a:t>Exercício: Multiplicador Sequencial Versão2</a:t>
            </a:r>
            <a:endParaRPr/>
          </a:p>
        </p:txBody>
      </p:sp>
      <p:sp>
        <p:nvSpPr>
          <p:cNvPr id="210" name="Google Shape;210;p1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Ele é composto de 3 registradores: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x_reg é um registrador de n </a:t>
            </a:r>
            <a:r>
              <a:rPr i="1" lang="en-US"/>
              <a:t>bits </a:t>
            </a:r>
            <a:r>
              <a:rPr lang="en-US"/>
              <a:t>que armazena o multiplicando. Ele tem um sinal ldX(load X) ativo em ‘1’ quando xin deve ser copiado para x_reg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y_reg é um registrador de deslocamento de n </a:t>
            </a:r>
            <a:r>
              <a:rPr i="1" lang="en-US"/>
              <a:t>bits </a:t>
            </a:r>
            <a:r>
              <a:rPr lang="en-US"/>
              <a:t>que recebe inicialmente o multiplicador.  Ele tem um sinal ldY(load Y) que é ativo em ‘1’ e permite que yin seja copiado para y_reg e  outro sinal shY(shift Y) também ativo em ‘1’ que permite que x_reg seja deslocado à direita de 1 </a:t>
            </a:r>
            <a:r>
              <a:rPr i="1" lang="en-US"/>
              <a:t>bit</a:t>
            </a:r>
            <a:r>
              <a:rPr lang="en-US"/>
              <a:t>.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z_reg é um registrador de 2n </a:t>
            </a:r>
            <a:r>
              <a:rPr i="1" lang="en-US"/>
              <a:t>bits </a:t>
            </a:r>
            <a:r>
              <a:rPr lang="en-US"/>
              <a:t>para armazenar o resultado da multiplicação. Ele tem um sinal clrZ(clear Z) que é ativo em ‘1’ e permite zerar z_reg e outro sinal ldZ(load Z) também ativo em ‘1’ que permite que z_reg receba o resultado parcial do produto a cada ciclo de </a:t>
            </a:r>
            <a:r>
              <a:rPr i="1" lang="en-US"/>
              <a:t>clock</a:t>
            </a:r>
            <a:r>
              <a:rPr lang="en-US"/>
              <a:t>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Datapath </a:t>
            </a:r>
            <a:br>
              <a:rPr lang="en-US"/>
            </a:br>
            <a:r>
              <a:rPr lang="en-US"/>
              <a:t>Exercício: Multiplicador Sequencial Versão2</a:t>
            </a:r>
            <a:endParaRPr/>
          </a:p>
        </p:txBody>
      </p:sp>
      <p:sp>
        <p:nvSpPr>
          <p:cNvPr id="216" name="Google Shape;216;p1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O </a:t>
            </a:r>
            <a:r>
              <a:rPr i="1" lang="en-US"/>
              <a:t>datapath </a:t>
            </a:r>
            <a:r>
              <a:rPr lang="en-US"/>
              <a:t>possui ainda: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um bloco combinacional que faz a operação AND entre o conteúdo de x_reg e o y_reg(0). </a:t>
            </a:r>
            <a:endParaRPr/>
          </a:p>
          <a:p>
            <a:pPr indent="0" lvl="1" marL="274320" rtl="0" algn="l"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and_out 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&lt;= (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others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1" lang="en-US" sz="2000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’0’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when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y_reg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20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)=</a:t>
            </a:r>
            <a:r>
              <a:rPr b="1" lang="en-US" sz="2000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‘0’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x_reg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t/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Um somador de n bits que recebe a saída do bloco anterior e os n </a:t>
            </a:r>
            <a:r>
              <a:rPr i="1" lang="en-US"/>
              <a:t>bits </a:t>
            </a:r>
            <a:r>
              <a:rPr lang="en-US"/>
              <a:t>mais significativos de z_reg. </a:t>
            </a:r>
            <a:endParaRPr/>
          </a:p>
          <a:p>
            <a:pPr indent="0" lvl="1" marL="274320" rtl="0" algn="l"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signal a_ext, b_ext: unsigned(n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0);</a:t>
            </a:r>
            <a:endParaRPr/>
          </a:p>
          <a:p>
            <a:pPr indent="0" lvl="1" marL="274320" rtl="0" algn="l"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signal sum_ext: std_logic_vector(n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0);</a:t>
            </a:r>
            <a:endParaRPr/>
          </a:p>
          <a:p>
            <a:pPr indent="0" lvl="1" marL="274320" rtl="0" algn="l"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a_ext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&lt;=  unsigned(</a:t>
            </a:r>
            <a:r>
              <a:rPr b="1" lang="en-US" sz="2000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’0’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and_out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1" marL="274320" rtl="0" algn="l"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b_ext 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&lt;= unsigned(</a:t>
            </a:r>
            <a:r>
              <a:rPr b="1" lang="en-US" sz="2000">
                <a:solidFill>
                  <a:srgbClr val="D8D8D8"/>
                </a:solidFill>
                <a:latin typeface="Consolas"/>
                <a:ea typeface="Consolas"/>
                <a:cs typeface="Consolas"/>
                <a:sym typeface="Consolas"/>
              </a:rPr>
              <a:t>’0’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z_reg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(2*n-1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n));</a:t>
            </a:r>
            <a:endParaRPr/>
          </a:p>
          <a:p>
            <a:pPr indent="0" lvl="1" marL="274320" rtl="0" algn="l"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sum_ext 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&lt;= std_logic_vector(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a_ext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b_ext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-177800" lvl="1" marL="548640" rtl="0" algn="l"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b="1" sz="2000">
              <a:solidFill>
                <a:srgbClr val="000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Datapath </a:t>
            </a:r>
            <a:br>
              <a:rPr lang="en-US"/>
            </a:br>
            <a:r>
              <a:rPr lang="en-US"/>
              <a:t>Exercício: Multiplicador Sequencial Versão2</a:t>
            </a:r>
            <a:endParaRPr/>
          </a:p>
        </p:txBody>
      </p:sp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548640" rtl="0" algn="l">
              <a:spcBef>
                <a:spcPts val="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O resultado da soma e parte do vetor z_reg são armazenados de forma a fazer o deslocamento e armazenamento do resultado parcial</a:t>
            </a:r>
            <a:endParaRPr/>
          </a:p>
          <a:p>
            <a:pPr indent="0" lvl="1" marL="274320" rtl="0" algn="l">
              <a:spcBef>
                <a:spcPts val="500"/>
              </a:spcBef>
              <a:spcAft>
                <a:spcPts val="0"/>
              </a:spcAft>
              <a:buSzPts val="1824"/>
              <a:buNone/>
            </a:pPr>
            <a:r>
              <a:rPr b="1" lang="en-US" sz="24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z_reg 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sum_ext 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&amp; </a:t>
            </a:r>
            <a:r>
              <a:rPr b="1" lang="en-US" sz="24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z_reg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(n-1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1);</a:t>
            </a:r>
            <a:endParaRPr/>
          </a:p>
          <a:p>
            <a:pPr indent="-163322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163322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Datapath </a:t>
            </a:r>
            <a:br>
              <a:rPr lang="en-US"/>
            </a:br>
            <a:r>
              <a:rPr lang="en-US"/>
              <a:t>Exercício: Multiplicador Sequencial Versão2</a:t>
            </a:r>
            <a:endParaRPr/>
          </a:p>
        </p:txBody>
      </p:sp>
      <p:sp>
        <p:nvSpPr>
          <p:cNvPr id="228" name="Google Shape;228;p1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548640" rtl="0" algn="l">
              <a:spcBef>
                <a:spcPts val="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Este </a:t>
            </a:r>
            <a:r>
              <a:rPr i="1" lang="en-US"/>
              <a:t>datapath </a:t>
            </a:r>
            <a:r>
              <a:rPr lang="en-US"/>
              <a:t>é proposto no livro </a:t>
            </a:r>
            <a:endParaRPr/>
          </a:p>
          <a:p>
            <a:pPr indent="-228600" lvl="2" marL="822960" rtl="0" algn="l"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/>
              <a:t>Ercegovac, M.; Lang, T.; Moreno, J. H.: Introdução aos Sistemas Digitais. Bookman. 2000.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No livro é proposta uma máquina de estados para gerar explicitamente os sinais de controle dos registradores ldX, ldY, clrZ, shY, ldZ. </a:t>
            </a:r>
            <a:endParaRPr/>
          </a:p>
          <a:p>
            <a:pPr indent="-163322" lvl="1" marL="548640" rtl="0" algn="l"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</a:t>
            </a:r>
            <a:r>
              <a:rPr i="1" lang="en-US"/>
              <a:t>Datapath</a:t>
            </a:r>
            <a:r>
              <a:rPr lang="en-US"/>
              <a:t> </a:t>
            </a:r>
            <a:br>
              <a:rPr lang="en-US"/>
            </a:br>
            <a:r>
              <a:rPr lang="en-US"/>
              <a:t>Exercício: Multiplicador Sequencial Versão2</a:t>
            </a:r>
            <a:endParaRPr/>
          </a:p>
        </p:txBody>
      </p: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FSM de controle</a:t>
            </a:r>
            <a:endParaRPr/>
          </a:p>
        </p:txBody>
      </p:sp>
      <p:pic>
        <p:nvPicPr>
          <p:cNvPr id="235" name="Google Shape;2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1724044"/>
            <a:ext cx="78486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</a:pPr>
            <a:r>
              <a:rPr lang="en-US"/>
              <a:t>Exercício 01 – Multiplicador Sequencial </a:t>
            </a:r>
            <a:endParaRPr/>
          </a:p>
        </p:txBody>
      </p:sp>
      <p:sp>
        <p:nvSpPr>
          <p:cNvPr id="129" name="Google Shape;129;p2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/>
              <a:t>Capítulo 02- Máquinas de Estados Finitos com </a:t>
            </a:r>
            <a:r>
              <a:rPr i="1" lang="en-US"/>
              <a:t>Datapath</a:t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</a:t>
            </a:r>
            <a:r>
              <a:rPr i="1" lang="en-US"/>
              <a:t>Datapath</a:t>
            </a:r>
            <a:r>
              <a:rPr lang="en-US"/>
              <a:t> </a:t>
            </a:r>
            <a:br>
              <a:rPr lang="en-US"/>
            </a:br>
            <a:r>
              <a:rPr lang="en-US"/>
              <a:t>Exercício: Multiplicador Sequencial Versão2</a:t>
            </a:r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No estado </a:t>
            </a:r>
            <a:r>
              <a:rPr b="1" lang="en-US"/>
              <a:t>idle </a:t>
            </a:r>
            <a:r>
              <a:rPr lang="en-US"/>
              <a:t>o sistema permanece até que dados novos sejam apresentados e o sinal </a:t>
            </a:r>
            <a:r>
              <a:rPr b="1" lang="en-US"/>
              <a:t>start </a:t>
            </a:r>
            <a:r>
              <a:rPr lang="en-US"/>
              <a:t>seja ‘1’.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Neste caso o sistema vai para o estado </a:t>
            </a:r>
            <a:r>
              <a:rPr b="1" lang="en-US"/>
              <a:t>setup </a:t>
            </a:r>
            <a:r>
              <a:rPr lang="en-US"/>
              <a:t>onde os valores de </a:t>
            </a:r>
            <a:r>
              <a:rPr b="1" lang="en-US"/>
              <a:t>xin </a:t>
            </a:r>
            <a:r>
              <a:rPr lang="en-US"/>
              <a:t>e </a:t>
            </a:r>
            <a:r>
              <a:rPr b="1" lang="en-US"/>
              <a:t>yin </a:t>
            </a:r>
            <a:r>
              <a:rPr lang="en-US"/>
              <a:t>são carregados em </a:t>
            </a:r>
            <a:r>
              <a:rPr b="1" lang="en-US"/>
              <a:t>x_reg </a:t>
            </a:r>
            <a:r>
              <a:rPr lang="en-US"/>
              <a:t>e </a:t>
            </a:r>
            <a:r>
              <a:rPr b="1" lang="en-US"/>
              <a:t>y_reg</a:t>
            </a:r>
            <a:r>
              <a:rPr lang="en-US"/>
              <a:t>, assim como </a:t>
            </a:r>
            <a:r>
              <a:rPr b="1" lang="en-US"/>
              <a:t>z_reg </a:t>
            </a:r>
            <a:r>
              <a:rPr lang="en-US"/>
              <a:t>é zerado (fazendo </a:t>
            </a:r>
            <a:r>
              <a:rPr b="1" lang="en-US"/>
              <a:t>ldX</a:t>
            </a:r>
            <a:r>
              <a:rPr lang="en-US"/>
              <a:t>, </a:t>
            </a:r>
            <a:r>
              <a:rPr b="1" lang="en-US"/>
              <a:t>ldY </a:t>
            </a:r>
            <a:r>
              <a:rPr lang="en-US"/>
              <a:t>e </a:t>
            </a:r>
            <a:r>
              <a:rPr b="1" lang="en-US"/>
              <a:t>clrZ </a:t>
            </a:r>
            <a:r>
              <a:rPr lang="en-US"/>
              <a:t>iguais a ‘1’)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Então o sistema vai para o estado </a:t>
            </a:r>
            <a:r>
              <a:rPr b="1" lang="en-US"/>
              <a:t>active </a:t>
            </a:r>
            <a:r>
              <a:rPr lang="en-US"/>
              <a:t>onde carrega o novo valor de </a:t>
            </a:r>
            <a:r>
              <a:rPr b="1" lang="en-US"/>
              <a:t>z_reg </a:t>
            </a:r>
            <a:r>
              <a:rPr lang="en-US"/>
              <a:t>e desloca </a:t>
            </a:r>
            <a:r>
              <a:rPr b="1" lang="en-US"/>
              <a:t>y_reg </a:t>
            </a:r>
            <a:r>
              <a:rPr lang="en-US"/>
              <a:t>(fazendo </a:t>
            </a:r>
            <a:r>
              <a:rPr b="1" lang="en-US"/>
              <a:t>ldZ </a:t>
            </a:r>
            <a:r>
              <a:rPr lang="en-US"/>
              <a:t>e </a:t>
            </a:r>
            <a:r>
              <a:rPr b="1" lang="en-US"/>
              <a:t>shY </a:t>
            </a:r>
            <a:r>
              <a:rPr lang="en-US"/>
              <a:t>iguais a 1) . O sistema permanece nesse estado para </a:t>
            </a:r>
            <a:r>
              <a:rPr b="1" lang="en-US"/>
              <a:t>count </a:t>
            </a:r>
            <a:r>
              <a:rPr lang="en-US"/>
              <a:t>de 0 a </a:t>
            </a:r>
            <a:r>
              <a:rPr b="1" lang="en-US"/>
              <a:t>n</a:t>
            </a:r>
            <a:r>
              <a:rPr lang="en-US"/>
              <a:t>-1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O sistema então retorna para </a:t>
            </a:r>
            <a:r>
              <a:rPr b="1" lang="en-US"/>
              <a:t>idle</a:t>
            </a:r>
            <a:endParaRPr b="1"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</a:t>
            </a:r>
            <a:r>
              <a:rPr i="1" lang="en-US"/>
              <a:t>Datapath</a:t>
            </a:r>
            <a:r>
              <a:rPr lang="en-US"/>
              <a:t> </a:t>
            </a:r>
            <a:br>
              <a:rPr lang="en-US"/>
            </a:br>
            <a:r>
              <a:rPr lang="en-US"/>
              <a:t>Exercício: Multiplicador Sequencial Versão2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A composição do sistema é mostrada com os dois blocos e os sinais trocados entre eles.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102905"/>
            <a:ext cx="7233018" cy="4134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</a:t>
            </a:r>
            <a:r>
              <a:rPr i="1" lang="en-US"/>
              <a:t>Datapath</a:t>
            </a:r>
            <a:r>
              <a:rPr lang="en-US"/>
              <a:t> </a:t>
            </a:r>
            <a:br>
              <a:rPr lang="en-US"/>
            </a:br>
            <a:r>
              <a:rPr lang="en-US"/>
              <a:t>Exercício: Multiplicador Sequencial Versão2</a:t>
            </a:r>
            <a:endParaRPr/>
          </a:p>
        </p:txBody>
      </p:sp>
      <p:sp>
        <p:nvSpPr>
          <p:cNvPr id="254" name="Google Shape;254;p2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Representação matemática do multiplicador</a:t>
            </a:r>
            <a:endParaRPr/>
          </a:p>
        </p:txBody>
      </p:sp>
      <p:pic>
        <p:nvPicPr>
          <p:cNvPr id="255" name="Google Shape;2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8363" y="1795475"/>
            <a:ext cx="48672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</a:t>
            </a:r>
            <a:r>
              <a:rPr i="1" lang="en-US"/>
              <a:t>Datapath</a:t>
            </a:r>
            <a:r>
              <a:rPr lang="en-US"/>
              <a:t> </a:t>
            </a:r>
            <a:br>
              <a:rPr lang="en-US"/>
            </a:br>
            <a:r>
              <a:rPr lang="en-US"/>
              <a:t>Exercício: Multiplicador Sequencial Versão2</a:t>
            </a:r>
            <a:endParaRPr/>
          </a:p>
        </p:txBody>
      </p:sp>
      <p:sp>
        <p:nvSpPr>
          <p:cNvPr id="261" name="Google Shape;261;p2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Exemplo</a:t>
            </a:r>
            <a:endParaRPr/>
          </a:p>
        </p:txBody>
      </p:sp>
      <p:pic>
        <p:nvPicPr>
          <p:cNvPr id="262" name="Google Shape;2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3055" y="1142984"/>
            <a:ext cx="6829425" cy="56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</a:t>
            </a:r>
            <a:r>
              <a:rPr i="1" lang="en-US"/>
              <a:t>Datapath</a:t>
            </a:r>
            <a:r>
              <a:rPr lang="en-US"/>
              <a:t> </a:t>
            </a:r>
            <a:br>
              <a:rPr lang="en-US"/>
            </a:br>
            <a:r>
              <a:rPr lang="en-US"/>
              <a:t>Exercício: Multiplicador Sequencial Versão2</a:t>
            </a:r>
            <a:endParaRPr/>
          </a:p>
        </p:txBody>
      </p:sp>
      <p:sp>
        <p:nvSpPr>
          <p:cNvPr id="268" name="Google Shape;268;p2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Desenhe a carta ASMD do multiplicador na versão 2 adicionando: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um sinal de </a:t>
            </a:r>
            <a:r>
              <a:rPr i="1" lang="en-US"/>
              <a:t>status</a:t>
            </a:r>
            <a:r>
              <a:rPr lang="en-US"/>
              <a:t> </a:t>
            </a:r>
            <a:r>
              <a:rPr i="1" lang="en-US"/>
              <a:t>ready</a:t>
            </a:r>
            <a:r>
              <a:rPr lang="en-US"/>
              <a:t> que fica ativo quando o sistema está no estado </a:t>
            </a:r>
            <a:r>
              <a:rPr b="1" lang="en-US"/>
              <a:t>idle </a:t>
            </a:r>
            <a:r>
              <a:rPr lang="en-US"/>
              <a:t>e portanto pronto para uma nova multiplicação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e outro sinal </a:t>
            </a:r>
            <a:r>
              <a:rPr i="1" lang="en-US"/>
              <a:t>done_tick</a:t>
            </a:r>
            <a:r>
              <a:rPr lang="en-US"/>
              <a:t> que fica ativo por um ciclo de </a:t>
            </a:r>
            <a:r>
              <a:rPr i="1" lang="en-US"/>
              <a:t>clock </a:t>
            </a:r>
            <a:r>
              <a:rPr lang="en-US"/>
              <a:t>quando a multiplicação termina. Para implementar este sinal, o melhor modo é incluir um estado </a:t>
            </a:r>
            <a:r>
              <a:rPr b="1" lang="en-US"/>
              <a:t>done </a:t>
            </a:r>
            <a:r>
              <a:rPr lang="en-US"/>
              <a:t>entre </a:t>
            </a:r>
            <a:r>
              <a:rPr b="1" lang="en-US"/>
              <a:t>active </a:t>
            </a:r>
            <a:r>
              <a:rPr lang="en-US"/>
              <a:t>e </a:t>
            </a:r>
            <a:r>
              <a:rPr b="1" lang="en-US"/>
              <a:t>idle </a:t>
            </a:r>
            <a:r>
              <a:rPr lang="en-US"/>
              <a:t>quando a multiplicação termina.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Escreva o código para o multiplicador em VHDL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Gere um </a:t>
            </a:r>
            <a:r>
              <a:rPr i="1" lang="en-US"/>
              <a:t>testbench</a:t>
            </a:r>
            <a:r>
              <a:rPr lang="en-US"/>
              <a:t> para o circuito para mostrar seu funcionamento para ALGUMAS combinações das entradas incluindo a apresentada no exemplo dado.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</a:t>
            </a:r>
            <a:r>
              <a:rPr i="1" lang="en-US"/>
              <a:t>Datapath</a:t>
            </a:r>
            <a:r>
              <a:rPr lang="en-US"/>
              <a:t> </a:t>
            </a:r>
            <a:br>
              <a:rPr lang="en-US"/>
            </a:br>
            <a:r>
              <a:rPr lang="en-US"/>
              <a:t>Exercício: Multiplicador Sequencial Versão2</a:t>
            </a:r>
            <a:endParaRPr/>
          </a:p>
        </p:txBody>
      </p:sp>
      <p:sp>
        <p:nvSpPr>
          <p:cNvPr id="274" name="Google Shape;274;p2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Entregar o arquivo vhd do multiplicador e do </a:t>
            </a:r>
            <a:r>
              <a:rPr i="1" lang="en-US"/>
              <a:t>testbench</a:t>
            </a:r>
            <a:endParaRPr i="1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Entregar o pdf da simulação do multiplicador usando o </a:t>
            </a:r>
            <a:r>
              <a:rPr i="1" lang="en-US"/>
              <a:t>testbench</a:t>
            </a:r>
            <a:r>
              <a:rPr lang="en-US"/>
              <a:t> proposto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É importante verificar se o circuito gasta um ciclo de </a:t>
            </a:r>
            <a:r>
              <a:rPr i="1" lang="en-US"/>
              <a:t>clock </a:t>
            </a:r>
            <a:r>
              <a:rPr lang="en-US"/>
              <a:t>para cada </a:t>
            </a:r>
            <a:r>
              <a:rPr i="1" lang="en-US"/>
              <a:t>bit </a:t>
            </a:r>
            <a:r>
              <a:rPr lang="en-US"/>
              <a:t>do multiplicador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</a:t>
            </a:r>
            <a:r>
              <a:rPr i="1" lang="en-US"/>
              <a:t>Datapath</a:t>
            </a:r>
            <a:r>
              <a:rPr lang="en-US"/>
              <a:t> </a:t>
            </a:r>
            <a:br>
              <a:rPr lang="en-US"/>
            </a:br>
            <a:r>
              <a:rPr lang="en-US">
                <a:solidFill>
                  <a:srgbClr val="000000"/>
                </a:solidFill>
              </a:rPr>
              <a:t>Exemplo: Multiplicador sequencial</a:t>
            </a:r>
            <a:endParaRPr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Algoritmo de multiplicação desloca e soma (</a:t>
            </a:r>
            <a:r>
              <a:rPr i="1" lang="en-US" sz="2000"/>
              <a:t>shift and add</a:t>
            </a:r>
            <a:r>
              <a:rPr lang="en-US" sz="2000"/>
              <a:t>) 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292"/>
              <a:buChar char="🞂"/>
            </a:pPr>
            <a:r>
              <a:rPr lang="en-US" sz="1700"/>
              <a:t>Algumas vezes não há nenhum multiplicador de </a:t>
            </a:r>
            <a:r>
              <a:rPr i="1" lang="en-US" sz="1700"/>
              <a:t>hardware</a:t>
            </a:r>
            <a:r>
              <a:rPr lang="en-US" sz="1700"/>
              <a:t> disponível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292"/>
              <a:buChar char="🞂"/>
            </a:pPr>
            <a:r>
              <a:rPr lang="en-US" sz="1700"/>
              <a:t>A multiplicação pode ser feita por meio de somas 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292"/>
              <a:buChar char="🞂"/>
            </a:pPr>
            <a:r>
              <a:rPr lang="en-US" sz="1700"/>
              <a:t>Veja o exemplo abaixo com multiplicação de números binários positivos de 4-bits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2928934"/>
            <a:ext cx="7545291" cy="2766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</a:t>
            </a:r>
            <a:r>
              <a:rPr i="1" lang="en-US"/>
              <a:t>Datapath</a:t>
            </a:r>
            <a:r>
              <a:rPr lang="en-US"/>
              <a:t> </a:t>
            </a:r>
            <a:br>
              <a:rPr lang="en-US"/>
            </a:br>
            <a:r>
              <a:rPr lang="en-US">
                <a:solidFill>
                  <a:srgbClr val="000000"/>
                </a:solidFill>
              </a:rPr>
              <a:t>Exemplo: Multiplicador sequencial</a:t>
            </a:r>
            <a:endParaRPr/>
          </a:p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Ideia básica (mostrada com entradas de 4-bits) 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Processar o multiplicador (isto é,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baseline="-25000" lang="en-US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baseline="-25000" lang="en-US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baseline="-25000" lang="en-US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baseline="-25000" lang="en-US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/>
              <a:t>) um </a:t>
            </a:r>
            <a:r>
              <a:rPr i="1" lang="en-US"/>
              <a:t>bit</a:t>
            </a:r>
            <a:r>
              <a:rPr lang="en-US"/>
              <a:t> por vez</a:t>
            </a:r>
            <a:endParaRPr i="1"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Se o bit </a:t>
            </a:r>
            <a:r>
              <a:rPr b="1" lang="en-US"/>
              <a:t>n</a:t>
            </a:r>
            <a:r>
              <a:rPr lang="en-US"/>
              <a:t> (isto é,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baseline="-25000" lang="en-US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/>
              <a:t>) é 1, </a:t>
            </a:r>
            <a:endParaRPr/>
          </a:p>
          <a:p>
            <a:pPr indent="-228600" lvl="2" marL="82296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Deslocar o multiplicando (isto é, 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baseline="-25000" lang="en-US" sz="2400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baseline="-25000" lang="en-US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baseline="-25000" lang="en-US" sz="24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baseline="-25000" lang="en-US" sz="24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/>
              <a:t>) à esquerda de n posições</a:t>
            </a:r>
            <a:endParaRPr/>
          </a:p>
          <a:p>
            <a:pPr indent="-228600" lvl="2" marL="82296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Somar o valor deslocado ao produto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Repetir o procedimento para cada </a:t>
            </a:r>
            <a:r>
              <a:rPr i="1" lang="en-US"/>
              <a:t>bit</a:t>
            </a:r>
            <a:r>
              <a:rPr lang="en-US"/>
              <a:t> sequencialmente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</a:t>
            </a:r>
            <a:r>
              <a:rPr i="1" lang="en-US"/>
              <a:t>Datapath</a:t>
            </a:r>
            <a:r>
              <a:rPr lang="en-US"/>
              <a:t> </a:t>
            </a:r>
            <a:br>
              <a:rPr lang="en-US"/>
            </a:br>
            <a:r>
              <a:rPr lang="en-US">
                <a:solidFill>
                  <a:srgbClr val="000000"/>
                </a:solidFill>
              </a:rPr>
              <a:t>Exemplo: Multiplicador sequencial</a:t>
            </a:r>
            <a:endParaRPr/>
          </a:p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457200" y="1219200"/>
            <a:ext cx="4186238" cy="499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Carta ASMD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Em uma operação RT </a:t>
            </a:r>
            <a:r>
              <a:rPr i="1" lang="en-US"/>
              <a:t>default</a:t>
            </a:r>
            <a:r>
              <a:rPr lang="en-US"/>
              <a:t>, o registrador mantém seu valor prévio</a:t>
            </a:r>
            <a:endParaRPr/>
          </a:p>
          <a:p>
            <a:pPr indent="-274320" lvl="1" marL="548640" rtl="0" algn="l">
              <a:spcBef>
                <a:spcPts val="500"/>
              </a:spcBef>
              <a:spcAft>
                <a:spcPts val="0"/>
              </a:spcAft>
              <a:buSzPts val="1748"/>
              <a:buChar char="🞂"/>
            </a:pPr>
            <a:r>
              <a:rPr lang="en-US"/>
              <a:t>Operações RT </a:t>
            </a:r>
            <a:r>
              <a:rPr i="1" lang="en-US"/>
              <a:t>default</a:t>
            </a:r>
            <a:r>
              <a:rPr lang="en-US"/>
              <a:t> não são mostradas na carta ASMD</a:t>
            </a:r>
            <a:endParaRPr/>
          </a:p>
        </p:txBody>
      </p:sp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76" y="1120619"/>
            <a:ext cx="4293226" cy="573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</a:t>
            </a:r>
            <a:r>
              <a:rPr i="1" lang="en-US"/>
              <a:t>Datapath</a:t>
            </a:r>
            <a:r>
              <a:rPr lang="en-US"/>
              <a:t> </a:t>
            </a:r>
            <a:br>
              <a:rPr lang="en-US"/>
            </a:br>
            <a:r>
              <a:rPr lang="en-US">
                <a:solidFill>
                  <a:srgbClr val="000000"/>
                </a:solidFill>
              </a:rPr>
              <a:t>Exemplo: Multiplicador sequencial</a:t>
            </a:r>
            <a:endParaRPr/>
          </a:p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Código HDL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library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ieee;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ieee.std_logic_1164.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ieee.numeric_std.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all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entity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seq_mult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20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clk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20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std_logic;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20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std_logic;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20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a_in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20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b_in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std_logic_vector(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20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ready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std_logic;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20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std_logic_vector(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seq_mult;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</a:t>
            </a:r>
            <a:r>
              <a:rPr i="1" lang="en-US"/>
              <a:t>Datapath</a:t>
            </a:r>
            <a:r>
              <a:rPr lang="en-US"/>
              <a:t> </a:t>
            </a:r>
            <a:br>
              <a:rPr lang="en-US"/>
            </a:br>
            <a:r>
              <a:rPr lang="en-US">
                <a:solidFill>
                  <a:srgbClr val="000000"/>
                </a:solidFill>
              </a:rPr>
              <a:t>Exemplo: Multiplicador sequencial</a:t>
            </a:r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b="1" sz="2000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architecture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shift_add_arch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seq_mult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constant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WIDTH: integer:=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constant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C_WIDTH: integer:=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-US" sz="20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-- width of the counter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constant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C_INIT: unsigned(C_WIDTH-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):=</a:t>
            </a:r>
            <a:r>
              <a:rPr b="1" lang="en-US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"1000"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state_type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(idle, add, shift);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state_reg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state_next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-US" sz="20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state_type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b_reg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b_next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unsigned(WIDTH-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unsigned(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*WIDTH-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unsigned(C_WIDTH-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signal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unsigned(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*WIDTH-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downto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D7D7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b="1" sz="2000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</a:pP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</a:t>
            </a:r>
            <a:r>
              <a:rPr i="1" lang="en-US"/>
              <a:t>Datapath</a:t>
            </a:r>
            <a:r>
              <a:rPr lang="en-US"/>
              <a:t> </a:t>
            </a:r>
            <a:br>
              <a:rPr lang="en-US"/>
            </a:br>
            <a:r>
              <a:rPr lang="en-US">
                <a:solidFill>
                  <a:srgbClr val="000000"/>
                </a:solidFill>
              </a:rPr>
              <a:t>Exemplo: Multiplicador sequencial</a:t>
            </a:r>
            <a:endParaRPr/>
          </a:p>
        </p:txBody>
      </p:sp>
      <p:sp>
        <p:nvSpPr>
          <p:cNvPr id="167" name="Google Shape;167;p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-- state and data registers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20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clk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20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reset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'1'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state_reg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idle;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b_reg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(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others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1" lang="en-US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(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others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1" lang="en-US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(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others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1" lang="en-US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(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others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1" lang="en-US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elsif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20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clk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'event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clk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'1'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state_reg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state_next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b_reg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b_next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p_reg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lang="en-US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p_next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ct val="76000"/>
              <a:buNone/>
            </a:pP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Máquinas de Estados Finitos com </a:t>
            </a:r>
            <a:r>
              <a:rPr i="1" lang="en-US"/>
              <a:t>Datapath</a:t>
            </a:r>
            <a:r>
              <a:rPr lang="en-US"/>
              <a:t> </a:t>
            </a:r>
            <a:br>
              <a:rPr lang="en-US"/>
            </a:br>
            <a:r>
              <a:rPr lang="en-US">
                <a:solidFill>
                  <a:srgbClr val="000000"/>
                </a:solidFill>
              </a:rPr>
              <a:t>Exemplo: Multiplicador sequencial</a:t>
            </a:r>
            <a:endParaRPr/>
          </a:p>
        </p:txBody>
      </p:sp>
      <p:sp>
        <p:nvSpPr>
          <p:cNvPr id="173" name="Google Shape;173;p9"/>
          <p:cNvSpPr txBox="1"/>
          <p:nvPr>
            <p:ph idx="1" type="body"/>
          </p:nvPr>
        </p:nvSpPr>
        <p:spPr>
          <a:xfrm>
            <a:off x="457200" y="1219200"/>
            <a:ext cx="8229600" cy="5353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68"/>
              <a:buNone/>
            </a:pPr>
            <a:r>
              <a:rPr b="1"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-- combinational circuit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368"/>
              <a:buNone/>
            </a:pP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state_reg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b_reg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a_reg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n_reg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p_reg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368"/>
              <a:buNone/>
            </a:pPr>
            <a:r>
              <a:rPr b="1" lang="en-US" sz="18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           b_in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8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a_in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n_next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a_next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368"/>
              <a:buNone/>
            </a:pP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368"/>
              <a:buNone/>
            </a:pPr>
            <a:r>
              <a:rPr b="1" lang="en-US" sz="18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 -- valores default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b="1" sz="1800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368"/>
              <a:buNone/>
            </a:pP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b_next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b_reg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368"/>
              <a:buNone/>
            </a:pP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a_next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a_reg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368"/>
              <a:buNone/>
            </a:pP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n_next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n_reg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368"/>
              <a:buNone/>
            </a:pP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p_next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lang="en-US" sz="18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p_reg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368"/>
              <a:buNone/>
            </a:pP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800">
                <a:solidFill>
                  <a:srgbClr val="6060C0"/>
                </a:solidFill>
                <a:latin typeface="Consolas"/>
                <a:ea typeface="Consolas"/>
                <a:cs typeface="Consolas"/>
                <a:sym typeface="Consolas"/>
              </a:rPr>
              <a:t>ready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</a:t>
            </a:r>
            <a:r>
              <a:rPr b="1"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368"/>
              <a:buNone/>
            </a:pP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2018-02-19T15:01:38Z</dcterms:created>
  <dc:creator>Eliete Maria de Oliveira Caldeira</dc:creator>
</cp:coreProperties>
</file>