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329" r:id="rId4"/>
    <p:sldId id="331" r:id="rId5"/>
    <p:sldId id="335" r:id="rId6"/>
    <p:sldId id="374" r:id="rId7"/>
    <p:sldId id="373" r:id="rId8"/>
    <p:sldId id="261" r:id="rId9"/>
    <p:sldId id="264" r:id="rId10"/>
    <p:sldId id="265" r:id="rId11"/>
    <p:sldId id="270" r:id="rId12"/>
    <p:sldId id="271" r:id="rId13"/>
    <p:sldId id="272" r:id="rId14"/>
    <p:sldId id="330" r:id="rId15"/>
    <p:sldId id="332" r:id="rId16"/>
    <p:sldId id="333" r:id="rId17"/>
    <p:sldId id="334" r:id="rId18"/>
    <p:sldId id="372" r:id="rId19"/>
    <p:sldId id="337" r:id="rId20"/>
    <p:sldId id="338" r:id="rId21"/>
    <p:sldId id="339" r:id="rId22"/>
    <p:sldId id="340" r:id="rId23"/>
    <p:sldId id="322" r:id="rId24"/>
    <p:sldId id="273" r:id="rId25"/>
    <p:sldId id="375" r:id="rId26"/>
    <p:sldId id="288" r:id="rId27"/>
    <p:sldId id="289" r:id="rId28"/>
    <p:sldId id="290" r:id="rId29"/>
    <p:sldId id="279" r:id="rId30"/>
    <p:sldId id="292" r:id="rId31"/>
    <p:sldId id="293" r:id="rId32"/>
    <p:sldId id="294" r:id="rId33"/>
    <p:sldId id="295" r:id="rId34"/>
    <p:sldId id="296" r:id="rId35"/>
    <p:sldId id="297" r:id="rId36"/>
    <p:sldId id="325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4" r:id="rId52"/>
    <p:sldId id="315" r:id="rId53"/>
    <p:sldId id="316" r:id="rId54"/>
    <p:sldId id="317" r:id="rId55"/>
    <p:sldId id="318" r:id="rId56"/>
    <p:sldId id="319" r:id="rId57"/>
    <p:sldId id="262" r:id="rId58"/>
    <p:sldId id="320" r:id="rId59"/>
    <p:sldId id="321" r:id="rId60"/>
    <p:sldId id="327" r:id="rId61"/>
    <p:sldId id="328" r:id="rId62"/>
    <p:sldId id="257" r:id="rId63"/>
    <p:sldId id="259" r:id="rId64"/>
    <p:sldId id="260" r:id="rId6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D1E9E6C-DE82-4FB1-B094-B0E172B4A5AC}" type="datetimeFigureOut">
              <a:rPr lang="pt-BR" smtClean="0"/>
              <a:pPr/>
              <a:t>07/07/2021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07/07/2021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07/07/2021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07/07/2021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D1E9E6C-DE82-4FB1-B094-B0E172B4A5AC}" type="datetimeFigureOut">
              <a:rPr lang="pt-BR" smtClean="0"/>
              <a:pPr/>
              <a:t>07/07/2021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07/07/2021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07/07/2021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07/07/2021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07/07/2021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07/07/2021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07/07/2021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1E9E6C-DE82-4FB1-B094-B0E172B4A5AC}" type="datetimeFigureOut">
              <a:rPr lang="pt-BR" smtClean="0"/>
              <a:pPr/>
              <a:t>07/07/2021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ELE08572-Sistemas Digitais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Profa</a:t>
            </a:r>
            <a:r>
              <a:rPr lang="pt-BR" dirty="0"/>
              <a:t>. </a:t>
            </a:r>
            <a:r>
              <a:rPr lang="pt-BR" dirty="0" err="1"/>
              <a:t>Eliete</a:t>
            </a:r>
            <a:r>
              <a:rPr lang="pt-BR" dirty="0"/>
              <a:t> Caldeira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transmissão com 8 </a:t>
            </a:r>
            <a:r>
              <a:rPr lang="pt-BR" sz="2400" i="1" dirty="0"/>
              <a:t>bits</a:t>
            </a:r>
            <a:r>
              <a:rPr lang="pt-BR" sz="2400" dirty="0"/>
              <a:t> de dados, sem paridade, com um </a:t>
            </a:r>
            <a:r>
              <a:rPr lang="pt-BR" sz="2400" i="1" dirty="0"/>
              <a:t>bit</a:t>
            </a:r>
            <a:r>
              <a:rPr lang="pt-BR" sz="2400" dirty="0"/>
              <a:t> de </a:t>
            </a:r>
            <a:r>
              <a:rPr lang="pt-BR" sz="2400" i="1" dirty="0" err="1"/>
              <a:t>stop</a:t>
            </a:r>
            <a:r>
              <a:rPr lang="pt-BR" sz="2400" dirty="0"/>
              <a:t> é mostrada na figura. </a:t>
            </a:r>
          </a:p>
          <a:p>
            <a:r>
              <a:rPr lang="pt-BR" sz="2400" dirty="0"/>
              <a:t>Note que o </a:t>
            </a:r>
            <a:r>
              <a:rPr lang="pt-BR" sz="2400" i="1" dirty="0"/>
              <a:t>bit</a:t>
            </a:r>
            <a:r>
              <a:rPr lang="pt-BR" sz="2400" dirty="0"/>
              <a:t> LSB do dado é transmitido primeiro.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8725" y="2747968"/>
            <a:ext cx="66865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Subsistema de recepção: </a:t>
            </a:r>
            <a:r>
              <a:rPr lang="pt-BR" dirty="0" err="1"/>
              <a:t>sobreamostragem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diagrama de blocos conceitual do subsistema de recepção da UART é mostrado na figura.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" y="2281249"/>
            <a:ext cx="809625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UART</a:t>
            </a:r>
            <a:br>
              <a:rPr lang="pt-BR"/>
            </a:br>
            <a:r>
              <a:rPr lang="pt-BR"/>
              <a:t>Subsistema de recepção: sobreamostragem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Ele consiste em três partes:</a:t>
            </a:r>
          </a:p>
          <a:p>
            <a:pPr lvl="1"/>
            <a:r>
              <a:rPr lang="pt-BR" i="1" dirty="0"/>
              <a:t>UART</a:t>
            </a:r>
            <a:r>
              <a:rPr lang="pt-BR" dirty="0"/>
              <a:t> </a:t>
            </a:r>
            <a:r>
              <a:rPr lang="pt-BR" i="1" dirty="0" err="1"/>
              <a:t>receiver</a:t>
            </a:r>
            <a:r>
              <a:rPr lang="pt-BR" dirty="0"/>
              <a:t>: o circuito que obtém o dado </a:t>
            </a:r>
            <a:r>
              <a:rPr lang="pt-BR" i="1" dirty="0"/>
              <a:t>bit</a:t>
            </a:r>
            <a:r>
              <a:rPr lang="pt-BR" dirty="0"/>
              <a:t> a </a:t>
            </a:r>
            <a:r>
              <a:rPr lang="pt-BR" i="1" dirty="0"/>
              <a:t>bit</a:t>
            </a:r>
            <a:r>
              <a:rPr lang="pt-BR" dirty="0"/>
              <a:t> via </a:t>
            </a:r>
            <a:r>
              <a:rPr lang="pt-BR" dirty="0" err="1"/>
              <a:t>sobreamostragem</a:t>
            </a:r>
            <a:endParaRPr lang="pt-BR" dirty="0"/>
          </a:p>
          <a:p>
            <a:pPr lvl="1"/>
            <a:r>
              <a:rPr lang="pt-BR" i="1" dirty="0" err="1"/>
              <a:t>Baud</a:t>
            </a:r>
            <a:r>
              <a:rPr lang="pt-BR" i="1" dirty="0"/>
              <a:t> rate </a:t>
            </a:r>
            <a:r>
              <a:rPr lang="pt-BR" i="1" dirty="0" err="1"/>
              <a:t>generator</a:t>
            </a:r>
            <a:r>
              <a:rPr lang="pt-BR" dirty="0"/>
              <a:t>: o circuito que gera os </a:t>
            </a:r>
            <a:r>
              <a:rPr lang="pt-BR" i="1" dirty="0" err="1"/>
              <a:t>ticks</a:t>
            </a:r>
            <a:r>
              <a:rPr lang="pt-BR" dirty="0"/>
              <a:t> de amostragem</a:t>
            </a:r>
          </a:p>
          <a:p>
            <a:pPr lvl="1"/>
            <a:r>
              <a:rPr lang="pt-BR" i="1" dirty="0"/>
              <a:t>Interface </a:t>
            </a:r>
            <a:r>
              <a:rPr lang="pt-BR" i="1" dirty="0" err="1"/>
              <a:t>circuit</a:t>
            </a:r>
            <a:r>
              <a:rPr lang="pt-BR" i="1" dirty="0"/>
              <a:t>:</a:t>
            </a:r>
            <a:r>
              <a:rPr lang="pt-BR" dirty="0"/>
              <a:t> o circuito que fornece </a:t>
            </a:r>
            <a:r>
              <a:rPr lang="pt-BR" i="1" dirty="0"/>
              <a:t>buffer</a:t>
            </a:r>
            <a:r>
              <a:rPr lang="pt-BR" dirty="0"/>
              <a:t> e </a:t>
            </a:r>
            <a:r>
              <a:rPr lang="pt-BR" i="1" dirty="0"/>
              <a:t>status</a:t>
            </a:r>
            <a:r>
              <a:rPr lang="pt-BR" dirty="0"/>
              <a:t> entre o receptor da UART e o sistema que usa a UART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Subsistema de recepção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i="1" dirty="0" err="1"/>
              <a:t>Baud</a:t>
            </a:r>
            <a:r>
              <a:rPr lang="pt-BR" i="1" dirty="0"/>
              <a:t> rate </a:t>
            </a:r>
            <a:r>
              <a:rPr lang="pt-BR" i="1" dirty="0" err="1"/>
              <a:t>generator</a:t>
            </a:r>
            <a:endParaRPr lang="pt-BR" i="1" dirty="0"/>
          </a:p>
          <a:p>
            <a:pPr lvl="1"/>
            <a:r>
              <a:rPr lang="pt-BR" dirty="0"/>
              <a:t>Este circuito gera um sinal de amostragem cuja </a:t>
            </a:r>
            <a:r>
              <a:rPr lang="pt-BR" dirty="0" err="1"/>
              <a:t>frequência</a:t>
            </a:r>
            <a:r>
              <a:rPr lang="pt-BR" dirty="0"/>
              <a:t> é exatamente 16 vezes a taxa designada para a recepção da UART </a:t>
            </a:r>
          </a:p>
          <a:p>
            <a:pPr lvl="1"/>
            <a:r>
              <a:rPr lang="pt-BR" dirty="0"/>
              <a:t>Para evitar criar novo </a:t>
            </a:r>
            <a:r>
              <a:rPr lang="pt-BR" i="1" dirty="0" err="1"/>
              <a:t>clock</a:t>
            </a:r>
            <a:r>
              <a:rPr lang="pt-BR" dirty="0"/>
              <a:t> e violar o princípio de projeto síncrono, o sinal de amostragem deve funcionar gerando </a:t>
            </a:r>
            <a:r>
              <a:rPr lang="pt-BR" i="1" dirty="0" err="1"/>
              <a:t>ticks</a:t>
            </a:r>
            <a:r>
              <a:rPr lang="pt-BR" dirty="0"/>
              <a:t> de habilitação e não um sinal de </a:t>
            </a:r>
            <a:r>
              <a:rPr lang="pt-BR" i="1" dirty="0" err="1"/>
              <a:t>clock</a:t>
            </a:r>
            <a:r>
              <a:rPr lang="pt-BR" dirty="0"/>
              <a:t> para o circuito </a:t>
            </a:r>
            <a:r>
              <a:rPr lang="pt-BR" i="1" dirty="0"/>
              <a:t>UART </a:t>
            </a:r>
            <a:r>
              <a:rPr lang="pt-BR" i="1" dirty="0" err="1"/>
              <a:t>receiver</a:t>
            </a:r>
            <a:r>
              <a:rPr lang="pt-BR" dirty="0"/>
              <a:t>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Exercício - UART configurável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dirty="0"/>
              <a:t>Para a taxa de 19.200, a taxa de amostragem tem que ser 19.200x16=307.200 </a:t>
            </a:r>
            <a:r>
              <a:rPr lang="pt-BR" i="1" dirty="0" err="1"/>
              <a:t>ticks</a:t>
            </a:r>
            <a:r>
              <a:rPr lang="pt-BR" dirty="0"/>
              <a:t> por segundo </a:t>
            </a:r>
          </a:p>
          <a:p>
            <a:pPr lvl="1"/>
            <a:r>
              <a:rPr lang="pt-BR" dirty="0"/>
              <a:t>Desde que o </a:t>
            </a:r>
            <a:r>
              <a:rPr lang="pt-BR" i="1" dirty="0" err="1"/>
              <a:t>clock</a:t>
            </a:r>
            <a:r>
              <a:rPr lang="pt-BR" dirty="0"/>
              <a:t> do sistema é de 50MHz, o </a:t>
            </a:r>
            <a:r>
              <a:rPr lang="pt-BR" i="1" dirty="0" err="1"/>
              <a:t>baud</a:t>
            </a:r>
            <a:r>
              <a:rPr lang="pt-BR" i="1" dirty="0"/>
              <a:t> rate </a:t>
            </a:r>
            <a:r>
              <a:rPr lang="pt-BR" i="1" dirty="0" err="1"/>
              <a:t>generator</a:t>
            </a:r>
            <a:r>
              <a:rPr lang="pt-BR" dirty="0"/>
              <a:t> precisa de um contador </a:t>
            </a:r>
            <a:r>
              <a:rPr lang="pt-BR" dirty="0" err="1"/>
              <a:t>mod</a:t>
            </a:r>
            <a:r>
              <a:rPr lang="pt-BR" dirty="0"/>
              <a:t>-M onde M=50.000.000/307.200=163, assim um sinal de saída com duração de 1 ciclo de </a:t>
            </a:r>
            <a:r>
              <a:rPr lang="pt-BR" i="1" dirty="0" err="1"/>
              <a:t>clock</a:t>
            </a:r>
            <a:r>
              <a:rPr lang="pt-BR" dirty="0"/>
              <a:t> será ativado a cada 163 ciclos de </a:t>
            </a:r>
            <a:r>
              <a:rPr lang="pt-BR" i="1" dirty="0" err="1"/>
              <a:t>clock</a:t>
            </a:r>
            <a:r>
              <a:rPr lang="pt-BR" dirty="0"/>
              <a:t>. </a:t>
            </a:r>
          </a:p>
          <a:p>
            <a:pPr lvl="1"/>
            <a:r>
              <a:rPr lang="pt-BR" dirty="0"/>
              <a:t>O contador parametrizado </a:t>
            </a:r>
            <a:r>
              <a:rPr lang="pt-BR" dirty="0" err="1"/>
              <a:t>mod</a:t>
            </a:r>
            <a:r>
              <a:rPr lang="pt-BR" dirty="0"/>
              <a:t>-M discutido na Seção 4.3.2 pode ser usado para este propósito fazendo-se o termo genérico M igual a 163. </a:t>
            </a:r>
          </a:p>
        </p:txBody>
      </p:sp>
    </p:spTree>
    <p:extLst>
      <p:ext uri="{BB962C8B-B14F-4D97-AF65-F5344CB8AC3E}">
        <p14:creationId xmlns:p14="http://schemas.microsoft.com/office/powerpoint/2010/main" val="298631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Exercício - UART configurável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pt-BR" dirty="0"/>
              <a:t>Para a taxa de 9.600, a taxa de amostragem tem que ser 9.600x16=153.600 </a:t>
            </a:r>
            <a:r>
              <a:rPr lang="pt-BR" i="1" dirty="0" err="1"/>
              <a:t>ticks</a:t>
            </a:r>
            <a:r>
              <a:rPr lang="pt-BR" dirty="0"/>
              <a:t> por segundo </a:t>
            </a:r>
          </a:p>
          <a:p>
            <a:pPr lvl="1"/>
            <a:r>
              <a:rPr lang="pt-BR" dirty="0"/>
              <a:t>Desde que o </a:t>
            </a:r>
            <a:r>
              <a:rPr lang="pt-BR" i="1" dirty="0" err="1"/>
              <a:t>clock</a:t>
            </a:r>
            <a:r>
              <a:rPr lang="pt-BR" dirty="0"/>
              <a:t> do sistema é de 50MHz, o </a:t>
            </a:r>
            <a:r>
              <a:rPr lang="pt-BR" i="1" dirty="0" err="1"/>
              <a:t>baud</a:t>
            </a:r>
            <a:r>
              <a:rPr lang="pt-BR" i="1" dirty="0"/>
              <a:t> rate </a:t>
            </a:r>
            <a:r>
              <a:rPr lang="pt-BR" i="1" dirty="0" err="1"/>
              <a:t>generator</a:t>
            </a:r>
            <a:r>
              <a:rPr lang="pt-BR" dirty="0"/>
              <a:t> precisa de um contador </a:t>
            </a:r>
            <a:r>
              <a:rPr lang="pt-BR" dirty="0" err="1"/>
              <a:t>mod</a:t>
            </a:r>
            <a:r>
              <a:rPr lang="pt-BR" dirty="0"/>
              <a:t>-M onde M=50.000.000/153.600=325, assim um sinal de saída com duração de 1 ciclo de </a:t>
            </a:r>
            <a:r>
              <a:rPr lang="pt-BR" i="1" dirty="0" err="1"/>
              <a:t>clock</a:t>
            </a:r>
            <a:r>
              <a:rPr lang="pt-BR" dirty="0"/>
              <a:t> será ativado a cada 325 ciclos de </a:t>
            </a:r>
            <a:r>
              <a:rPr lang="pt-BR" i="1" dirty="0" err="1"/>
              <a:t>clock</a:t>
            </a:r>
            <a:r>
              <a:rPr lang="pt-BR" dirty="0"/>
              <a:t>. </a:t>
            </a:r>
          </a:p>
          <a:p>
            <a:pPr lvl="1"/>
            <a:r>
              <a:rPr lang="pt-BR" dirty="0"/>
              <a:t>Para a taxa de 4.800, a taxa de amostragem tem que ser 4.800x16=76.800 </a:t>
            </a:r>
            <a:r>
              <a:rPr lang="pt-BR" i="1" dirty="0" err="1"/>
              <a:t>ticks</a:t>
            </a:r>
            <a:r>
              <a:rPr lang="pt-BR" dirty="0"/>
              <a:t> por segundo </a:t>
            </a:r>
          </a:p>
          <a:p>
            <a:pPr lvl="1"/>
            <a:r>
              <a:rPr lang="pt-BR" dirty="0"/>
              <a:t>Desde que o </a:t>
            </a:r>
            <a:r>
              <a:rPr lang="pt-BR" i="1" dirty="0" err="1"/>
              <a:t>clock</a:t>
            </a:r>
            <a:r>
              <a:rPr lang="pt-BR" dirty="0"/>
              <a:t> do sistema é de 50MHz, o </a:t>
            </a:r>
            <a:r>
              <a:rPr lang="pt-BR" i="1" dirty="0" err="1"/>
              <a:t>baud</a:t>
            </a:r>
            <a:r>
              <a:rPr lang="pt-BR" i="1" dirty="0"/>
              <a:t> rate </a:t>
            </a:r>
            <a:r>
              <a:rPr lang="pt-BR" i="1" dirty="0" err="1"/>
              <a:t>generator</a:t>
            </a:r>
            <a:r>
              <a:rPr lang="pt-BR" dirty="0"/>
              <a:t> precisa de um contador </a:t>
            </a:r>
            <a:r>
              <a:rPr lang="pt-BR" dirty="0" err="1"/>
              <a:t>mod</a:t>
            </a:r>
            <a:r>
              <a:rPr lang="pt-BR" dirty="0"/>
              <a:t>-M onde M=50.000.000/76.800=651, assim um sinal de saída com duração de 1 ciclo de </a:t>
            </a:r>
            <a:r>
              <a:rPr lang="pt-BR" i="1" dirty="0" err="1"/>
              <a:t>clock</a:t>
            </a:r>
            <a:r>
              <a:rPr lang="pt-BR" dirty="0"/>
              <a:t> será ativado a cada 651 ciclos de </a:t>
            </a:r>
            <a:r>
              <a:rPr lang="pt-BR" i="1" dirty="0" err="1"/>
              <a:t>clock</a:t>
            </a:r>
            <a:r>
              <a:rPr lang="pt-BR" dirty="0"/>
              <a:t>. 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1134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Exercício - UART configurável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pt-BR" dirty="0"/>
              <a:t>Para a taxa de 2.400, a taxa de amostragem tem que ser 2.400x16=38.400 </a:t>
            </a:r>
            <a:r>
              <a:rPr lang="pt-BR" i="1" dirty="0" err="1"/>
              <a:t>ticks</a:t>
            </a:r>
            <a:r>
              <a:rPr lang="pt-BR" dirty="0"/>
              <a:t> por segundo </a:t>
            </a:r>
          </a:p>
          <a:p>
            <a:pPr lvl="1"/>
            <a:r>
              <a:rPr lang="pt-BR" dirty="0"/>
              <a:t>Desde que o </a:t>
            </a:r>
            <a:r>
              <a:rPr lang="pt-BR" i="1" dirty="0" err="1"/>
              <a:t>clock</a:t>
            </a:r>
            <a:r>
              <a:rPr lang="pt-BR" dirty="0"/>
              <a:t> do sistema é de 50MHz, o </a:t>
            </a:r>
            <a:r>
              <a:rPr lang="pt-BR" i="1" dirty="0" err="1"/>
              <a:t>baud</a:t>
            </a:r>
            <a:r>
              <a:rPr lang="pt-BR" i="1" dirty="0"/>
              <a:t> rate </a:t>
            </a:r>
            <a:r>
              <a:rPr lang="pt-BR" i="1" dirty="0" err="1"/>
              <a:t>generator</a:t>
            </a:r>
            <a:r>
              <a:rPr lang="pt-BR" dirty="0"/>
              <a:t> precisa de um contador </a:t>
            </a:r>
            <a:r>
              <a:rPr lang="pt-BR" dirty="0" err="1"/>
              <a:t>mod</a:t>
            </a:r>
            <a:r>
              <a:rPr lang="pt-BR" dirty="0"/>
              <a:t>-M onde M=50.000.000/38.400=1302, assim um sinal de saída com duração de 1 ciclo de </a:t>
            </a:r>
            <a:r>
              <a:rPr lang="pt-BR" i="1" dirty="0" err="1"/>
              <a:t>clock</a:t>
            </a:r>
            <a:r>
              <a:rPr lang="pt-BR" dirty="0"/>
              <a:t> será ativado a cada 1302 ciclos de </a:t>
            </a:r>
            <a:r>
              <a:rPr lang="pt-BR" i="1" dirty="0" err="1"/>
              <a:t>clock</a:t>
            </a:r>
            <a:r>
              <a:rPr lang="pt-BR" dirty="0"/>
              <a:t>. </a:t>
            </a:r>
          </a:p>
          <a:p>
            <a:pPr lvl="1"/>
            <a:r>
              <a:rPr lang="pt-BR" dirty="0"/>
              <a:t>Para a taxa de 1.200, a taxa de amostragem tem que ser 1.200x16=19.200 </a:t>
            </a:r>
            <a:r>
              <a:rPr lang="pt-BR" i="1" dirty="0" err="1"/>
              <a:t>ticks</a:t>
            </a:r>
            <a:r>
              <a:rPr lang="pt-BR" dirty="0"/>
              <a:t> por segundo </a:t>
            </a:r>
          </a:p>
          <a:p>
            <a:pPr lvl="1"/>
            <a:r>
              <a:rPr lang="pt-BR" dirty="0"/>
              <a:t>Desde que o </a:t>
            </a:r>
            <a:r>
              <a:rPr lang="pt-BR" i="1" dirty="0" err="1"/>
              <a:t>clock</a:t>
            </a:r>
            <a:r>
              <a:rPr lang="pt-BR" dirty="0"/>
              <a:t> do sistema é de 50MHz, o </a:t>
            </a:r>
            <a:r>
              <a:rPr lang="pt-BR" i="1" dirty="0" err="1"/>
              <a:t>baud</a:t>
            </a:r>
            <a:r>
              <a:rPr lang="pt-BR" i="1" dirty="0"/>
              <a:t> rate </a:t>
            </a:r>
            <a:r>
              <a:rPr lang="pt-BR" i="1" dirty="0" err="1"/>
              <a:t>generator</a:t>
            </a:r>
            <a:r>
              <a:rPr lang="pt-BR" dirty="0"/>
              <a:t> precisa de um contador </a:t>
            </a:r>
            <a:r>
              <a:rPr lang="pt-BR" dirty="0" err="1"/>
              <a:t>mod</a:t>
            </a:r>
            <a:r>
              <a:rPr lang="pt-BR" dirty="0"/>
              <a:t>-M onde M=50.000.000/19.200=2604, assim um sinal de saída com duração de 1 ciclo de </a:t>
            </a:r>
            <a:r>
              <a:rPr lang="pt-BR" i="1" dirty="0" err="1"/>
              <a:t>clock</a:t>
            </a:r>
            <a:r>
              <a:rPr lang="pt-BR" dirty="0"/>
              <a:t> será ativado a cada 2604 ciclos de </a:t>
            </a:r>
            <a:r>
              <a:rPr lang="pt-BR" i="1" dirty="0" err="1"/>
              <a:t>clock</a:t>
            </a:r>
            <a:r>
              <a:rPr lang="pt-BR" dirty="0"/>
              <a:t>. 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1682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pt-BR" dirty="0"/>
              <a:t>Exercício - UART configurável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09B144-7385-4641-AE42-0C5226D726C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pt-BR" dirty="0"/>
              <a:t>Para tratar esse ponto é preciso usar um contador </a:t>
            </a:r>
            <a:r>
              <a:rPr lang="pt-BR" dirty="0" err="1"/>
              <a:t>mod</a:t>
            </a:r>
            <a:r>
              <a:rPr lang="pt-BR" dirty="0"/>
              <a:t>-m com o valor do m variável de acordo com a frequência desejada em substituição ao contador </a:t>
            </a:r>
            <a:r>
              <a:rPr lang="pt-BR" dirty="0" err="1"/>
              <a:t>mod</a:t>
            </a:r>
            <a:r>
              <a:rPr lang="pt-BR" dirty="0"/>
              <a:t>-M usado anteriormente onde M é fixo. </a:t>
            </a:r>
          </a:p>
          <a:p>
            <a:endParaRPr lang="pt-BR" dirty="0"/>
          </a:p>
          <a:p>
            <a:r>
              <a:rPr lang="pt-BR" dirty="0"/>
              <a:t>Os próximos slides mostram o projeto desse contador apresentado no Capítulo 04.</a:t>
            </a:r>
          </a:p>
          <a:p>
            <a:r>
              <a:rPr lang="pt-BR" dirty="0"/>
              <a:t>O valor de m pode ser controlado por um sinal externo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5562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Circuitos Sequenciais Regulares</a:t>
            </a:r>
            <a:br>
              <a:rPr lang="pt-BR" dirty="0"/>
            </a:br>
            <a:r>
              <a:rPr lang="pt-BR" dirty="0"/>
              <a:t>Contador </a:t>
            </a:r>
            <a:r>
              <a:rPr lang="pt-BR" dirty="0" err="1"/>
              <a:t>Mod</a:t>
            </a:r>
            <a:r>
              <a:rPr lang="pt-BR" dirty="0"/>
              <a:t>-m programável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Código</a:t>
            </a:r>
          </a:p>
          <a:p>
            <a:pPr marL="457200" lvl="1" indent="0">
              <a:lnSpc>
                <a:spcPct val="80000"/>
              </a:lnSpc>
              <a:spcBef>
                <a:spcPts val="1800"/>
              </a:spcBef>
              <a:buNone/>
            </a:pP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library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ieee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ieee.std_logic_1164.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all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ieee.numeric_std.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all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entity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prog_counter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port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b="1" dirty="0" err="1">
                <a:solidFill>
                  <a:srgbClr val="6060C0"/>
                </a:solidFill>
                <a:latin typeface="Consolas" panose="020B0609020204030204" pitchFamily="49" charset="0"/>
              </a:rPr>
              <a:t>clk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6060C0"/>
                </a:solidFill>
                <a:latin typeface="Consolas" panose="020B0609020204030204" pitchFamily="49" charset="0"/>
              </a:rPr>
              <a:t>reset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std_logic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b="1" dirty="0">
                <a:solidFill>
                  <a:srgbClr val="6060C0"/>
                </a:solidFill>
                <a:latin typeface="Consolas" panose="020B0609020204030204" pitchFamily="49" charset="0"/>
              </a:rPr>
              <a:t>m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std_logic_vector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D7D7D"/>
                </a:solidFill>
                <a:latin typeface="Consolas" panose="020B0609020204030204" pitchFamily="49" charset="0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downto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D7D7D"/>
                </a:solidFill>
                <a:latin typeface="Consolas" panose="020B0609020204030204" pitchFamily="49" charset="0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b="1" dirty="0">
                <a:solidFill>
                  <a:srgbClr val="6060C0"/>
                </a:solidFill>
                <a:latin typeface="Consolas" panose="020B0609020204030204" pitchFamily="49" charset="0"/>
              </a:rPr>
              <a:t>q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std_logic_vector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D7D7D"/>
                </a:solidFill>
                <a:latin typeface="Consolas" panose="020B0609020204030204" pitchFamily="49" charset="0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downto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D7D7D"/>
                </a:solidFill>
                <a:latin typeface="Consolas" panose="020B0609020204030204" pitchFamily="49" charset="0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);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end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prog_counter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412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Circuitos Sequenciais Regulares</a:t>
            </a:r>
            <a:br>
              <a:rPr lang="pt-BR" dirty="0"/>
            </a:br>
            <a:r>
              <a:rPr lang="pt-BR" dirty="0"/>
              <a:t>Contador </a:t>
            </a:r>
            <a:r>
              <a:rPr lang="pt-BR" dirty="0" err="1"/>
              <a:t>Mod</a:t>
            </a:r>
            <a:r>
              <a:rPr lang="pt-BR" dirty="0"/>
              <a:t>-m programável</a:t>
            </a:r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Versão 1: Contador </a:t>
            </a:r>
            <a:r>
              <a:rPr lang="pt-BR" dirty="0" err="1"/>
              <a:t>Mod</a:t>
            </a:r>
            <a:r>
              <a:rPr lang="pt-BR" dirty="0"/>
              <a:t>-m programável com um </a:t>
            </a:r>
            <a:r>
              <a:rPr lang="pt-BR" dirty="0" err="1"/>
              <a:t>incrementador</a:t>
            </a:r>
            <a:r>
              <a:rPr lang="pt-BR" dirty="0"/>
              <a:t> e um </a:t>
            </a:r>
            <a:r>
              <a:rPr lang="pt-BR" dirty="0" err="1"/>
              <a:t>decrementador</a:t>
            </a:r>
            <a:endParaRPr lang="pt-BR" dirty="0"/>
          </a:p>
          <a:p>
            <a:r>
              <a:rPr lang="pt-BR" dirty="0"/>
              <a:t>Diagrama de blocos</a:t>
            </a:r>
          </a:p>
          <a:p>
            <a:endParaRPr lang="pt-BR" dirty="0"/>
          </a:p>
        </p:txBody>
      </p:sp>
      <p:pic>
        <p:nvPicPr>
          <p:cNvPr id="16" name="Picture 2"/>
          <p:cNvPicPr>
            <a:picLocks noChangeAspect="1"/>
          </p:cNvPicPr>
          <p:nvPr/>
        </p:nvPicPr>
        <p:blipFill rotWithShape="1">
          <a:blip r:embed="rId2"/>
          <a:srcRect r="1853" b="51962"/>
          <a:stretch/>
        </p:blipFill>
        <p:spPr>
          <a:xfrm>
            <a:off x="714348" y="2624517"/>
            <a:ext cx="7313763" cy="32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9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Exercício - UART </a:t>
            </a:r>
            <a:r>
              <a:rPr lang="pt-BR" dirty="0" err="1"/>
              <a:t>reconfigurável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Capítulo 7- UART</a:t>
            </a:r>
            <a:endParaRPr lang="pt-BR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Circuitos Sequenciais Regulares</a:t>
            </a:r>
            <a:br>
              <a:rPr lang="pt-BR" dirty="0"/>
            </a:br>
            <a:r>
              <a:rPr lang="pt-BR" dirty="0"/>
              <a:t>Contador </a:t>
            </a:r>
            <a:r>
              <a:rPr lang="pt-BR" dirty="0" err="1"/>
              <a:t>Mod</a:t>
            </a:r>
            <a:r>
              <a:rPr lang="pt-BR" dirty="0"/>
              <a:t>-m programável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architecture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two_seg_clear_arch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of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prog_counter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signal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r_reg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 unsigned(</a:t>
            </a:r>
            <a:r>
              <a:rPr lang="en-US" sz="1800" b="1" dirty="0">
                <a:solidFill>
                  <a:srgbClr val="7D7D7D"/>
                </a:solidFill>
                <a:latin typeface="Consolas" panose="020B0609020204030204" pitchFamily="49" charset="0"/>
              </a:rPr>
              <a:t>3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downto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D7D7D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signal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r_next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 unsigned(</a:t>
            </a:r>
            <a:r>
              <a:rPr lang="en-US" sz="1800" b="1" dirty="0">
                <a:solidFill>
                  <a:srgbClr val="7D7D7D"/>
                </a:solidFill>
                <a:latin typeface="Consolas" panose="020B0609020204030204" pitchFamily="49" charset="0"/>
              </a:rPr>
              <a:t>3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downto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D7D7D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-- register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process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6060C0"/>
                </a:solidFill>
                <a:latin typeface="Consolas" panose="020B0609020204030204" pitchFamily="49" charset="0"/>
              </a:rPr>
              <a:t>clk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 err="1">
                <a:solidFill>
                  <a:srgbClr val="6060C0"/>
                </a:solidFill>
                <a:latin typeface="Consolas" panose="020B0609020204030204" pitchFamily="49" charset="0"/>
              </a:rPr>
              <a:t>reset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6060C0"/>
                </a:solidFill>
                <a:latin typeface="Consolas" panose="020B0609020204030204" pitchFamily="49" charset="0"/>
              </a:rPr>
              <a:t>reset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'1'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then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r_reg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others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'0'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6060C0"/>
                </a:solidFill>
                <a:latin typeface="Consolas" panose="020B0609020204030204" pitchFamily="49" charset="0"/>
              </a:rPr>
              <a:t>clk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'event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060C0"/>
                </a:solidFill>
                <a:latin typeface="Consolas" panose="020B0609020204030204" pitchFamily="49" charset="0"/>
              </a:rPr>
              <a:t>clk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'1'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then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r_reg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r_next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process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-- next-state logic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r_next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others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'0'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r_reg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=(unsigned(</a:t>
            </a:r>
            <a:r>
              <a:rPr lang="en-US" sz="1800" b="1" dirty="0">
                <a:solidFill>
                  <a:srgbClr val="6060C0"/>
                </a:solidFill>
                <a:latin typeface="Consolas" panose="020B0609020204030204" pitchFamily="49" charset="0"/>
              </a:rPr>
              <a:t>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)-</a:t>
            </a:r>
            <a:r>
              <a:rPr lang="en-US" sz="1800" b="1" dirty="0">
                <a:solidFill>
                  <a:srgbClr val="7D7D7D"/>
                </a:solidFill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r_reg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dirty="0">
                <a:solidFill>
                  <a:srgbClr val="7D7D7D"/>
                </a:solidFill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-- output logic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6060C0"/>
                </a:solidFill>
                <a:latin typeface="Consolas" panose="020B0609020204030204" pitchFamily="49" charset="0"/>
              </a:rPr>
              <a:t>q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std_logic_vector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r_reg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two_seg_clear_arch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800" b="1" dirty="0"/>
          </a:p>
        </p:txBody>
      </p:sp>
      <p:sp>
        <p:nvSpPr>
          <p:cNvPr id="4" name="Retângulo 3"/>
          <p:cNvSpPr/>
          <p:nvPr/>
        </p:nvSpPr>
        <p:spPr>
          <a:xfrm>
            <a:off x="6286512" y="2071678"/>
            <a:ext cx="2571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Versão 1: Contador </a:t>
            </a:r>
            <a:r>
              <a:rPr lang="pt-BR" dirty="0" err="1"/>
              <a:t>Mod</a:t>
            </a:r>
            <a:r>
              <a:rPr lang="pt-BR" dirty="0"/>
              <a:t>-m programável com um </a:t>
            </a:r>
            <a:r>
              <a:rPr lang="pt-BR" dirty="0" err="1"/>
              <a:t>incrementador</a:t>
            </a:r>
            <a:r>
              <a:rPr lang="pt-BR" dirty="0"/>
              <a:t> e um </a:t>
            </a:r>
            <a:r>
              <a:rPr lang="pt-BR" dirty="0" err="1"/>
              <a:t>decrementador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8744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Circuitos Sequenciais Regulares</a:t>
            </a:r>
            <a:br>
              <a:rPr lang="pt-BR" dirty="0"/>
            </a:br>
            <a:r>
              <a:rPr lang="pt-BR" dirty="0"/>
              <a:t>Contador </a:t>
            </a:r>
            <a:r>
              <a:rPr lang="pt-BR" dirty="0" err="1"/>
              <a:t>Mod</a:t>
            </a:r>
            <a:r>
              <a:rPr lang="pt-BR" dirty="0"/>
              <a:t>-m programável</a:t>
            </a:r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Versão 2: Contador </a:t>
            </a:r>
            <a:r>
              <a:rPr lang="pt-BR" dirty="0" err="1"/>
              <a:t>Mod</a:t>
            </a:r>
            <a:r>
              <a:rPr lang="pt-BR" dirty="0"/>
              <a:t>-m programável com um </a:t>
            </a:r>
            <a:r>
              <a:rPr lang="pt-BR" dirty="0" err="1"/>
              <a:t>incrementador</a:t>
            </a:r>
            <a:endParaRPr lang="pt-BR" dirty="0"/>
          </a:p>
          <a:p>
            <a:r>
              <a:rPr lang="pt-BR" dirty="0"/>
              <a:t>Diagrama de blocos</a:t>
            </a:r>
          </a:p>
          <a:p>
            <a:endParaRPr lang="pt-BR" dirty="0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 rotWithShape="1">
          <a:blip r:embed="rId2"/>
          <a:srcRect t="52719" r="916" b="5209"/>
          <a:stretch/>
        </p:blipFill>
        <p:spPr>
          <a:xfrm>
            <a:off x="628650" y="2811763"/>
            <a:ext cx="7383593" cy="283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40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Circuitos Sequenciais Regulares</a:t>
            </a:r>
            <a:br>
              <a:rPr lang="pt-BR" dirty="0"/>
            </a:br>
            <a:r>
              <a:rPr lang="pt-BR" dirty="0"/>
              <a:t>Contador </a:t>
            </a:r>
            <a:r>
              <a:rPr lang="pt-BR" dirty="0" err="1"/>
              <a:t>Mod</a:t>
            </a:r>
            <a:r>
              <a:rPr lang="pt-BR" dirty="0"/>
              <a:t>-m programável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architecture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two_seg_effi_arch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of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prog_counter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signal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r_reg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 unsigned(</a:t>
            </a:r>
            <a:r>
              <a:rPr lang="en-US" sz="1800" b="1" dirty="0">
                <a:solidFill>
                  <a:srgbClr val="7D7D7D"/>
                </a:solidFill>
                <a:latin typeface="Consolas" panose="020B0609020204030204" pitchFamily="49" charset="0"/>
              </a:rPr>
              <a:t>3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downto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D7D7D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signal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r_next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r_inc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 unsigned(</a:t>
            </a:r>
            <a:r>
              <a:rPr lang="en-US" sz="1800" b="1" dirty="0">
                <a:solidFill>
                  <a:srgbClr val="7D7D7D"/>
                </a:solidFill>
                <a:latin typeface="Consolas" panose="020B0609020204030204" pitchFamily="49" charset="0"/>
              </a:rPr>
              <a:t>3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downto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D7D7D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-- register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process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6060C0"/>
                </a:solidFill>
                <a:latin typeface="Consolas" panose="020B0609020204030204" pitchFamily="49" charset="0"/>
              </a:rPr>
              <a:t>clk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 err="1">
                <a:solidFill>
                  <a:srgbClr val="6060C0"/>
                </a:solidFill>
                <a:latin typeface="Consolas" panose="020B0609020204030204" pitchFamily="49" charset="0"/>
              </a:rPr>
              <a:t>reset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6060C0"/>
                </a:solidFill>
                <a:latin typeface="Consolas" panose="020B0609020204030204" pitchFamily="49" charset="0"/>
              </a:rPr>
              <a:t>reset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'1'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then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r_reg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others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'0'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6060C0"/>
                </a:solidFill>
                <a:latin typeface="Consolas" panose="020B0609020204030204" pitchFamily="49" charset="0"/>
              </a:rPr>
              <a:t>clk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'event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060C0"/>
                </a:solidFill>
                <a:latin typeface="Consolas" panose="020B0609020204030204" pitchFamily="49" charset="0"/>
              </a:rPr>
              <a:t>clk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'1'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then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r_reg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r_next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process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-- next-state logic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r_inc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r_reg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dirty="0">
                <a:solidFill>
                  <a:srgbClr val="7D7D7D"/>
                </a:solidFill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r_next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others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'0'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r_inc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=unsigned(</a:t>
            </a:r>
            <a:r>
              <a:rPr lang="en-US" sz="1800" b="1" dirty="0">
                <a:solidFill>
                  <a:srgbClr val="6060C0"/>
                </a:solidFill>
                <a:latin typeface="Consolas" panose="020B0609020204030204" pitchFamily="49" charset="0"/>
              </a:rPr>
              <a:t>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r_inc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-- output logic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6060C0"/>
                </a:solidFill>
                <a:latin typeface="Consolas" panose="020B0609020204030204" pitchFamily="49" charset="0"/>
              </a:rPr>
              <a:t>q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std_logic_vector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r_reg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two_seg_effi_arch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6000" b="1" dirty="0"/>
          </a:p>
        </p:txBody>
      </p:sp>
      <p:sp>
        <p:nvSpPr>
          <p:cNvPr id="4" name="Retângulo 3"/>
          <p:cNvSpPr/>
          <p:nvPr/>
        </p:nvSpPr>
        <p:spPr>
          <a:xfrm>
            <a:off x="6072198" y="2071678"/>
            <a:ext cx="2786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Versão 2: Contador </a:t>
            </a:r>
            <a:r>
              <a:rPr lang="pt-BR" dirty="0" err="1"/>
              <a:t>Mod</a:t>
            </a:r>
            <a:r>
              <a:rPr lang="pt-BR" dirty="0"/>
              <a:t>-m programável com um </a:t>
            </a:r>
            <a:r>
              <a:rPr lang="pt-BR" dirty="0" err="1"/>
              <a:t>incrementador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5956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UART</a:t>
            </a:r>
            <a:br>
              <a:rPr lang="pt-BR"/>
            </a:br>
            <a:r>
              <a:rPr lang="pt-BR"/>
              <a:t>Subsistema de recepção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dirty="0"/>
              <a:t>Para a taxa de 19.200, a taxa de amostragem tem que ser 19.200x16=307.200 </a:t>
            </a:r>
            <a:r>
              <a:rPr lang="pt-BR" i="1" dirty="0" err="1"/>
              <a:t>ticks</a:t>
            </a:r>
            <a:r>
              <a:rPr lang="pt-BR" dirty="0"/>
              <a:t> por segundo </a:t>
            </a:r>
          </a:p>
          <a:p>
            <a:pPr lvl="1"/>
            <a:r>
              <a:rPr lang="pt-BR" dirty="0"/>
              <a:t>Desde que o </a:t>
            </a:r>
            <a:r>
              <a:rPr lang="pt-BR" i="1" dirty="0" err="1"/>
              <a:t>clock</a:t>
            </a:r>
            <a:r>
              <a:rPr lang="pt-BR" dirty="0"/>
              <a:t> do sistema é de 50MHz, o </a:t>
            </a:r>
            <a:r>
              <a:rPr lang="pt-BR" i="1" dirty="0" err="1"/>
              <a:t>baud</a:t>
            </a:r>
            <a:r>
              <a:rPr lang="pt-BR" i="1" dirty="0"/>
              <a:t> rate </a:t>
            </a:r>
            <a:r>
              <a:rPr lang="pt-BR" i="1" dirty="0" err="1"/>
              <a:t>generator</a:t>
            </a:r>
            <a:r>
              <a:rPr lang="pt-BR" dirty="0"/>
              <a:t> precisa de um contador </a:t>
            </a:r>
            <a:r>
              <a:rPr lang="pt-BR" dirty="0" err="1"/>
              <a:t>mod</a:t>
            </a:r>
            <a:r>
              <a:rPr lang="pt-BR" dirty="0"/>
              <a:t>-M onde M=50.000.000/307.200=163, assim um sinal de saída com duração de 1 ciclo de </a:t>
            </a:r>
            <a:r>
              <a:rPr lang="pt-BR" i="1" dirty="0" err="1"/>
              <a:t>clock</a:t>
            </a:r>
            <a:r>
              <a:rPr lang="pt-BR" dirty="0"/>
              <a:t> será ativado a cada 163 ciclos de </a:t>
            </a:r>
            <a:r>
              <a:rPr lang="pt-BR" i="1" dirty="0" err="1"/>
              <a:t>clock</a:t>
            </a:r>
            <a:r>
              <a:rPr lang="pt-BR" dirty="0"/>
              <a:t>. </a:t>
            </a:r>
          </a:p>
          <a:p>
            <a:pPr lvl="1"/>
            <a:r>
              <a:rPr lang="pt-BR" dirty="0"/>
              <a:t>O contador parametrizado </a:t>
            </a:r>
            <a:r>
              <a:rPr lang="pt-BR" dirty="0" err="1"/>
              <a:t>mod</a:t>
            </a:r>
            <a:r>
              <a:rPr lang="pt-BR" dirty="0"/>
              <a:t>-M discutido na Seção 4.3.2 pode ser usado para este propósito fazendo-se o termo genérico M igual a 163.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Subsistema de recepção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400420" cy="4937760"/>
          </a:xfrm>
        </p:spPr>
        <p:txBody>
          <a:bodyPr>
            <a:normAutofit/>
          </a:bodyPr>
          <a:lstStyle/>
          <a:p>
            <a:r>
              <a:rPr lang="pt-BR" sz="2400" b="1" i="1" dirty="0"/>
              <a:t>UART </a:t>
            </a:r>
            <a:r>
              <a:rPr lang="pt-BR" sz="2400" b="1" i="1" dirty="0" err="1"/>
              <a:t>receiver</a:t>
            </a:r>
            <a:endParaRPr lang="pt-BR" sz="2400" b="1" i="1" dirty="0"/>
          </a:p>
          <a:p>
            <a:pPr lvl="1"/>
            <a:r>
              <a:rPr lang="pt-BR" dirty="0"/>
              <a:t>Com um entendimento do procedimento de </a:t>
            </a:r>
            <a:r>
              <a:rPr lang="pt-BR" dirty="0" err="1"/>
              <a:t>sobreamostragem</a:t>
            </a:r>
            <a:r>
              <a:rPr lang="pt-BR" dirty="0"/>
              <a:t>, pode-se derivar a carta ASMD de acordo, como mostrado na figura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148707"/>
            <a:ext cx="4143372" cy="6468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Subsistema de recepção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pt-BR" dirty="0"/>
              <a:t>A carta ASMD do UART </a:t>
            </a:r>
            <a:r>
              <a:rPr lang="pt-BR" dirty="0" err="1"/>
              <a:t>receiver</a:t>
            </a:r>
            <a:r>
              <a:rPr lang="pt-BR" dirty="0"/>
              <a:t> deve ser modificada para tratar as diferentes situações possíveis: </a:t>
            </a:r>
          </a:p>
          <a:p>
            <a:pPr lvl="1"/>
            <a:r>
              <a:rPr lang="pt-BR" dirty="0"/>
              <a:t>Receber 7 ou 8 bits</a:t>
            </a:r>
          </a:p>
          <a:p>
            <a:pPr lvl="1"/>
            <a:r>
              <a:rPr lang="pt-BR" dirty="0"/>
              <a:t>Sem bit de paridade, com bit de paridade par ou com bit de paridade ímpar</a:t>
            </a:r>
          </a:p>
          <a:p>
            <a:pPr lvl="1"/>
            <a:r>
              <a:rPr lang="pt-BR" dirty="0"/>
              <a:t>Com 1 ou 2 bits de stop. </a:t>
            </a:r>
          </a:p>
          <a:p>
            <a:pPr lvl="1"/>
            <a:r>
              <a:rPr lang="pt-BR" dirty="0"/>
              <a:t>Verificar erro de paridade (</a:t>
            </a:r>
            <a:r>
              <a:rPr lang="pt-BR" dirty="0" err="1"/>
              <a:t>parity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) e na recepção do bit de stop (</a:t>
            </a:r>
            <a:r>
              <a:rPr lang="pt-BR" dirty="0" err="1"/>
              <a:t>frame_error</a:t>
            </a:r>
            <a:r>
              <a:rPr lang="pt-BR" dirty="0"/>
              <a:t>) </a:t>
            </a:r>
          </a:p>
          <a:p>
            <a:pPr lvl="1"/>
            <a:r>
              <a:rPr lang="pt-BR" dirty="0"/>
              <a:t>Em relação à frequência da comunicação, o </a:t>
            </a:r>
            <a:r>
              <a:rPr lang="pt-BR" dirty="0" err="1"/>
              <a:t>baud</a:t>
            </a:r>
            <a:r>
              <a:rPr lang="pt-BR" dirty="0"/>
              <a:t> rate </a:t>
            </a:r>
            <a:r>
              <a:rPr lang="pt-BR" dirty="0" err="1"/>
              <a:t>generator</a:t>
            </a:r>
            <a:r>
              <a:rPr lang="pt-BR" dirty="0"/>
              <a:t> já resolve.  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5869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UART</a:t>
            </a:r>
            <a:br>
              <a:rPr lang="pt-BR"/>
            </a:br>
            <a:r>
              <a:rPr lang="pt-BR"/>
              <a:t>Subsistema de recepção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terceiro esquema usa uma FIFO como discutido na Seção 4.5.3.  </a:t>
            </a:r>
          </a:p>
          <a:p>
            <a:r>
              <a:rPr lang="pt-BR" sz="2400" dirty="0"/>
              <a:t>Este esquema fornece mais espaço de armazenamento  e reduz a chance de </a:t>
            </a:r>
            <a:r>
              <a:rPr lang="pt-BR" sz="2400" i="1" dirty="0"/>
              <a:t>data </a:t>
            </a:r>
            <a:r>
              <a:rPr lang="pt-BR" sz="2400" i="1" dirty="0" err="1"/>
              <a:t>overrun</a:t>
            </a:r>
            <a:r>
              <a:rPr lang="pt-BR" sz="2400" dirty="0"/>
              <a:t>. </a:t>
            </a:r>
          </a:p>
          <a:p>
            <a:r>
              <a:rPr lang="pt-BR" sz="2400" dirty="0"/>
              <a:t>Pode-se ajustar o número de dados armazenados na FIFO para acomodar as necessidades de processamento do sistema principal.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UART</a:t>
            </a:r>
            <a:br>
              <a:rPr lang="pt-BR"/>
            </a:br>
            <a:r>
              <a:rPr lang="pt-BR"/>
              <a:t>Subsistema de recepção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diagrama de blocos do sistema é mostrado abaixo.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3116"/>
            <a:ext cx="8518674" cy="295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UART</a:t>
            </a:r>
            <a:br>
              <a:rPr lang="pt-BR"/>
            </a:br>
            <a:r>
              <a:rPr lang="pt-BR"/>
              <a:t>Subsistema de recepção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sinal </a:t>
            </a:r>
            <a:r>
              <a:rPr lang="pt-BR" sz="2400" i="1" dirty="0" err="1"/>
              <a:t>rx_done_tick</a:t>
            </a:r>
            <a:r>
              <a:rPr lang="pt-BR" sz="2400" dirty="0"/>
              <a:t> é conectado ao sinal </a:t>
            </a:r>
            <a:r>
              <a:rPr lang="pt-BR" sz="2400" i="1" dirty="0" err="1"/>
              <a:t>wr</a:t>
            </a:r>
            <a:r>
              <a:rPr lang="pt-BR" sz="2400" dirty="0"/>
              <a:t> da FIFO. Quando um dado novo é recebido, o sinal </a:t>
            </a:r>
            <a:r>
              <a:rPr lang="pt-BR" sz="2400" i="1" dirty="0" err="1"/>
              <a:t>wr</a:t>
            </a:r>
            <a:r>
              <a:rPr lang="pt-BR" sz="2400" dirty="0"/>
              <a:t> é ativado por um ciclo de </a:t>
            </a:r>
            <a:r>
              <a:rPr lang="pt-BR" sz="2400" i="1" dirty="0" err="1"/>
              <a:t>clock</a:t>
            </a:r>
            <a:r>
              <a:rPr lang="pt-BR" sz="2400" dirty="0"/>
              <a:t> e o dado correspondente é escrito na FIFO.</a:t>
            </a:r>
          </a:p>
          <a:p>
            <a:r>
              <a:rPr lang="pt-BR" sz="2400" dirty="0"/>
              <a:t>O sistema principal obtém o dado da porta de leitura da FIFO. Após recuperar o dado, ele ativa o sinal </a:t>
            </a:r>
            <a:r>
              <a:rPr lang="pt-BR" sz="2400" i="1" dirty="0" err="1"/>
              <a:t>rd</a:t>
            </a:r>
            <a:r>
              <a:rPr lang="pt-BR" sz="2400" dirty="0"/>
              <a:t> da FIFO por um ciclo de </a:t>
            </a:r>
            <a:r>
              <a:rPr lang="pt-BR" sz="2400" i="1" dirty="0" err="1"/>
              <a:t>clock</a:t>
            </a:r>
            <a:r>
              <a:rPr lang="pt-BR" sz="2400" dirty="0"/>
              <a:t> para remover o item correspondente. </a:t>
            </a:r>
          </a:p>
          <a:p>
            <a:r>
              <a:rPr lang="pt-BR" sz="2400" dirty="0"/>
              <a:t>O sinal </a:t>
            </a:r>
            <a:r>
              <a:rPr lang="pt-BR" sz="2400" i="1" dirty="0" err="1"/>
              <a:t>empty</a:t>
            </a:r>
            <a:r>
              <a:rPr lang="pt-BR" sz="2400" dirty="0"/>
              <a:t> da FIFO pode ser usado para indicar se há algum dado disponível na mesma.  </a:t>
            </a:r>
          </a:p>
          <a:p>
            <a:r>
              <a:rPr lang="pt-BR" sz="2400" dirty="0"/>
              <a:t>Um erro de </a:t>
            </a:r>
            <a:r>
              <a:rPr lang="pt-BR" sz="2400" i="1" dirty="0"/>
              <a:t>data </a:t>
            </a:r>
            <a:r>
              <a:rPr lang="pt-BR" sz="2400" i="1" dirty="0" err="1"/>
              <a:t>overrun</a:t>
            </a:r>
            <a:r>
              <a:rPr lang="pt-BR" sz="2400" dirty="0"/>
              <a:t> ocorre somente quando um novo dado chega e a FIFO está cheia (</a:t>
            </a:r>
            <a:r>
              <a:rPr lang="pt-BR" sz="2400" i="1" dirty="0" err="1"/>
              <a:t>full</a:t>
            </a:r>
            <a:r>
              <a:rPr lang="pt-BR" sz="2400" dirty="0"/>
              <a:t>).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UART</a:t>
            </a:r>
            <a:br>
              <a:rPr lang="pt-BR"/>
            </a:br>
            <a:r>
              <a:rPr lang="pt-BR"/>
              <a:t>Subsistema de recepção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Circuito de interface:</a:t>
            </a:r>
          </a:p>
          <a:p>
            <a:pPr lvl="1"/>
            <a:r>
              <a:rPr lang="pt-BR" dirty="0"/>
              <a:t>Usar o mesmo esquema da FIFO, mas verificar as adaptações necessárias/possíveis em função do número de bits do pacote. </a:t>
            </a:r>
          </a:p>
          <a:p>
            <a:pPr lvl="1"/>
            <a:r>
              <a:rPr lang="pt-BR" dirty="0"/>
              <a:t>Verificação o erro de </a:t>
            </a:r>
            <a:r>
              <a:rPr lang="pt-BR" i="1" dirty="0"/>
              <a:t>data </a:t>
            </a:r>
            <a:r>
              <a:rPr lang="pt-BR" i="1" dirty="0" err="1"/>
              <a:t>overrun</a:t>
            </a:r>
            <a:r>
              <a:rPr lang="pt-BR" dirty="0"/>
              <a:t> , ou seja, a chegada de mais palavras com a FIFO cheia.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pt-BR" dirty="0"/>
              <a:t>Exercício – UART configurável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09B144-7385-4641-AE42-0C5226D726C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pt-BR" dirty="0"/>
              <a:t>Uma alternativa à UART customizada é incluir todas as características no projeto e dinamicamente configurar a UART como necessário. </a:t>
            </a:r>
          </a:p>
          <a:p>
            <a:r>
              <a:rPr lang="pt-BR" dirty="0"/>
              <a:t>Considere uma UART que usa sinais de entrada adicionais para especificar o </a:t>
            </a:r>
            <a:r>
              <a:rPr lang="pt-BR" i="1" dirty="0" err="1"/>
              <a:t>baud</a:t>
            </a:r>
            <a:r>
              <a:rPr lang="pt-BR" i="1" dirty="0"/>
              <a:t> rate</a:t>
            </a:r>
            <a:r>
              <a:rPr lang="pt-BR" dirty="0"/>
              <a:t>, o tipo de bit de paridade, número de bits de dados e o número de stop bits. </a:t>
            </a:r>
          </a:p>
          <a:p>
            <a:r>
              <a:rPr lang="pt-BR" dirty="0"/>
              <a:t>A UART também inclui sinais de erro. </a:t>
            </a:r>
          </a:p>
        </p:txBody>
      </p:sp>
    </p:spTree>
    <p:extLst>
      <p:ext uri="{BB962C8B-B14F-4D97-AF65-F5344CB8AC3E}">
        <p14:creationId xmlns:p14="http://schemas.microsoft.com/office/powerpoint/2010/main" val="1755338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Subsistema de transmissão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organização do subsistema de transmissão de uma UART é similar à do subsistema de recepção</a:t>
            </a:r>
          </a:p>
          <a:p>
            <a:r>
              <a:rPr lang="pt-BR" sz="2400" dirty="0"/>
              <a:t>Ela consiste dos circuitos: </a:t>
            </a:r>
            <a:r>
              <a:rPr lang="pt-BR" sz="2400" i="1" dirty="0"/>
              <a:t>UART </a:t>
            </a:r>
            <a:r>
              <a:rPr lang="pt-BR" sz="2400" i="1" dirty="0" err="1"/>
              <a:t>transmitter</a:t>
            </a:r>
            <a:r>
              <a:rPr lang="pt-BR" sz="2400" dirty="0"/>
              <a:t>,  </a:t>
            </a:r>
            <a:r>
              <a:rPr lang="pt-BR" sz="2400" i="1" dirty="0" err="1"/>
              <a:t>baud</a:t>
            </a:r>
            <a:r>
              <a:rPr lang="pt-BR" sz="2400" i="1" dirty="0"/>
              <a:t> rate </a:t>
            </a:r>
            <a:r>
              <a:rPr lang="pt-BR" sz="2400" i="1" dirty="0" err="1"/>
              <a:t>generator</a:t>
            </a:r>
            <a:r>
              <a:rPr lang="pt-BR" sz="2400" dirty="0"/>
              <a:t>, e </a:t>
            </a:r>
            <a:r>
              <a:rPr lang="pt-BR" sz="2400" i="1" dirty="0"/>
              <a:t>interface</a:t>
            </a:r>
            <a:r>
              <a:rPr lang="pt-BR" sz="2400" dirty="0"/>
              <a:t>.</a:t>
            </a:r>
          </a:p>
          <a:p>
            <a:r>
              <a:rPr lang="pt-BR" sz="2400" dirty="0"/>
              <a:t>O circuito de interface é similar ao do subsistema de recepção exceto que o sistema principal faz o </a:t>
            </a:r>
            <a:r>
              <a:rPr lang="pt-BR" sz="2400" i="1" dirty="0"/>
              <a:t>flip-flop</a:t>
            </a:r>
            <a:r>
              <a:rPr lang="pt-BR" sz="2400" dirty="0"/>
              <a:t> de </a:t>
            </a:r>
            <a:r>
              <a:rPr lang="pt-BR" sz="2400" i="1" dirty="0" err="1"/>
              <a:t>flag</a:t>
            </a:r>
            <a:r>
              <a:rPr lang="pt-BR" sz="2400" dirty="0"/>
              <a:t> ir para ‘1’ ou escreve na FIFO, e a UART faz o flip-flop de </a:t>
            </a:r>
            <a:r>
              <a:rPr lang="pt-BR" sz="2400" i="1" dirty="0" err="1"/>
              <a:t>flag</a:t>
            </a:r>
            <a:r>
              <a:rPr lang="pt-BR" sz="2400" dirty="0"/>
              <a:t> ir para ‘0’ ou lê a FIFO.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Subsistema de transmissão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2800" dirty="0"/>
              <a:t>O circuito </a:t>
            </a:r>
            <a:r>
              <a:rPr lang="pt-BR" sz="2800" i="1" dirty="0"/>
              <a:t>UART </a:t>
            </a:r>
            <a:r>
              <a:rPr lang="pt-BR" sz="2800" i="1" dirty="0" err="1"/>
              <a:t>transmitter</a:t>
            </a:r>
            <a:r>
              <a:rPr lang="pt-BR" sz="2800" dirty="0"/>
              <a:t> é essencialmente um registrador de deslocamento que desloca “para fora” os </a:t>
            </a:r>
            <a:r>
              <a:rPr lang="pt-BR" sz="2800" i="1" dirty="0"/>
              <a:t>bits</a:t>
            </a:r>
            <a:r>
              <a:rPr lang="pt-BR" sz="2800" dirty="0"/>
              <a:t> de dados a uma taxa específica. </a:t>
            </a:r>
          </a:p>
          <a:p>
            <a:r>
              <a:rPr lang="pt-BR" sz="2800" dirty="0"/>
              <a:t>A taxa pode ser controlada pelos </a:t>
            </a:r>
            <a:r>
              <a:rPr lang="pt-BR" sz="2800" i="1" dirty="0" err="1"/>
              <a:t>ticks</a:t>
            </a:r>
            <a:r>
              <a:rPr lang="pt-BR" sz="2800" dirty="0"/>
              <a:t> de habilitação gerados pelo circuito </a:t>
            </a:r>
            <a:r>
              <a:rPr lang="pt-BR" sz="2800" i="1" dirty="0" err="1"/>
              <a:t>baud</a:t>
            </a:r>
            <a:r>
              <a:rPr lang="pt-BR" sz="2800" i="1" dirty="0"/>
              <a:t> rate </a:t>
            </a:r>
            <a:r>
              <a:rPr lang="pt-BR" sz="2800" i="1" dirty="0" err="1"/>
              <a:t>generator</a:t>
            </a:r>
            <a:r>
              <a:rPr lang="pt-BR" sz="2800" dirty="0"/>
              <a:t>. </a:t>
            </a:r>
          </a:p>
          <a:p>
            <a:r>
              <a:rPr lang="pt-BR" sz="2800" dirty="0"/>
              <a:t>Como não há nenhuma necessidade de </a:t>
            </a:r>
            <a:r>
              <a:rPr lang="pt-BR" sz="2800" dirty="0" err="1"/>
              <a:t>sobreamostragem</a:t>
            </a:r>
            <a:r>
              <a:rPr lang="pt-BR" sz="2800" dirty="0"/>
              <a:t>, a </a:t>
            </a:r>
            <a:r>
              <a:rPr lang="pt-BR" sz="2800" dirty="0" err="1"/>
              <a:t>frequência</a:t>
            </a:r>
            <a:r>
              <a:rPr lang="pt-BR" sz="2800" dirty="0"/>
              <a:t> dos </a:t>
            </a:r>
            <a:r>
              <a:rPr lang="pt-BR" sz="2800" i="1" dirty="0" err="1"/>
              <a:t>ticks</a:t>
            </a:r>
            <a:r>
              <a:rPr lang="pt-BR" sz="2800" dirty="0"/>
              <a:t> é 16 vezes menor que a do circuito </a:t>
            </a:r>
            <a:r>
              <a:rPr lang="pt-BR" sz="2800" i="1" dirty="0"/>
              <a:t>UART</a:t>
            </a:r>
            <a:r>
              <a:rPr lang="pt-BR" sz="2800" dirty="0"/>
              <a:t> </a:t>
            </a:r>
            <a:r>
              <a:rPr lang="pt-BR" sz="2800" i="1" dirty="0" err="1"/>
              <a:t>receiver</a:t>
            </a:r>
            <a:r>
              <a:rPr lang="pt-BR" sz="2800" dirty="0"/>
              <a:t>. </a:t>
            </a:r>
          </a:p>
          <a:p>
            <a:r>
              <a:rPr lang="pt-BR" sz="2800" dirty="0"/>
              <a:t>Em vez de introduzir um novo contador, o circuito de transmissão usualmente compartilha o circuito </a:t>
            </a:r>
            <a:r>
              <a:rPr lang="pt-BR" sz="2800" i="1" dirty="0" err="1"/>
              <a:t>baud</a:t>
            </a:r>
            <a:r>
              <a:rPr lang="pt-BR" sz="2800" i="1" dirty="0"/>
              <a:t> rate </a:t>
            </a:r>
            <a:r>
              <a:rPr lang="pt-BR" sz="2800" i="1" dirty="0" err="1"/>
              <a:t>generator</a:t>
            </a:r>
            <a:r>
              <a:rPr lang="pt-BR" sz="2800" dirty="0"/>
              <a:t> com o </a:t>
            </a:r>
            <a:r>
              <a:rPr lang="pt-BR" sz="2800" i="1" dirty="0"/>
              <a:t>UART </a:t>
            </a:r>
            <a:r>
              <a:rPr lang="pt-BR" sz="2800" i="1" dirty="0" err="1"/>
              <a:t>receiver</a:t>
            </a:r>
            <a:r>
              <a:rPr lang="pt-BR" sz="2800" dirty="0"/>
              <a:t> e usa um contador interno para contar o número de </a:t>
            </a:r>
            <a:r>
              <a:rPr lang="pt-BR" sz="2800" i="1" dirty="0" err="1"/>
              <a:t>ticks</a:t>
            </a:r>
            <a:r>
              <a:rPr lang="pt-BR" sz="2800" dirty="0"/>
              <a:t>. </a:t>
            </a:r>
          </a:p>
          <a:p>
            <a:r>
              <a:rPr lang="pt-BR" sz="2800" dirty="0"/>
              <a:t>Um </a:t>
            </a:r>
            <a:r>
              <a:rPr lang="pt-BR" sz="2800" i="1" dirty="0"/>
              <a:t>bit</a:t>
            </a:r>
            <a:r>
              <a:rPr lang="pt-BR" sz="2800" dirty="0"/>
              <a:t> é deslocado “para fora” do registrador a cada 16 </a:t>
            </a:r>
            <a:r>
              <a:rPr lang="pt-BR" sz="2800" i="1" dirty="0" err="1"/>
              <a:t>ticks</a:t>
            </a:r>
            <a:r>
              <a:rPr lang="pt-BR" sz="2800" dirty="0"/>
              <a:t> de habilitação.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Subsistema de transmissão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carta ASMD do circuito </a:t>
            </a:r>
            <a:r>
              <a:rPr lang="pt-BR" sz="2400" i="1" dirty="0"/>
              <a:t>UART </a:t>
            </a:r>
            <a:r>
              <a:rPr lang="pt-BR" sz="2400" i="1" dirty="0" err="1"/>
              <a:t>transmitter</a:t>
            </a:r>
            <a:r>
              <a:rPr lang="pt-BR" sz="2400" dirty="0"/>
              <a:t> é similar à do circuito </a:t>
            </a:r>
            <a:r>
              <a:rPr lang="pt-BR" sz="2400" i="1" dirty="0"/>
              <a:t>UART </a:t>
            </a:r>
            <a:r>
              <a:rPr lang="pt-BR" sz="2400" i="1" dirty="0" err="1"/>
              <a:t>receiver</a:t>
            </a:r>
            <a:r>
              <a:rPr lang="pt-BR" sz="2400" dirty="0"/>
              <a:t>.</a:t>
            </a:r>
          </a:p>
          <a:p>
            <a:r>
              <a:rPr lang="pt-BR" sz="2400" dirty="0"/>
              <a:t>Após a ativação do sinal </a:t>
            </a:r>
            <a:r>
              <a:rPr lang="pt-BR" sz="2400" i="1" dirty="0" err="1"/>
              <a:t>tx_start</a:t>
            </a:r>
            <a:r>
              <a:rPr lang="pt-BR" sz="2400" dirty="0"/>
              <a:t>, a FSMD carrega o dado e, então, gradualmente passa através dos estados </a:t>
            </a:r>
            <a:r>
              <a:rPr lang="pt-BR" sz="2400" i="1" dirty="0"/>
              <a:t>start</a:t>
            </a:r>
            <a:r>
              <a:rPr lang="pt-BR" sz="2400" dirty="0"/>
              <a:t>, </a:t>
            </a:r>
            <a:r>
              <a:rPr lang="pt-BR" sz="2400" i="1" dirty="0"/>
              <a:t>data</a:t>
            </a:r>
            <a:r>
              <a:rPr lang="pt-BR" sz="2400" dirty="0"/>
              <a:t> e </a:t>
            </a:r>
            <a:r>
              <a:rPr lang="pt-BR" sz="2400" i="1" dirty="0" err="1"/>
              <a:t>stop</a:t>
            </a:r>
            <a:r>
              <a:rPr lang="pt-BR" sz="2400" dirty="0"/>
              <a:t> para transmitir os </a:t>
            </a:r>
            <a:r>
              <a:rPr lang="pt-BR" sz="2400" i="1" dirty="0"/>
              <a:t>bits</a:t>
            </a:r>
            <a:r>
              <a:rPr lang="pt-BR" sz="2400" dirty="0"/>
              <a:t> correspondentes. </a:t>
            </a:r>
          </a:p>
          <a:p>
            <a:r>
              <a:rPr lang="pt-BR" sz="2400" dirty="0"/>
              <a:t>Ele sinaliza que a tarefa está completa ativando o sinal </a:t>
            </a:r>
            <a:r>
              <a:rPr lang="pt-BR" sz="2400" i="1" dirty="0" err="1"/>
              <a:t>tx_done_tick</a:t>
            </a:r>
            <a:r>
              <a:rPr lang="pt-BR" sz="2400" dirty="0"/>
              <a:t> por um ciclo do </a:t>
            </a:r>
            <a:r>
              <a:rPr lang="pt-BR" sz="2400" i="1" dirty="0" err="1"/>
              <a:t>clock</a:t>
            </a:r>
            <a:endParaRPr lang="pt-BR" sz="2400" i="1" dirty="0"/>
          </a:p>
          <a:p>
            <a:r>
              <a:rPr lang="pt-BR" sz="2400" dirty="0"/>
              <a:t>Um </a:t>
            </a:r>
            <a:r>
              <a:rPr lang="pt-BR" sz="2400" i="1" dirty="0"/>
              <a:t>buffer</a:t>
            </a:r>
            <a:r>
              <a:rPr lang="pt-BR" sz="2400" dirty="0"/>
              <a:t> de 1 bit, </a:t>
            </a:r>
            <a:r>
              <a:rPr lang="pt-BR" sz="2400" i="1" dirty="0" err="1"/>
              <a:t>tx_reg</a:t>
            </a:r>
            <a:r>
              <a:rPr lang="pt-BR" sz="2400" dirty="0"/>
              <a:t>, é usado para filtrar qualquer </a:t>
            </a:r>
            <a:r>
              <a:rPr lang="pt-BR" sz="2400" i="1" dirty="0" err="1"/>
              <a:t>glitch</a:t>
            </a:r>
            <a:r>
              <a:rPr lang="pt-BR" sz="2400" dirty="0"/>
              <a:t> potencial.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Subsistema de transmissão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código correspondente é mostrado na listagem abaixo.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2143147"/>
            <a:ext cx="75723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Subsistema de transmissão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114450"/>
            <a:ext cx="6700837" cy="568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Subsistema de transmissão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963" y="1366838"/>
            <a:ext cx="745807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Subsistema de transmissão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EF2E36-6038-4F30-B591-8A38AFD3F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40768"/>
            <a:ext cx="5514975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Subsistema de transmissão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357298"/>
            <a:ext cx="66579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Subsistema de transmissão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33495"/>
            <a:ext cx="73818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Sistema completo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Combinando os subsistemas de recepção e de transmissão, pode-se construir a UART.  O diagrama de blocos é mostrado na figura.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8713" y="2500306"/>
            <a:ext cx="688657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pt-BR" dirty="0"/>
              <a:t>Exercício - UART configurável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09B144-7385-4641-AE42-0C5226D726C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Em adição aos sinais de entrada da UART da listagem 7.4, os seguintes sinais são necessários: </a:t>
            </a:r>
          </a:p>
          <a:p>
            <a:pPr lvl="1"/>
            <a:r>
              <a:rPr lang="pt-BR" dirty="0" err="1"/>
              <a:t>bd</a:t>
            </a:r>
            <a:r>
              <a:rPr lang="pt-BR" dirty="0"/>
              <a:t>-rate: sinal de entrada de 2-bit especificando o </a:t>
            </a:r>
            <a:r>
              <a:rPr lang="pt-BR" dirty="0" err="1"/>
              <a:t>baud</a:t>
            </a:r>
            <a:r>
              <a:rPr lang="pt-BR" dirty="0"/>
              <a:t> rate, que pode ser 1200, 2400, 4800 ou 9600</a:t>
            </a:r>
          </a:p>
          <a:p>
            <a:pPr lvl="1"/>
            <a:r>
              <a:rPr lang="pt-BR" dirty="0" err="1"/>
              <a:t>dnum</a:t>
            </a:r>
            <a:r>
              <a:rPr lang="pt-BR" dirty="0"/>
              <a:t>: sinal de entrada de 1-bit especificando o número de bits de dados que pode ser 7 ou 8</a:t>
            </a:r>
          </a:p>
          <a:p>
            <a:pPr lvl="1"/>
            <a:r>
              <a:rPr lang="pt-BR" dirty="0" err="1"/>
              <a:t>snum</a:t>
            </a:r>
            <a:r>
              <a:rPr lang="pt-BR" dirty="0"/>
              <a:t>: sinal de entrada de 1-bit especificando o número de bits de stop que pode ser 1 ou 2</a:t>
            </a:r>
          </a:p>
          <a:p>
            <a:pPr lvl="1"/>
            <a:r>
              <a:rPr lang="pt-BR" dirty="0"/>
              <a:t>par: sinal de entrada de 2-bit especificando o esquema de paridade desejada que pode ser sem paridade, com paridade par ou com paridade ímpar</a:t>
            </a:r>
          </a:p>
          <a:p>
            <a:pPr lvl="1"/>
            <a:r>
              <a:rPr lang="pt-BR" dirty="0" err="1"/>
              <a:t>err</a:t>
            </a:r>
            <a:r>
              <a:rPr lang="pt-BR" dirty="0"/>
              <a:t>: sinal de saída de 3-bit em que os bits indicam a existência de erro de paridade,  </a:t>
            </a:r>
            <a:r>
              <a:rPr lang="pt-BR" i="1" dirty="0"/>
              <a:t>frame </a:t>
            </a:r>
            <a:r>
              <a:rPr lang="pt-BR" i="1" dirty="0" err="1"/>
              <a:t>error</a:t>
            </a:r>
            <a:r>
              <a:rPr lang="pt-BR" dirty="0"/>
              <a:t>, e </a:t>
            </a:r>
            <a:r>
              <a:rPr lang="pt-BR" i="1" dirty="0"/>
              <a:t>data </a:t>
            </a:r>
            <a:r>
              <a:rPr lang="pt-BR" i="1" dirty="0" err="1"/>
              <a:t>overrun</a:t>
            </a:r>
            <a:r>
              <a:rPr lang="pt-BR" i="1" dirty="0"/>
              <a:t> </a:t>
            </a:r>
            <a:r>
              <a:rPr lang="pt-BR" i="1" dirty="0" err="1"/>
              <a:t>error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5167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Sistema completo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código é mostrado na listagem a seguir.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188" y="1857364"/>
            <a:ext cx="76676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Sistema completo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85860"/>
            <a:ext cx="66484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Sistema completo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5" y="1285860"/>
            <a:ext cx="760095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Sistema completo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38" y="1281119"/>
            <a:ext cx="762952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Sistema de verificação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Um circuito de </a:t>
            </a:r>
            <a:r>
              <a:rPr lang="pt-BR" sz="2400" i="1" dirty="0" err="1"/>
              <a:t>loop-back</a:t>
            </a:r>
            <a:r>
              <a:rPr lang="pt-BR" sz="2400" dirty="0"/>
              <a:t> e um PC são usados para verificar a operação da UART. O diagrama de blocos é mostrado na figura.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700350"/>
            <a:ext cx="57816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Sistema de verificação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No circuito, a porta serial da placa Nexys2 é conectada à porta serial de um PC. </a:t>
            </a:r>
          </a:p>
          <a:p>
            <a:r>
              <a:rPr lang="pt-BR" sz="2400" dirty="0"/>
              <a:t>Quando um caractere é enviado do PC, o dado recebido é armazenado na FIFO de 4 palavras do receptor. </a:t>
            </a:r>
          </a:p>
          <a:p>
            <a:r>
              <a:rPr lang="pt-BR" sz="2400" dirty="0"/>
              <a:t>Quando recuperado via porta de leitura (</a:t>
            </a:r>
            <a:r>
              <a:rPr lang="pt-BR" sz="2400" i="1" dirty="0" err="1"/>
              <a:t>r_data</a:t>
            </a:r>
            <a:r>
              <a:rPr lang="pt-BR" sz="2400" dirty="0"/>
              <a:t>), a palavra de dado é incrementada por 1 e, então, enviada de volta ao transmissor via porta de escrita </a:t>
            </a:r>
            <a:r>
              <a:rPr lang="pt-BR" sz="2400" i="1" dirty="0" err="1"/>
              <a:t>w_data</a:t>
            </a:r>
            <a:r>
              <a:rPr lang="pt-BR" sz="2400" dirty="0"/>
              <a:t>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Sistema de verificação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sinal do botão é passado por um circuito de </a:t>
            </a:r>
            <a:r>
              <a:rPr lang="pt-BR" sz="2400" i="1" dirty="0" err="1"/>
              <a:t>debounce</a:t>
            </a:r>
            <a:r>
              <a:rPr lang="pt-BR" sz="2400" dirty="0"/>
              <a:t> que produz um </a:t>
            </a:r>
            <a:r>
              <a:rPr lang="pt-BR" sz="2400" i="1" dirty="0" err="1"/>
              <a:t>tick</a:t>
            </a:r>
            <a:r>
              <a:rPr lang="pt-BR" sz="2400" dirty="0"/>
              <a:t> por um ciclo de </a:t>
            </a:r>
            <a:r>
              <a:rPr lang="pt-BR" sz="2400" i="1" dirty="0" err="1"/>
              <a:t>clock</a:t>
            </a:r>
            <a:r>
              <a:rPr lang="pt-BR" sz="2400" dirty="0"/>
              <a:t> quando o botão é pressionado. </a:t>
            </a:r>
          </a:p>
          <a:p>
            <a:r>
              <a:rPr lang="pt-BR" sz="2400" dirty="0"/>
              <a:t>Quando o </a:t>
            </a:r>
            <a:r>
              <a:rPr lang="pt-BR" sz="2400" i="1" dirty="0" err="1"/>
              <a:t>tick</a:t>
            </a:r>
            <a:r>
              <a:rPr lang="pt-BR" sz="2400" dirty="0"/>
              <a:t> é gerado ele remove uma palavra da FIFO do receptor e escreve a palavra incrementada na FIFO do transmissor. </a:t>
            </a:r>
          </a:p>
          <a:p>
            <a:r>
              <a:rPr lang="pt-BR" sz="2400" dirty="0"/>
              <a:t>Por exemplo, se digitarmos HAL no PC, as três palavras de dados são armazenadas na FIFO do receptor da UART.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Sistema de verificação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Pode-se então pressionar o botão da placa Nexys2 três vezes. Os três caracteres sucessivos, IBM, serão transmitidos de volta e mostrados. </a:t>
            </a:r>
          </a:p>
          <a:p>
            <a:r>
              <a:rPr lang="pt-BR" sz="2400" dirty="0"/>
              <a:t>A porta </a:t>
            </a:r>
            <a:r>
              <a:rPr lang="pt-BR" sz="2400" i="1" dirty="0" err="1"/>
              <a:t>r_data</a:t>
            </a:r>
            <a:r>
              <a:rPr lang="pt-BR" sz="2400" dirty="0"/>
              <a:t> da UART é também conectada aos 8 </a:t>
            </a:r>
            <a:r>
              <a:rPr lang="pt-BR" sz="2400" dirty="0" err="1"/>
              <a:t>LEDs</a:t>
            </a:r>
            <a:r>
              <a:rPr lang="pt-BR" sz="2400" dirty="0"/>
              <a:t> da placa e seus sinais </a:t>
            </a:r>
            <a:r>
              <a:rPr lang="pt-BR" sz="2400" i="1" dirty="0" err="1"/>
              <a:t>tx_full</a:t>
            </a:r>
            <a:r>
              <a:rPr lang="pt-BR" sz="2400" dirty="0"/>
              <a:t> e </a:t>
            </a:r>
            <a:r>
              <a:rPr lang="pt-BR" sz="2400" i="1" dirty="0" err="1"/>
              <a:t>rx_empty</a:t>
            </a:r>
            <a:r>
              <a:rPr lang="pt-BR" sz="2400" dirty="0"/>
              <a:t> são conectados às duas barras horizontais do dígito mais à direita do display de 7 segmentos.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Sistema de verificação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O código é mostrado na </a:t>
            </a:r>
            <a:r>
              <a:rPr lang="pt-BR" sz="2800"/>
              <a:t>listagem abaixo.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77" y="1781189"/>
            <a:ext cx="745807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Sistema de verificação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319" y="1228747"/>
            <a:ext cx="8296275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pt-BR" dirty="0"/>
              <a:t>Exercício - UART configurável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09B144-7385-4641-AE42-0C5226D726C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5522DCC-0A96-4384-B411-2177FDD74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7632848" cy="484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90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Sistema de verificação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 err="1"/>
              <a:t>HyperTerminal</a:t>
            </a:r>
            <a:r>
              <a:rPr lang="pt-BR" sz="2400" dirty="0"/>
              <a:t> (para Windows) ou </a:t>
            </a:r>
            <a:r>
              <a:rPr lang="pt-BR" sz="2400" dirty="0" err="1"/>
              <a:t>Minicom</a:t>
            </a:r>
            <a:r>
              <a:rPr lang="pt-BR" sz="2400" dirty="0"/>
              <a:t> (para Linux): do lado do PC, um programa para comunicação serial pode ser usado como terminal virtual para interagir com a placa Nexys2. </a:t>
            </a:r>
          </a:p>
          <a:p>
            <a:r>
              <a:rPr lang="pt-BR" sz="2400" dirty="0"/>
              <a:t>Pode-se usar também o </a:t>
            </a:r>
            <a:r>
              <a:rPr lang="pt-BR" sz="2400" dirty="0" err="1"/>
              <a:t>Termite</a:t>
            </a:r>
            <a:r>
              <a:rPr lang="pt-BR" sz="2400" dirty="0"/>
              <a:t> ou </a:t>
            </a:r>
            <a:r>
              <a:rPr lang="pt-BR" sz="2400" dirty="0" err="1"/>
              <a:t>RealTerm</a:t>
            </a:r>
            <a:r>
              <a:rPr lang="pt-BR" sz="2400" dirty="0"/>
              <a:t> para Windows</a:t>
            </a:r>
          </a:p>
          <a:p>
            <a:endParaRPr lang="pt-BR" sz="2400" dirty="0"/>
          </a:p>
          <a:p>
            <a:r>
              <a:rPr lang="pt-BR" sz="2400" dirty="0"/>
              <a:t>Para ser compatível com a UART deste projeto, ele tem que ser configurado para uma taxa de transmissão de 19.200,  8 </a:t>
            </a:r>
            <a:r>
              <a:rPr lang="pt-BR" sz="2400" i="1" dirty="0"/>
              <a:t>bits</a:t>
            </a:r>
            <a:r>
              <a:rPr lang="pt-BR" sz="2400" dirty="0"/>
              <a:t> de dados, 1 </a:t>
            </a:r>
            <a:r>
              <a:rPr lang="pt-BR" sz="2400" i="1" dirty="0"/>
              <a:t>bit</a:t>
            </a:r>
            <a:r>
              <a:rPr lang="pt-BR" sz="2400" dirty="0"/>
              <a:t> de </a:t>
            </a:r>
            <a:r>
              <a:rPr lang="pt-BR" sz="2400" i="1" dirty="0"/>
              <a:t>stop</a:t>
            </a:r>
            <a:r>
              <a:rPr lang="pt-BR" sz="2400" dirty="0"/>
              <a:t>, sem </a:t>
            </a:r>
            <a:r>
              <a:rPr lang="pt-BR" sz="2400" i="1" dirty="0"/>
              <a:t>bit</a:t>
            </a:r>
            <a:r>
              <a:rPr lang="pt-BR" sz="2400" dirty="0"/>
              <a:t> de paridade</a:t>
            </a:r>
          </a:p>
          <a:p>
            <a:r>
              <a:rPr lang="pt-BR" sz="2400" dirty="0"/>
              <a:t>Deve-se conectar um cabo serial entre a porta serial do PC e o conector serial na placa Nexys2</a:t>
            </a:r>
          </a:p>
          <a:p>
            <a:endParaRPr lang="pt-BR" sz="24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Sistema de verificação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Com o programa configurado no PC pode-se usá-lo para testar a comunicação com a placa Nexys2.</a:t>
            </a:r>
          </a:p>
          <a:p>
            <a:r>
              <a:rPr lang="pt-BR" sz="2400" dirty="0"/>
              <a:t>Pode-se digitar algumas teclas e observar os </a:t>
            </a:r>
            <a:r>
              <a:rPr lang="pt-BR" sz="2400" dirty="0" err="1"/>
              <a:t>LEDs</a:t>
            </a:r>
            <a:r>
              <a:rPr lang="pt-BR" sz="2400" dirty="0"/>
              <a:t>. </a:t>
            </a:r>
          </a:p>
          <a:p>
            <a:r>
              <a:rPr lang="pt-BR" sz="2400" dirty="0"/>
              <a:t>Note que as palavras recebidas são armazenadas na FIFO e unicamente a primeira palavra recebida é mostrada.</a:t>
            </a:r>
          </a:p>
          <a:p>
            <a:r>
              <a:rPr lang="pt-BR" sz="2400" dirty="0"/>
              <a:t>Após pressionar o botão, a primeira palavra de dado será removida e a palavra incrementada será enviada de volta à porta serial do PC e mostrada na janela do programa.  </a:t>
            </a:r>
          </a:p>
          <a:p>
            <a:r>
              <a:rPr lang="pt-BR" sz="2400" dirty="0"/>
              <a:t>Os </a:t>
            </a:r>
            <a:r>
              <a:rPr lang="pt-BR" sz="2400" i="1" dirty="0"/>
              <a:t>status</a:t>
            </a:r>
            <a:r>
              <a:rPr lang="pt-BR" sz="2400" dirty="0"/>
              <a:t> </a:t>
            </a:r>
            <a:r>
              <a:rPr lang="pt-BR" sz="2400" i="1" dirty="0" err="1"/>
              <a:t>full</a:t>
            </a:r>
            <a:r>
              <a:rPr lang="pt-BR" sz="2400" dirty="0"/>
              <a:t> e </a:t>
            </a:r>
            <a:r>
              <a:rPr lang="pt-BR" sz="2400" i="1" dirty="0" err="1"/>
              <a:t>empty</a:t>
            </a:r>
            <a:r>
              <a:rPr lang="pt-BR" sz="2400" dirty="0"/>
              <a:t> da FIFO podem ser testados para consecutivamente receber e transmitir mais do que quatro palavras de dados.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Sistema de verificação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i="1" dirty="0"/>
              <a:t>ASCII – </a:t>
            </a:r>
            <a:r>
              <a:rPr lang="pt-BR" sz="2400" i="1" dirty="0" err="1"/>
              <a:t>American</a:t>
            </a:r>
            <a:r>
              <a:rPr lang="pt-BR" sz="2400" i="1" dirty="0"/>
              <a:t> Standard </a:t>
            </a:r>
            <a:r>
              <a:rPr lang="pt-BR" sz="2400" i="1" dirty="0" err="1"/>
              <a:t>Code</a:t>
            </a:r>
            <a:r>
              <a:rPr lang="pt-BR" sz="2400" i="1" dirty="0"/>
              <a:t> for </a:t>
            </a:r>
            <a:r>
              <a:rPr lang="pt-BR" sz="2400" i="1" dirty="0" err="1"/>
              <a:t>Information</a:t>
            </a:r>
            <a:r>
              <a:rPr lang="pt-BR" sz="2400" i="1" dirty="0"/>
              <a:t> </a:t>
            </a:r>
            <a:r>
              <a:rPr lang="pt-BR" sz="2400" i="1" dirty="0" err="1"/>
              <a:t>Interchange</a:t>
            </a:r>
            <a:r>
              <a:rPr lang="pt-BR" sz="2400" i="1" dirty="0"/>
              <a:t>  </a:t>
            </a:r>
          </a:p>
          <a:p>
            <a:pPr lvl="1"/>
            <a:r>
              <a:rPr lang="pt-BR" sz="2100" dirty="0"/>
              <a:t>No PC, usando o </a:t>
            </a:r>
            <a:r>
              <a:rPr lang="pt-BR" sz="2100" dirty="0" err="1"/>
              <a:t>HyperTerminal</a:t>
            </a:r>
            <a:r>
              <a:rPr lang="pt-BR" sz="2100" dirty="0"/>
              <a:t> ou o </a:t>
            </a:r>
            <a:r>
              <a:rPr lang="pt-BR" sz="2100" dirty="0" err="1"/>
              <a:t>Minicom</a:t>
            </a:r>
            <a:r>
              <a:rPr lang="pt-BR" sz="2100" dirty="0"/>
              <a:t>, os caracteres são enviados em código ASCII, que tem 7 </a:t>
            </a:r>
            <a:r>
              <a:rPr lang="pt-BR" sz="2100" i="1" dirty="0"/>
              <a:t>bits</a:t>
            </a:r>
            <a:r>
              <a:rPr lang="pt-BR" sz="2100" dirty="0"/>
              <a:t> e consiste de 128 palavras de código, incluindo o alfabeto regular, os dígitos, os símbolos de pontuação e caracteres de controle.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Sistema de verificação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Os caracteres ASCII </a:t>
            </a:r>
          </a:p>
          <a:p>
            <a:pPr>
              <a:buNone/>
            </a:pPr>
            <a:r>
              <a:rPr lang="pt-BR" sz="2400" dirty="0"/>
              <a:t>são mostrados (em </a:t>
            </a:r>
          </a:p>
          <a:p>
            <a:pPr>
              <a:buNone/>
            </a:pPr>
            <a:r>
              <a:rPr lang="pt-BR" sz="2400" dirty="0"/>
              <a:t>hexadecimal) na tabela </a:t>
            </a:r>
          </a:p>
          <a:p>
            <a:pPr>
              <a:buNone/>
            </a:pPr>
            <a:r>
              <a:rPr lang="pt-BR" sz="2400" dirty="0"/>
              <a:t>ao lado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1071546"/>
            <a:ext cx="4829175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Sistema de verificação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2800" dirty="0"/>
              <a:t>Os caracteres de controle são mostrados em parênteses, como (</a:t>
            </a:r>
            <a:r>
              <a:rPr lang="pt-BR" sz="2800" dirty="0" err="1"/>
              <a:t>del</a:t>
            </a:r>
            <a:r>
              <a:rPr lang="pt-BR" sz="2800" dirty="0"/>
              <a:t>). Diversos destes caracteres podem introduzir ação especial quando recebidos:</a:t>
            </a:r>
          </a:p>
          <a:p>
            <a:pPr lvl="1"/>
            <a:r>
              <a:rPr lang="pt-BR" sz="2500" i="1" dirty="0"/>
              <a:t>(</a:t>
            </a:r>
            <a:r>
              <a:rPr lang="pt-BR" sz="2500" i="1" dirty="0" err="1"/>
              <a:t>nul</a:t>
            </a:r>
            <a:r>
              <a:rPr lang="pt-BR" sz="2500" i="1" dirty="0"/>
              <a:t>): </a:t>
            </a:r>
            <a:r>
              <a:rPr lang="pt-BR" sz="2500" i="1" dirty="0" err="1"/>
              <a:t>null</a:t>
            </a:r>
            <a:r>
              <a:rPr lang="pt-BR" sz="2500" i="1" dirty="0"/>
              <a:t> byte, </a:t>
            </a:r>
            <a:r>
              <a:rPr lang="pt-BR" sz="2500" i="1" dirty="0" err="1"/>
              <a:t>which</a:t>
            </a:r>
            <a:r>
              <a:rPr lang="pt-BR" sz="2500" i="1" dirty="0"/>
              <a:t> is </a:t>
            </a:r>
            <a:r>
              <a:rPr lang="pt-BR" sz="2500" i="1" dirty="0" err="1"/>
              <a:t>the</a:t>
            </a:r>
            <a:r>
              <a:rPr lang="pt-BR" sz="2500" i="1" dirty="0"/>
              <a:t> </a:t>
            </a:r>
            <a:r>
              <a:rPr lang="pt-BR" sz="2500" i="1" dirty="0" err="1"/>
              <a:t>all-zero</a:t>
            </a:r>
            <a:r>
              <a:rPr lang="pt-BR" sz="2500" i="1" dirty="0"/>
              <a:t> </a:t>
            </a:r>
            <a:r>
              <a:rPr lang="pt-BR" sz="2500" i="1" dirty="0" err="1"/>
              <a:t>pattern</a:t>
            </a:r>
            <a:endParaRPr lang="pt-BR" sz="2500" i="1" dirty="0"/>
          </a:p>
          <a:p>
            <a:pPr lvl="1"/>
            <a:r>
              <a:rPr lang="pt-BR" sz="2500" i="1" dirty="0"/>
              <a:t>(bel): </a:t>
            </a:r>
            <a:r>
              <a:rPr lang="pt-BR" sz="2500" i="1" dirty="0" err="1"/>
              <a:t>generate</a:t>
            </a:r>
            <a:r>
              <a:rPr lang="pt-BR" sz="2500" i="1" dirty="0"/>
              <a:t> a </a:t>
            </a:r>
            <a:r>
              <a:rPr lang="pt-BR" sz="2500" i="1" dirty="0" err="1"/>
              <a:t>bell</a:t>
            </a:r>
            <a:r>
              <a:rPr lang="pt-BR" sz="2500" i="1" dirty="0"/>
              <a:t> </a:t>
            </a:r>
            <a:r>
              <a:rPr lang="pt-BR" sz="2500" i="1" dirty="0" err="1"/>
              <a:t>sound</a:t>
            </a:r>
            <a:r>
              <a:rPr lang="pt-BR" sz="2500" i="1" dirty="0"/>
              <a:t>, </a:t>
            </a:r>
            <a:r>
              <a:rPr lang="pt-BR" sz="2500" i="1" dirty="0" err="1"/>
              <a:t>if</a:t>
            </a:r>
            <a:r>
              <a:rPr lang="pt-BR" sz="2500" i="1" dirty="0"/>
              <a:t> </a:t>
            </a:r>
            <a:r>
              <a:rPr lang="pt-BR" sz="2500" i="1" dirty="0" err="1"/>
              <a:t>supported</a:t>
            </a:r>
            <a:endParaRPr lang="pt-BR" sz="2500" i="1" dirty="0"/>
          </a:p>
          <a:p>
            <a:pPr lvl="1"/>
            <a:r>
              <a:rPr lang="pt-BR" sz="2500" i="1" dirty="0"/>
              <a:t>(</a:t>
            </a:r>
            <a:r>
              <a:rPr lang="pt-BR" sz="2500" i="1" dirty="0" err="1"/>
              <a:t>bs</a:t>
            </a:r>
            <a:r>
              <a:rPr lang="pt-BR" sz="2500" i="1" dirty="0"/>
              <a:t>): </a:t>
            </a:r>
            <a:r>
              <a:rPr lang="pt-BR" sz="2500" i="1" dirty="0" err="1"/>
              <a:t>backspace</a:t>
            </a:r>
            <a:endParaRPr lang="pt-BR" sz="2500" i="1" dirty="0"/>
          </a:p>
          <a:p>
            <a:pPr lvl="1"/>
            <a:r>
              <a:rPr lang="pt-BR" sz="2500" i="1" dirty="0"/>
              <a:t>(</a:t>
            </a:r>
            <a:r>
              <a:rPr lang="pt-BR" sz="2500" i="1" dirty="0" err="1"/>
              <a:t>ht</a:t>
            </a:r>
            <a:r>
              <a:rPr lang="pt-BR" sz="2500" i="1" dirty="0"/>
              <a:t>): horizontal </a:t>
            </a:r>
            <a:r>
              <a:rPr lang="pt-BR" sz="2500" i="1" dirty="0" err="1"/>
              <a:t>tab</a:t>
            </a:r>
            <a:endParaRPr lang="pt-BR" sz="2500" i="1" dirty="0"/>
          </a:p>
          <a:p>
            <a:pPr lvl="1"/>
            <a:r>
              <a:rPr lang="pt-BR" sz="2500" i="1" dirty="0"/>
              <a:t>(</a:t>
            </a:r>
            <a:r>
              <a:rPr lang="pt-BR" sz="2500" i="1" dirty="0" err="1"/>
              <a:t>nl</a:t>
            </a:r>
            <a:r>
              <a:rPr lang="pt-BR" sz="2500" i="1" dirty="0"/>
              <a:t>): </a:t>
            </a:r>
            <a:r>
              <a:rPr lang="pt-BR" sz="2500" i="1" dirty="0" err="1"/>
              <a:t>new</a:t>
            </a:r>
            <a:r>
              <a:rPr lang="pt-BR" sz="2500" i="1" dirty="0"/>
              <a:t> </a:t>
            </a:r>
            <a:r>
              <a:rPr lang="pt-BR" sz="2500" i="1" dirty="0" err="1"/>
              <a:t>line</a:t>
            </a:r>
            <a:endParaRPr lang="pt-BR" sz="2500" i="1" dirty="0"/>
          </a:p>
          <a:p>
            <a:pPr lvl="1"/>
            <a:r>
              <a:rPr lang="pt-BR" sz="2500" i="1" dirty="0"/>
              <a:t>(</a:t>
            </a:r>
            <a:r>
              <a:rPr lang="pt-BR" sz="2500" i="1" dirty="0" err="1"/>
              <a:t>vt</a:t>
            </a:r>
            <a:r>
              <a:rPr lang="pt-BR" sz="2500" i="1" dirty="0"/>
              <a:t>): vertical </a:t>
            </a:r>
            <a:r>
              <a:rPr lang="pt-BR" sz="2500" i="1" dirty="0" err="1"/>
              <a:t>tab</a:t>
            </a:r>
            <a:endParaRPr lang="pt-BR" sz="2500" i="1" dirty="0"/>
          </a:p>
          <a:p>
            <a:pPr lvl="1"/>
            <a:r>
              <a:rPr lang="pt-BR" sz="2500" i="1" dirty="0"/>
              <a:t>(</a:t>
            </a:r>
            <a:r>
              <a:rPr lang="pt-BR" sz="2500" i="1" dirty="0" err="1"/>
              <a:t>np</a:t>
            </a:r>
            <a:r>
              <a:rPr lang="pt-BR" sz="2500" i="1" dirty="0"/>
              <a:t>): </a:t>
            </a:r>
            <a:r>
              <a:rPr lang="pt-BR" sz="2500" i="1" dirty="0" err="1"/>
              <a:t>newpage</a:t>
            </a:r>
            <a:endParaRPr lang="pt-BR" sz="2500" i="1" dirty="0"/>
          </a:p>
          <a:p>
            <a:pPr lvl="1"/>
            <a:r>
              <a:rPr lang="pt-BR" sz="2500" i="1" dirty="0"/>
              <a:t>(</a:t>
            </a:r>
            <a:r>
              <a:rPr lang="pt-BR" sz="2500" i="1" dirty="0" err="1"/>
              <a:t>cr</a:t>
            </a:r>
            <a:r>
              <a:rPr lang="pt-BR" sz="2500" i="1" dirty="0"/>
              <a:t>): </a:t>
            </a:r>
            <a:r>
              <a:rPr lang="pt-BR" sz="2500" i="1" dirty="0" err="1"/>
              <a:t>carriage</a:t>
            </a:r>
            <a:r>
              <a:rPr lang="pt-BR" sz="2500" i="1" dirty="0"/>
              <a:t> </a:t>
            </a:r>
            <a:r>
              <a:rPr lang="pt-BR" sz="2500" i="1" dirty="0" err="1"/>
              <a:t>return</a:t>
            </a:r>
            <a:endParaRPr lang="pt-BR" sz="2500" i="1" dirty="0"/>
          </a:p>
          <a:p>
            <a:pPr lvl="1"/>
            <a:r>
              <a:rPr lang="pt-BR" sz="2500" i="1" dirty="0"/>
              <a:t>(</a:t>
            </a:r>
            <a:r>
              <a:rPr lang="pt-BR" sz="2500" i="1" dirty="0" err="1"/>
              <a:t>esc</a:t>
            </a:r>
            <a:r>
              <a:rPr lang="pt-BR" sz="2500" i="1" dirty="0"/>
              <a:t>): escape</a:t>
            </a:r>
          </a:p>
          <a:p>
            <a:pPr lvl="1"/>
            <a:r>
              <a:rPr lang="pt-BR" sz="2500" i="1" dirty="0"/>
              <a:t>(</a:t>
            </a:r>
            <a:r>
              <a:rPr lang="pt-BR" sz="2500" i="1" dirty="0" err="1"/>
              <a:t>sp</a:t>
            </a:r>
            <a:r>
              <a:rPr lang="pt-BR" sz="2500" i="1" dirty="0"/>
              <a:t>): </a:t>
            </a:r>
            <a:r>
              <a:rPr lang="pt-BR" sz="2500" i="1" dirty="0" err="1"/>
              <a:t>space</a:t>
            </a:r>
            <a:endParaRPr lang="pt-BR" sz="2500" i="1" dirty="0"/>
          </a:p>
          <a:p>
            <a:pPr lvl="1"/>
            <a:r>
              <a:rPr lang="pt-BR" sz="2500" i="1" dirty="0"/>
              <a:t>(</a:t>
            </a:r>
            <a:r>
              <a:rPr lang="pt-BR" sz="2500" i="1" dirty="0" err="1"/>
              <a:t>del</a:t>
            </a:r>
            <a:r>
              <a:rPr lang="pt-BR" sz="2500" i="1" dirty="0"/>
              <a:t>): delete, </a:t>
            </a:r>
            <a:r>
              <a:rPr lang="pt-BR" sz="2500" i="1" dirty="0" err="1"/>
              <a:t>which</a:t>
            </a:r>
            <a:r>
              <a:rPr lang="pt-BR" sz="2500" i="1" dirty="0"/>
              <a:t> is </a:t>
            </a:r>
            <a:r>
              <a:rPr lang="pt-BR" sz="2500" i="1" dirty="0" err="1"/>
              <a:t>also</a:t>
            </a:r>
            <a:r>
              <a:rPr lang="pt-BR" sz="2500" i="1" dirty="0"/>
              <a:t> </a:t>
            </a:r>
            <a:r>
              <a:rPr lang="pt-BR" sz="2500" i="1" dirty="0" err="1"/>
              <a:t>the</a:t>
            </a:r>
            <a:r>
              <a:rPr lang="pt-BR" sz="2500" i="1" dirty="0"/>
              <a:t> </a:t>
            </a:r>
            <a:r>
              <a:rPr lang="pt-BR" sz="2500" i="1" dirty="0" err="1"/>
              <a:t>all-one</a:t>
            </a:r>
            <a:r>
              <a:rPr lang="pt-BR" sz="2500" i="1" dirty="0"/>
              <a:t> </a:t>
            </a:r>
            <a:r>
              <a:rPr lang="pt-BR" sz="2500" i="1" dirty="0" err="1"/>
              <a:t>pattern</a:t>
            </a:r>
            <a:endParaRPr lang="pt-BR" sz="25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Sistema de verificação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dirty="0"/>
              <a:t>Desde que a porta serial do PC é usada para comunicar com a placa em muitos experimentos e projetos, as seguintes observações ajudam a manipular e processar o código ASCII:</a:t>
            </a:r>
          </a:p>
          <a:p>
            <a:pPr lvl="1"/>
            <a:r>
              <a:rPr lang="pt-BR" sz="2100" dirty="0"/>
              <a:t>Quando o primeiro dígito hexa de um código é 0</a:t>
            </a:r>
            <a:r>
              <a:rPr lang="pt-BR" sz="2100" baseline="-25000" dirty="0"/>
              <a:t>16</a:t>
            </a:r>
            <a:r>
              <a:rPr lang="pt-BR" sz="2100" dirty="0"/>
              <a:t> ou 1</a:t>
            </a:r>
            <a:r>
              <a:rPr lang="pt-BR" sz="2100" baseline="-25000" dirty="0"/>
              <a:t>16</a:t>
            </a:r>
            <a:r>
              <a:rPr lang="pt-BR" sz="2100" dirty="0"/>
              <a:t>, o caractere correspondente é um caractere de controle</a:t>
            </a:r>
          </a:p>
          <a:p>
            <a:pPr lvl="1"/>
            <a:r>
              <a:rPr lang="pt-BR" sz="2100" dirty="0"/>
              <a:t>Quando o primeiro dígito hexa de um código é 2</a:t>
            </a:r>
            <a:r>
              <a:rPr lang="pt-BR" sz="2100" baseline="-25000" dirty="0"/>
              <a:t>16</a:t>
            </a:r>
            <a:r>
              <a:rPr lang="pt-BR" sz="2100" dirty="0"/>
              <a:t> ou 3</a:t>
            </a:r>
            <a:r>
              <a:rPr lang="pt-BR" sz="2100" baseline="-25000" dirty="0"/>
              <a:t>16</a:t>
            </a:r>
            <a:r>
              <a:rPr lang="pt-BR" sz="2100" dirty="0"/>
              <a:t>, o caractere correspondente é um dígito ou pontuação</a:t>
            </a:r>
          </a:p>
          <a:p>
            <a:pPr lvl="1"/>
            <a:r>
              <a:rPr lang="pt-BR" sz="2100" dirty="0"/>
              <a:t>Quando o primeiro dígito hexa de um código é 4</a:t>
            </a:r>
            <a:r>
              <a:rPr lang="pt-BR" sz="2100" baseline="-25000" dirty="0"/>
              <a:t>16</a:t>
            </a:r>
            <a:r>
              <a:rPr lang="pt-BR" sz="2100" dirty="0"/>
              <a:t> ou 5</a:t>
            </a:r>
            <a:r>
              <a:rPr lang="pt-BR" sz="2100" baseline="-25000" dirty="0"/>
              <a:t>16</a:t>
            </a:r>
            <a:r>
              <a:rPr lang="pt-BR" sz="2100" dirty="0"/>
              <a:t>, o caractere correspondente é uma letra maiúscula</a:t>
            </a:r>
          </a:p>
          <a:p>
            <a:pPr lvl="1"/>
            <a:r>
              <a:rPr lang="pt-BR" sz="2100" dirty="0"/>
              <a:t>Quando o primeiro dígito hexa de um código é 6</a:t>
            </a:r>
            <a:r>
              <a:rPr lang="pt-BR" sz="2100" baseline="-25000" dirty="0"/>
              <a:t>16</a:t>
            </a:r>
            <a:r>
              <a:rPr lang="pt-BR" sz="2100" dirty="0"/>
              <a:t> ou 7</a:t>
            </a:r>
            <a:r>
              <a:rPr lang="pt-BR" sz="2100" baseline="-25000" dirty="0"/>
              <a:t>16</a:t>
            </a:r>
            <a:r>
              <a:rPr lang="pt-BR" sz="2100" dirty="0"/>
              <a:t>, o caractere correspondente é uma letra minúscula</a:t>
            </a:r>
          </a:p>
          <a:p>
            <a:pPr lvl="1"/>
            <a:r>
              <a:rPr lang="pt-BR" sz="2000" dirty="0"/>
              <a:t>Quando o primeiro dígito hexa de um código é 3</a:t>
            </a:r>
            <a:r>
              <a:rPr lang="pt-BR" sz="2000" baseline="-25000" dirty="0"/>
              <a:t>16</a:t>
            </a:r>
            <a:r>
              <a:rPr lang="pt-BR" sz="2000" dirty="0"/>
              <a:t> , o segundo dígito hexa corresponde ao dígito decimal que ele representa</a:t>
            </a:r>
          </a:p>
          <a:p>
            <a:pPr lvl="1"/>
            <a:r>
              <a:rPr lang="pt-BR" sz="2000" dirty="0"/>
              <a:t>As letras maiúsculas e minúsculas diferem em apenas 1 bit e podem ser convertidas uma na outra apenas somando ou subtraindo 20</a:t>
            </a:r>
            <a:r>
              <a:rPr lang="pt-BR" sz="2000" baseline="-25000" dirty="0"/>
              <a:t>16</a:t>
            </a:r>
            <a:r>
              <a:rPr lang="pt-BR" sz="2000" dirty="0"/>
              <a:t> ou invertendo o 6</a:t>
            </a:r>
            <a:r>
              <a:rPr lang="pt-BR" sz="2000" baseline="30000" dirty="0"/>
              <a:t>o</a:t>
            </a:r>
            <a:r>
              <a:rPr lang="pt-BR" sz="2000" dirty="0"/>
              <a:t> bit</a:t>
            </a:r>
            <a:endParaRPr lang="en-US" sz="2400" b="1" i="1" dirty="0"/>
          </a:p>
          <a:p>
            <a:pPr lvl="1"/>
            <a:endParaRPr lang="en-US" sz="22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UART</a:t>
            </a:r>
            <a:br>
              <a:rPr lang="pt-BR"/>
            </a:br>
            <a:r>
              <a:rPr lang="pt-BR"/>
              <a:t>Sistema de verificação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400" dirty="0"/>
              <a:t>Note que o código ASCII usa unicamente 7 </a:t>
            </a:r>
            <a:r>
              <a:rPr lang="pt-BR" sz="2400" i="1" dirty="0"/>
              <a:t>bits</a:t>
            </a:r>
            <a:r>
              <a:rPr lang="pt-BR" sz="2400" dirty="0"/>
              <a:t>, mas uma palavra de dados é normalmente composta de 8 </a:t>
            </a:r>
            <a:r>
              <a:rPr lang="pt-BR" sz="2400" i="1" dirty="0"/>
              <a:t>bits</a:t>
            </a:r>
            <a:r>
              <a:rPr lang="pt-BR" sz="2400" dirty="0"/>
              <a:t> (um </a:t>
            </a:r>
            <a:r>
              <a:rPr lang="pt-BR" sz="2400" i="1" dirty="0"/>
              <a:t>byte</a:t>
            </a:r>
            <a:r>
              <a:rPr lang="pt-BR" sz="2400" dirty="0"/>
              <a:t>)</a:t>
            </a:r>
          </a:p>
          <a:p>
            <a:r>
              <a:rPr lang="pt-BR" sz="2400" dirty="0"/>
              <a:t>O PC usa uma série estendida em que o MSB é ‘1’ e os caracteres são símbolos gráficos especiais. Este código entretanto não é parte do padrão ASCII.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Note que há um fio para a transmissão TXD e outro para a recepção RXD e nenhum sinal de </a:t>
            </a:r>
            <a:r>
              <a:rPr lang="pt-BR" sz="2400" dirty="0" err="1"/>
              <a:t>clock</a:t>
            </a:r>
            <a:r>
              <a:rPr lang="pt-BR" sz="2400" dirty="0"/>
              <a:t>. </a:t>
            </a:r>
          </a:p>
          <a:p>
            <a:r>
              <a:rPr lang="pt-BR" sz="2400" dirty="0"/>
              <a:t>Diz-se que o sistema é assíncrono e </a:t>
            </a:r>
            <a:r>
              <a:rPr lang="pt-BR" sz="2400" i="1" dirty="0"/>
              <a:t>Full Duplex</a:t>
            </a:r>
            <a:r>
              <a:rPr lang="pt-BR" sz="2400" dirty="0"/>
              <a:t> porque é possível receber e transmitir simultaneamente</a:t>
            </a:r>
          </a:p>
          <a:p>
            <a:r>
              <a:rPr lang="pt-BR" sz="2400" dirty="0"/>
              <a:t>Um cabo serial direto (</a:t>
            </a:r>
            <a:r>
              <a:rPr lang="pt-BR" sz="2400" i="1" dirty="0"/>
              <a:t>straight</a:t>
            </a:r>
            <a:r>
              <a:rPr lang="pt-BR" sz="2400" dirty="0"/>
              <a:t>) pode ser usado para conectar a placa Nexys2 à porta serial do PC. </a:t>
            </a:r>
          </a:p>
          <a:p>
            <a:r>
              <a:rPr lang="pt-BR" sz="2400" dirty="0"/>
              <a:t>Assim a placa lida com o padrão RS-232 e o projeto na FPGA se concentra em criar a UART em si.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Customização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A UART apresentada é customizada em uma configuração particular. O projeto e o código podem ser modificados facilmente para acomodar outras características requeridas: </a:t>
            </a:r>
          </a:p>
          <a:p>
            <a:pPr lvl="1"/>
            <a:r>
              <a:rPr lang="pt-BR" i="1" dirty="0" err="1"/>
              <a:t>Baud</a:t>
            </a:r>
            <a:r>
              <a:rPr lang="pt-BR" i="1" dirty="0"/>
              <a:t> rate. </a:t>
            </a:r>
            <a:r>
              <a:rPr lang="pt-BR" dirty="0"/>
              <a:t>A taxa de transmissão é controlada pela </a:t>
            </a:r>
            <a:r>
              <a:rPr lang="pt-BR" dirty="0" err="1"/>
              <a:t>frequência</a:t>
            </a:r>
            <a:r>
              <a:rPr lang="pt-BR" dirty="0"/>
              <a:t> dos </a:t>
            </a:r>
            <a:r>
              <a:rPr lang="pt-BR" i="1" dirty="0" err="1"/>
              <a:t>ticks</a:t>
            </a:r>
            <a:r>
              <a:rPr lang="pt-BR" dirty="0"/>
              <a:t> de amostragem do circuito </a:t>
            </a:r>
            <a:r>
              <a:rPr lang="pt-BR" i="1" dirty="0" err="1"/>
              <a:t>baud</a:t>
            </a:r>
            <a:r>
              <a:rPr lang="pt-BR" i="1" dirty="0"/>
              <a:t> rate </a:t>
            </a:r>
            <a:r>
              <a:rPr lang="pt-BR" i="1" dirty="0" err="1"/>
              <a:t>generator</a:t>
            </a:r>
            <a:r>
              <a:rPr lang="pt-BR" dirty="0"/>
              <a:t>.  A </a:t>
            </a:r>
            <a:r>
              <a:rPr lang="pt-BR" dirty="0" err="1"/>
              <a:t>frequência</a:t>
            </a:r>
            <a:r>
              <a:rPr lang="pt-BR" dirty="0"/>
              <a:t> pode ser alterada mudando o termo genérico M do contador </a:t>
            </a:r>
            <a:r>
              <a:rPr lang="pt-BR" dirty="0" err="1"/>
              <a:t>mod</a:t>
            </a:r>
            <a:r>
              <a:rPr lang="pt-BR" dirty="0"/>
              <a:t>-M, que é representado pela constante DVSR no código.</a:t>
            </a:r>
          </a:p>
          <a:p>
            <a:pPr lvl="1"/>
            <a:r>
              <a:rPr lang="pt-BR" dirty="0"/>
              <a:t>Número de </a:t>
            </a:r>
            <a:r>
              <a:rPr lang="pt-BR" i="1" dirty="0"/>
              <a:t>bits</a:t>
            </a:r>
            <a:r>
              <a:rPr lang="pt-BR" dirty="0"/>
              <a:t> de dados. O número de bits de dados pode ser modificado fazendo a constante D_BIT do valor apropriado.</a:t>
            </a:r>
          </a:p>
          <a:p>
            <a:pPr lvl="1"/>
            <a:r>
              <a:rPr lang="pt-BR" i="1" dirty="0"/>
              <a:t>Bit</a:t>
            </a:r>
            <a:r>
              <a:rPr lang="pt-BR" dirty="0"/>
              <a:t> de paridade.  Um </a:t>
            </a:r>
            <a:r>
              <a:rPr lang="pt-BR" i="1" dirty="0"/>
              <a:t>bit</a:t>
            </a:r>
            <a:r>
              <a:rPr lang="pt-BR" dirty="0"/>
              <a:t> de paridade pode ser incluído introduzindo-se um novo estado entre os estados </a:t>
            </a:r>
            <a:r>
              <a:rPr lang="pt-BR" i="1" dirty="0"/>
              <a:t>data</a:t>
            </a:r>
            <a:r>
              <a:rPr lang="pt-BR" dirty="0"/>
              <a:t> e </a:t>
            </a:r>
            <a:r>
              <a:rPr lang="pt-BR" i="1" dirty="0" err="1"/>
              <a:t>stop</a:t>
            </a:r>
            <a:r>
              <a:rPr lang="pt-BR" dirty="0"/>
              <a:t> na carta ASMD.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UART</a:t>
            </a:r>
            <a:br>
              <a:rPr lang="pt-BR"/>
            </a:br>
            <a:r>
              <a:rPr lang="pt-BR"/>
              <a:t>Customização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dirty="0"/>
              <a:t>Número de </a:t>
            </a:r>
            <a:r>
              <a:rPr lang="pt-BR" i="1" dirty="0" err="1"/>
              <a:t>stop</a:t>
            </a:r>
            <a:r>
              <a:rPr lang="pt-BR" dirty="0"/>
              <a:t> </a:t>
            </a:r>
            <a:r>
              <a:rPr lang="pt-BR" i="1" dirty="0"/>
              <a:t>bits</a:t>
            </a:r>
            <a:r>
              <a:rPr lang="pt-BR" dirty="0"/>
              <a:t>. O número de </a:t>
            </a:r>
            <a:r>
              <a:rPr lang="pt-BR" i="1" dirty="0"/>
              <a:t>bits</a:t>
            </a:r>
            <a:r>
              <a:rPr lang="pt-BR" dirty="0"/>
              <a:t> de </a:t>
            </a:r>
            <a:r>
              <a:rPr lang="pt-BR" i="1" dirty="0" err="1"/>
              <a:t>stop</a:t>
            </a:r>
            <a:r>
              <a:rPr lang="pt-BR" dirty="0"/>
              <a:t> pode ser variado modificando-se o tamanho do registro </a:t>
            </a:r>
            <a:r>
              <a:rPr lang="pt-BR" i="1" dirty="0" err="1"/>
              <a:t>s_reg</a:t>
            </a:r>
            <a:r>
              <a:rPr lang="pt-BR" dirty="0"/>
              <a:t> no estado </a:t>
            </a:r>
            <a:r>
              <a:rPr lang="pt-BR" i="1" dirty="0" err="1"/>
              <a:t>stop</a:t>
            </a:r>
            <a:r>
              <a:rPr lang="pt-BR" dirty="0"/>
              <a:t>.  A constante SB-TICK é usada para isto no código. Ela pode ser 16, 24 ou 32 para 1, 1,5 ou 2 </a:t>
            </a:r>
            <a:r>
              <a:rPr lang="pt-BR" i="1" dirty="0"/>
              <a:t>bits</a:t>
            </a:r>
            <a:r>
              <a:rPr lang="pt-BR" dirty="0"/>
              <a:t> de </a:t>
            </a:r>
            <a:r>
              <a:rPr lang="pt-BR" i="1" dirty="0" err="1"/>
              <a:t>stop</a:t>
            </a:r>
            <a:r>
              <a:rPr lang="pt-BR" dirty="0"/>
              <a:t>, respectivamente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pt-BR" dirty="0"/>
              <a:t>Exercício - UART configurável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09B144-7385-4641-AE42-0C5226D726C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Dentro desse circuito é preciso passar os sinais de configuração adequadamente para o circuito de transmissão e recepção </a:t>
            </a:r>
          </a:p>
        </p:txBody>
      </p:sp>
    </p:spTree>
    <p:extLst>
      <p:ext uri="{BB962C8B-B14F-4D97-AF65-F5344CB8AC3E}">
        <p14:creationId xmlns:p14="http://schemas.microsoft.com/office/powerpoint/2010/main" val="41436266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UART</a:t>
            </a:r>
            <a:br>
              <a:rPr lang="pt-BR"/>
            </a:br>
            <a:r>
              <a:rPr lang="pt-BR"/>
              <a:t>Customização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dirty="0"/>
              <a:t>Verificação de erro. Três tipos de erros podem ser detectados no subsistema de recepção da UART:</a:t>
            </a:r>
          </a:p>
          <a:p>
            <a:pPr lvl="2"/>
            <a:r>
              <a:rPr lang="pt-BR" dirty="0"/>
              <a:t>Erro de paridade. Se o </a:t>
            </a:r>
            <a:r>
              <a:rPr lang="pt-BR" i="1" dirty="0"/>
              <a:t>bit</a:t>
            </a:r>
            <a:r>
              <a:rPr lang="pt-BR" dirty="0"/>
              <a:t> de paridade é transmitido, o receptor pode verificar se o </a:t>
            </a:r>
            <a:r>
              <a:rPr lang="pt-BR" i="1" dirty="0"/>
              <a:t>bit</a:t>
            </a:r>
            <a:r>
              <a:rPr lang="pt-BR" dirty="0"/>
              <a:t> de paridade recebido está correto.  </a:t>
            </a:r>
          </a:p>
          <a:p>
            <a:pPr lvl="2"/>
            <a:r>
              <a:rPr lang="pt-BR" i="1" dirty="0"/>
              <a:t>Frame </a:t>
            </a:r>
            <a:r>
              <a:rPr lang="pt-BR" i="1" dirty="0" err="1"/>
              <a:t>error</a:t>
            </a:r>
            <a:r>
              <a:rPr lang="pt-BR" dirty="0"/>
              <a:t>. O receptor pode verificar o valor dos </a:t>
            </a:r>
            <a:r>
              <a:rPr lang="pt-BR" i="1" dirty="0"/>
              <a:t>bits</a:t>
            </a:r>
            <a:r>
              <a:rPr lang="pt-BR" dirty="0"/>
              <a:t> de </a:t>
            </a:r>
            <a:r>
              <a:rPr lang="pt-BR" i="1" dirty="0" err="1"/>
              <a:t>stop</a:t>
            </a:r>
            <a:r>
              <a:rPr lang="pt-BR" dirty="0"/>
              <a:t>. Se o valor não é ‘1’, ocorreu um </a:t>
            </a:r>
            <a:r>
              <a:rPr lang="pt-BR" i="1" dirty="0"/>
              <a:t>frame </a:t>
            </a:r>
            <a:r>
              <a:rPr lang="pt-BR" i="1" dirty="0" err="1"/>
              <a:t>error</a:t>
            </a:r>
            <a:r>
              <a:rPr lang="pt-BR" dirty="0"/>
              <a:t>.</a:t>
            </a:r>
          </a:p>
          <a:p>
            <a:pPr lvl="2"/>
            <a:r>
              <a:rPr lang="pt-BR" i="1" dirty="0"/>
              <a:t>Buffer </a:t>
            </a:r>
            <a:r>
              <a:rPr lang="pt-BR" i="1" dirty="0" err="1"/>
              <a:t>overrun</a:t>
            </a:r>
            <a:r>
              <a:rPr lang="pt-BR" i="1" dirty="0"/>
              <a:t> </a:t>
            </a:r>
            <a:r>
              <a:rPr lang="pt-BR" i="1" dirty="0" err="1"/>
              <a:t>error</a:t>
            </a:r>
            <a:r>
              <a:rPr lang="pt-BR" dirty="0"/>
              <a:t>.  Este erro acontece quando o sistema principal não recupera o dado recebido a tempo. O receptor da UART  pode verificar o valor do sinal </a:t>
            </a:r>
            <a:r>
              <a:rPr lang="pt-BR" i="1" dirty="0" err="1"/>
              <a:t>flag_reg</a:t>
            </a:r>
            <a:r>
              <a:rPr lang="pt-BR" dirty="0"/>
              <a:t> ou o sinal </a:t>
            </a:r>
            <a:r>
              <a:rPr lang="pt-BR" i="1" dirty="0" err="1"/>
              <a:t>full</a:t>
            </a:r>
            <a:r>
              <a:rPr lang="pt-BR" dirty="0"/>
              <a:t> da FIFO quando um novo dado recebido está pronto para ser armazenado, isto é, quando o sinal </a:t>
            </a:r>
            <a:r>
              <a:rPr lang="pt-BR" i="1" dirty="0" err="1"/>
              <a:t>rx_done_tick</a:t>
            </a:r>
            <a:r>
              <a:rPr lang="pt-BR" dirty="0"/>
              <a:t> é gerado. O erro ocorre se estes os sinais </a:t>
            </a:r>
            <a:r>
              <a:rPr lang="pt-BR" i="1" dirty="0" err="1"/>
              <a:t>flag_reg</a:t>
            </a:r>
            <a:r>
              <a:rPr lang="pt-BR" dirty="0"/>
              <a:t> ou </a:t>
            </a:r>
            <a:r>
              <a:rPr lang="pt-BR" i="1" dirty="0" err="1"/>
              <a:t>full</a:t>
            </a:r>
            <a:r>
              <a:rPr lang="pt-BR" dirty="0"/>
              <a:t> ainda estão ativos neste momento.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UART</a:t>
            </a:r>
            <a:br>
              <a:rPr lang="pt-BR"/>
            </a:br>
            <a:r>
              <a:rPr lang="pt-BR"/>
              <a:t>Tópicos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Subsistema de recepção da UART</a:t>
            </a:r>
          </a:p>
          <a:p>
            <a:pPr lvl="1"/>
            <a:r>
              <a:rPr lang="pt-BR" dirty="0"/>
              <a:t>Procedimento de </a:t>
            </a:r>
            <a:r>
              <a:rPr lang="pt-BR" dirty="0" err="1"/>
              <a:t>sobreamostragem</a:t>
            </a:r>
            <a:endParaRPr lang="pt-BR" dirty="0"/>
          </a:p>
          <a:p>
            <a:pPr lvl="1"/>
            <a:r>
              <a:rPr lang="pt-BR" dirty="0"/>
              <a:t>Taxa de transmissão (</a:t>
            </a:r>
            <a:r>
              <a:rPr lang="pt-BR" i="1" dirty="0" err="1"/>
              <a:t>baud</a:t>
            </a:r>
            <a:r>
              <a:rPr lang="pt-BR" i="1" dirty="0"/>
              <a:t> rate </a:t>
            </a:r>
            <a:r>
              <a:rPr lang="pt-BR" i="1" dirty="0" err="1"/>
              <a:t>generator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Receptor da UART</a:t>
            </a:r>
          </a:p>
          <a:p>
            <a:pPr lvl="1"/>
            <a:r>
              <a:rPr lang="pt-BR" dirty="0"/>
              <a:t>Circuito de interface</a:t>
            </a:r>
          </a:p>
          <a:p>
            <a:r>
              <a:rPr lang="pt-BR" dirty="0"/>
              <a:t>Subsistema de transmissão da UART</a:t>
            </a:r>
          </a:p>
          <a:p>
            <a:r>
              <a:rPr lang="pt-BR" dirty="0"/>
              <a:t>Sistema completo da UART</a:t>
            </a:r>
          </a:p>
          <a:p>
            <a:r>
              <a:rPr lang="pt-BR" dirty="0"/>
              <a:t>Verificação da UART</a:t>
            </a:r>
          </a:p>
          <a:p>
            <a:r>
              <a:rPr lang="pt-BR" dirty="0"/>
              <a:t>Customização da UART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UART (</a:t>
            </a:r>
            <a:r>
              <a:rPr lang="pt-BR" sz="2400" i="1" dirty="0"/>
              <a:t>Universal </a:t>
            </a:r>
            <a:r>
              <a:rPr lang="pt-BR" sz="2400" i="1" dirty="0" err="1"/>
              <a:t>asynchronous</a:t>
            </a:r>
            <a:r>
              <a:rPr lang="pt-BR" sz="2400" i="1" dirty="0"/>
              <a:t> </a:t>
            </a:r>
            <a:r>
              <a:rPr lang="pt-BR" sz="2400" i="1" dirty="0" err="1"/>
              <a:t>receiver</a:t>
            </a:r>
            <a:r>
              <a:rPr lang="pt-BR" sz="2400" i="1" dirty="0"/>
              <a:t> </a:t>
            </a:r>
            <a:r>
              <a:rPr lang="pt-BR" sz="2400" i="1" dirty="0" err="1"/>
              <a:t>and</a:t>
            </a:r>
            <a:r>
              <a:rPr lang="pt-BR" sz="2400" i="1" dirty="0"/>
              <a:t> </a:t>
            </a:r>
            <a:r>
              <a:rPr lang="pt-BR" sz="2400" i="1" dirty="0" err="1"/>
              <a:t>transmitter</a:t>
            </a:r>
            <a:r>
              <a:rPr lang="pt-BR" sz="2400" dirty="0"/>
              <a:t> ) é um circuito que envia dados paralelos através de uma linha serial</a:t>
            </a:r>
          </a:p>
          <a:p>
            <a:r>
              <a:rPr lang="pt-BR" sz="2400" dirty="0"/>
              <a:t>As </a:t>
            </a:r>
            <a:r>
              <a:rPr lang="pt-BR" sz="2400" dirty="0" err="1"/>
              <a:t>UARTs</a:t>
            </a:r>
            <a:r>
              <a:rPr lang="pt-BR" sz="2400" dirty="0"/>
              <a:t> são </a:t>
            </a:r>
            <a:r>
              <a:rPr lang="pt-BR" sz="2400" dirty="0" err="1"/>
              <a:t>frequentemente</a:t>
            </a:r>
            <a:r>
              <a:rPr lang="pt-BR" sz="2400" dirty="0"/>
              <a:t> usadas em conjunção com o padrão serial EIA (</a:t>
            </a:r>
            <a:r>
              <a:rPr lang="pt-BR" sz="2400" i="1" dirty="0" err="1"/>
              <a:t>Electronic</a:t>
            </a:r>
            <a:r>
              <a:rPr lang="pt-BR" sz="2400" i="1" dirty="0"/>
              <a:t> Industries </a:t>
            </a:r>
            <a:r>
              <a:rPr lang="pt-BR" sz="2400" i="1" dirty="0" err="1"/>
              <a:t>Alliance</a:t>
            </a:r>
            <a:r>
              <a:rPr lang="pt-BR" sz="2400" dirty="0"/>
              <a:t>) RS-232, que especifica as características elétricas, mecânicas, funcionais e </a:t>
            </a:r>
            <a:r>
              <a:rPr lang="pt-BR" sz="2400" dirty="0" err="1"/>
              <a:t>procedurais</a:t>
            </a:r>
            <a:r>
              <a:rPr lang="pt-BR" sz="2400" dirty="0"/>
              <a:t> de dois equipamentos de comunicação.</a:t>
            </a:r>
          </a:p>
          <a:p>
            <a:r>
              <a:rPr lang="pt-BR" sz="2400" dirty="0"/>
              <a:t>Como o nível de tensão do padrão RS-232 é diferente da tensão nos terminais de entrada e saída da FPGA, é necessário um chip conversor de tensão entre uma porta serial e os pinos da FPGA.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placa Nexys2 possui uma porta RS-232 com um conector de 9 pinos padrão. </a:t>
            </a:r>
          </a:p>
          <a:p>
            <a:r>
              <a:rPr lang="pt-BR" sz="2400" dirty="0"/>
              <a:t>A placa contém o </a:t>
            </a:r>
            <a:r>
              <a:rPr lang="pt-BR" sz="2400" i="1" dirty="0"/>
              <a:t>chip</a:t>
            </a:r>
            <a:r>
              <a:rPr lang="pt-BR" sz="2400" dirty="0"/>
              <a:t> necessário para converter os níveis de tensão e configurar os sinais de controle para gerar automaticamente os sinais de </a:t>
            </a:r>
            <a:r>
              <a:rPr lang="pt-BR" sz="2400" i="1" dirty="0" err="1"/>
              <a:t>acknowledgement</a:t>
            </a:r>
            <a:r>
              <a:rPr lang="pt-BR" sz="2400" dirty="0"/>
              <a:t> para a porta serial do PC.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828180"/>
            <a:ext cx="6234134" cy="3029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pt-BR" dirty="0"/>
              <a:t>Exercício - UART configurável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09B144-7385-4641-AE42-0C5226D726C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lvl="1"/>
            <a:r>
              <a:rPr lang="en-US" dirty="0" err="1"/>
              <a:t>Modificar</a:t>
            </a:r>
            <a:r>
              <a:rPr lang="en-US" dirty="0"/>
              <a:t> a carta ASMD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Figura</a:t>
            </a:r>
            <a:r>
              <a:rPr lang="en-US" dirty="0"/>
              <a:t> 7.3 para </a:t>
            </a:r>
            <a:r>
              <a:rPr lang="en-US" dirty="0" err="1"/>
              <a:t>acomodar</a:t>
            </a:r>
            <a:r>
              <a:rPr lang="en-US" dirty="0"/>
              <a:t> as </a:t>
            </a:r>
            <a:r>
              <a:rPr lang="en-US" dirty="0" err="1"/>
              <a:t>extensões</a:t>
            </a:r>
            <a:r>
              <a:rPr lang="en-US" dirty="0"/>
              <a:t> </a:t>
            </a:r>
            <a:r>
              <a:rPr lang="en-US" dirty="0" err="1"/>
              <a:t>requeridas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218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Uma UART inclui um receptor e um transmissor</a:t>
            </a:r>
          </a:p>
          <a:p>
            <a:r>
              <a:rPr lang="pt-BR" sz="2400" dirty="0"/>
              <a:t>O transmissor é essencialmente um registrador de deslocamento que carrega dados em paralelo e então desloca </a:t>
            </a:r>
            <a:r>
              <a:rPr lang="pt-BR" sz="2400" i="1" dirty="0"/>
              <a:t>bit</a:t>
            </a:r>
            <a:r>
              <a:rPr lang="pt-BR" sz="2400" dirty="0"/>
              <a:t> a </a:t>
            </a:r>
            <a:r>
              <a:rPr lang="pt-BR" sz="2400" i="1" dirty="0"/>
              <a:t>bit </a:t>
            </a:r>
            <a:r>
              <a:rPr lang="pt-BR" sz="2400" dirty="0"/>
              <a:t> “para fora” do registrador a uma taxa específica</a:t>
            </a:r>
          </a:p>
          <a:p>
            <a:r>
              <a:rPr lang="pt-BR" sz="2400" dirty="0"/>
              <a:t>O receptor, por sua vez, desloca o dado “para dentro” do registrador </a:t>
            </a:r>
            <a:r>
              <a:rPr lang="pt-BR" sz="2400" i="1" dirty="0"/>
              <a:t>bit</a:t>
            </a:r>
            <a:r>
              <a:rPr lang="pt-BR" sz="2400" dirty="0"/>
              <a:t> a </a:t>
            </a:r>
            <a:r>
              <a:rPr lang="pt-BR" sz="2400" i="1" dirty="0"/>
              <a:t>bit</a:t>
            </a:r>
            <a:r>
              <a:rPr lang="pt-BR" sz="2400" dirty="0"/>
              <a:t> e, então, remonta o dado.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linha serial está em ‘1’ quando ela está inativa (</a:t>
            </a:r>
            <a:r>
              <a:rPr lang="pt-BR" sz="2400" i="1" dirty="0" err="1"/>
              <a:t>idle</a:t>
            </a:r>
            <a:r>
              <a:rPr lang="pt-BR" sz="2400" dirty="0"/>
              <a:t>). </a:t>
            </a:r>
          </a:p>
          <a:p>
            <a:r>
              <a:rPr lang="pt-BR" sz="2400" dirty="0"/>
              <a:t>A transmissão inicia com um </a:t>
            </a:r>
            <a:r>
              <a:rPr lang="pt-BR" sz="2400" i="1" dirty="0"/>
              <a:t>bit</a:t>
            </a:r>
            <a:r>
              <a:rPr lang="pt-BR" sz="2400" dirty="0"/>
              <a:t> de </a:t>
            </a:r>
            <a:r>
              <a:rPr lang="pt-BR" sz="2400" i="1" dirty="0"/>
              <a:t>start</a:t>
            </a:r>
            <a:r>
              <a:rPr lang="pt-BR" sz="2400" dirty="0"/>
              <a:t> que é ‘0’ e termina com </a:t>
            </a:r>
            <a:r>
              <a:rPr lang="pt-BR" sz="2400" i="1" dirty="0"/>
              <a:t>bits</a:t>
            </a:r>
            <a:r>
              <a:rPr lang="pt-BR" sz="2400" dirty="0"/>
              <a:t> de </a:t>
            </a:r>
            <a:r>
              <a:rPr lang="pt-BR" sz="2400" i="1" dirty="0" err="1"/>
              <a:t>stop</a:t>
            </a:r>
            <a:r>
              <a:rPr lang="pt-BR" sz="2400" dirty="0"/>
              <a:t> que são ‘1’. </a:t>
            </a:r>
          </a:p>
          <a:p>
            <a:r>
              <a:rPr lang="pt-BR" sz="2400" dirty="0"/>
              <a:t>O número de </a:t>
            </a:r>
            <a:r>
              <a:rPr lang="pt-BR" sz="2400" i="1" dirty="0"/>
              <a:t>bits</a:t>
            </a:r>
            <a:r>
              <a:rPr lang="pt-BR" sz="2400" dirty="0"/>
              <a:t> de dados pode ser 6, 7 ou 8. </a:t>
            </a:r>
          </a:p>
          <a:p>
            <a:r>
              <a:rPr lang="pt-BR" sz="2400" dirty="0"/>
              <a:t>Um </a:t>
            </a:r>
            <a:r>
              <a:rPr lang="pt-BR" sz="2400" i="1" dirty="0"/>
              <a:t>bit</a:t>
            </a:r>
            <a:r>
              <a:rPr lang="pt-BR" sz="2400" dirty="0"/>
              <a:t> de paridade (opcional) é usado para detecção de erro.  </a:t>
            </a:r>
          </a:p>
          <a:p>
            <a:pPr lvl="1"/>
            <a:r>
              <a:rPr lang="pt-BR" sz="2000" dirty="0"/>
              <a:t>Para paridade ímpar, o </a:t>
            </a:r>
            <a:r>
              <a:rPr lang="pt-BR" sz="2000" i="1" dirty="0"/>
              <a:t>bit</a:t>
            </a:r>
            <a:r>
              <a:rPr lang="pt-BR" sz="2000" dirty="0"/>
              <a:t> de paridade é ‘0’ quando o número de 1’s no dado é ímpar. </a:t>
            </a:r>
          </a:p>
          <a:p>
            <a:pPr lvl="1"/>
            <a:r>
              <a:rPr lang="pt-BR" sz="2000" dirty="0"/>
              <a:t>Para paridade par, o </a:t>
            </a:r>
            <a:r>
              <a:rPr lang="pt-BR" sz="2000" i="1" dirty="0"/>
              <a:t>bit</a:t>
            </a:r>
            <a:r>
              <a:rPr lang="pt-BR" sz="2000" dirty="0"/>
              <a:t> de paridade é ‘0’ quando o número de 1’s no dado é par</a:t>
            </a:r>
          </a:p>
          <a:p>
            <a:r>
              <a:rPr lang="pt-BR" sz="2400" dirty="0"/>
              <a:t>O número de </a:t>
            </a:r>
            <a:r>
              <a:rPr lang="pt-BR" sz="2400" i="1" dirty="0"/>
              <a:t>bits</a:t>
            </a:r>
            <a:r>
              <a:rPr lang="pt-BR" sz="2400" dirty="0"/>
              <a:t> de </a:t>
            </a:r>
            <a:r>
              <a:rPr lang="pt-BR" sz="2400" i="1" dirty="0" err="1"/>
              <a:t>stop</a:t>
            </a:r>
            <a:r>
              <a:rPr lang="pt-BR" sz="2400" dirty="0"/>
              <a:t> pode ser 1, 1,5 ou 2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3624</TotalTime>
  <Words>3842</Words>
  <Application>Microsoft Office PowerPoint</Application>
  <PresentationFormat>Apresentação na tela (4:3)</PresentationFormat>
  <Paragraphs>280</Paragraphs>
  <Slides>64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64</vt:i4>
      </vt:variant>
    </vt:vector>
  </HeadingPairs>
  <TitlesOfParts>
    <vt:vector size="70" baseType="lpstr">
      <vt:lpstr>Bookman Old Style</vt:lpstr>
      <vt:lpstr>Consolas</vt:lpstr>
      <vt:lpstr>Gill Sans MT</vt:lpstr>
      <vt:lpstr>Wingdings</vt:lpstr>
      <vt:lpstr>Wingdings 3</vt:lpstr>
      <vt:lpstr>Origem</vt:lpstr>
      <vt:lpstr>ELE08572-Sistemas Digitais</vt:lpstr>
      <vt:lpstr>Exercício - UART reconfigurável</vt:lpstr>
      <vt:lpstr>Exercício – UART configurável</vt:lpstr>
      <vt:lpstr>Exercício - UART configurável</vt:lpstr>
      <vt:lpstr>Exercício - UART configurável</vt:lpstr>
      <vt:lpstr>Exercício - UART configurável</vt:lpstr>
      <vt:lpstr>Exercício - UART configurável</vt:lpstr>
      <vt:lpstr>UART Introdução</vt:lpstr>
      <vt:lpstr>UART Introdução</vt:lpstr>
      <vt:lpstr>UART Introdução</vt:lpstr>
      <vt:lpstr>UART Subsistema de recepção: sobreamostragem</vt:lpstr>
      <vt:lpstr>UART Subsistema de recepção: sobreamostragem</vt:lpstr>
      <vt:lpstr>UART Subsistema de recepção</vt:lpstr>
      <vt:lpstr>Exercício - UART configurável</vt:lpstr>
      <vt:lpstr>Exercício - UART configurável</vt:lpstr>
      <vt:lpstr>Exercício - UART configurável </vt:lpstr>
      <vt:lpstr>Exercício - UART configurável</vt:lpstr>
      <vt:lpstr>Circuitos Sequenciais Regulares Contador Mod-m programável</vt:lpstr>
      <vt:lpstr>Circuitos Sequenciais Regulares Contador Mod-m programável</vt:lpstr>
      <vt:lpstr>Circuitos Sequenciais Regulares Contador Mod-m programável</vt:lpstr>
      <vt:lpstr>Circuitos Sequenciais Regulares Contador Mod-m programável</vt:lpstr>
      <vt:lpstr>Circuitos Sequenciais Regulares Contador Mod-m programável</vt:lpstr>
      <vt:lpstr>UART Subsistema de recepção</vt:lpstr>
      <vt:lpstr>UART Subsistema de recepção</vt:lpstr>
      <vt:lpstr>UART Subsistema de recepção</vt:lpstr>
      <vt:lpstr>UART Subsistema de recepção</vt:lpstr>
      <vt:lpstr>UART Subsistema de recepção</vt:lpstr>
      <vt:lpstr>UART Subsistema de recepção</vt:lpstr>
      <vt:lpstr>UART Subsistema de recepção</vt:lpstr>
      <vt:lpstr>UART Subsistema de transmissão</vt:lpstr>
      <vt:lpstr>UART Subsistema de transmissão</vt:lpstr>
      <vt:lpstr>UART Subsistema de transmissão</vt:lpstr>
      <vt:lpstr>UART Subsistema de transmissão</vt:lpstr>
      <vt:lpstr>UART Subsistema de transmissão</vt:lpstr>
      <vt:lpstr>UART Subsistema de transmissão</vt:lpstr>
      <vt:lpstr>UART Subsistema de transmissão</vt:lpstr>
      <vt:lpstr>UART Subsistema de transmissão</vt:lpstr>
      <vt:lpstr>UART Subsistema de transmissão</vt:lpstr>
      <vt:lpstr>UART Sistema completo</vt:lpstr>
      <vt:lpstr>UART Sistema completo</vt:lpstr>
      <vt:lpstr>UART Sistema completo</vt:lpstr>
      <vt:lpstr>UART Sistema completo</vt:lpstr>
      <vt:lpstr>UART Sistema completo</vt:lpstr>
      <vt:lpstr>UART Sistema de verificação</vt:lpstr>
      <vt:lpstr>UART Sistema de verificação</vt:lpstr>
      <vt:lpstr>UART Sistema de verificação</vt:lpstr>
      <vt:lpstr>UART Sistema de verificação</vt:lpstr>
      <vt:lpstr>UART Sistema de verificação</vt:lpstr>
      <vt:lpstr>UART Sistema de verificação</vt:lpstr>
      <vt:lpstr>UART Sistema de verificação</vt:lpstr>
      <vt:lpstr>UART Sistema de verificação</vt:lpstr>
      <vt:lpstr>UART Sistema de verificação</vt:lpstr>
      <vt:lpstr>UART Sistema de verificação</vt:lpstr>
      <vt:lpstr>UART Sistema de verificação</vt:lpstr>
      <vt:lpstr>UART Sistema de verificação</vt:lpstr>
      <vt:lpstr>UART Sistema de verificação</vt:lpstr>
      <vt:lpstr>UART Introdução</vt:lpstr>
      <vt:lpstr>UART Customização</vt:lpstr>
      <vt:lpstr>UART Customização</vt:lpstr>
      <vt:lpstr>UART Customização</vt:lpstr>
      <vt:lpstr>Fim</vt:lpstr>
      <vt:lpstr>UART Tópicos</vt:lpstr>
      <vt:lpstr>UART Introdução</vt:lpstr>
      <vt:lpstr>UART Introdução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ELE08572-Sistemas Digitais</dc:title>
  <dc:creator>Eliete Maria de Oliveira Caldeira</dc:creator>
  <cp:lastModifiedBy>Usuário do Windows</cp:lastModifiedBy>
  <cp:revision>867</cp:revision>
  <dcterms:created xsi:type="dcterms:W3CDTF">2018-02-19T15:01:38Z</dcterms:created>
  <dcterms:modified xsi:type="dcterms:W3CDTF">2021-07-07T14:16:29Z</dcterms:modified>
</cp:coreProperties>
</file>