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28" r:id="rId4"/>
    <p:sldId id="331" r:id="rId5"/>
    <p:sldId id="322" r:id="rId6"/>
    <p:sldId id="332" r:id="rId7"/>
    <p:sldId id="333" r:id="rId8"/>
    <p:sldId id="330" r:id="rId9"/>
    <p:sldId id="329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05/07/2021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 2- Módulos de Entrada e Saída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7- UART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/>
              <a:t>Exercício – UART configurável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09B144-7385-4641-AE42-0C5226D726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pt-BR" dirty="0"/>
              <a:t>Uma alternativa à UART customizada é incluir todas as características no projeto e dinamicamente configurar a UART como necessário. </a:t>
            </a:r>
          </a:p>
          <a:p>
            <a:r>
              <a:rPr lang="pt-BR" dirty="0"/>
              <a:t>Considere uma UART que usa sinais de entrada adicionais para especificar o </a:t>
            </a:r>
            <a:r>
              <a:rPr lang="pt-BR" i="1" dirty="0" err="1"/>
              <a:t>baud</a:t>
            </a:r>
            <a:r>
              <a:rPr lang="pt-BR" i="1" dirty="0"/>
              <a:t> rate</a:t>
            </a:r>
            <a:r>
              <a:rPr lang="pt-BR" dirty="0"/>
              <a:t>, o tipo de bit de paridade, número de bits de dados e o número de stop bits. </a:t>
            </a:r>
          </a:p>
          <a:p>
            <a:r>
              <a:rPr lang="pt-BR" dirty="0"/>
              <a:t>A UART também inclui sinais de erro.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/>
              <a:t>Exercício - UART configurável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09B144-7385-4641-AE42-0C5226D726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Em adição aos sinais de entrada da UART da listagem 7.4, os seguintes sinais são necessários: </a:t>
            </a:r>
          </a:p>
          <a:p>
            <a:pPr lvl="1"/>
            <a:r>
              <a:rPr lang="pt-BR" dirty="0" err="1"/>
              <a:t>bd</a:t>
            </a:r>
            <a:r>
              <a:rPr lang="pt-BR" dirty="0"/>
              <a:t>-rate: sinal de entrada de 2-bit especificando o </a:t>
            </a:r>
            <a:r>
              <a:rPr lang="pt-BR" dirty="0" err="1"/>
              <a:t>baud</a:t>
            </a:r>
            <a:r>
              <a:rPr lang="pt-BR" dirty="0"/>
              <a:t> rate, que pode ser 1200, 2400, 4800 ou 9600</a:t>
            </a:r>
          </a:p>
          <a:p>
            <a:pPr lvl="1"/>
            <a:r>
              <a:rPr lang="pt-BR" dirty="0" err="1"/>
              <a:t>dnum</a:t>
            </a:r>
            <a:r>
              <a:rPr lang="pt-BR" dirty="0"/>
              <a:t>: sinal de entrada de 1-bit especificando o número de bits de dados que pode ser 7 ou 8</a:t>
            </a:r>
          </a:p>
          <a:p>
            <a:pPr lvl="1"/>
            <a:r>
              <a:rPr lang="pt-BR" dirty="0" err="1"/>
              <a:t>snum</a:t>
            </a:r>
            <a:r>
              <a:rPr lang="pt-BR" dirty="0"/>
              <a:t>: sinal de entrada de 1-bit especificando o número de bits de stop que pode ser 1 ou 2</a:t>
            </a:r>
          </a:p>
          <a:p>
            <a:pPr lvl="1"/>
            <a:r>
              <a:rPr lang="pt-BR" dirty="0"/>
              <a:t>par: sinal de entrada de 2-bit especificando o esquema de paridade desejada que pode ser sem paridade, com paridade par ou com paridade ímpar</a:t>
            </a:r>
          </a:p>
          <a:p>
            <a:pPr lvl="1"/>
            <a:r>
              <a:rPr lang="pt-BR" dirty="0" err="1"/>
              <a:t>err</a:t>
            </a:r>
            <a:r>
              <a:rPr lang="pt-BR" dirty="0"/>
              <a:t>: sinal de saída de 3-bit em que os bits indicam a existência de erro de paridade,  </a:t>
            </a:r>
            <a:r>
              <a:rPr lang="pt-BR" i="1" dirty="0"/>
              <a:t>frame </a:t>
            </a:r>
            <a:r>
              <a:rPr lang="pt-BR" i="1" dirty="0" err="1"/>
              <a:t>error</a:t>
            </a:r>
            <a:r>
              <a:rPr lang="pt-BR" dirty="0"/>
              <a:t>, e </a:t>
            </a:r>
            <a:r>
              <a:rPr lang="pt-BR" i="1" dirty="0"/>
              <a:t>data </a:t>
            </a:r>
            <a:r>
              <a:rPr lang="pt-BR" i="1" dirty="0" err="1"/>
              <a:t>overrun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16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Subsistema de recepção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Para a taxa de 19.200, a taxa de amostragem tem que ser 19.200x16=307.200 </a:t>
            </a:r>
            <a:r>
              <a:rPr lang="pt-BR" i="1" dirty="0" err="1"/>
              <a:t>ticks</a:t>
            </a:r>
            <a:r>
              <a:rPr lang="pt-BR" dirty="0"/>
              <a:t> por segundo </a:t>
            </a:r>
          </a:p>
          <a:p>
            <a:pPr lvl="1"/>
            <a:r>
              <a:rPr lang="pt-BR" dirty="0"/>
              <a:t>Desde que o </a:t>
            </a:r>
            <a:r>
              <a:rPr lang="pt-BR" i="1" dirty="0" err="1"/>
              <a:t>clock</a:t>
            </a:r>
            <a:r>
              <a:rPr lang="pt-BR" dirty="0"/>
              <a:t> do sistema é de 50MHz, 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 precisa de um contador </a:t>
            </a:r>
            <a:r>
              <a:rPr lang="pt-BR" dirty="0" err="1"/>
              <a:t>mod</a:t>
            </a:r>
            <a:r>
              <a:rPr lang="pt-BR" dirty="0"/>
              <a:t>-M onde M=50.000.000/307.200=163, assim um sinal de saída com duração de 1 ciclo de </a:t>
            </a:r>
            <a:r>
              <a:rPr lang="pt-BR" i="1" dirty="0" err="1"/>
              <a:t>clock</a:t>
            </a:r>
            <a:r>
              <a:rPr lang="pt-BR" dirty="0"/>
              <a:t> será ativado a cada 163 ciclos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O contador parametrizado </a:t>
            </a:r>
            <a:r>
              <a:rPr lang="pt-BR" dirty="0" err="1"/>
              <a:t>mod</a:t>
            </a:r>
            <a:r>
              <a:rPr lang="pt-BR" dirty="0"/>
              <a:t>-M discutido na Seção 4.3.2 pode ser usado para este propósito fazendo-se o termo genérico M igual a 163.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Subsistema de recepção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/>
              <a:t>Para a taxa de 9.600, a taxa de amostragem tem que ser 9.600x16=153.600 </a:t>
            </a:r>
            <a:r>
              <a:rPr lang="pt-BR" i="1" dirty="0" err="1"/>
              <a:t>ticks</a:t>
            </a:r>
            <a:r>
              <a:rPr lang="pt-BR" dirty="0"/>
              <a:t> por segundo </a:t>
            </a:r>
          </a:p>
          <a:p>
            <a:pPr lvl="1"/>
            <a:r>
              <a:rPr lang="pt-BR" dirty="0"/>
              <a:t>Desde que o </a:t>
            </a:r>
            <a:r>
              <a:rPr lang="pt-BR" i="1" dirty="0" err="1"/>
              <a:t>clock</a:t>
            </a:r>
            <a:r>
              <a:rPr lang="pt-BR" dirty="0"/>
              <a:t> do sistema é de 50MHz, 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 precisa de um contador </a:t>
            </a:r>
            <a:r>
              <a:rPr lang="pt-BR" dirty="0" err="1"/>
              <a:t>mod</a:t>
            </a:r>
            <a:r>
              <a:rPr lang="pt-BR" dirty="0"/>
              <a:t>-M onde M=50.000.000/153.600=325, assim um sinal de saída com duração de 1 ciclo de </a:t>
            </a:r>
            <a:r>
              <a:rPr lang="pt-BR" i="1" dirty="0" err="1"/>
              <a:t>clock</a:t>
            </a:r>
            <a:r>
              <a:rPr lang="pt-BR" dirty="0"/>
              <a:t> será ativado a cada 325 ciclos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Para a taxa de 4.800, a taxa de amostragem tem que ser 4.800x16=76.800 </a:t>
            </a:r>
            <a:r>
              <a:rPr lang="pt-BR" i="1" dirty="0" err="1"/>
              <a:t>ticks</a:t>
            </a:r>
            <a:r>
              <a:rPr lang="pt-BR" dirty="0"/>
              <a:t> por segundo </a:t>
            </a:r>
          </a:p>
          <a:p>
            <a:pPr lvl="1"/>
            <a:r>
              <a:rPr lang="pt-BR" dirty="0"/>
              <a:t>Desde que o </a:t>
            </a:r>
            <a:r>
              <a:rPr lang="pt-BR" i="1" dirty="0" err="1"/>
              <a:t>clock</a:t>
            </a:r>
            <a:r>
              <a:rPr lang="pt-BR" dirty="0"/>
              <a:t> do sistema é de 50MHz, 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 precisa de um contador </a:t>
            </a:r>
            <a:r>
              <a:rPr lang="pt-BR" dirty="0" err="1"/>
              <a:t>mod</a:t>
            </a:r>
            <a:r>
              <a:rPr lang="pt-BR" dirty="0"/>
              <a:t>-M onde M=50.000.000/76.800=651, assim um sinal de saída com duração de 1 ciclo de </a:t>
            </a:r>
            <a:r>
              <a:rPr lang="pt-BR" i="1" dirty="0" err="1"/>
              <a:t>clock</a:t>
            </a:r>
            <a:r>
              <a:rPr lang="pt-BR" dirty="0"/>
              <a:t> será ativado a cada 651 ciclos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13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UART</a:t>
            </a:r>
            <a:br>
              <a:rPr lang="pt-BR"/>
            </a:br>
            <a:r>
              <a:rPr lang="pt-BR"/>
              <a:t>Subsistema de recepção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/>
              <a:t>Para a taxa de 2.400, a taxa de amostragem tem que ser 2.400x16=38.400 </a:t>
            </a:r>
            <a:r>
              <a:rPr lang="pt-BR" i="1" dirty="0" err="1"/>
              <a:t>ticks</a:t>
            </a:r>
            <a:r>
              <a:rPr lang="pt-BR" dirty="0"/>
              <a:t> por segundo </a:t>
            </a:r>
          </a:p>
          <a:p>
            <a:pPr lvl="1"/>
            <a:r>
              <a:rPr lang="pt-BR" dirty="0"/>
              <a:t>Desde que o </a:t>
            </a:r>
            <a:r>
              <a:rPr lang="pt-BR" i="1" dirty="0" err="1"/>
              <a:t>clock</a:t>
            </a:r>
            <a:r>
              <a:rPr lang="pt-BR" dirty="0"/>
              <a:t> do sistema é de 50MHz, 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 precisa de um contador </a:t>
            </a:r>
            <a:r>
              <a:rPr lang="pt-BR" dirty="0" err="1"/>
              <a:t>mod</a:t>
            </a:r>
            <a:r>
              <a:rPr lang="pt-BR" dirty="0"/>
              <a:t>-M onde M=50.000.000/38.400=1302, assim um sinal de saída com duração de 1 ciclo de </a:t>
            </a:r>
            <a:r>
              <a:rPr lang="pt-BR" i="1" dirty="0" err="1"/>
              <a:t>clock</a:t>
            </a:r>
            <a:r>
              <a:rPr lang="pt-BR" dirty="0"/>
              <a:t> será ativado a cada 1302 ciclos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pPr lvl="1"/>
            <a:r>
              <a:rPr lang="pt-BR" dirty="0"/>
              <a:t>Para a taxa de 1.200, a taxa de amostragem tem que ser 1.200x16=19.200 </a:t>
            </a:r>
            <a:r>
              <a:rPr lang="pt-BR" i="1" dirty="0" err="1"/>
              <a:t>ticks</a:t>
            </a:r>
            <a:r>
              <a:rPr lang="pt-BR" dirty="0"/>
              <a:t> por segundo </a:t>
            </a:r>
          </a:p>
          <a:p>
            <a:pPr lvl="1"/>
            <a:r>
              <a:rPr lang="pt-BR" dirty="0"/>
              <a:t>Desde que o </a:t>
            </a:r>
            <a:r>
              <a:rPr lang="pt-BR" i="1" dirty="0" err="1"/>
              <a:t>clock</a:t>
            </a:r>
            <a:r>
              <a:rPr lang="pt-BR" dirty="0"/>
              <a:t> do sistema é de 50MHz, o </a:t>
            </a:r>
            <a:r>
              <a:rPr lang="pt-BR" i="1" dirty="0" err="1"/>
              <a:t>baud</a:t>
            </a:r>
            <a:r>
              <a:rPr lang="pt-BR" i="1" dirty="0"/>
              <a:t> rate </a:t>
            </a:r>
            <a:r>
              <a:rPr lang="pt-BR" i="1" dirty="0" err="1"/>
              <a:t>generator</a:t>
            </a:r>
            <a:r>
              <a:rPr lang="pt-BR" dirty="0"/>
              <a:t> precisa de um contador </a:t>
            </a:r>
            <a:r>
              <a:rPr lang="pt-BR" dirty="0" err="1"/>
              <a:t>mod</a:t>
            </a:r>
            <a:r>
              <a:rPr lang="pt-BR" dirty="0"/>
              <a:t>-M onde M=50.000.000/19.200=2604, assim um sinal de saída com duração de 1 ciclo de </a:t>
            </a:r>
            <a:r>
              <a:rPr lang="pt-BR" i="1" dirty="0" err="1"/>
              <a:t>clock</a:t>
            </a:r>
            <a:r>
              <a:rPr lang="pt-BR" dirty="0"/>
              <a:t> será ativado a cada 2604 ciclos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68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pt-BR" dirty="0"/>
              <a:t>Exercício - UART configurável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09B144-7385-4641-AE42-0C5226D726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Derive o </a:t>
            </a:r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segue:</a:t>
            </a:r>
          </a:p>
          <a:p>
            <a:pPr lvl="1"/>
            <a:r>
              <a:rPr lang="en-US" dirty="0" err="1"/>
              <a:t>Modifique</a:t>
            </a:r>
            <a:r>
              <a:rPr lang="en-US" dirty="0"/>
              <a:t> a carta ASMD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Figura</a:t>
            </a:r>
            <a:r>
              <a:rPr lang="en-US" dirty="0"/>
              <a:t> 7.3 para </a:t>
            </a:r>
            <a:r>
              <a:rPr lang="en-US" dirty="0" err="1"/>
              <a:t>acomodar</a:t>
            </a:r>
            <a:r>
              <a:rPr lang="en-US" dirty="0"/>
              <a:t> as </a:t>
            </a:r>
            <a:r>
              <a:rPr lang="en-US" dirty="0" err="1"/>
              <a:t>extensões</a:t>
            </a:r>
            <a:r>
              <a:rPr lang="en-US" dirty="0"/>
              <a:t> </a:t>
            </a:r>
            <a:r>
              <a:rPr lang="en-US" dirty="0" err="1"/>
              <a:t>requeridas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Revise o </a:t>
            </a:r>
            <a:r>
              <a:rPr lang="en-US" dirty="0" err="1"/>
              <a:t>circuito</a:t>
            </a:r>
            <a:r>
              <a:rPr lang="en-US" dirty="0"/>
              <a:t> UART receiver de </a:t>
            </a:r>
            <a:r>
              <a:rPr lang="en-US" dirty="0" err="1"/>
              <a:t>acordo</a:t>
            </a:r>
            <a:r>
              <a:rPr lang="en-US" dirty="0"/>
              <a:t> com a carta ASMD.</a:t>
            </a:r>
          </a:p>
          <a:p>
            <a:pPr lvl="1"/>
            <a:r>
              <a:rPr lang="en-US" dirty="0"/>
              <a:t>Revise o </a:t>
            </a:r>
            <a:r>
              <a:rPr lang="en-US" dirty="0" err="1"/>
              <a:t>circuito</a:t>
            </a:r>
            <a:r>
              <a:rPr lang="en-US" dirty="0"/>
              <a:t> UART transmitter para </a:t>
            </a:r>
            <a:r>
              <a:rPr lang="en-US" dirty="0" err="1"/>
              <a:t>acomodar</a:t>
            </a:r>
            <a:r>
              <a:rPr lang="en-US" dirty="0"/>
              <a:t> as </a:t>
            </a:r>
            <a:r>
              <a:rPr lang="en-US" dirty="0" err="1"/>
              <a:t>extensões</a:t>
            </a:r>
            <a:r>
              <a:rPr lang="en-US" dirty="0"/>
              <a:t> </a:t>
            </a:r>
            <a:r>
              <a:rPr lang="en-US" dirty="0" err="1"/>
              <a:t>requeridas</a:t>
            </a:r>
            <a:r>
              <a:rPr lang="en-US" dirty="0"/>
              <a:t>.</a:t>
            </a:r>
          </a:p>
          <a:p>
            <a:r>
              <a:rPr lang="en-US" dirty="0"/>
              <a:t>Para teste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placa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Revise o </a:t>
            </a:r>
            <a:r>
              <a:rPr lang="en-US" dirty="0" err="1"/>
              <a:t>código</a:t>
            </a:r>
            <a:r>
              <a:rPr lang="en-US" dirty="0"/>
              <a:t> do </a:t>
            </a:r>
            <a:r>
              <a:rPr lang="en-US" dirty="0" err="1"/>
              <a:t>circuito</a:t>
            </a:r>
            <a:r>
              <a:rPr lang="en-US" dirty="0"/>
              <a:t> top-level UART code e o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verificação</a:t>
            </a:r>
            <a:r>
              <a:rPr lang="en-US" dirty="0"/>
              <a:t>. Use as </a:t>
            </a:r>
            <a:r>
              <a:rPr lang="en-US" dirty="0" err="1"/>
              <a:t>chaves</a:t>
            </a:r>
            <a:r>
              <a:rPr lang="en-US" dirty="0"/>
              <a:t> a </a:t>
            </a:r>
            <a:r>
              <a:rPr lang="en-US" dirty="0" err="1"/>
              <a:t>bordo</a:t>
            </a:r>
            <a:r>
              <a:rPr lang="en-US" dirty="0"/>
              <a:t> da </a:t>
            </a:r>
            <a:r>
              <a:rPr lang="en-US" dirty="0" err="1"/>
              <a:t>placa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sinais</a:t>
            </a:r>
            <a:r>
              <a:rPr lang="en-US" dirty="0"/>
              <a:t> de entrada </a:t>
            </a:r>
            <a:r>
              <a:rPr lang="en-US" dirty="0" err="1"/>
              <a:t>adicionais</a:t>
            </a:r>
            <a:r>
              <a:rPr lang="en-US" dirty="0"/>
              <a:t> e </a:t>
            </a:r>
            <a:r>
              <a:rPr lang="en-US" dirty="0" err="1"/>
              <a:t>três</a:t>
            </a:r>
            <a:r>
              <a:rPr lang="en-US" dirty="0"/>
              <a:t> LEDs para </a:t>
            </a:r>
            <a:r>
              <a:rPr lang="en-US" dirty="0" err="1"/>
              <a:t>saída</a:t>
            </a:r>
            <a:r>
              <a:rPr lang="en-US" dirty="0"/>
              <a:t> de </a:t>
            </a:r>
            <a:r>
              <a:rPr lang="en-US" dirty="0" err="1"/>
              <a:t>erro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Sintetize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verificação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configurações</a:t>
            </a:r>
            <a:r>
              <a:rPr lang="en-US" dirty="0"/>
              <a:t> no HyperTerminal e </a:t>
            </a:r>
            <a:r>
              <a:rPr lang="en-US" dirty="0" err="1"/>
              <a:t>verifique</a:t>
            </a:r>
            <a:r>
              <a:rPr lang="en-US" dirty="0"/>
              <a:t> a </a:t>
            </a:r>
            <a:r>
              <a:rPr lang="en-US" dirty="0" err="1"/>
              <a:t>operação</a:t>
            </a:r>
            <a:r>
              <a:rPr lang="en-US" dirty="0"/>
              <a:t> do </a:t>
            </a:r>
            <a:r>
              <a:rPr lang="en-US" dirty="0" err="1"/>
              <a:t>circuito</a:t>
            </a:r>
            <a:r>
              <a:rPr lang="en-US" dirty="0"/>
              <a:t> UART.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56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35381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3628</TotalTime>
  <Words>673</Words>
  <Application>Microsoft Office PowerPoint</Application>
  <PresentationFormat>Apresentação na tela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Parte 2- Módulos de Entrada e Saída</vt:lpstr>
      <vt:lpstr>Exercício – UART configurável</vt:lpstr>
      <vt:lpstr>Exercício - UART configurável</vt:lpstr>
      <vt:lpstr>UART Subsistema de recepção</vt:lpstr>
      <vt:lpstr>UART Subsistema de recepção</vt:lpstr>
      <vt:lpstr>UART Subsistema de recepção</vt:lpstr>
      <vt:lpstr>Exercício - UART configurável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869</cp:revision>
  <dcterms:created xsi:type="dcterms:W3CDTF">2018-02-19T15:01:38Z</dcterms:created>
  <dcterms:modified xsi:type="dcterms:W3CDTF">2021-07-05T22:38:08Z</dcterms:modified>
</cp:coreProperties>
</file>