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71" r:id="rId5"/>
    <p:sldId id="272" r:id="rId6"/>
    <p:sldId id="274" r:id="rId7"/>
    <p:sldId id="273" r:id="rId8"/>
    <p:sldId id="275" r:id="rId9"/>
    <p:sldId id="276" r:id="rId10"/>
    <p:sldId id="283" r:id="rId11"/>
    <p:sldId id="277" r:id="rId12"/>
    <p:sldId id="278" r:id="rId13"/>
    <p:sldId id="279" r:id="rId14"/>
    <p:sldId id="281" r:id="rId15"/>
    <p:sldId id="28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Dois botões (</a:t>
            </a:r>
            <a:r>
              <a:rPr lang="pt-BR" i="1" dirty="0" err="1"/>
              <a:t>pushbuttons</a:t>
            </a:r>
            <a:r>
              <a:rPr lang="pt-BR" dirty="0"/>
              <a:t>) são usados como sinal de seleção de um multiplexador para escolher um operando ou a soma para ser mostrado no display. </a:t>
            </a:r>
          </a:p>
          <a:p>
            <a:r>
              <a:rPr lang="pt-BR" dirty="0"/>
              <a:t>O </a:t>
            </a:r>
            <a:r>
              <a:rPr lang="pt-BR" i="1" dirty="0"/>
              <a:t>display</a:t>
            </a:r>
            <a:r>
              <a:rPr lang="pt-BR" dirty="0"/>
              <a:t> mais da direita mostra a magnitude em 3 </a:t>
            </a:r>
            <a:r>
              <a:rPr lang="pt-BR" i="1" dirty="0"/>
              <a:t>bits</a:t>
            </a:r>
            <a:r>
              <a:rPr lang="pt-BR" dirty="0"/>
              <a:t>, a qual é concatenada com ‘0’ e conectada ao decodificador de hexa para 7 segmentos. </a:t>
            </a:r>
          </a:p>
          <a:p>
            <a:r>
              <a:rPr lang="pt-BR" dirty="0"/>
              <a:t>O </a:t>
            </a:r>
            <a:r>
              <a:rPr lang="pt-BR" i="1" dirty="0"/>
              <a:t>display</a:t>
            </a:r>
            <a:r>
              <a:rPr lang="pt-BR" dirty="0"/>
              <a:t> seguinte mostra o </a:t>
            </a:r>
            <a:r>
              <a:rPr lang="pt-BR" i="1" dirty="0"/>
              <a:t>bit</a:t>
            </a:r>
            <a:r>
              <a:rPr lang="pt-BR" dirty="0"/>
              <a:t> de sinal, que é apagado se o número é positivo e aceso com o segmento do meio (isto é, </a:t>
            </a:r>
            <a:r>
              <a:rPr lang="pt-BR" b="1" dirty="0"/>
              <a:t>g</a:t>
            </a:r>
            <a:r>
              <a:rPr lang="pt-BR" dirty="0"/>
              <a:t>) para sinal menos. </a:t>
            </a:r>
          </a:p>
          <a:p>
            <a:r>
              <a:rPr lang="pt-BR" dirty="0"/>
              <a:t>Os dois padrões são alimentados ao módulo de </a:t>
            </a:r>
            <a:r>
              <a:rPr lang="pt-BR" dirty="0" err="1"/>
              <a:t>multiplexação</a:t>
            </a:r>
            <a:r>
              <a:rPr lang="pt-BR" dirty="0"/>
              <a:t> no tempo, </a:t>
            </a:r>
            <a:r>
              <a:rPr lang="pt-BR" i="1" dirty="0" err="1"/>
              <a:t>disp_mux</a:t>
            </a:r>
            <a:r>
              <a:rPr lang="pt-BR" dirty="0"/>
              <a:t>, como explicado no Projeto 2. </a:t>
            </a:r>
          </a:p>
        </p:txBody>
      </p:sp>
    </p:spTree>
    <p:extLst>
      <p:ext uri="{BB962C8B-B14F-4D97-AF65-F5344CB8AC3E}">
        <p14:creationId xmlns:p14="http://schemas.microsoft.com/office/powerpoint/2010/main" val="127713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listagem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E786C5-DFC5-7A73-4871-F37ECC6C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1772816"/>
            <a:ext cx="75628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442A9B-AEF6-E041-CC18-9D99495C3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7" y="1352550"/>
            <a:ext cx="58388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A03A62-A73B-B84A-42C2-A0173F1C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6367"/>
            <a:ext cx="7000875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projeto no </a:t>
            </a:r>
            <a:r>
              <a:rPr lang="pt-BR" dirty="0" err="1"/>
              <a:t>Xilinx</a:t>
            </a:r>
            <a:r>
              <a:rPr lang="pt-BR" dirty="0"/>
              <a:t> Vivado</a:t>
            </a:r>
          </a:p>
          <a:p>
            <a:r>
              <a:rPr lang="pt-BR" dirty="0"/>
              <a:t>Inclua uma cópia do arquivo com a listagem do circuito de teste (</a:t>
            </a:r>
            <a:r>
              <a:rPr lang="pt-BR" i="1" dirty="0" err="1"/>
              <a:t>sm_add_test.vhd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a listagem do somador em sinal-magnitude (</a:t>
            </a:r>
            <a:r>
              <a:rPr lang="pt-BR" i="1" dirty="0" err="1"/>
              <a:t>sign_mag_add.vhd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a listagem do conversor de hexa para 7-segmentos (</a:t>
            </a:r>
            <a:r>
              <a:rPr lang="pt-BR" i="1" dirty="0" err="1"/>
              <a:t>hex_to_sseg.vhd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o código do Capítulo 4 para o multiplexador entre displays (</a:t>
            </a:r>
            <a:r>
              <a:rPr lang="pt-BR" i="1" dirty="0" err="1"/>
              <a:t>disp_mux.vhd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programação, configure a FPGA e teste o circuito:</a:t>
            </a:r>
          </a:p>
          <a:p>
            <a:pPr lvl="1"/>
            <a:r>
              <a:rPr lang="pt-BR" dirty="0"/>
              <a:t>Mudando a configuração das 8 chaves no circuito: </a:t>
            </a:r>
          </a:p>
          <a:p>
            <a:pPr lvl="2"/>
            <a:r>
              <a:rPr lang="pt-BR" dirty="0"/>
              <a:t>as 4 chaves da direita formam um operando e as outras 4 formam o segundo</a:t>
            </a:r>
          </a:p>
          <a:p>
            <a:pPr lvl="1"/>
            <a:r>
              <a:rPr lang="pt-BR" dirty="0"/>
              <a:t>E pressionando os botões:</a:t>
            </a:r>
          </a:p>
          <a:p>
            <a:pPr lvl="2"/>
            <a:r>
              <a:rPr lang="pt-BR" dirty="0"/>
              <a:t>Se </a:t>
            </a:r>
            <a:r>
              <a:rPr lang="pt-BR" b="1" dirty="0" err="1"/>
              <a:t>btn</a:t>
            </a:r>
            <a:r>
              <a:rPr lang="pt-BR" dirty="0"/>
              <a:t> = 00, mostra o primeiro operando; Se </a:t>
            </a:r>
            <a:r>
              <a:rPr lang="pt-BR" b="1" dirty="0" err="1"/>
              <a:t>btn</a:t>
            </a:r>
            <a:r>
              <a:rPr lang="pt-BR" dirty="0"/>
              <a:t> = 01,  mostra o segundo operando;  e se </a:t>
            </a:r>
            <a:r>
              <a:rPr lang="pt-BR" b="1" dirty="0" err="1"/>
              <a:t>btn</a:t>
            </a:r>
            <a:r>
              <a:rPr lang="pt-BR" dirty="0"/>
              <a:t>=10 ou </a:t>
            </a:r>
            <a:r>
              <a:rPr lang="pt-BR" b="1" dirty="0" err="1"/>
              <a:t>btn</a:t>
            </a:r>
            <a:r>
              <a:rPr lang="pt-BR" dirty="0"/>
              <a:t>=11 mostra a soma.</a:t>
            </a:r>
          </a:p>
          <a:p>
            <a:pPr lvl="2"/>
            <a:r>
              <a:rPr lang="pt-BR" dirty="0"/>
              <a:t>Lembre-se: </a:t>
            </a:r>
            <a:r>
              <a:rPr lang="pt-BR" b="1" dirty="0" err="1"/>
              <a:t>btn</a:t>
            </a:r>
            <a:r>
              <a:rPr lang="pt-BR" dirty="0"/>
              <a:t>(0) é </a:t>
            </a:r>
            <a:r>
              <a:rPr lang="pt-BR" b="1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superior) e a contagem cresce em sentido horário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03- Somador de números em sinal-magnitude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3- Circuitos </a:t>
            </a:r>
            <a:r>
              <a:rPr lang="pt-BR" dirty="0" err="1"/>
              <a:t>Combinacionais</a:t>
            </a:r>
            <a:r>
              <a:rPr lang="pt-BR" dirty="0"/>
              <a:t> a Nível RTL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número inteiro pode ser representado no formato sinal-magnitude, em que o </a:t>
            </a:r>
            <a:r>
              <a:rPr lang="pt-BR" i="1" dirty="0"/>
              <a:t>bit</a:t>
            </a:r>
            <a:r>
              <a:rPr lang="pt-BR" dirty="0"/>
              <a:t> MSB é o sinal e os </a:t>
            </a:r>
            <a:r>
              <a:rPr lang="pt-BR" i="1" dirty="0"/>
              <a:t>bits</a:t>
            </a:r>
            <a:r>
              <a:rPr lang="pt-BR" dirty="0"/>
              <a:t> restantes formam a magnitude. </a:t>
            </a:r>
          </a:p>
          <a:p>
            <a:r>
              <a:rPr lang="pt-BR" dirty="0"/>
              <a:t>Por exemplo, 3 e -3 tornam-se "0011"  e  "1011 em formato sinal-magnitude em 4 </a:t>
            </a:r>
            <a:r>
              <a:rPr lang="pt-BR" i="1" dirty="0"/>
              <a:t>bits</a:t>
            </a:r>
            <a:r>
              <a:rPr lang="pt-BR" dirty="0"/>
              <a:t>.</a:t>
            </a:r>
          </a:p>
          <a:p>
            <a:r>
              <a:rPr lang="pt-BR" dirty="0"/>
              <a:t>Um somador em sinal-magnitude executa a soma de dois números neste formato.  </a:t>
            </a:r>
          </a:p>
          <a:p>
            <a:r>
              <a:rPr lang="pt-BR" dirty="0"/>
              <a:t>A operação pode ser resumida como segue: </a:t>
            </a:r>
          </a:p>
          <a:p>
            <a:pPr lvl="1"/>
            <a:r>
              <a:rPr lang="pt-BR" dirty="0"/>
              <a:t>Se os dois </a:t>
            </a:r>
            <a:r>
              <a:rPr lang="pt-BR" dirty="0" err="1"/>
              <a:t>operandos</a:t>
            </a:r>
            <a:r>
              <a:rPr lang="pt-BR" dirty="0"/>
              <a:t> têm o mesmo sinal, some as magnitudes e mantenha o sinal</a:t>
            </a:r>
          </a:p>
          <a:p>
            <a:pPr lvl="1"/>
            <a:r>
              <a:rPr lang="pt-BR" dirty="0"/>
              <a:t>Se os dois </a:t>
            </a:r>
            <a:r>
              <a:rPr lang="pt-BR" dirty="0" err="1"/>
              <a:t>operandos</a:t>
            </a:r>
            <a:r>
              <a:rPr lang="pt-BR" dirty="0"/>
              <a:t> têm sinais diferentes, subtraia o número de menor magnitude do número de maior magnitude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possível implementação é dividir o circuito em dois estágios. </a:t>
            </a:r>
          </a:p>
          <a:p>
            <a:pPr lvl="1"/>
            <a:r>
              <a:rPr lang="pt-BR" dirty="0"/>
              <a:t>O primeiro estágio classifica os dois números na entrada de acordo com suas magnitudes, gerando os sinais </a:t>
            </a:r>
            <a:r>
              <a:rPr lang="pt-BR" i="1" dirty="0" err="1"/>
              <a:t>max</a:t>
            </a:r>
            <a:r>
              <a:rPr lang="pt-BR" dirty="0"/>
              <a:t> e </a:t>
            </a:r>
            <a:r>
              <a:rPr lang="pt-BR" i="1" dirty="0"/>
              <a:t>min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segundo estágio examina os sinais e executa a adição ou a subtração das magnitudes adequadamente.</a:t>
            </a:r>
          </a:p>
          <a:p>
            <a:r>
              <a:rPr lang="pt-BR" dirty="0"/>
              <a:t>Note que desde que os dois números foram classificados, a magnitude de </a:t>
            </a:r>
            <a:r>
              <a:rPr lang="pt-BR" i="1" dirty="0" err="1"/>
              <a:t>max</a:t>
            </a:r>
            <a:r>
              <a:rPr lang="pt-BR" dirty="0"/>
              <a:t> é sempre maior do que ou igual a magnitude de </a:t>
            </a:r>
            <a:r>
              <a:rPr lang="pt-BR" i="1" dirty="0" err="1"/>
              <a:t>min</a:t>
            </a:r>
            <a:r>
              <a:rPr lang="pt-BR" dirty="0"/>
              <a:t> e o sinal do resultado é o sinal de </a:t>
            </a:r>
            <a:r>
              <a:rPr lang="pt-BR" i="1" dirty="0" err="1"/>
              <a:t>max</a:t>
            </a:r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na listagem a seguir, que realiza o esquema de dois estágios explicado. </a:t>
            </a:r>
          </a:p>
          <a:p>
            <a:r>
              <a:rPr lang="pt-BR" dirty="0"/>
              <a:t>Por clareza, foram usados sinais diferentes para representar internamente o sinal e a magnitude dos números</a:t>
            </a:r>
          </a:p>
          <a:p>
            <a:r>
              <a:rPr lang="pt-BR" dirty="0"/>
              <a:t>Um </a:t>
            </a:r>
            <a:r>
              <a:rPr lang="pt-BR" i="1" dirty="0" err="1"/>
              <a:t>generic</a:t>
            </a:r>
            <a:r>
              <a:rPr lang="pt-BR" dirty="0"/>
              <a:t>, </a:t>
            </a:r>
            <a:r>
              <a:rPr lang="pt-BR" i="1" dirty="0"/>
              <a:t>N</a:t>
            </a:r>
            <a:r>
              <a:rPr lang="pt-BR" dirty="0"/>
              <a:t>, é usado para representar a largura do somador</a:t>
            </a:r>
          </a:p>
          <a:p>
            <a:r>
              <a:rPr lang="pt-BR" dirty="0"/>
              <a:t>Note que os sinais de magnitude relevantes são declarados como </a:t>
            </a:r>
            <a:r>
              <a:rPr lang="pt-BR" i="1" dirty="0" err="1"/>
              <a:t>unsigned</a:t>
            </a:r>
            <a:r>
              <a:rPr lang="pt-BR" dirty="0"/>
              <a:t> para facilitar a operação aritmética e as conversões de tipos são realizadas no começo e fim do código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6AC181-15D3-FB70-36FE-B01180BAD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219200"/>
            <a:ext cx="780097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4D2A6E-03D7-3239-EC46-49A05CB2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90" y="1247775"/>
            <a:ext cx="77914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Circuito de Teste: Usa um somador de sinal-magnitude de 4 </a:t>
            </a:r>
            <a:r>
              <a:rPr lang="pt-BR" sz="2400" i="1" dirty="0"/>
              <a:t>bits</a:t>
            </a:r>
            <a:r>
              <a:rPr lang="pt-BR" sz="2400" dirty="0"/>
              <a:t> para verificar a operação do circuito.  O diagrama do circuito de teste é mostrado abaixo.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892EDD-E8E2-5192-D1D2-3056D6EA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9" y="2420888"/>
            <a:ext cx="7969306" cy="4096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Somador de números em sinal-magnitude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dois números de entrada são conectados às chaves de 8 bits, e o sinal e a magnitude são mostrados em dois dígitos do display de 7 segmentos.</a:t>
            </a:r>
          </a:p>
          <a:p>
            <a:r>
              <a:rPr lang="pt-BR" dirty="0"/>
              <a:t>A placa </a:t>
            </a:r>
            <a:r>
              <a:rPr lang="pt-BR" dirty="0" err="1"/>
              <a:t>Nexys</a:t>
            </a:r>
            <a:r>
              <a:rPr lang="pt-BR" dirty="0"/>
              <a:t> A7 tem cinco </a:t>
            </a:r>
            <a:r>
              <a:rPr lang="pt-BR" dirty="0" err="1"/>
              <a:t>pushbuttons</a:t>
            </a:r>
            <a:r>
              <a:rPr lang="pt-BR" dirty="0"/>
              <a:t> que são chamados </a:t>
            </a:r>
            <a:r>
              <a:rPr lang="pt-BR" dirty="0" err="1"/>
              <a:t>btnc</a:t>
            </a:r>
            <a:r>
              <a:rPr lang="pt-BR" dirty="0"/>
              <a:t> (</a:t>
            </a:r>
            <a:r>
              <a:rPr lang="pt-BR" i="1" dirty="0"/>
              <a:t>center </a:t>
            </a:r>
            <a:r>
              <a:rPr lang="pt-BR" dirty="0"/>
              <a:t>– ao centro), </a:t>
            </a:r>
            <a:r>
              <a:rPr lang="pt-BR" dirty="0" err="1"/>
              <a:t>btnl</a:t>
            </a:r>
            <a:r>
              <a:rPr lang="pt-BR" dirty="0"/>
              <a:t> (</a:t>
            </a:r>
            <a:r>
              <a:rPr lang="pt-BR" i="1" dirty="0" err="1"/>
              <a:t>left</a:t>
            </a:r>
            <a:r>
              <a:rPr lang="pt-BR" dirty="0"/>
              <a:t> – à esquerda), </a:t>
            </a:r>
            <a:r>
              <a:rPr lang="pt-BR" dirty="0" err="1"/>
              <a:t>btnd</a:t>
            </a:r>
            <a:r>
              <a:rPr lang="pt-BR" dirty="0"/>
              <a:t> (</a:t>
            </a:r>
            <a:r>
              <a:rPr lang="pt-BR" i="1" dirty="0" err="1"/>
              <a:t>down</a:t>
            </a:r>
            <a:r>
              <a:rPr lang="pt-BR" i="1" dirty="0"/>
              <a:t> </a:t>
            </a:r>
            <a:r>
              <a:rPr lang="pt-BR" dirty="0"/>
              <a:t>- abaixo), </a:t>
            </a:r>
            <a:r>
              <a:rPr lang="pt-BR" dirty="0" err="1"/>
              <a:t>btnr</a:t>
            </a:r>
            <a:r>
              <a:rPr lang="pt-BR" dirty="0"/>
              <a:t> (</a:t>
            </a:r>
            <a:r>
              <a:rPr lang="pt-BR" i="1" dirty="0" err="1"/>
              <a:t>right</a:t>
            </a:r>
            <a:r>
              <a:rPr lang="pt-BR" i="1" dirty="0"/>
              <a:t> </a:t>
            </a:r>
            <a:r>
              <a:rPr lang="pt-BR" dirty="0"/>
              <a:t>– à direita), e </a:t>
            </a:r>
            <a:r>
              <a:rPr lang="pt-BR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acima). Para reduzir o número de </a:t>
            </a:r>
            <a:r>
              <a:rPr lang="pt-BR" dirty="0" err="1"/>
              <a:t>ports</a:t>
            </a:r>
            <a:r>
              <a:rPr lang="pt-BR" dirty="0"/>
              <a:t> de entrada na declaração da entidade, todos os </a:t>
            </a:r>
            <a:r>
              <a:rPr lang="pt-BR" i="1" dirty="0" err="1"/>
              <a:t>pushbuttons</a:t>
            </a:r>
            <a:r>
              <a:rPr lang="pt-BR" dirty="0"/>
              <a:t> foram agrupados no sinal </a:t>
            </a:r>
            <a:r>
              <a:rPr lang="pt-BR" dirty="0" err="1"/>
              <a:t>btn</a:t>
            </a:r>
            <a:r>
              <a:rPr lang="pt-BR" dirty="0"/>
              <a:t>, em que o LSB (isto é, </a:t>
            </a:r>
            <a:r>
              <a:rPr lang="pt-BR" dirty="0" err="1"/>
              <a:t>btn</a:t>
            </a:r>
            <a:r>
              <a:rPr lang="pt-BR" dirty="0"/>
              <a:t>(0)) corresponde a </a:t>
            </a:r>
            <a:r>
              <a:rPr lang="pt-BR" dirty="0" err="1"/>
              <a:t>btnu</a:t>
            </a:r>
            <a:r>
              <a:rPr lang="pt-BR" dirty="0"/>
              <a:t> e os demais índices aumentam no sentido anti-horário.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1431</TotalTime>
  <Words>850</Words>
  <Application>Microsoft Office PowerPoint</Application>
  <PresentationFormat>Apresentação na tela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03- 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  <vt:lpstr>Somador de números em sinal-magnitude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UFES</cp:lastModifiedBy>
  <cp:revision>215</cp:revision>
  <dcterms:created xsi:type="dcterms:W3CDTF">2018-02-19T15:01:38Z</dcterms:created>
  <dcterms:modified xsi:type="dcterms:W3CDTF">2022-05-25T13:33:18Z</dcterms:modified>
</cp:coreProperties>
</file>