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10" r:id="rId3"/>
    <p:sldId id="311" r:id="rId4"/>
    <p:sldId id="265" r:id="rId5"/>
    <p:sldId id="263" r:id="rId6"/>
    <p:sldId id="284" r:id="rId7"/>
    <p:sldId id="267" r:id="rId8"/>
    <p:sldId id="319" r:id="rId9"/>
    <p:sldId id="328" r:id="rId10"/>
    <p:sldId id="304" r:id="rId11"/>
    <p:sldId id="305" r:id="rId12"/>
    <p:sldId id="287" r:id="rId13"/>
    <p:sldId id="320" r:id="rId14"/>
    <p:sldId id="322" r:id="rId15"/>
    <p:sldId id="323" r:id="rId16"/>
    <p:sldId id="324" r:id="rId17"/>
    <p:sldId id="309" r:id="rId18"/>
    <p:sldId id="327" r:id="rId19"/>
    <p:sldId id="325" r:id="rId20"/>
    <p:sldId id="313" r:id="rId21"/>
    <p:sldId id="329" r:id="rId22"/>
    <p:sldId id="330" r:id="rId23"/>
    <p:sldId id="331" r:id="rId24"/>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63FEC4C-CCEC-4ACF-BEEF-FC982ED88F6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mn-cs"/>
              </a:defRPr>
            </a:lvl1pPr>
          </a:lstStyle>
          <a:p>
            <a:pPr>
              <a:defRPr/>
            </a:pPr>
            <a:endParaRPr lang="pt-BR"/>
          </a:p>
        </p:txBody>
      </p:sp>
      <p:sp>
        <p:nvSpPr>
          <p:cNvPr id="31747" name="Rectangle 3">
            <a:extLst>
              <a:ext uri="{FF2B5EF4-FFF2-40B4-BE49-F238E27FC236}">
                <a16:creationId xmlns:a16="http://schemas.microsoft.com/office/drawing/2014/main" id="{736BAF24-E771-4747-8348-270336FB4E25}"/>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mn-cs"/>
              </a:defRPr>
            </a:lvl1pPr>
          </a:lstStyle>
          <a:p>
            <a:pPr>
              <a:defRPr/>
            </a:pPr>
            <a:fld id="{315E39A9-48A2-41D5-BA42-198FB7A3528E}" type="datetimeFigureOut">
              <a:rPr lang="pt-BR"/>
              <a:pPr>
                <a:defRPr/>
              </a:pPr>
              <a:t>30/09/2020</a:t>
            </a:fld>
            <a:endParaRPr lang="pt-BR"/>
          </a:p>
        </p:txBody>
      </p:sp>
      <p:sp>
        <p:nvSpPr>
          <p:cNvPr id="31748" name="Rectangle 4">
            <a:extLst>
              <a:ext uri="{FF2B5EF4-FFF2-40B4-BE49-F238E27FC236}">
                <a16:creationId xmlns:a16="http://schemas.microsoft.com/office/drawing/2014/main" id="{E01A90EF-FCDB-4451-938A-DA7C80D63E30}"/>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mn-cs"/>
              </a:defRPr>
            </a:lvl1pPr>
          </a:lstStyle>
          <a:p>
            <a:pPr>
              <a:defRPr/>
            </a:pPr>
            <a:endParaRPr lang="pt-BR"/>
          </a:p>
        </p:txBody>
      </p:sp>
      <p:sp>
        <p:nvSpPr>
          <p:cNvPr id="31749" name="Rectangle 5">
            <a:extLst>
              <a:ext uri="{FF2B5EF4-FFF2-40B4-BE49-F238E27FC236}">
                <a16:creationId xmlns:a16="http://schemas.microsoft.com/office/drawing/2014/main" id="{62C6B3B2-1E39-4EE7-854C-4BB5E8693742}"/>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3027C21-51C5-4B1B-BA97-22EF4B4B8EC7}" type="slidenum">
              <a:rPr lang="pt-BR" altLang="en-US"/>
              <a:pPr>
                <a:defRPr/>
              </a:pPr>
              <a:t>‹nº›</a:t>
            </a:fld>
            <a:endParaRPr lang="pt-BR"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E9C7443-04EB-4D0B-AF2D-654BB534D47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cs typeface="+mn-cs"/>
              </a:defRPr>
            </a:lvl1pPr>
          </a:lstStyle>
          <a:p>
            <a:pPr>
              <a:defRPr/>
            </a:pPr>
            <a:endParaRPr lang="en-US"/>
          </a:p>
        </p:txBody>
      </p:sp>
      <p:sp>
        <p:nvSpPr>
          <p:cNvPr id="11267" name="Rectangle 3">
            <a:extLst>
              <a:ext uri="{FF2B5EF4-FFF2-40B4-BE49-F238E27FC236}">
                <a16:creationId xmlns:a16="http://schemas.microsoft.com/office/drawing/2014/main" id="{05EDB483-D826-4B1D-B6EF-2D4CF46CF6A2}"/>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cs typeface="+mn-cs"/>
              </a:defRPr>
            </a:lvl1pPr>
          </a:lstStyle>
          <a:p>
            <a:pPr>
              <a:defRPr/>
            </a:pPr>
            <a:endParaRPr lang="en-US"/>
          </a:p>
        </p:txBody>
      </p:sp>
      <p:sp>
        <p:nvSpPr>
          <p:cNvPr id="3076" name="Rectangle 4">
            <a:extLst>
              <a:ext uri="{FF2B5EF4-FFF2-40B4-BE49-F238E27FC236}">
                <a16:creationId xmlns:a16="http://schemas.microsoft.com/office/drawing/2014/main" id="{9F0F5CFC-F316-4FD9-BDD6-A6FA74D032AC}"/>
              </a:ext>
            </a:extLst>
          </p:cNvPr>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6F6BF496-43C7-4A7F-B1D8-C36102A84F1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Clique para editar os estilos do texto mestre</a:t>
            </a:r>
          </a:p>
          <a:p>
            <a:pPr lvl="1"/>
            <a:r>
              <a:rPr lang="en-US" noProof="0"/>
              <a:t>Segundo nível</a:t>
            </a:r>
          </a:p>
          <a:p>
            <a:pPr lvl="2"/>
            <a:r>
              <a:rPr lang="en-US" noProof="0"/>
              <a:t>Terceiro nível</a:t>
            </a:r>
          </a:p>
          <a:p>
            <a:pPr lvl="3"/>
            <a:r>
              <a:rPr lang="en-US" noProof="0"/>
              <a:t>Quarto nível</a:t>
            </a:r>
          </a:p>
          <a:p>
            <a:pPr lvl="4"/>
            <a:r>
              <a:rPr lang="en-US" noProof="0"/>
              <a:t>Quinto nível</a:t>
            </a:r>
          </a:p>
        </p:txBody>
      </p:sp>
      <p:sp>
        <p:nvSpPr>
          <p:cNvPr id="11270" name="Rectangle 6">
            <a:extLst>
              <a:ext uri="{FF2B5EF4-FFF2-40B4-BE49-F238E27FC236}">
                <a16:creationId xmlns:a16="http://schemas.microsoft.com/office/drawing/2014/main" id="{8816361C-3472-4FDD-BBC0-E47EFFEE17F9}"/>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cs typeface="+mn-cs"/>
              </a:defRPr>
            </a:lvl1pPr>
          </a:lstStyle>
          <a:p>
            <a:pPr>
              <a:defRPr/>
            </a:pPr>
            <a:endParaRPr lang="en-US"/>
          </a:p>
        </p:txBody>
      </p:sp>
      <p:sp>
        <p:nvSpPr>
          <p:cNvPr id="11271" name="Rectangle 7">
            <a:extLst>
              <a:ext uri="{FF2B5EF4-FFF2-40B4-BE49-F238E27FC236}">
                <a16:creationId xmlns:a16="http://schemas.microsoft.com/office/drawing/2014/main" id="{45E80B49-8B8E-4A12-AE76-1AEA490896A8}"/>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5B34FE2C-1266-47C6-9AE3-FEEF7568F8C9}" type="slidenum">
              <a:rPr lang="en-US" altLang="en-US"/>
              <a:pPr>
                <a:defRPr/>
              </a:pPr>
              <a:t>‹nº›</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97CCFAD-9439-42A5-BE02-5CAA0D012F75}"/>
              </a:ext>
            </a:extLst>
          </p:cNvPr>
          <p:cNvSpPr>
            <a:spLocks noGrp="1" noRot="1" noChangeAspect="1" noChangeArrowheads="1" noTextEdit="1"/>
          </p:cNvSpPr>
          <p:nvPr>
            <p:ph type="sldImg"/>
          </p:nvPr>
        </p:nvSpPr>
        <p:spPr>
          <a:xfrm>
            <a:off x="139700" y="768350"/>
            <a:ext cx="6819900" cy="3836988"/>
          </a:xfrm>
          <a:ln/>
        </p:spPr>
      </p:sp>
      <p:sp>
        <p:nvSpPr>
          <p:cNvPr id="6147" name="Rectangle 3">
            <a:extLst>
              <a:ext uri="{FF2B5EF4-FFF2-40B4-BE49-F238E27FC236}">
                <a16:creationId xmlns:a16="http://schemas.microsoft.com/office/drawing/2014/main" id="{360F5B79-A952-4ADA-8752-0B15D54FAA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DE11A86-DE54-495A-9269-D7F39E7CFB9C}"/>
              </a:ext>
            </a:extLst>
          </p:cNvPr>
          <p:cNvSpPr>
            <a:spLocks noGrp="1" noRot="1" noChangeAspect="1" noChangeArrowheads="1" noTextEdit="1"/>
          </p:cNvSpPr>
          <p:nvPr>
            <p:ph type="sldImg"/>
          </p:nvPr>
        </p:nvSpPr>
        <p:spPr>
          <a:xfrm>
            <a:off x="139700" y="768350"/>
            <a:ext cx="6819900" cy="3836988"/>
          </a:xfrm>
          <a:ln/>
        </p:spPr>
      </p:sp>
      <p:sp>
        <p:nvSpPr>
          <p:cNvPr id="24579" name="Rectangle 3">
            <a:extLst>
              <a:ext uri="{FF2B5EF4-FFF2-40B4-BE49-F238E27FC236}">
                <a16:creationId xmlns:a16="http://schemas.microsoft.com/office/drawing/2014/main" id="{CE1528DE-5145-4AFC-9BB7-B1D1E30AC0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55CE0E-DD32-433A-99EB-B2017B73FB08}"/>
              </a:ext>
            </a:extLst>
          </p:cNvPr>
          <p:cNvSpPr>
            <a:spLocks noGrp="1" noRot="1" noChangeAspect="1" noChangeArrowheads="1" noTextEdit="1"/>
          </p:cNvSpPr>
          <p:nvPr>
            <p:ph type="sldImg"/>
          </p:nvPr>
        </p:nvSpPr>
        <p:spPr>
          <a:xfrm>
            <a:off x="139700" y="768350"/>
            <a:ext cx="6819900" cy="3836988"/>
          </a:xfrm>
          <a:ln/>
        </p:spPr>
      </p:sp>
      <p:sp>
        <p:nvSpPr>
          <p:cNvPr id="26627" name="Rectangle 3">
            <a:extLst>
              <a:ext uri="{FF2B5EF4-FFF2-40B4-BE49-F238E27FC236}">
                <a16:creationId xmlns:a16="http://schemas.microsoft.com/office/drawing/2014/main" id="{8D706158-48D8-4A62-9BB4-89A5585C27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FFE229-ECCE-438D-9888-D97B91C7F8E7}"/>
              </a:ext>
            </a:extLst>
          </p:cNvPr>
          <p:cNvSpPr>
            <a:spLocks noGrp="1" noRot="1" noChangeAspect="1" noChangeArrowheads="1" noTextEdit="1"/>
          </p:cNvSpPr>
          <p:nvPr>
            <p:ph type="sldImg"/>
          </p:nvPr>
        </p:nvSpPr>
        <p:spPr>
          <a:xfrm>
            <a:off x="139700" y="768350"/>
            <a:ext cx="6819900" cy="3836988"/>
          </a:xfrm>
          <a:ln/>
        </p:spPr>
      </p:sp>
      <p:sp>
        <p:nvSpPr>
          <p:cNvPr id="28675" name="Rectangle 3">
            <a:extLst>
              <a:ext uri="{FF2B5EF4-FFF2-40B4-BE49-F238E27FC236}">
                <a16:creationId xmlns:a16="http://schemas.microsoft.com/office/drawing/2014/main" id="{FCAEF148-1F9B-405B-BC9B-A62920E324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8EAA4E8-E9C6-422E-8076-697F74AB3CE0}"/>
              </a:ext>
            </a:extLst>
          </p:cNvPr>
          <p:cNvSpPr>
            <a:spLocks noGrp="1" noRot="1" noChangeAspect="1" noChangeArrowheads="1" noTextEdit="1"/>
          </p:cNvSpPr>
          <p:nvPr>
            <p:ph type="sldImg"/>
          </p:nvPr>
        </p:nvSpPr>
        <p:spPr>
          <a:xfrm>
            <a:off x="139700" y="768350"/>
            <a:ext cx="6819900" cy="3836988"/>
          </a:xfrm>
          <a:ln/>
        </p:spPr>
      </p:sp>
      <p:sp>
        <p:nvSpPr>
          <p:cNvPr id="32771" name="Rectangle 3">
            <a:extLst>
              <a:ext uri="{FF2B5EF4-FFF2-40B4-BE49-F238E27FC236}">
                <a16:creationId xmlns:a16="http://schemas.microsoft.com/office/drawing/2014/main" id="{1DDE090E-CA51-4073-BEF8-2C5696BCFF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CF17CA2-4D06-41EB-BE96-EE6FCD6AECFE}"/>
              </a:ext>
            </a:extLst>
          </p:cNvPr>
          <p:cNvSpPr>
            <a:spLocks noGrp="1" noRot="1" noChangeAspect="1" noChangeArrowheads="1" noTextEdit="1"/>
          </p:cNvSpPr>
          <p:nvPr>
            <p:ph type="sldImg"/>
          </p:nvPr>
        </p:nvSpPr>
        <p:spPr>
          <a:xfrm>
            <a:off x="139700" y="768350"/>
            <a:ext cx="6819900" cy="3836988"/>
          </a:xfrm>
          <a:ln/>
        </p:spPr>
      </p:sp>
      <p:sp>
        <p:nvSpPr>
          <p:cNvPr id="34819" name="Rectangle 3">
            <a:extLst>
              <a:ext uri="{FF2B5EF4-FFF2-40B4-BE49-F238E27FC236}">
                <a16:creationId xmlns:a16="http://schemas.microsoft.com/office/drawing/2014/main" id="{09A0134A-801D-46F4-9855-96D1F7FE9F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76C76B0-FB3F-46F3-ADF0-DEAD1C2812A0}"/>
              </a:ext>
            </a:extLst>
          </p:cNvPr>
          <p:cNvSpPr>
            <a:spLocks noGrp="1" noRot="1" noChangeAspect="1" noChangeArrowheads="1" noTextEdit="1"/>
          </p:cNvSpPr>
          <p:nvPr>
            <p:ph type="sldImg"/>
          </p:nvPr>
        </p:nvSpPr>
        <p:spPr>
          <a:xfrm>
            <a:off x="139700" y="768350"/>
            <a:ext cx="6819900" cy="3836988"/>
          </a:xfrm>
          <a:ln/>
        </p:spPr>
      </p:sp>
      <p:sp>
        <p:nvSpPr>
          <p:cNvPr id="36867" name="Rectangle 3">
            <a:extLst>
              <a:ext uri="{FF2B5EF4-FFF2-40B4-BE49-F238E27FC236}">
                <a16:creationId xmlns:a16="http://schemas.microsoft.com/office/drawing/2014/main" id="{5510F212-F389-4B44-BBC3-F10858A76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2FC591A-4447-47A0-AC18-DE9952B68229}"/>
              </a:ext>
            </a:extLst>
          </p:cNvPr>
          <p:cNvSpPr>
            <a:spLocks noGrp="1" noRot="1" noChangeAspect="1" noChangeArrowheads="1" noTextEdit="1"/>
          </p:cNvSpPr>
          <p:nvPr>
            <p:ph type="sldImg"/>
          </p:nvPr>
        </p:nvSpPr>
        <p:spPr>
          <a:xfrm>
            <a:off x="139700" y="768350"/>
            <a:ext cx="6819900" cy="3836988"/>
          </a:xfrm>
          <a:ln/>
        </p:spPr>
      </p:sp>
      <p:sp>
        <p:nvSpPr>
          <p:cNvPr id="38915" name="Rectangle 3">
            <a:extLst>
              <a:ext uri="{FF2B5EF4-FFF2-40B4-BE49-F238E27FC236}">
                <a16:creationId xmlns:a16="http://schemas.microsoft.com/office/drawing/2014/main" id="{E446A1C2-4988-4C1C-B9B2-BE8F0B0A0D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3F703D2-32B5-4170-8071-E2D0007DA213}"/>
              </a:ext>
            </a:extLst>
          </p:cNvPr>
          <p:cNvSpPr>
            <a:spLocks noGrp="1" noRot="1" noChangeAspect="1" noChangeArrowheads="1" noTextEdit="1"/>
          </p:cNvSpPr>
          <p:nvPr>
            <p:ph type="sldImg"/>
          </p:nvPr>
        </p:nvSpPr>
        <p:spPr>
          <a:xfrm>
            <a:off x="139700" y="768350"/>
            <a:ext cx="6819900" cy="3836988"/>
          </a:xfrm>
          <a:ln/>
        </p:spPr>
      </p:sp>
      <p:sp>
        <p:nvSpPr>
          <p:cNvPr id="40963" name="Rectangle 3">
            <a:extLst>
              <a:ext uri="{FF2B5EF4-FFF2-40B4-BE49-F238E27FC236}">
                <a16:creationId xmlns:a16="http://schemas.microsoft.com/office/drawing/2014/main" id="{3E53AB9F-7C01-439D-B1E6-3DE286599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3F51448-25C0-4B51-97A8-AF232F9AC6F6}"/>
              </a:ext>
            </a:extLst>
          </p:cNvPr>
          <p:cNvSpPr>
            <a:spLocks noGrp="1" noRot="1" noChangeAspect="1" noChangeArrowheads="1" noTextEdit="1"/>
          </p:cNvSpPr>
          <p:nvPr>
            <p:ph type="sldImg"/>
          </p:nvPr>
        </p:nvSpPr>
        <p:spPr>
          <a:xfrm>
            <a:off x="139700" y="768350"/>
            <a:ext cx="6819900" cy="3836988"/>
          </a:xfrm>
          <a:ln/>
        </p:spPr>
      </p:sp>
      <p:sp>
        <p:nvSpPr>
          <p:cNvPr id="43011" name="Rectangle 3">
            <a:extLst>
              <a:ext uri="{FF2B5EF4-FFF2-40B4-BE49-F238E27FC236}">
                <a16:creationId xmlns:a16="http://schemas.microsoft.com/office/drawing/2014/main" id="{B6CCF805-0A5B-47BE-A4AE-8FE3498954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EF3A56-5685-44BB-9B23-C1A140A7C106}"/>
              </a:ext>
            </a:extLst>
          </p:cNvPr>
          <p:cNvSpPr>
            <a:spLocks noGrp="1" noRot="1" noChangeAspect="1" noChangeArrowheads="1" noTextEdit="1"/>
          </p:cNvSpPr>
          <p:nvPr>
            <p:ph type="sldImg"/>
          </p:nvPr>
        </p:nvSpPr>
        <p:spPr>
          <a:xfrm>
            <a:off x="139700" y="768350"/>
            <a:ext cx="6819900" cy="3836988"/>
          </a:xfrm>
          <a:ln/>
        </p:spPr>
      </p:sp>
      <p:sp>
        <p:nvSpPr>
          <p:cNvPr id="46083" name="Rectangle 3">
            <a:extLst>
              <a:ext uri="{FF2B5EF4-FFF2-40B4-BE49-F238E27FC236}">
                <a16:creationId xmlns:a16="http://schemas.microsoft.com/office/drawing/2014/main" id="{42D6C2BE-DE02-4CF9-B22D-B15B356B9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859AFEE-44D6-4FF6-8B8E-420CDA1BE520}"/>
              </a:ext>
            </a:extLst>
          </p:cNvPr>
          <p:cNvSpPr>
            <a:spLocks noGrp="1" noRot="1" noChangeAspect="1" noChangeArrowheads="1" noTextEdit="1"/>
          </p:cNvSpPr>
          <p:nvPr>
            <p:ph type="sldImg"/>
          </p:nvPr>
        </p:nvSpPr>
        <p:spPr>
          <a:xfrm>
            <a:off x="139700" y="768350"/>
            <a:ext cx="6819900" cy="3836988"/>
          </a:xfrm>
          <a:ln/>
        </p:spPr>
      </p:sp>
      <p:sp>
        <p:nvSpPr>
          <p:cNvPr id="8195" name="Rectangle 3">
            <a:extLst>
              <a:ext uri="{FF2B5EF4-FFF2-40B4-BE49-F238E27FC236}">
                <a16:creationId xmlns:a16="http://schemas.microsoft.com/office/drawing/2014/main" id="{B7CCA377-484F-4625-BF45-1847089BA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EF3A56-5685-44BB-9B23-C1A140A7C106}"/>
              </a:ext>
            </a:extLst>
          </p:cNvPr>
          <p:cNvSpPr>
            <a:spLocks noGrp="1" noRot="1" noChangeAspect="1" noChangeArrowheads="1" noTextEdit="1"/>
          </p:cNvSpPr>
          <p:nvPr>
            <p:ph type="sldImg"/>
          </p:nvPr>
        </p:nvSpPr>
        <p:spPr>
          <a:xfrm>
            <a:off x="139700" y="768350"/>
            <a:ext cx="6819900" cy="3836988"/>
          </a:xfrm>
          <a:ln/>
        </p:spPr>
      </p:sp>
      <p:sp>
        <p:nvSpPr>
          <p:cNvPr id="46083" name="Rectangle 3">
            <a:extLst>
              <a:ext uri="{FF2B5EF4-FFF2-40B4-BE49-F238E27FC236}">
                <a16:creationId xmlns:a16="http://schemas.microsoft.com/office/drawing/2014/main" id="{42D6C2BE-DE02-4CF9-B22D-B15B356B9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extLst>
      <p:ext uri="{BB962C8B-B14F-4D97-AF65-F5344CB8AC3E}">
        <p14:creationId xmlns:p14="http://schemas.microsoft.com/office/powerpoint/2010/main" val="3690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EF3A56-5685-44BB-9B23-C1A140A7C106}"/>
              </a:ext>
            </a:extLst>
          </p:cNvPr>
          <p:cNvSpPr>
            <a:spLocks noGrp="1" noRot="1" noChangeAspect="1" noChangeArrowheads="1" noTextEdit="1"/>
          </p:cNvSpPr>
          <p:nvPr>
            <p:ph type="sldImg"/>
          </p:nvPr>
        </p:nvSpPr>
        <p:spPr>
          <a:xfrm>
            <a:off x="139700" y="768350"/>
            <a:ext cx="6819900" cy="3836988"/>
          </a:xfrm>
          <a:ln/>
        </p:spPr>
      </p:sp>
      <p:sp>
        <p:nvSpPr>
          <p:cNvPr id="46083" name="Rectangle 3">
            <a:extLst>
              <a:ext uri="{FF2B5EF4-FFF2-40B4-BE49-F238E27FC236}">
                <a16:creationId xmlns:a16="http://schemas.microsoft.com/office/drawing/2014/main" id="{42D6C2BE-DE02-4CF9-B22D-B15B356B9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extLst>
      <p:ext uri="{BB962C8B-B14F-4D97-AF65-F5344CB8AC3E}">
        <p14:creationId xmlns:p14="http://schemas.microsoft.com/office/powerpoint/2010/main" val="2311892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EF3A56-5685-44BB-9B23-C1A140A7C106}"/>
              </a:ext>
            </a:extLst>
          </p:cNvPr>
          <p:cNvSpPr>
            <a:spLocks noGrp="1" noRot="1" noChangeAspect="1" noChangeArrowheads="1" noTextEdit="1"/>
          </p:cNvSpPr>
          <p:nvPr>
            <p:ph type="sldImg"/>
          </p:nvPr>
        </p:nvSpPr>
        <p:spPr>
          <a:xfrm>
            <a:off x="139700" y="768350"/>
            <a:ext cx="6819900" cy="3836988"/>
          </a:xfrm>
          <a:ln/>
        </p:spPr>
      </p:sp>
      <p:sp>
        <p:nvSpPr>
          <p:cNvPr id="46083" name="Rectangle 3">
            <a:extLst>
              <a:ext uri="{FF2B5EF4-FFF2-40B4-BE49-F238E27FC236}">
                <a16:creationId xmlns:a16="http://schemas.microsoft.com/office/drawing/2014/main" id="{42D6C2BE-DE02-4CF9-B22D-B15B356B9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extLst>
      <p:ext uri="{BB962C8B-B14F-4D97-AF65-F5344CB8AC3E}">
        <p14:creationId xmlns:p14="http://schemas.microsoft.com/office/powerpoint/2010/main" val="289716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B1BE76B-8799-417E-9E9C-BA3EAE13C46A}"/>
              </a:ext>
            </a:extLst>
          </p:cNvPr>
          <p:cNvSpPr>
            <a:spLocks noGrp="1" noRot="1" noChangeAspect="1" noChangeArrowheads="1" noTextEdit="1"/>
          </p:cNvSpPr>
          <p:nvPr>
            <p:ph type="sldImg"/>
          </p:nvPr>
        </p:nvSpPr>
        <p:spPr>
          <a:xfrm>
            <a:off x="139700" y="768350"/>
            <a:ext cx="6819900" cy="3836988"/>
          </a:xfrm>
          <a:ln/>
        </p:spPr>
      </p:sp>
      <p:sp>
        <p:nvSpPr>
          <p:cNvPr id="10243" name="Rectangle 3">
            <a:extLst>
              <a:ext uri="{FF2B5EF4-FFF2-40B4-BE49-F238E27FC236}">
                <a16:creationId xmlns:a16="http://schemas.microsoft.com/office/drawing/2014/main" id="{C47D65B9-F2AE-4ADF-AFB7-5CADF20D33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A92CB3-7906-408D-B5DE-F6A8503C160B}"/>
              </a:ext>
            </a:extLst>
          </p:cNvPr>
          <p:cNvSpPr>
            <a:spLocks noGrp="1" noRot="1" noChangeAspect="1" noChangeArrowheads="1" noTextEdit="1"/>
          </p:cNvSpPr>
          <p:nvPr>
            <p:ph type="sldImg"/>
          </p:nvPr>
        </p:nvSpPr>
        <p:spPr>
          <a:xfrm>
            <a:off x="139700" y="768350"/>
            <a:ext cx="6819900" cy="3836988"/>
          </a:xfrm>
          <a:ln/>
        </p:spPr>
      </p:sp>
      <p:sp>
        <p:nvSpPr>
          <p:cNvPr id="12291" name="Rectangle 3">
            <a:extLst>
              <a:ext uri="{FF2B5EF4-FFF2-40B4-BE49-F238E27FC236}">
                <a16:creationId xmlns:a16="http://schemas.microsoft.com/office/drawing/2014/main" id="{3FF3745B-1D5A-4C16-BFAF-82EFB7563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9555D91-C496-494B-9EBA-5B3BFA87CC1A}"/>
              </a:ext>
            </a:extLst>
          </p:cNvPr>
          <p:cNvSpPr>
            <a:spLocks noGrp="1" noRot="1" noChangeAspect="1" noChangeArrowheads="1" noTextEdit="1"/>
          </p:cNvSpPr>
          <p:nvPr>
            <p:ph type="sldImg"/>
          </p:nvPr>
        </p:nvSpPr>
        <p:spPr>
          <a:xfrm>
            <a:off x="139700" y="768350"/>
            <a:ext cx="6819900" cy="3836988"/>
          </a:xfrm>
          <a:ln/>
        </p:spPr>
      </p:sp>
      <p:sp>
        <p:nvSpPr>
          <p:cNvPr id="14339" name="Rectangle 3">
            <a:extLst>
              <a:ext uri="{FF2B5EF4-FFF2-40B4-BE49-F238E27FC236}">
                <a16:creationId xmlns:a16="http://schemas.microsoft.com/office/drawing/2014/main" id="{05EF02B5-CCB9-47BA-9447-1EEFD348D7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89B2BC-B99A-4878-9515-FEC32B610AC9}"/>
              </a:ext>
            </a:extLst>
          </p:cNvPr>
          <p:cNvSpPr>
            <a:spLocks noGrp="1" noRot="1" noChangeAspect="1" noChangeArrowheads="1" noTextEdit="1"/>
          </p:cNvSpPr>
          <p:nvPr>
            <p:ph type="sldImg"/>
          </p:nvPr>
        </p:nvSpPr>
        <p:spPr>
          <a:xfrm>
            <a:off x="139700" y="768350"/>
            <a:ext cx="6819900" cy="3836988"/>
          </a:xfrm>
          <a:ln/>
        </p:spPr>
      </p:sp>
      <p:sp>
        <p:nvSpPr>
          <p:cNvPr id="16387" name="Rectangle 3">
            <a:extLst>
              <a:ext uri="{FF2B5EF4-FFF2-40B4-BE49-F238E27FC236}">
                <a16:creationId xmlns:a16="http://schemas.microsoft.com/office/drawing/2014/main" id="{7C0292E6-E3BD-4649-A882-141236EA03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BE8FFC6-A650-432B-912F-8A0216B18DA7}"/>
              </a:ext>
            </a:extLst>
          </p:cNvPr>
          <p:cNvSpPr>
            <a:spLocks noGrp="1" noRot="1" noChangeAspect="1" noChangeArrowheads="1" noTextEdit="1"/>
          </p:cNvSpPr>
          <p:nvPr>
            <p:ph type="sldImg"/>
          </p:nvPr>
        </p:nvSpPr>
        <p:spPr>
          <a:xfrm>
            <a:off x="139700" y="768350"/>
            <a:ext cx="6819900" cy="3836988"/>
          </a:xfrm>
          <a:ln/>
        </p:spPr>
      </p:sp>
      <p:sp>
        <p:nvSpPr>
          <p:cNvPr id="18435" name="Rectangle 3">
            <a:extLst>
              <a:ext uri="{FF2B5EF4-FFF2-40B4-BE49-F238E27FC236}">
                <a16:creationId xmlns:a16="http://schemas.microsoft.com/office/drawing/2014/main" id="{C5A4BF07-D1E4-4634-B445-48E93CF33A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2E432EB-7DEA-4AE3-9A53-809AABB75EF7}"/>
              </a:ext>
            </a:extLst>
          </p:cNvPr>
          <p:cNvSpPr>
            <a:spLocks noGrp="1" noRot="1" noChangeAspect="1" noChangeArrowheads="1" noTextEdit="1"/>
          </p:cNvSpPr>
          <p:nvPr>
            <p:ph type="sldImg"/>
          </p:nvPr>
        </p:nvSpPr>
        <p:spPr>
          <a:xfrm>
            <a:off x="139700" y="768350"/>
            <a:ext cx="6819900" cy="3836988"/>
          </a:xfrm>
          <a:ln/>
        </p:spPr>
      </p:sp>
      <p:sp>
        <p:nvSpPr>
          <p:cNvPr id="20483" name="Rectangle 3">
            <a:extLst>
              <a:ext uri="{FF2B5EF4-FFF2-40B4-BE49-F238E27FC236}">
                <a16:creationId xmlns:a16="http://schemas.microsoft.com/office/drawing/2014/main" id="{AD5B9D66-A17F-49A0-8744-10206F1611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8AB4FBC-1DC0-469F-9D1D-12C6F050F093}"/>
              </a:ext>
            </a:extLst>
          </p:cNvPr>
          <p:cNvSpPr>
            <a:spLocks noGrp="1" noRot="1" noChangeAspect="1" noChangeArrowheads="1" noTextEdit="1"/>
          </p:cNvSpPr>
          <p:nvPr>
            <p:ph type="sldImg"/>
          </p:nvPr>
        </p:nvSpPr>
        <p:spPr>
          <a:xfrm>
            <a:off x="139700" y="768350"/>
            <a:ext cx="6819900" cy="3836988"/>
          </a:xfrm>
          <a:ln/>
        </p:spPr>
      </p:sp>
      <p:sp>
        <p:nvSpPr>
          <p:cNvPr id="22531" name="Rectangle 3">
            <a:extLst>
              <a:ext uri="{FF2B5EF4-FFF2-40B4-BE49-F238E27FC236}">
                <a16:creationId xmlns:a16="http://schemas.microsoft.com/office/drawing/2014/main" id="{3A6E7044-4CCD-4A52-B0EF-CD4CA6201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AutoShape 9">
            <a:extLst>
              <a:ext uri="{FF2B5EF4-FFF2-40B4-BE49-F238E27FC236}">
                <a16:creationId xmlns:a16="http://schemas.microsoft.com/office/drawing/2014/main" id="{6B4AC9C7-806E-414C-B1E9-1D6119083208}"/>
              </a:ext>
            </a:extLst>
          </p:cNvPr>
          <p:cNvSpPr>
            <a:spLocks noChangeArrowheads="1"/>
          </p:cNvSpPr>
          <p:nvPr userDrawn="1"/>
        </p:nvSpPr>
        <p:spPr bwMode="auto">
          <a:xfrm>
            <a:off x="239184" y="260350"/>
            <a:ext cx="11808883" cy="5976938"/>
          </a:xfrm>
          <a:prstGeom prst="flowChartAlternateProcess">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en-US"/>
          </a:p>
        </p:txBody>
      </p:sp>
      <p:sp>
        <p:nvSpPr>
          <p:cNvPr id="5" name="AutoShape 10">
            <a:extLst>
              <a:ext uri="{FF2B5EF4-FFF2-40B4-BE49-F238E27FC236}">
                <a16:creationId xmlns:a16="http://schemas.microsoft.com/office/drawing/2014/main" id="{5AC79C8C-0583-4B28-89B6-16823507B874}"/>
              </a:ext>
            </a:extLst>
          </p:cNvPr>
          <p:cNvSpPr>
            <a:spLocks noChangeArrowheads="1"/>
          </p:cNvSpPr>
          <p:nvPr userDrawn="1"/>
        </p:nvSpPr>
        <p:spPr bwMode="auto">
          <a:xfrm>
            <a:off x="431801" y="433389"/>
            <a:ext cx="11425767" cy="5011737"/>
          </a:xfrm>
          <a:prstGeom prst="flowChartAlternate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en-US"/>
          </a:p>
        </p:txBody>
      </p:sp>
      <p:pic>
        <p:nvPicPr>
          <p:cNvPr id="6" name="Picture 11" descr="Brasao_Ufes">
            <a:extLst>
              <a:ext uri="{FF2B5EF4-FFF2-40B4-BE49-F238E27FC236}">
                <a16:creationId xmlns:a16="http://schemas.microsoft.com/office/drawing/2014/main" id="{C02579A8-9C30-46A6-9324-3C60D6361F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24718" y="549276"/>
            <a:ext cx="1511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3">
            <a:extLst>
              <a:ext uri="{FF2B5EF4-FFF2-40B4-BE49-F238E27FC236}">
                <a16:creationId xmlns:a16="http://schemas.microsoft.com/office/drawing/2014/main" id="{E3B7CA6B-419C-4A05-BFF7-129FBA2E91F8}"/>
              </a:ext>
            </a:extLst>
          </p:cNvPr>
          <p:cNvSpPr>
            <a:spLocks noChangeArrowheads="1"/>
          </p:cNvSpPr>
          <p:nvPr userDrawn="1"/>
        </p:nvSpPr>
        <p:spPr bwMode="auto">
          <a:xfrm>
            <a:off x="1678517" y="3933825"/>
            <a:ext cx="8930216" cy="1944688"/>
          </a:xfrm>
          <a:prstGeom prst="flowChartAlternateProcess">
            <a:avLst/>
          </a:prstGeom>
          <a:solidFill>
            <a:schemeClr val="bg1"/>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en-US"/>
          </a:p>
        </p:txBody>
      </p:sp>
      <p:sp>
        <p:nvSpPr>
          <p:cNvPr id="8" name="Text Box 12">
            <a:extLst>
              <a:ext uri="{FF2B5EF4-FFF2-40B4-BE49-F238E27FC236}">
                <a16:creationId xmlns:a16="http://schemas.microsoft.com/office/drawing/2014/main" id="{E755638C-9780-482A-BDA4-2F03DF1A047C}"/>
              </a:ext>
            </a:extLst>
          </p:cNvPr>
          <p:cNvSpPr txBox="1">
            <a:spLocks noChangeArrowheads="1"/>
          </p:cNvSpPr>
          <p:nvPr userDrawn="1"/>
        </p:nvSpPr>
        <p:spPr bwMode="auto">
          <a:xfrm>
            <a:off x="4559301" y="692151"/>
            <a:ext cx="5568951" cy="99536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5000"/>
              </a:lnSpc>
              <a:spcBef>
                <a:spcPct val="10000"/>
              </a:spcBef>
              <a:buSzPct val="100000"/>
              <a:defRPr/>
            </a:pPr>
            <a:r>
              <a:rPr lang="pt-BR" sz="1600" b="1">
                <a:cs typeface="+mn-cs"/>
              </a:rPr>
              <a:t>Universidade Federal do Espírito Santo</a:t>
            </a:r>
          </a:p>
          <a:p>
            <a:pPr eaLnBrk="1" hangingPunct="1">
              <a:lnSpc>
                <a:spcPct val="85000"/>
              </a:lnSpc>
              <a:spcBef>
                <a:spcPct val="10000"/>
              </a:spcBef>
              <a:buSzPct val="100000"/>
              <a:defRPr/>
            </a:pPr>
            <a:r>
              <a:rPr lang="pt-BR" sz="1600" b="1">
                <a:cs typeface="+mn-cs"/>
              </a:rPr>
              <a:t>Centro Tecnológico</a:t>
            </a:r>
          </a:p>
          <a:p>
            <a:pPr eaLnBrk="1" hangingPunct="1">
              <a:lnSpc>
                <a:spcPct val="85000"/>
              </a:lnSpc>
              <a:spcBef>
                <a:spcPct val="10000"/>
              </a:spcBef>
              <a:buSzPct val="100000"/>
              <a:defRPr/>
            </a:pPr>
            <a:r>
              <a:rPr lang="pt-BR" sz="1600" b="1">
                <a:cs typeface="+mn-cs"/>
              </a:rPr>
              <a:t>Departamento de Engenharia Elétrica</a:t>
            </a:r>
          </a:p>
          <a:p>
            <a:pPr eaLnBrk="1" hangingPunct="1">
              <a:lnSpc>
                <a:spcPct val="85000"/>
              </a:lnSpc>
              <a:spcBef>
                <a:spcPct val="10000"/>
              </a:spcBef>
              <a:buSzPct val="100000"/>
              <a:defRPr/>
            </a:pPr>
            <a:r>
              <a:rPr lang="pt-BR" sz="1600" b="1">
                <a:cs typeface="+mn-cs"/>
              </a:rPr>
              <a:t>Prof. Hélio Marcos André Antunes</a:t>
            </a:r>
          </a:p>
        </p:txBody>
      </p:sp>
      <p:sp>
        <p:nvSpPr>
          <p:cNvPr id="9218" name="Rectangle 2"/>
          <p:cNvSpPr>
            <a:spLocks noGrp="1" noChangeArrowheads="1"/>
          </p:cNvSpPr>
          <p:nvPr>
            <p:ph type="ctrTitle"/>
          </p:nvPr>
        </p:nvSpPr>
        <p:spPr>
          <a:xfrm>
            <a:off x="912284" y="2133600"/>
            <a:ext cx="10363200" cy="1612900"/>
          </a:xfrm>
        </p:spPr>
        <p:txBody>
          <a:bodyPr/>
          <a:lstStyle>
            <a:lvl1pPr>
              <a:defRPr sz="3600" b="1">
                <a:effectLst>
                  <a:outerShdw blurRad="38100" dist="38100" dir="2700000" algn="tl">
                    <a:srgbClr val="C0C0C0"/>
                  </a:outerShdw>
                </a:effectLst>
              </a:defRPr>
            </a:lvl1pPr>
          </a:lstStyle>
          <a:p>
            <a:r>
              <a:rPr lang="pt-BR"/>
              <a:t>Clique para editar o estilo do título mestre</a:t>
            </a:r>
          </a:p>
        </p:txBody>
      </p:sp>
      <p:sp>
        <p:nvSpPr>
          <p:cNvPr id="9219" name="Rectangle 3"/>
          <p:cNvSpPr>
            <a:spLocks noGrp="1" noChangeArrowheads="1"/>
          </p:cNvSpPr>
          <p:nvPr>
            <p:ph type="subTitle" idx="1"/>
          </p:nvPr>
        </p:nvSpPr>
        <p:spPr>
          <a:xfrm>
            <a:off x="2063751" y="4508500"/>
            <a:ext cx="8257116" cy="865188"/>
          </a:xfrm>
        </p:spPr>
        <p:txBody>
          <a:bodyPr/>
          <a:lstStyle>
            <a:lvl1pPr marL="0" indent="0" algn="ctr">
              <a:buFontTx/>
              <a:buNone/>
              <a:defRPr/>
            </a:lvl1pPr>
          </a:lstStyle>
          <a:p>
            <a:r>
              <a:rPr lang="pt-BR"/>
              <a:t>Clique para editar o estilo do subtítulo mestre</a:t>
            </a:r>
          </a:p>
        </p:txBody>
      </p:sp>
      <p:sp>
        <p:nvSpPr>
          <p:cNvPr id="9" name="Rectangle 4">
            <a:extLst>
              <a:ext uri="{FF2B5EF4-FFF2-40B4-BE49-F238E27FC236}">
                <a16:creationId xmlns:a16="http://schemas.microsoft.com/office/drawing/2014/main" id="{2ACCFF67-3AF3-4C72-8E34-8B00960F2645}"/>
              </a:ext>
            </a:extLst>
          </p:cNvPr>
          <p:cNvSpPr>
            <a:spLocks noGrp="1" noChangeArrowheads="1"/>
          </p:cNvSpPr>
          <p:nvPr>
            <p:ph type="dt" sz="half" idx="10"/>
          </p:nvPr>
        </p:nvSpPr>
        <p:spPr>
          <a:xfrm>
            <a:off x="609600" y="6308725"/>
            <a:ext cx="2844800" cy="412750"/>
          </a:xfrm>
        </p:spPr>
        <p:txBody>
          <a:bodyPr/>
          <a:lstStyle>
            <a:lvl1pPr>
              <a:defRPr sz="1200" b="0"/>
            </a:lvl1pPr>
          </a:lstStyle>
          <a:p>
            <a:pPr>
              <a:defRPr/>
            </a:pPr>
            <a:endParaRPr lang="pt-BR"/>
          </a:p>
        </p:txBody>
      </p:sp>
      <p:sp>
        <p:nvSpPr>
          <p:cNvPr id="10" name="Rectangle 5">
            <a:extLst>
              <a:ext uri="{FF2B5EF4-FFF2-40B4-BE49-F238E27FC236}">
                <a16:creationId xmlns:a16="http://schemas.microsoft.com/office/drawing/2014/main" id="{4856FD65-1AA0-4D8A-9C1E-DACCE9083D25}"/>
              </a:ext>
            </a:extLst>
          </p:cNvPr>
          <p:cNvSpPr>
            <a:spLocks noGrp="1" noChangeArrowheads="1"/>
          </p:cNvSpPr>
          <p:nvPr>
            <p:ph type="ftr" sz="quarter" idx="11"/>
          </p:nvPr>
        </p:nvSpPr>
        <p:spPr>
          <a:xfrm>
            <a:off x="4165600" y="6308725"/>
            <a:ext cx="3860800" cy="412750"/>
          </a:xfrm>
        </p:spPr>
        <p:txBody>
          <a:bodyPr/>
          <a:lstStyle>
            <a:lvl1pPr>
              <a:defRPr sz="1200" b="0">
                <a:effectLst/>
              </a:defRPr>
            </a:lvl1pPr>
          </a:lstStyle>
          <a:p>
            <a:pPr>
              <a:defRPr/>
            </a:pPr>
            <a:r>
              <a:rPr lang="pt-BR"/>
              <a:t>UFES - Instalações Elétricas I</a:t>
            </a:r>
          </a:p>
        </p:txBody>
      </p:sp>
      <p:sp>
        <p:nvSpPr>
          <p:cNvPr id="11" name="Rectangle 6">
            <a:extLst>
              <a:ext uri="{FF2B5EF4-FFF2-40B4-BE49-F238E27FC236}">
                <a16:creationId xmlns:a16="http://schemas.microsoft.com/office/drawing/2014/main" id="{9FAFE7B0-EAC9-4AFE-934E-D3A2E2B5EB92}"/>
              </a:ext>
            </a:extLst>
          </p:cNvPr>
          <p:cNvSpPr>
            <a:spLocks noGrp="1" noChangeArrowheads="1"/>
          </p:cNvSpPr>
          <p:nvPr>
            <p:ph type="sldNum" sz="quarter" idx="12"/>
          </p:nvPr>
        </p:nvSpPr>
        <p:spPr>
          <a:xfrm>
            <a:off x="9072033" y="6308725"/>
            <a:ext cx="2844800" cy="412750"/>
          </a:xfrm>
        </p:spPr>
        <p:txBody>
          <a:bodyPr/>
          <a:lstStyle>
            <a:lvl1pPr>
              <a:defRPr sz="1200" b="0"/>
            </a:lvl1pPr>
          </a:lstStyle>
          <a:p>
            <a:pPr>
              <a:defRPr/>
            </a:pPr>
            <a:fld id="{C932178F-0219-4438-9266-C17B72280EB1}" type="slidenum">
              <a:rPr lang="pt-BR" altLang="en-US"/>
              <a:pPr>
                <a:defRPr/>
              </a:pPr>
              <a:t>‹nº›</a:t>
            </a:fld>
            <a:endParaRPr lang="pt-BR" altLang="en-US"/>
          </a:p>
        </p:txBody>
      </p:sp>
    </p:spTree>
    <p:extLst>
      <p:ext uri="{BB962C8B-B14F-4D97-AF65-F5344CB8AC3E}">
        <p14:creationId xmlns:p14="http://schemas.microsoft.com/office/powerpoint/2010/main" val="100707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9900F9D8-BE6B-4964-9BE0-A2ABBBB53A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63FCF3-21C6-4310-A2CA-C76B8478DA02}"/>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6" name="Rectangle 6">
            <a:extLst>
              <a:ext uri="{FF2B5EF4-FFF2-40B4-BE49-F238E27FC236}">
                <a16:creationId xmlns:a16="http://schemas.microsoft.com/office/drawing/2014/main" id="{7733D197-A582-43C8-A7FC-B571FF538628}"/>
              </a:ext>
            </a:extLst>
          </p:cNvPr>
          <p:cNvSpPr>
            <a:spLocks noGrp="1" noChangeArrowheads="1"/>
          </p:cNvSpPr>
          <p:nvPr>
            <p:ph type="sldNum" sz="quarter" idx="12"/>
          </p:nvPr>
        </p:nvSpPr>
        <p:spPr>
          <a:ln/>
        </p:spPr>
        <p:txBody>
          <a:bodyPr/>
          <a:lstStyle>
            <a:lvl1pPr>
              <a:defRPr/>
            </a:lvl1pPr>
          </a:lstStyle>
          <a:p>
            <a:pPr>
              <a:defRPr/>
            </a:pPr>
            <a:fld id="{7ADE89F9-FD68-4D50-A81E-B5243CA791DD}" type="slidenum">
              <a:rPr lang="en-US" altLang="en-US"/>
              <a:pPr>
                <a:defRPr/>
              </a:pPr>
              <a:t>‹nº›</a:t>
            </a:fld>
            <a:endParaRPr lang="en-US" altLang="en-US"/>
          </a:p>
        </p:txBody>
      </p:sp>
    </p:spTree>
    <p:extLst>
      <p:ext uri="{BB962C8B-B14F-4D97-AF65-F5344CB8AC3E}">
        <p14:creationId xmlns:p14="http://schemas.microsoft.com/office/powerpoint/2010/main" val="33573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600" y="274639"/>
            <a:ext cx="80264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E965D686-DF07-4233-9D89-04AF8EDBF0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34855FE-8B8C-4A0E-AEFB-547E8F241DBD}"/>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6" name="Rectangle 6">
            <a:extLst>
              <a:ext uri="{FF2B5EF4-FFF2-40B4-BE49-F238E27FC236}">
                <a16:creationId xmlns:a16="http://schemas.microsoft.com/office/drawing/2014/main" id="{13728ED0-7106-444B-96FD-1B781DF2F171}"/>
              </a:ext>
            </a:extLst>
          </p:cNvPr>
          <p:cNvSpPr>
            <a:spLocks noGrp="1" noChangeArrowheads="1"/>
          </p:cNvSpPr>
          <p:nvPr>
            <p:ph type="sldNum" sz="quarter" idx="12"/>
          </p:nvPr>
        </p:nvSpPr>
        <p:spPr>
          <a:ln/>
        </p:spPr>
        <p:txBody>
          <a:bodyPr/>
          <a:lstStyle>
            <a:lvl1pPr>
              <a:defRPr/>
            </a:lvl1pPr>
          </a:lstStyle>
          <a:p>
            <a:pPr>
              <a:defRPr/>
            </a:pPr>
            <a:fld id="{79E60EAA-1EFA-4ED0-84EC-BFED99DA2DA4}" type="slidenum">
              <a:rPr lang="en-US" altLang="en-US"/>
              <a:pPr>
                <a:defRPr/>
              </a:pPr>
              <a:t>‹nº›</a:t>
            </a:fld>
            <a:endParaRPr lang="en-US" altLang="en-US"/>
          </a:p>
        </p:txBody>
      </p:sp>
    </p:spTree>
    <p:extLst>
      <p:ext uri="{BB962C8B-B14F-4D97-AF65-F5344CB8AC3E}">
        <p14:creationId xmlns:p14="http://schemas.microsoft.com/office/powerpoint/2010/main" val="58782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66712" y="188258"/>
            <a:ext cx="10953827" cy="714356"/>
          </a:xfrm>
        </p:spPr>
        <p:txBody>
          <a:bodyPr/>
          <a:lstStyle>
            <a:lvl1pPr algn="ctr">
              <a:defRPr/>
            </a:lvl1pPr>
          </a:lstStyle>
          <a:p>
            <a:r>
              <a:rPr lang="pt-BR" dirty="0"/>
              <a:t>Clique para editar o estilo do título mestre</a:t>
            </a:r>
          </a:p>
        </p:txBody>
      </p:sp>
      <p:sp>
        <p:nvSpPr>
          <p:cNvPr id="3" name="Espaço Reservado para Conteúdo 2"/>
          <p:cNvSpPr>
            <a:spLocks noGrp="1"/>
          </p:cNvSpPr>
          <p:nvPr>
            <p:ph idx="1"/>
          </p:nvPr>
        </p:nvSpPr>
        <p:spPr>
          <a:xfrm>
            <a:off x="609600" y="1000109"/>
            <a:ext cx="10972800" cy="5126055"/>
          </a:xfrm>
        </p:spPr>
        <p:txBody>
          <a:bodyPr/>
          <a:lstStyle>
            <a:lvl1pPr algn="just">
              <a:defRPr/>
            </a:lvl1pPr>
            <a:lvl2pPr algn="just">
              <a:defRPr/>
            </a:lvl2pPr>
            <a:lvl3pPr algn="just">
              <a:defRPr/>
            </a:lvl3pPr>
            <a:lvl4pPr algn="just">
              <a:defRPr/>
            </a:lvl4pPr>
            <a:lvl5pPr algn="just">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Rectangle 4">
            <a:extLst>
              <a:ext uri="{FF2B5EF4-FFF2-40B4-BE49-F238E27FC236}">
                <a16:creationId xmlns:a16="http://schemas.microsoft.com/office/drawing/2014/main" id="{13ECB2D6-21B6-406C-8104-80609995BDC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5447498-A8E2-4680-8A43-E99DE125FF29}"/>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6" name="Rectangle 6">
            <a:extLst>
              <a:ext uri="{FF2B5EF4-FFF2-40B4-BE49-F238E27FC236}">
                <a16:creationId xmlns:a16="http://schemas.microsoft.com/office/drawing/2014/main" id="{8B6737EF-5DF7-4F42-A327-9F4BB8411271}"/>
              </a:ext>
            </a:extLst>
          </p:cNvPr>
          <p:cNvSpPr>
            <a:spLocks noGrp="1" noChangeArrowheads="1"/>
          </p:cNvSpPr>
          <p:nvPr>
            <p:ph type="sldNum" sz="quarter" idx="12"/>
          </p:nvPr>
        </p:nvSpPr>
        <p:spPr>
          <a:ln/>
        </p:spPr>
        <p:txBody>
          <a:bodyPr/>
          <a:lstStyle>
            <a:lvl1pPr>
              <a:defRPr/>
            </a:lvl1pPr>
          </a:lstStyle>
          <a:p>
            <a:pPr>
              <a:defRPr/>
            </a:pPr>
            <a:fld id="{CF090B22-5038-4278-815F-B7219D7B4A71}" type="slidenum">
              <a:rPr lang="en-US" altLang="en-US"/>
              <a:pPr>
                <a:defRPr/>
              </a:pPr>
              <a:t>‹nº›</a:t>
            </a:fld>
            <a:endParaRPr lang="en-US" altLang="en-US"/>
          </a:p>
        </p:txBody>
      </p:sp>
    </p:spTree>
    <p:extLst>
      <p:ext uri="{BB962C8B-B14F-4D97-AF65-F5344CB8AC3E}">
        <p14:creationId xmlns:p14="http://schemas.microsoft.com/office/powerpoint/2010/main" val="57874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a:extLst>
              <a:ext uri="{FF2B5EF4-FFF2-40B4-BE49-F238E27FC236}">
                <a16:creationId xmlns:a16="http://schemas.microsoft.com/office/drawing/2014/main" id="{C38E1C00-895B-49E5-89B9-DC874F84C7F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C3576FD-D776-44B0-A24C-0F5273E3EBCF}"/>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6" name="Rectangle 6">
            <a:extLst>
              <a:ext uri="{FF2B5EF4-FFF2-40B4-BE49-F238E27FC236}">
                <a16:creationId xmlns:a16="http://schemas.microsoft.com/office/drawing/2014/main" id="{238E6F36-F619-48EF-911E-C1F18E690FA3}"/>
              </a:ext>
            </a:extLst>
          </p:cNvPr>
          <p:cNvSpPr>
            <a:spLocks noGrp="1" noChangeArrowheads="1"/>
          </p:cNvSpPr>
          <p:nvPr>
            <p:ph type="sldNum" sz="quarter" idx="12"/>
          </p:nvPr>
        </p:nvSpPr>
        <p:spPr>
          <a:ln/>
        </p:spPr>
        <p:txBody>
          <a:bodyPr/>
          <a:lstStyle>
            <a:lvl1pPr>
              <a:defRPr/>
            </a:lvl1pPr>
          </a:lstStyle>
          <a:p>
            <a:pPr>
              <a:defRPr/>
            </a:pPr>
            <a:fld id="{CE19140F-817B-4B19-AF7E-AD3372695C5C}" type="slidenum">
              <a:rPr lang="en-US" altLang="en-US"/>
              <a:pPr>
                <a:defRPr/>
              </a:pPr>
              <a:t>‹nº›</a:t>
            </a:fld>
            <a:endParaRPr lang="en-US" altLang="en-US"/>
          </a:p>
        </p:txBody>
      </p:sp>
    </p:spTree>
    <p:extLst>
      <p:ext uri="{BB962C8B-B14F-4D97-AF65-F5344CB8AC3E}">
        <p14:creationId xmlns:p14="http://schemas.microsoft.com/office/powerpoint/2010/main" val="330850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600" y="1268413"/>
            <a:ext cx="5384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268413"/>
            <a:ext cx="5384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5FB91EFA-93E3-428B-AE26-7C633C531E6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D8E74EA-5040-422C-A841-709BBE82ED5B}"/>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7" name="Rectangle 6">
            <a:extLst>
              <a:ext uri="{FF2B5EF4-FFF2-40B4-BE49-F238E27FC236}">
                <a16:creationId xmlns:a16="http://schemas.microsoft.com/office/drawing/2014/main" id="{4E8B0312-045E-4E2E-9E6D-0610DB06754D}"/>
              </a:ext>
            </a:extLst>
          </p:cNvPr>
          <p:cNvSpPr>
            <a:spLocks noGrp="1" noChangeArrowheads="1"/>
          </p:cNvSpPr>
          <p:nvPr>
            <p:ph type="sldNum" sz="quarter" idx="12"/>
          </p:nvPr>
        </p:nvSpPr>
        <p:spPr>
          <a:ln/>
        </p:spPr>
        <p:txBody>
          <a:bodyPr/>
          <a:lstStyle>
            <a:lvl1pPr>
              <a:defRPr/>
            </a:lvl1pPr>
          </a:lstStyle>
          <a:p>
            <a:pPr>
              <a:defRPr/>
            </a:pPr>
            <a:fld id="{F55A58AE-3126-4926-99C5-3B1CF618E16F}" type="slidenum">
              <a:rPr lang="en-US" altLang="en-US"/>
              <a:pPr>
                <a:defRPr/>
              </a:pPr>
              <a:t>‹nº›</a:t>
            </a:fld>
            <a:endParaRPr lang="en-US" altLang="en-US"/>
          </a:p>
        </p:txBody>
      </p:sp>
    </p:spTree>
    <p:extLst>
      <p:ext uri="{BB962C8B-B14F-4D97-AF65-F5344CB8AC3E}">
        <p14:creationId xmlns:p14="http://schemas.microsoft.com/office/powerpoint/2010/main" val="35633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D4A71966-5194-4C8D-ADAB-6D43910BDB0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72B7196-EBA9-4EA4-B58A-80BE99E55A52}"/>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9" name="Rectangle 6">
            <a:extLst>
              <a:ext uri="{FF2B5EF4-FFF2-40B4-BE49-F238E27FC236}">
                <a16:creationId xmlns:a16="http://schemas.microsoft.com/office/drawing/2014/main" id="{DA0CB8D9-5C15-4D88-A408-D78ED4F68988}"/>
              </a:ext>
            </a:extLst>
          </p:cNvPr>
          <p:cNvSpPr>
            <a:spLocks noGrp="1" noChangeArrowheads="1"/>
          </p:cNvSpPr>
          <p:nvPr>
            <p:ph type="sldNum" sz="quarter" idx="12"/>
          </p:nvPr>
        </p:nvSpPr>
        <p:spPr>
          <a:ln/>
        </p:spPr>
        <p:txBody>
          <a:bodyPr/>
          <a:lstStyle>
            <a:lvl1pPr>
              <a:defRPr/>
            </a:lvl1pPr>
          </a:lstStyle>
          <a:p>
            <a:pPr>
              <a:defRPr/>
            </a:pPr>
            <a:fld id="{53B0B736-1E5B-4510-806C-349680F4CCCB}" type="slidenum">
              <a:rPr lang="en-US" altLang="en-US"/>
              <a:pPr>
                <a:defRPr/>
              </a:pPr>
              <a:t>‹nº›</a:t>
            </a:fld>
            <a:endParaRPr lang="en-US" altLang="en-US"/>
          </a:p>
        </p:txBody>
      </p:sp>
    </p:spTree>
    <p:extLst>
      <p:ext uri="{BB962C8B-B14F-4D97-AF65-F5344CB8AC3E}">
        <p14:creationId xmlns:p14="http://schemas.microsoft.com/office/powerpoint/2010/main" val="413782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a:extLst>
              <a:ext uri="{FF2B5EF4-FFF2-40B4-BE49-F238E27FC236}">
                <a16:creationId xmlns:a16="http://schemas.microsoft.com/office/drawing/2014/main" id="{B422F759-F1F6-462F-8F8B-91C38431FE1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5B0CDE0-779B-425C-8C04-4B6BB386A433}"/>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5" name="Rectangle 6">
            <a:extLst>
              <a:ext uri="{FF2B5EF4-FFF2-40B4-BE49-F238E27FC236}">
                <a16:creationId xmlns:a16="http://schemas.microsoft.com/office/drawing/2014/main" id="{8AEF8140-76F5-47A1-BA07-026DAF714754}"/>
              </a:ext>
            </a:extLst>
          </p:cNvPr>
          <p:cNvSpPr>
            <a:spLocks noGrp="1" noChangeArrowheads="1"/>
          </p:cNvSpPr>
          <p:nvPr>
            <p:ph type="sldNum" sz="quarter" idx="12"/>
          </p:nvPr>
        </p:nvSpPr>
        <p:spPr>
          <a:ln/>
        </p:spPr>
        <p:txBody>
          <a:bodyPr/>
          <a:lstStyle>
            <a:lvl1pPr>
              <a:defRPr/>
            </a:lvl1pPr>
          </a:lstStyle>
          <a:p>
            <a:pPr>
              <a:defRPr/>
            </a:pPr>
            <a:fld id="{D4E4BFCB-E148-4742-A7D2-AD8F5EE32EC5}" type="slidenum">
              <a:rPr lang="en-US" altLang="en-US"/>
              <a:pPr>
                <a:defRPr/>
              </a:pPr>
              <a:t>‹nº›</a:t>
            </a:fld>
            <a:endParaRPr lang="en-US" altLang="en-US"/>
          </a:p>
        </p:txBody>
      </p:sp>
    </p:spTree>
    <p:extLst>
      <p:ext uri="{BB962C8B-B14F-4D97-AF65-F5344CB8AC3E}">
        <p14:creationId xmlns:p14="http://schemas.microsoft.com/office/powerpoint/2010/main" val="22066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B49AF8-EB05-4E4E-BDD0-4CDA8F25DD7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DBDFD80-F418-4FB8-BFD1-68C14E837B8E}"/>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4" name="Rectangle 6">
            <a:extLst>
              <a:ext uri="{FF2B5EF4-FFF2-40B4-BE49-F238E27FC236}">
                <a16:creationId xmlns:a16="http://schemas.microsoft.com/office/drawing/2014/main" id="{43A6E1A5-9A43-442D-B801-824EE267BF94}"/>
              </a:ext>
            </a:extLst>
          </p:cNvPr>
          <p:cNvSpPr>
            <a:spLocks noGrp="1" noChangeArrowheads="1"/>
          </p:cNvSpPr>
          <p:nvPr>
            <p:ph type="sldNum" sz="quarter" idx="12"/>
          </p:nvPr>
        </p:nvSpPr>
        <p:spPr>
          <a:ln/>
        </p:spPr>
        <p:txBody>
          <a:bodyPr/>
          <a:lstStyle>
            <a:lvl1pPr>
              <a:defRPr/>
            </a:lvl1pPr>
          </a:lstStyle>
          <a:p>
            <a:pPr>
              <a:defRPr/>
            </a:pPr>
            <a:fld id="{D5EEAA82-51B8-4D79-9A07-998F75ABE7FC}" type="slidenum">
              <a:rPr lang="en-US" altLang="en-US"/>
              <a:pPr>
                <a:defRPr/>
              </a:pPr>
              <a:t>‹nº›</a:t>
            </a:fld>
            <a:endParaRPr lang="en-US" altLang="en-US"/>
          </a:p>
        </p:txBody>
      </p:sp>
    </p:spTree>
    <p:extLst>
      <p:ext uri="{BB962C8B-B14F-4D97-AF65-F5344CB8AC3E}">
        <p14:creationId xmlns:p14="http://schemas.microsoft.com/office/powerpoint/2010/main" val="223962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FC364874-7A5A-4DDD-8FBE-C24D154FB5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12ECA34-0621-4F4F-A01A-8AEF299E0917}"/>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7" name="Rectangle 6">
            <a:extLst>
              <a:ext uri="{FF2B5EF4-FFF2-40B4-BE49-F238E27FC236}">
                <a16:creationId xmlns:a16="http://schemas.microsoft.com/office/drawing/2014/main" id="{84AE67F1-C946-4A97-BE78-044E5052B317}"/>
              </a:ext>
            </a:extLst>
          </p:cNvPr>
          <p:cNvSpPr>
            <a:spLocks noGrp="1" noChangeArrowheads="1"/>
          </p:cNvSpPr>
          <p:nvPr>
            <p:ph type="sldNum" sz="quarter" idx="12"/>
          </p:nvPr>
        </p:nvSpPr>
        <p:spPr>
          <a:ln/>
        </p:spPr>
        <p:txBody>
          <a:bodyPr/>
          <a:lstStyle>
            <a:lvl1pPr>
              <a:defRPr/>
            </a:lvl1pPr>
          </a:lstStyle>
          <a:p>
            <a:pPr>
              <a:defRPr/>
            </a:pPr>
            <a:fld id="{60F802E9-A626-46E6-A1A7-F8B83AEFD09D}" type="slidenum">
              <a:rPr lang="en-US" altLang="en-US"/>
              <a:pPr>
                <a:defRPr/>
              </a:pPr>
              <a:t>‹nº›</a:t>
            </a:fld>
            <a:endParaRPr lang="en-US" altLang="en-US"/>
          </a:p>
        </p:txBody>
      </p:sp>
    </p:spTree>
    <p:extLst>
      <p:ext uri="{BB962C8B-B14F-4D97-AF65-F5344CB8AC3E}">
        <p14:creationId xmlns:p14="http://schemas.microsoft.com/office/powerpoint/2010/main" val="86398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F0D726B1-0293-4C11-9957-EBD99537EDF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C1E75C-32A4-4381-9F38-1F31AFE87F93}"/>
              </a:ext>
            </a:extLst>
          </p:cNvPr>
          <p:cNvSpPr>
            <a:spLocks noGrp="1" noChangeArrowheads="1"/>
          </p:cNvSpPr>
          <p:nvPr>
            <p:ph type="ftr" sz="quarter" idx="11"/>
          </p:nvPr>
        </p:nvSpPr>
        <p:spPr>
          <a:ln/>
        </p:spPr>
        <p:txBody>
          <a:bodyPr/>
          <a:lstStyle>
            <a:lvl1pPr>
              <a:defRPr/>
            </a:lvl1pPr>
          </a:lstStyle>
          <a:p>
            <a:pPr>
              <a:defRPr/>
            </a:pPr>
            <a:r>
              <a:rPr lang="en-US"/>
              <a:t>UFES - Instalações Elétricas I</a:t>
            </a:r>
          </a:p>
        </p:txBody>
      </p:sp>
      <p:sp>
        <p:nvSpPr>
          <p:cNvPr id="7" name="Rectangle 6">
            <a:extLst>
              <a:ext uri="{FF2B5EF4-FFF2-40B4-BE49-F238E27FC236}">
                <a16:creationId xmlns:a16="http://schemas.microsoft.com/office/drawing/2014/main" id="{2679B11C-F7B7-4B06-B14A-5280A9D9069E}"/>
              </a:ext>
            </a:extLst>
          </p:cNvPr>
          <p:cNvSpPr>
            <a:spLocks noGrp="1" noChangeArrowheads="1"/>
          </p:cNvSpPr>
          <p:nvPr>
            <p:ph type="sldNum" sz="quarter" idx="12"/>
          </p:nvPr>
        </p:nvSpPr>
        <p:spPr>
          <a:ln/>
        </p:spPr>
        <p:txBody>
          <a:bodyPr/>
          <a:lstStyle>
            <a:lvl1pPr>
              <a:defRPr/>
            </a:lvl1pPr>
          </a:lstStyle>
          <a:p>
            <a:pPr>
              <a:defRPr/>
            </a:pPr>
            <a:fld id="{3D42A862-3FCC-4AC5-8C2E-C5162389F418}" type="slidenum">
              <a:rPr lang="en-US" altLang="en-US"/>
              <a:pPr>
                <a:defRPr/>
              </a:pPr>
              <a:t>‹nº›</a:t>
            </a:fld>
            <a:endParaRPr lang="en-US" altLang="en-US"/>
          </a:p>
        </p:txBody>
      </p:sp>
    </p:spTree>
    <p:extLst>
      <p:ext uri="{BB962C8B-B14F-4D97-AF65-F5344CB8AC3E}">
        <p14:creationId xmlns:p14="http://schemas.microsoft.com/office/powerpoint/2010/main" val="167413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759012-C339-4A7C-963D-82458DD8D5F6}"/>
              </a:ext>
            </a:extLst>
          </p:cNvPr>
          <p:cNvSpPr>
            <a:spLocks noGrp="1" noChangeArrowheads="1"/>
          </p:cNvSpPr>
          <p:nvPr>
            <p:ph type="title"/>
          </p:nvPr>
        </p:nvSpPr>
        <p:spPr bwMode="auto">
          <a:xfrm>
            <a:off x="666751" y="66676"/>
            <a:ext cx="109728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en-US"/>
              <a:t>Clique para editar o estilo do título mestre</a:t>
            </a:r>
          </a:p>
        </p:txBody>
      </p:sp>
      <p:sp>
        <p:nvSpPr>
          <p:cNvPr id="1027" name="Rectangle 3">
            <a:extLst>
              <a:ext uri="{FF2B5EF4-FFF2-40B4-BE49-F238E27FC236}">
                <a16:creationId xmlns:a16="http://schemas.microsoft.com/office/drawing/2014/main" id="{7AB88EEB-7E69-461E-B52C-7BB387448D69}"/>
              </a:ext>
            </a:extLst>
          </p:cNvPr>
          <p:cNvSpPr>
            <a:spLocks noGrp="1" noChangeArrowheads="1"/>
          </p:cNvSpPr>
          <p:nvPr>
            <p:ph type="body" idx="1"/>
          </p:nvPr>
        </p:nvSpPr>
        <p:spPr bwMode="auto">
          <a:xfrm>
            <a:off x="609600" y="1000125"/>
            <a:ext cx="10972800"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1028" name="Rectangle 4">
            <a:extLst>
              <a:ext uri="{FF2B5EF4-FFF2-40B4-BE49-F238E27FC236}">
                <a16:creationId xmlns:a16="http://schemas.microsoft.com/office/drawing/2014/main" id="{D026282B-2CCF-4FB7-8900-F904BB7593D1}"/>
              </a:ext>
            </a:extLst>
          </p:cNvPr>
          <p:cNvSpPr>
            <a:spLocks noGrp="1" noChangeArrowheads="1"/>
          </p:cNvSpPr>
          <p:nvPr>
            <p:ph type="dt" sz="half" idx="2"/>
          </p:nvPr>
        </p:nvSpPr>
        <p:spPr bwMode="auto">
          <a:xfrm>
            <a:off x="609600" y="6564314"/>
            <a:ext cx="28448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atin typeface="Arial" charset="0"/>
                <a:cs typeface="+mn-cs"/>
              </a:defRPr>
            </a:lvl1pPr>
          </a:lstStyle>
          <a:p>
            <a:pPr>
              <a:defRPr/>
            </a:pPr>
            <a:endParaRPr lang="en-US"/>
          </a:p>
        </p:txBody>
      </p:sp>
      <p:sp>
        <p:nvSpPr>
          <p:cNvPr id="1029" name="Rectangle 5">
            <a:extLst>
              <a:ext uri="{FF2B5EF4-FFF2-40B4-BE49-F238E27FC236}">
                <a16:creationId xmlns:a16="http://schemas.microsoft.com/office/drawing/2014/main" id="{D05A7A51-2859-453F-8027-D90E05AAD51D}"/>
              </a:ext>
            </a:extLst>
          </p:cNvPr>
          <p:cNvSpPr>
            <a:spLocks noGrp="1" noChangeArrowheads="1"/>
          </p:cNvSpPr>
          <p:nvPr>
            <p:ph type="ftr" sz="quarter" idx="3"/>
          </p:nvPr>
        </p:nvSpPr>
        <p:spPr bwMode="auto">
          <a:xfrm>
            <a:off x="4176184" y="6556375"/>
            <a:ext cx="3860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effectLst>
                  <a:outerShdw blurRad="38100" dist="38100" dir="2700000" algn="tl">
                    <a:srgbClr val="C0C0C0"/>
                  </a:outerShdw>
                </a:effectLst>
                <a:latin typeface="Arial" charset="0"/>
                <a:cs typeface="+mn-cs"/>
              </a:defRPr>
            </a:lvl1pPr>
          </a:lstStyle>
          <a:p>
            <a:pPr>
              <a:defRPr/>
            </a:pPr>
            <a:r>
              <a:rPr lang="en-US"/>
              <a:t>UFES - Instalações Elétricas I</a:t>
            </a:r>
          </a:p>
        </p:txBody>
      </p:sp>
      <p:sp>
        <p:nvSpPr>
          <p:cNvPr id="1030" name="Rectangle 6">
            <a:extLst>
              <a:ext uri="{FF2B5EF4-FFF2-40B4-BE49-F238E27FC236}">
                <a16:creationId xmlns:a16="http://schemas.microsoft.com/office/drawing/2014/main" id="{982AA064-EB46-4C0F-A376-E261D7F435A3}"/>
              </a:ext>
            </a:extLst>
          </p:cNvPr>
          <p:cNvSpPr>
            <a:spLocks noGrp="1" noChangeArrowheads="1"/>
          </p:cNvSpPr>
          <p:nvPr>
            <p:ph type="sldNum" sz="quarter" idx="4"/>
          </p:nvPr>
        </p:nvSpPr>
        <p:spPr bwMode="auto">
          <a:xfrm>
            <a:off x="9228667" y="6530975"/>
            <a:ext cx="2844800" cy="26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vl1pPr>
          </a:lstStyle>
          <a:p>
            <a:pPr>
              <a:defRPr/>
            </a:pPr>
            <a:fld id="{1449F67E-CB91-4F31-9872-209F5BE3E62E}" type="slidenum">
              <a:rPr lang="en-US" altLang="en-US"/>
              <a:pPr>
                <a:defRPr/>
              </a:pPr>
              <a:t>‹nº›</a:t>
            </a:fld>
            <a:endParaRPr lang="en-US" altLang="en-US"/>
          </a:p>
        </p:txBody>
      </p:sp>
      <p:sp>
        <p:nvSpPr>
          <p:cNvPr id="1031" name="Line 9">
            <a:extLst>
              <a:ext uri="{FF2B5EF4-FFF2-40B4-BE49-F238E27FC236}">
                <a16:creationId xmlns:a16="http://schemas.microsoft.com/office/drawing/2014/main" id="{0495E3AA-BBA9-4491-BD69-3A78BB52DC2F}"/>
              </a:ext>
            </a:extLst>
          </p:cNvPr>
          <p:cNvSpPr>
            <a:spLocks noChangeShapeType="1"/>
          </p:cNvSpPr>
          <p:nvPr/>
        </p:nvSpPr>
        <p:spPr bwMode="auto">
          <a:xfrm>
            <a:off x="431801" y="798513"/>
            <a:ext cx="11233151" cy="0"/>
          </a:xfrm>
          <a:prstGeom prst="line">
            <a:avLst/>
          </a:prstGeom>
          <a:noFill/>
          <a:ln w="41275">
            <a:solidFill>
              <a:srgbClr val="C0C0C0"/>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32" name="AutoShape 10">
            <a:extLst>
              <a:ext uri="{FF2B5EF4-FFF2-40B4-BE49-F238E27FC236}">
                <a16:creationId xmlns:a16="http://schemas.microsoft.com/office/drawing/2014/main" id="{F7FDB9BA-2697-4009-B010-94705311C7DF}"/>
              </a:ext>
            </a:extLst>
          </p:cNvPr>
          <p:cNvSpPr>
            <a:spLocks noChangeArrowheads="1"/>
          </p:cNvSpPr>
          <p:nvPr/>
        </p:nvSpPr>
        <p:spPr bwMode="auto">
          <a:xfrm>
            <a:off x="143934" y="115889"/>
            <a:ext cx="11904133" cy="6408737"/>
          </a:xfrm>
          <a:prstGeom prst="roundRect">
            <a:avLst>
              <a:gd name="adj" fmla="val 16667"/>
            </a:avLst>
          </a:prstGeom>
          <a:noFill/>
          <a:ln w="285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pt-BR" altLang="en-US"/>
          </a:p>
        </p:txBody>
      </p:sp>
    </p:spTree>
  </p:cSld>
  <p:clrMap bg1="lt1" tx1="dk1" bg2="lt2" tx2="dk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hf hdr="0" dt="0"/>
  <p:txStyles>
    <p:titleStyle>
      <a:lvl1pPr algn="ctr" rtl="0" eaLnBrk="0" fontAlgn="base" hangingPunct="0">
        <a:spcBef>
          <a:spcPct val="0"/>
        </a:spcBef>
        <a:spcAft>
          <a:spcPct val="0"/>
        </a:spcAft>
        <a:defRPr sz="32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32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cs typeface="Times New Roman" pitchFamily="18"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just" rtl="0" eaLnBrk="0" fontAlgn="base" hangingPunct="0">
        <a:spcBef>
          <a:spcPct val="20000"/>
        </a:spcBef>
        <a:spcAft>
          <a:spcPct val="0"/>
        </a:spcAft>
        <a:buChar char="•"/>
        <a:defRPr sz="2700">
          <a:solidFill>
            <a:schemeClr val="tx1"/>
          </a:solidFill>
          <a:latin typeface="Times New Roman" pitchFamily="18" charset="0"/>
          <a:ea typeface="+mn-ea"/>
          <a:cs typeface="Times New Roman" pitchFamily="18" charset="0"/>
        </a:defRPr>
      </a:lvl1pPr>
      <a:lvl2pPr marL="742950" indent="-285750" algn="just" rtl="0" eaLnBrk="0" fontAlgn="base" hangingPunct="0">
        <a:spcBef>
          <a:spcPct val="20000"/>
        </a:spcBef>
        <a:spcAft>
          <a:spcPct val="0"/>
        </a:spcAft>
        <a:buChar char="–"/>
        <a:defRPr sz="2200">
          <a:solidFill>
            <a:schemeClr val="tx1"/>
          </a:solidFill>
          <a:latin typeface="Times New Roman" pitchFamily="18" charset="0"/>
          <a:cs typeface="Times New Roman" pitchFamily="18" charset="0"/>
        </a:defRPr>
      </a:lvl2pPr>
      <a:lvl3pPr marL="1143000" indent="-228600" algn="just"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00200" indent="-228600" algn="just" rtl="0" eaLnBrk="0" fontAlgn="base" hangingPunct="0">
        <a:spcBef>
          <a:spcPct val="20000"/>
        </a:spcBef>
        <a:spcAft>
          <a:spcPct val="0"/>
        </a:spcAft>
        <a:buChar char="–"/>
        <a:defRPr>
          <a:solidFill>
            <a:schemeClr val="tx1"/>
          </a:solidFill>
          <a:latin typeface="Times New Roman" pitchFamily="18" charset="0"/>
          <a:cs typeface="Times New Roman" pitchFamily="18" charset="0"/>
        </a:defRPr>
      </a:lvl4pPr>
      <a:lvl5pPr marL="2057400" indent="-228600" algn="just" rtl="0" eaLnBrk="0" fontAlgn="base" hangingPunct="0">
        <a:spcBef>
          <a:spcPct val="20000"/>
        </a:spcBef>
        <a:spcAft>
          <a:spcPct val="0"/>
        </a:spcAft>
        <a:buChar char="»"/>
        <a:defRPr>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ideo" Target="https://www.youtube.com/embed/ZaL9gi5hvtE" TargetMode="External"/><Relationship Id="rId5" Type="http://schemas.openxmlformats.org/officeDocument/2006/relationships/hyperlink" Target="https://www.youtube.com/watch?v=QMQJ6QWXwZ0" TargetMode="Externa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796190F3-D808-45F0-A699-E8D6EEBE507C}"/>
              </a:ext>
            </a:extLst>
          </p:cNvPr>
          <p:cNvSpPr>
            <a:spLocks noGrp="1" noChangeArrowheads="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pt-BR" dirty="0"/>
              <a:t>UFES - Instalações Elétricas I</a:t>
            </a:r>
          </a:p>
        </p:txBody>
      </p:sp>
      <p:sp>
        <p:nvSpPr>
          <p:cNvPr id="5123" name="Rectangle 6">
            <a:extLst>
              <a:ext uri="{FF2B5EF4-FFF2-40B4-BE49-F238E27FC236}">
                <a16:creationId xmlns:a16="http://schemas.microsoft.com/office/drawing/2014/main" id="{592E2545-4DAC-4310-B494-2C1DF8E77C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5A2408FA-B28C-48A9-83AD-98644F0502F7}" type="slidenum">
              <a:rPr lang="pt-BR" altLang="en-US" sz="1200">
                <a:latin typeface="Arial" panose="020B0604020202020204" pitchFamily="34" charset="0"/>
                <a:cs typeface="Arial" panose="020B0604020202020204" pitchFamily="34" charset="0"/>
              </a:rPr>
              <a:pPr algn="r">
                <a:spcBef>
                  <a:spcPct val="0"/>
                </a:spcBef>
                <a:buFontTx/>
                <a:buNone/>
              </a:pPr>
              <a:t>1</a:t>
            </a:fld>
            <a:endParaRPr lang="pt-BR" altLang="en-US" sz="1200">
              <a:latin typeface="Arial" panose="020B0604020202020204" pitchFamily="34" charset="0"/>
              <a:cs typeface="Arial" panose="020B0604020202020204" pitchFamily="34" charset="0"/>
            </a:endParaRPr>
          </a:p>
        </p:txBody>
      </p:sp>
      <p:sp>
        <p:nvSpPr>
          <p:cNvPr id="2050" name="Rectangle 2">
            <a:extLst>
              <a:ext uri="{FF2B5EF4-FFF2-40B4-BE49-F238E27FC236}">
                <a16:creationId xmlns:a16="http://schemas.microsoft.com/office/drawing/2014/main" id="{92824654-862F-47FA-AB26-BD6A9A442EAA}"/>
              </a:ext>
            </a:extLst>
          </p:cNvPr>
          <p:cNvSpPr>
            <a:spLocks noGrp="1" noChangeArrowheads="1"/>
          </p:cNvSpPr>
          <p:nvPr>
            <p:ph type="ctrTitle"/>
          </p:nvPr>
        </p:nvSpPr>
        <p:spPr/>
        <p:txBody>
          <a:bodyPr/>
          <a:lstStyle/>
          <a:p>
            <a:pPr eaLnBrk="1" hangingPunct="1">
              <a:defRPr/>
            </a:pPr>
            <a:r>
              <a:rPr lang="pt-BR" dirty="0">
                <a:effectLst/>
              </a:rPr>
              <a:t>Unidade 5: Fornecimento de Energia Elétrica e Dimensionamento – Aula 11</a:t>
            </a:r>
            <a:endParaRPr lang="en-US" dirty="0"/>
          </a:p>
        </p:txBody>
      </p:sp>
      <p:sp>
        <p:nvSpPr>
          <p:cNvPr id="5125" name="Rectangle 3">
            <a:extLst>
              <a:ext uri="{FF2B5EF4-FFF2-40B4-BE49-F238E27FC236}">
                <a16:creationId xmlns:a16="http://schemas.microsoft.com/office/drawing/2014/main" id="{F159800A-ED19-4EE1-9A7C-AF45DC983886}"/>
              </a:ext>
            </a:extLst>
          </p:cNvPr>
          <p:cNvSpPr>
            <a:spLocks noGrp="1" noChangeArrowheads="1"/>
          </p:cNvSpPr>
          <p:nvPr>
            <p:ph type="subTitle" idx="1"/>
          </p:nvPr>
        </p:nvSpPr>
        <p:spPr>
          <a:xfrm>
            <a:off x="3071814" y="4508500"/>
            <a:ext cx="6192837" cy="661988"/>
          </a:xfrm>
        </p:spPr>
        <p:txBody>
          <a:bodyPr/>
          <a:lstStyle/>
          <a:p>
            <a:pPr eaLnBrk="1" hangingPunct="1">
              <a:lnSpc>
                <a:spcPct val="80000"/>
              </a:lnSpc>
            </a:pPr>
            <a:r>
              <a:rPr lang="pt-BR" altLang="en-US" sz="2000"/>
              <a:t>Instalações Elétricas I</a:t>
            </a:r>
          </a:p>
          <a:p>
            <a:pPr eaLnBrk="1" hangingPunct="1">
              <a:lnSpc>
                <a:spcPct val="80000"/>
              </a:lnSpc>
            </a:pPr>
            <a:r>
              <a:rPr lang="pt-BR" altLang="en-US" sz="2000"/>
              <a:t>Engenharia Elétrica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565C6C4-2A94-4AE3-A697-56CB438CE910}"/>
              </a:ext>
            </a:extLst>
          </p:cNvPr>
          <p:cNvSpPr>
            <a:spLocks noGrp="1" noChangeArrowheads="1"/>
          </p:cNvSpPr>
          <p:nvPr>
            <p:ph type="title"/>
          </p:nvPr>
        </p:nvSpPr>
        <p:spPr>
          <a:xfrm>
            <a:off x="2024063" y="88900"/>
            <a:ext cx="8229600" cy="698500"/>
          </a:xfrm>
        </p:spPr>
        <p:txBody>
          <a:bodyPr/>
          <a:lstStyle/>
          <a:p>
            <a:r>
              <a:rPr lang="pt-BR" altLang="en-US"/>
              <a:t>5.3.3- Condições Gerais de Fornecimento</a:t>
            </a:r>
          </a:p>
        </p:txBody>
      </p:sp>
      <p:sp>
        <p:nvSpPr>
          <p:cNvPr id="23555" name="Espaço Reservado para Número de Slide 3">
            <a:extLst>
              <a:ext uri="{FF2B5EF4-FFF2-40B4-BE49-F238E27FC236}">
                <a16:creationId xmlns:a16="http://schemas.microsoft.com/office/drawing/2014/main" id="{4435C662-5CAF-429A-92F1-3AD44E65F7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892C43D4-F6E9-4745-9988-6654421E2645}" type="slidenum">
              <a:rPr lang="en-US" altLang="en-US" sz="1000">
                <a:latin typeface="Arial" panose="020B0604020202020204" pitchFamily="34" charset="0"/>
                <a:cs typeface="Arial" panose="020B0604020202020204" pitchFamily="34" charset="0"/>
              </a:rPr>
              <a:pPr algn="r">
                <a:spcBef>
                  <a:spcPct val="0"/>
                </a:spcBef>
                <a:buFontTx/>
                <a:buNone/>
              </a:pPr>
              <a:t>10</a:t>
            </a:fld>
            <a:endParaRPr lang="en-US" altLang="en-US" sz="1000">
              <a:latin typeface="Arial" panose="020B0604020202020204" pitchFamily="34" charset="0"/>
              <a:cs typeface="Arial" panose="020B0604020202020204" pitchFamily="34" charset="0"/>
            </a:endParaRPr>
          </a:p>
        </p:txBody>
      </p:sp>
      <p:sp>
        <p:nvSpPr>
          <p:cNvPr id="5" name="Espaço Reservado para Rodapé 4">
            <a:extLst>
              <a:ext uri="{FF2B5EF4-FFF2-40B4-BE49-F238E27FC236}">
                <a16:creationId xmlns:a16="http://schemas.microsoft.com/office/drawing/2014/main" id="{4A5FBFB9-D765-49E1-8A03-8F940B6F135E}"/>
              </a:ext>
            </a:extLst>
          </p:cNvPr>
          <p:cNvSpPr>
            <a:spLocks noGrp="1"/>
          </p:cNvSpPr>
          <p:nvPr>
            <p:ph type="ftr" sz="quarter" idx="11"/>
          </p:nvPr>
        </p:nvSpPr>
        <p:spPr/>
        <p:txBody>
          <a:bodyPr/>
          <a:lstStyle/>
          <a:p>
            <a:pPr>
              <a:defRPr/>
            </a:pPr>
            <a:r>
              <a:rPr lang="en-US"/>
              <a:t>UFES - Instalações Elétricas I</a:t>
            </a:r>
          </a:p>
        </p:txBody>
      </p:sp>
      <p:sp>
        <p:nvSpPr>
          <p:cNvPr id="6" name="Rectangle 3">
            <a:extLst>
              <a:ext uri="{FF2B5EF4-FFF2-40B4-BE49-F238E27FC236}">
                <a16:creationId xmlns:a16="http://schemas.microsoft.com/office/drawing/2014/main" id="{E551B86A-047D-4CDC-9BFF-E145F39133C6}"/>
              </a:ext>
            </a:extLst>
          </p:cNvPr>
          <p:cNvSpPr txBox="1">
            <a:spLocks noChangeArrowheads="1"/>
          </p:cNvSpPr>
          <p:nvPr/>
        </p:nvSpPr>
        <p:spPr bwMode="auto">
          <a:xfrm>
            <a:off x="479376" y="836613"/>
            <a:ext cx="11161240"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nSpc>
                <a:spcPct val="80000"/>
              </a:lnSpc>
            </a:pPr>
            <a:r>
              <a:rPr lang="pt-BR" altLang="en-US" sz="2400" dirty="0"/>
              <a:t>Tensões e Sistemas de Fornecimento (60Hz)</a:t>
            </a:r>
          </a:p>
          <a:p>
            <a:pPr lvl="1">
              <a:lnSpc>
                <a:spcPct val="80000"/>
              </a:lnSpc>
            </a:pPr>
            <a:r>
              <a:rPr lang="pt-BR" altLang="en-US" sz="2000" dirty="0"/>
              <a:t>Sistema Trifásico com Neutro aterrado: 220/127 [V];  </a:t>
            </a:r>
          </a:p>
          <a:p>
            <a:pPr lvl="1">
              <a:lnSpc>
                <a:spcPct val="80000"/>
              </a:lnSpc>
            </a:pPr>
            <a:r>
              <a:rPr lang="pt-BR" altLang="en-US" sz="2000" dirty="0"/>
              <a:t>Sistema Monofásico com Neutro aterrado: 254/127 [V].</a:t>
            </a:r>
          </a:p>
          <a:p>
            <a:pPr lvl="1">
              <a:lnSpc>
                <a:spcPct val="80000"/>
              </a:lnSpc>
            </a:pPr>
            <a:endParaRPr lang="pt-BR" altLang="en-US" sz="2000" dirty="0"/>
          </a:p>
          <a:p>
            <a:pPr>
              <a:lnSpc>
                <a:spcPct val="80000"/>
              </a:lnSpc>
            </a:pPr>
            <a:r>
              <a:rPr lang="pt-BR" altLang="en-US" sz="2400" dirty="0"/>
              <a:t>Excepcionalmente nas localidades de Alegre, </a:t>
            </a:r>
            <a:r>
              <a:rPr lang="pt-BR" altLang="en-US" sz="2400" dirty="0" err="1"/>
              <a:t>Rive</a:t>
            </a:r>
            <a:r>
              <a:rPr lang="pt-BR" altLang="en-US" sz="2400" dirty="0"/>
              <a:t>, </a:t>
            </a:r>
            <a:r>
              <a:rPr lang="pt-BR" altLang="en-US" sz="2400" dirty="0" err="1"/>
              <a:t>Guaçui</a:t>
            </a:r>
            <a:r>
              <a:rPr lang="pt-BR" altLang="en-US" sz="2400" dirty="0"/>
              <a:t> e Celina, quando as condições técnicas permitirem, a tensão de atendimento poderá ser: </a:t>
            </a:r>
          </a:p>
          <a:p>
            <a:pPr lvl="1">
              <a:lnSpc>
                <a:spcPct val="80000"/>
              </a:lnSpc>
            </a:pPr>
            <a:r>
              <a:rPr lang="pt-BR" altLang="en-US" sz="2000" dirty="0"/>
              <a:t>  Sistema Trifásico com Neutro aterrado: 380/220 [V]; </a:t>
            </a:r>
          </a:p>
          <a:p>
            <a:pPr lvl="1">
              <a:lnSpc>
                <a:spcPct val="80000"/>
              </a:lnSpc>
            </a:pPr>
            <a:r>
              <a:rPr lang="pt-BR" altLang="en-US" sz="2000" dirty="0"/>
              <a:t>  Sistema Monofásico com Neutro aterrado: 220 [V]. </a:t>
            </a:r>
          </a:p>
          <a:p>
            <a:pPr lvl="1">
              <a:lnSpc>
                <a:spcPct val="80000"/>
              </a:lnSpc>
            </a:pPr>
            <a:endParaRPr lang="pt-BR" altLang="en-US" sz="2000" dirty="0"/>
          </a:p>
          <a:p>
            <a:pPr>
              <a:lnSpc>
                <a:spcPct val="80000"/>
              </a:lnSpc>
            </a:pPr>
            <a:r>
              <a:rPr lang="pt-BR" altLang="en-US" sz="2400" dirty="0"/>
              <a:t>Categorias de Atendimento</a:t>
            </a:r>
          </a:p>
          <a:p>
            <a:pPr lvl="1">
              <a:lnSpc>
                <a:spcPct val="80000"/>
              </a:lnSpc>
            </a:pPr>
            <a:r>
              <a:rPr lang="pt-BR" altLang="en-US" sz="2000" dirty="0"/>
              <a:t>São quatro os tipos de categorias de atendimento: </a:t>
            </a:r>
          </a:p>
          <a:p>
            <a:pPr lvl="2">
              <a:lnSpc>
                <a:spcPct val="80000"/>
              </a:lnSpc>
            </a:pPr>
            <a:r>
              <a:rPr lang="pt-BR" altLang="en-US" sz="1800" dirty="0"/>
              <a:t>  Categoria “U” : dois fios - uma fase e neutro (monofásico a dois fios); </a:t>
            </a:r>
          </a:p>
          <a:p>
            <a:pPr lvl="2">
              <a:lnSpc>
                <a:spcPct val="80000"/>
              </a:lnSpc>
            </a:pPr>
            <a:r>
              <a:rPr lang="pt-BR" altLang="en-US" sz="1800" dirty="0"/>
              <a:t>  Categoria “D” : três fios - duas fases e neutro (monofásico a três fios); </a:t>
            </a:r>
          </a:p>
          <a:p>
            <a:pPr lvl="2">
              <a:lnSpc>
                <a:spcPct val="80000"/>
              </a:lnSpc>
            </a:pPr>
            <a:r>
              <a:rPr lang="pt-BR" altLang="en-US" sz="1800" dirty="0"/>
              <a:t>  Categoria “T”: quatro fios - três fases e neutro (trifásico);  </a:t>
            </a:r>
          </a:p>
          <a:p>
            <a:pPr lvl="2">
              <a:lnSpc>
                <a:spcPct val="80000"/>
              </a:lnSpc>
            </a:pPr>
            <a:r>
              <a:rPr lang="pt-BR" altLang="en-US" sz="1800" dirty="0"/>
              <a:t>  Categoria “UR”: três fios - duas fases e neutro (monofásico-rural).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ox(in)">
                                      <p:cBhvr>
                                        <p:cTn id="10" dur="500"/>
                                        <p:tgtEl>
                                          <p:spTgt spid="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ox(in)">
                                      <p:cBhvr>
                                        <p:cTn id="15" dur="500"/>
                                        <p:tgtEl>
                                          <p:spTgt spid="6">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box(in)">
                                      <p:cBhvr>
                                        <p:cTn id="20" dur="500"/>
                                        <p:tgtEl>
                                          <p:spTgt spid="6">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box(in)">
                                      <p:cBhvr>
                                        <p:cTn id="23" dur="500"/>
                                        <p:tgtEl>
                                          <p:spTgt spid="6">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ox(in)">
                                      <p:cBhvr>
                                        <p:cTn id="28" dur="500"/>
                                        <p:tgtEl>
                                          <p:spTgt spid="6">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box(in)">
                                      <p:cBhvr>
                                        <p:cTn id="33" dur="500"/>
                                        <p:tgtEl>
                                          <p:spTgt spid="6">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box(in)">
                                      <p:cBhvr>
                                        <p:cTn id="38" dur="500"/>
                                        <p:tgtEl>
                                          <p:spTgt spid="6">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box(in)">
                                      <p:cBhvr>
                                        <p:cTn id="43" dur="500"/>
                                        <p:tgtEl>
                                          <p:spTgt spid="6">
                                            <p:txEl>
                                              <p:pRg st="11" end="1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6">
                                            <p:txEl>
                                              <p:pRg st="12" end="12"/>
                                            </p:txEl>
                                          </p:spTgt>
                                        </p:tgtEl>
                                        <p:attrNameLst>
                                          <p:attrName>style.visibility</p:attrName>
                                        </p:attrNameLst>
                                      </p:cBhvr>
                                      <p:to>
                                        <p:strVal val="visible"/>
                                      </p:to>
                                    </p:set>
                                    <p:animEffect transition="in" filter="box(in)">
                                      <p:cBhvr>
                                        <p:cTn id="48" dur="500"/>
                                        <p:tgtEl>
                                          <p:spTgt spid="6">
                                            <p:txEl>
                                              <p:pRg st="12" end="1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box(in)">
                                      <p:cBhvr>
                                        <p:cTn id="53"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384BFDA-7B96-4050-92DF-563C3A41126D}"/>
              </a:ext>
            </a:extLst>
          </p:cNvPr>
          <p:cNvSpPr>
            <a:spLocks noGrp="1" noChangeArrowheads="1"/>
          </p:cNvSpPr>
          <p:nvPr>
            <p:ph type="title"/>
          </p:nvPr>
        </p:nvSpPr>
        <p:spPr/>
        <p:txBody>
          <a:bodyPr/>
          <a:lstStyle/>
          <a:p>
            <a:r>
              <a:rPr lang="pt-BR" altLang="en-US"/>
              <a:t>Condições Gerais de Fornecimento</a:t>
            </a:r>
          </a:p>
        </p:txBody>
      </p:sp>
      <p:sp>
        <p:nvSpPr>
          <p:cNvPr id="25603" name="Espaço Reservado para Número de Slide 5">
            <a:extLst>
              <a:ext uri="{FF2B5EF4-FFF2-40B4-BE49-F238E27FC236}">
                <a16:creationId xmlns:a16="http://schemas.microsoft.com/office/drawing/2014/main" id="{63EE367D-9C64-4714-A1D6-0541127F7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69CFE460-4DA1-462D-9D88-D2500408C2E8}" type="slidenum">
              <a:rPr lang="en-US" altLang="en-US" sz="1000">
                <a:latin typeface="Arial" panose="020B0604020202020204" pitchFamily="34" charset="0"/>
                <a:cs typeface="Arial" panose="020B0604020202020204" pitchFamily="34" charset="0"/>
              </a:rPr>
              <a:pPr algn="r">
                <a:spcBef>
                  <a:spcPct val="0"/>
                </a:spcBef>
                <a:buFontTx/>
                <a:buNone/>
              </a:pPr>
              <a:t>11</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F690789A-4ABF-4E39-AFD7-F77D0DF699C4}"/>
              </a:ext>
            </a:extLst>
          </p:cNvPr>
          <p:cNvSpPr>
            <a:spLocks noGrp="1"/>
          </p:cNvSpPr>
          <p:nvPr>
            <p:ph type="ftr" sz="quarter" idx="11"/>
          </p:nvPr>
        </p:nvSpPr>
        <p:spPr/>
        <p:txBody>
          <a:bodyPr/>
          <a:lstStyle/>
          <a:p>
            <a:pPr>
              <a:defRPr/>
            </a:pPr>
            <a:r>
              <a:rPr lang="en-US"/>
              <a:t>UFES - Instalações Elétricas I</a:t>
            </a:r>
          </a:p>
        </p:txBody>
      </p:sp>
      <p:sp>
        <p:nvSpPr>
          <p:cNvPr id="9" name="Rectangle 3">
            <a:extLst>
              <a:ext uri="{FF2B5EF4-FFF2-40B4-BE49-F238E27FC236}">
                <a16:creationId xmlns:a16="http://schemas.microsoft.com/office/drawing/2014/main" id="{F7BC62AD-5C1C-44B4-9A3B-BD3CB58ED1C3}"/>
              </a:ext>
            </a:extLst>
          </p:cNvPr>
          <p:cNvSpPr txBox="1">
            <a:spLocks noChangeArrowheads="1"/>
          </p:cNvSpPr>
          <p:nvPr/>
        </p:nvSpPr>
        <p:spPr bwMode="auto">
          <a:xfrm>
            <a:off x="479376" y="980727"/>
            <a:ext cx="11160175" cy="554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nSpc>
                <a:spcPct val="80000"/>
              </a:lnSpc>
            </a:pPr>
            <a:r>
              <a:rPr lang="pt-BR" altLang="en-US" sz="2400" dirty="0"/>
              <a:t>Categoria “U” (Monofásico) </a:t>
            </a:r>
          </a:p>
          <a:p>
            <a:pPr lvl="1">
              <a:lnSpc>
                <a:spcPct val="80000"/>
              </a:lnSpc>
            </a:pPr>
            <a:r>
              <a:rPr lang="pt-BR" altLang="en-US" sz="2000" dirty="0"/>
              <a:t>Dois Fios (FN)  - Aplicado às instalações com carga instalada até 09 kW. </a:t>
            </a:r>
          </a:p>
          <a:p>
            <a:pPr lvl="1">
              <a:lnSpc>
                <a:spcPct val="80000"/>
              </a:lnSpc>
            </a:pPr>
            <a:r>
              <a:rPr lang="pt-BR" altLang="en-US" sz="2000" dirty="0"/>
              <a:t>Não é permitida nesta categoria, a instalação de aparelhos de raios-X ou máquinas de solda a transformador com potência superior a 2 kVA.</a:t>
            </a:r>
          </a:p>
          <a:p>
            <a:pPr>
              <a:lnSpc>
                <a:spcPct val="80000"/>
              </a:lnSpc>
            </a:pPr>
            <a:r>
              <a:rPr lang="pt-BR" altLang="en-US" sz="2400" dirty="0"/>
              <a:t>Categoria “D” (Monofásico) - Três Fios (FFN) </a:t>
            </a:r>
          </a:p>
          <a:p>
            <a:pPr lvl="1">
              <a:lnSpc>
                <a:spcPct val="80000"/>
              </a:lnSpc>
            </a:pPr>
            <a:r>
              <a:rPr lang="pt-BR" altLang="en-US" sz="2000" dirty="0"/>
              <a:t>Aplicado às instalações com carga instalada acima de 09kW até 15kW. </a:t>
            </a:r>
          </a:p>
          <a:p>
            <a:pPr lvl="1">
              <a:lnSpc>
                <a:spcPct val="80000"/>
              </a:lnSpc>
            </a:pPr>
            <a:r>
              <a:rPr lang="pt-BR" altLang="en-US" sz="2000" dirty="0"/>
              <a:t>Não é permitida nesta categoria, a instalação de máquina de solda a transformador na tensão  de 220 V superior a 10 kVA e aparelho de raios-X com tensão de 220 V e potência superior a 1500 W.</a:t>
            </a:r>
          </a:p>
          <a:p>
            <a:pPr>
              <a:lnSpc>
                <a:spcPct val="80000"/>
              </a:lnSpc>
            </a:pPr>
            <a:r>
              <a:rPr lang="pt-BR" altLang="en-US" sz="2400" dirty="0"/>
              <a:t>Categoria “T” (Trifásico)  - Quatro Fios (FFFN)  </a:t>
            </a:r>
          </a:p>
          <a:p>
            <a:pPr lvl="1">
              <a:lnSpc>
                <a:spcPct val="80000"/>
              </a:lnSpc>
            </a:pPr>
            <a:r>
              <a:rPr lang="pt-BR" altLang="en-US" sz="2000" dirty="0"/>
              <a:t>Aplicado às instalações com carga instalada acima de 15 kW até 75 kW.</a:t>
            </a:r>
          </a:p>
          <a:p>
            <a:pPr>
              <a:lnSpc>
                <a:spcPct val="80000"/>
              </a:lnSpc>
            </a:pPr>
            <a:r>
              <a:rPr lang="pt-BR" altLang="en-US" sz="2400" dirty="0"/>
              <a:t>Categoria “UR” (Monofásico) - Três Fios (FFN)</a:t>
            </a:r>
          </a:p>
          <a:p>
            <a:pPr lvl="1">
              <a:lnSpc>
                <a:spcPct val="80000"/>
              </a:lnSpc>
            </a:pPr>
            <a:r>
              <a:rPr lang="pt-BR" altLang="en-US" sz="2000" dirty="0"/>
              <a:t>Aplicado às instalações consumidoras situadas em áreas rurais, atendidas por redes de distribuição monofásicas rurais de média tensão com carga instalada de até 37,5 kW através de transformador monofásico exclusivo da concessionária nas tensões 127/254V </a:t>
            </a:r>
          </a:p>
          <a:p>
            <a:pPr lvl="1">
              <a:lnSpc>
                <a:spcPct val="80000"/>
              </a:lnSpc>
            </a:pPr>
            <a:r>
              <a:rPr lang="pt-BR" altLang="en-US" sz="2000" dirty="0"/>
              <a:t>Não é permitida nesta categoria cos aparelhos vetados aos fornecimentos tipo U, se alimentados em 127V e motores monofásicos com potência  nominal superior a 05 </a:t>
            </a:r>
            <a:r>
              <a:rPr lang="pt-BR" altLang="en-US" sz="2000" dirty="0" err="1"/>
              <a:t>cv</a:t>
            </a:r>
            <a:r>
              <a:rPr lang="pt-BR" altLang="en-US" sz="2000" dirty="0"/>
              <a:t> alimentado em 254V</a:t>
            </a:r>
            <a:r>
              <a:rPr lang="pt-BR" altLang="en-US" sz="15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ox(in)">
                                      <p:cBhvr>
                                        <p:cTn id="7" dur="500"/>
                                        <p:tgtEl>
                                          <p:spTgt spid="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ox(in)">
                                      <p:cBhvr>
                                        <p:cTn id="10" dur="500"/>
                                        <p:tgtEl>
                                          <p:spTgt spid="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box(in)">
                                      <p:cBhvr>
                                        <p:cTn id="15" dur="500"/>
                                        <p:tgtEl>
                                          <p:spTgt spid="9">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box(in)">
                                      <p:cBhvr>
                                        <p:cTn id="18" dur="500"/>
                                        <p:tgtEl>
                                          <p:spTgt spid="9">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box(in)">
                                      <p:cBhvr>
                                        <p:cTn id="21" dur="500"/>
                                        <p:tgtEl>
                                          <p:spTgt spid="9">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box(in)">
                                      <p:cBhvr>
                                        <p:cTn id="26" dur="500"/>
                                        <p:tgtEl>
                                          <p:spTgt spid="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box(in)">
                                      <p:cBhvr>
                                        <p:cTn id="29" dur="500"/>
                                        <p:tgtEl>
                                          <p:spTgt spid="9">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9">
                                            <p:txEl>
                                              <p:pRg st="8" end="8"/>
                                            </p:txEl>
                                          </p:spTgt>
                                        </p:tgtEl>
                                        <p:attrNameLst>
                                          <p:attrName>style.visibility</p:attrName>
                                        </p:attrNameLst>
                                      </p:cBhvr>
                                      <p:to>
                                        <p:strVal val="visible"/>
                                      </p:to>
                                    </p:set>
                                    <p:animEffect transition="in" filter="box(in)">
                                      <p:cBhvr>
                                        <p:cTn id="34" dur="500"/>
                                        <p:tgtEl>
                                          <p:spTgt spid="9">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box(in)">
                                      <p:cBhvr>
                                        <p:cTn id="37" dur="500"/>
                                        <p:tgtEl>
                                          <p:spTgt spid="9">
                                            <p:txEl>
                                              <p:pRg st="9" end="9"/>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9">
                                            <p:txEl>
                                              <p:pRg st="10" end="10"/>
                                            </p:txEl>
                                          </p:spTgt>
                                        </p:tgtEl>
                                        <p:attrNameLst>
                                          <p:attrName>style.visibility</p:attrName>
                                        </p:attrNameLst>
                                      </p:cBhvr>
                                      <p:to>
                                        <p:strVal val="visible"/>
                                      </p:to>
                                    </p:set>
                                    <p:animEffect transition="in" filter="box(in)">
                                      <p:cBhvr>
                                        <p:cTn id="40"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92C63085-03BF-4334-B6F0-AA427594650A}"/>
              </a:ext>
            </a:extLst>
          </p:cNvPr>
          <p:cNvSpPr>
            <a:spLocks noGrp="1" noChangeArrowheads="1"/>
          </p:cNvSpPr>
          <p:nvPr>
            <p:ph type="title"/>
          </p:nvPr>
        </p:nvSpPr>
        <p:spPr/>
        <p:txBody>
          <a:bodyPr/>
          <a:lstStyle/>
          <a:p>
            <a:r>
              <a:rPr lang="pt-BR" altLang="en-US" sz="2800"/>
              <a:t>5.3.4- Dimensionamento das Categorias U, D, T e UR</a:t>
            </a:r>
          </a:p>
        </p:txBody>
      </p:sp>
      <p:sp>
        <p:nvSpPr>
          <p:cNvPr id="27651" name="Espaço Reservado para Número de Slide 5">
            <a:extLst>
              <a:ext uri="{FF2B5EF4-FFF2-40B4-BE49-F238E27FC236}">
                <a16:creationId xmlns:a16="http://schemas.microsoft.com/office/drawing/2014/main" id="{7A42D13D-F4B0-4B7D-907D-6E55CB0C1D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A5FD52A2-239B-4A2D-958F-FC3EB25B59B7}" type="slidenum">
              <a:rPr lang="en-US" altLang="en-US" sz="1000">
                <a:latin typeface="Arial" panose="020B0604020202020204" pitchFamily="34" charset="0"/>
                <a:cs typeface="Arial" panose="020B0604020202020204" pitchFamily="34" charset="0"/>
              </a:rPr>
              <a:pPr algn="r">
                <a:spcBef>
                  <a:spcPct val="0"/>
                </a:spcBef>
                <a:buFontTx/>
                <a:buNone/>
              </a:pPr>
              <a:t>12</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0DB9BCCA-6904-48C7-AEFC-867B206CA6FF}"/>
              </a:ext>
            </a:extLst>
          </p:cNvPr>
          <p:cNvSpPr>
            <a:spLocks noGrp="1"/>
          </p:cNvSpPr>
          <p:nvPr>
            <p:ph type="ftr" sz="quarter" idx="11"/>
          </p:nvPr>
        </p:nvSpPr>
        <p:spPr/>
        <p:txBody>
          <a:bodyPr/>
          <a:lstStyle/>
          <a:p>
            <a:pPr>
              <a:defRPr/>
            </a:pPr>
            <a:r>
              <a:rPr lang="en-US"/>
              <a:t>UFES - Instalações Elétricas I</a:t>
            </a:r>
          </a:p>
        </p:txBody>
      </p:sp>
      <p:pic>
        <p:nvPicPr>
          <p:cNvPr id="2" name="Imagem 1">
            <a:extLst>
              <a:ext uri="{FF2B5EF4-FFF2-40B4-BE49-F238E27FC236}">
                <a16:creationId xmlns:a16="http://schemas.microsoft.com/office/drawing/2014/main" id="{4CB6F641-A12A-4E16-88E2-5E7B4B520D96}"/>
              </a:ext>
            </a:extLst>
          </p:cNvPr>
          <p:cNvPicPr>
            <a:picLocks noChangeAspect="1"/>
          </p:cNvPicPr>
          <p:nvPr/>
        </p:nvPicPr>
        <p:blipFill rotWithShape="1">
          <a:blip r:embed="rId3"/>
          <a:srcRect t="1050" b="92650"/>
          <a:stretch/>
        </p:blipFill>
        <p:spPr>
          <a:xfrm>
            <a:off x="2366849" y="862915"/>
            <a:ext cx="7458302" cy="432048"/>
          </a:xfrm>
          <a:prstGeom prst="rect">
            <a:avLst/>
          </a:prstGeom>
        </p:spPr>
      </p:pic>
      <p:pic>
        <p:nvPicPr>
          <p:cNvPr id="8" name="Imagem 7">
            <a:extLst>
              <a:ext uri="{FF2B5EF4-FFF2-40B4-BE49-F238E27FC236}">
                <a16:creationId xmlns:a16="http://schemas.microsoft.com/office/drawing/2014/main" id="{2E6D753C-F408-4372-9BB0-3874C76D3740}"/>
              </a:ext>
            </a:extLst>
          </p:cNvPr>
          <p:cNvPicPr>
            <a:picLocks noChangeAspect="1"/>
          </p:cNvPicPr>
          <p:nvPr/>
        </p:nvPicPr>
        <p:blipFill rotWithShape="1">
          <a:blip r:embed="rId3"/>
          <a:srcRect t="11550"/>
          <a:stretch/>
        </p:blipFill>
        <p:spPr>
          <a:xfrm>
            <a:off x="2886129" y="1234009"/>
            <a:ext cx="6435618" cy="52341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8161BFB1-C31A-422E-A8C7-8F9A9F3F48D2}"/>
              </a:ext>
            </a:extLst>
          </p:cNvPr>
          <p:cNvSpPr>
            <a:spLocks noGrp="1" noChangeArrowheads="1"/>
          </p:cNvSpPr>
          <p:nvPr>
            <p:ph type="title"/>
          </p:nvPr>
        </p:nvSpPr>
        <p:spPr/>
        <p:txBody>
          <a:bodyPr/>
          <a:lstStyle/>
          <a:p>
            <a:r>
              <a:rPr lang="pt-BR" altLang="en-US" sz="2800"/>
              <a:t>Dimensionamento das Categorias U, D, T e UR</a:t>
            </a:r>
          </a:p>
        </p:txBody>
      </p:sp>
      <p:sp>
        <p:nvSpPr>
          <p:cNvPr id="31747" name="Espaço Reservado para Número de Slide 5">
            <a:extLst>
              <a:ext uri="{FF2B5EF4-FFF2-40B4-BE49-F238E27FC236}">
                <a16:creationId xmlns:a16="http://schemas.microsoft.com/office/drawing/2014/main" id="{320B5443-EC0C-4A73-84AD-8E7530F348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7BDF3A22-4162-4573-A884-F41A7A1C6844}" type="slidenum">
              <a:rPr lang="en-US" altLang="en-US" sz="1000">
                <a:latin typeface="Arial" panose="020B0604020202020204" pitchFamily="34" charset="0"/>
                <a:cs typeface="Arial" panose="020B0604020202020204" pitchFamily="34" charset="0"/>
              </a:rPr>
              <a:pPr algn="r">
                <a:spcBef>
                  <a:spcPct val="0"/>
                </a:spcBef>
                <a:buFontTx/>
                <a:buNone/>
              </a:pPr>
              <a:t>13</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72BE22B4-08C4-4EC4-9AC0-6EE0345DDAEC}"/>
              </a:ext>
            </a:extLst>
          </p:cNvPr>
          <p:cNvSpPr>
            <a:spLocks noGrp="1"/>
          </p:cNvSpPr>
          <p:nvPr>
            <p:ph type="ftr" sz="quarter" idx="11"/>
          </p:nvPr>
        </p:nvSpPr>
        <p:spPr/>
        <p:txBody>
          <a:bodyPr/>
          <a:lstStyle/>
          <a:p>
            <a:pPr>
              <a:defRPr/>
            </a:pPr>
            <a:r>
              <a:rPr lang="en-US"/>
              <a:t>UFES - Instalações Elétricas I</a:t>
            </a:r>
          </a:p>
        </p:txBody>
      </p:sp>
      <p:pic>
        <p:nvPicPr>
          <p:cNvPr id="2" name="Imagem 1">
            <a:extLst>
              <a:ext uri="{FF2B5EF4-FFF2-40B4-BE49-F238E27FC236}">
                <a16:creationId xmlns:a16="http://schemas.microsoft.com/office/drawing/2014/main" id="{62953651-94D6-4A22-8859-062B0D5EA002}"/>
              </a:ext>
            </a:extLst>
          </p:cNvPr>
          <p:cNvPicPr>
            <a:picLocks noChangeAspect="1"/>
          </p:cNvPicPr>
          <p:nvPr/>
        </p:nvPicPr>
        <p:blipFill rotWithShape="1">
          <a:blip r:embed="rId3"/>
          <a:srcRect b="95926"/>
          <a:stretch/>
        </p:blipFill>
        <p:spPr>
          <a:xfrm>
            <a:off x="1938337" y="857250"/>
            <a:ext cx="8139782" cy="279400"/>
          </a:xfrm>
          <a:prstGeom prst="rect">
            <a:avLst/>
          </a:prstGeom>
        </p:spPr>
      </p:pic>
      <p:pic>
        <p:nvPicPr>
          <p:cNvPr id="8" name="Imagem 7">
            <a:extLst>
              <a:ext uri="{FF2B5EF4-FFF2-40B4-BE49-F238E27FC236}">
                <a16:creationId xmlns:a16="http://schemas.microsoft.com/office/drawing/2014/main" id="{3342D339-5D9B-4D65-BB3E-35F02F26898D}"/>
              </a:ext>
            </a:extLst>
          </p:cNvPr>
          <p:cNvPicPr>
            <a:picLocks noChangeAspect="1"/>
          </p:cNvPicPr>
          <p:nvPr/>
        </p:nvPicPr>
        <p:blipFill rotWithShape="1">
          <a:blip r:embed="rId3"/>
          <a:srcRect t="6047"/>
          <a:stretch/>
        </p:blipFill>
        <p:spPr>
          <a:xfrm>
            <a:off x="2709242" y="1136651"/>
            <a:ext cx="6699126" cy="53029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0699763-135E-4F68-9541-A30D8CF6AA87}"/>
              </a:ext>
            </a:extLst>
          </p:cNvPr>
          <p:cNvSpPr>
            <a:spLocks noGrp="1" noChangeArrowheads="1"/>
          </p:cNvSpPr>
          <p:nvPr>
            <p:ph type="title"/>
          </p:nvPr>
        </p:nvSpPr>
        <p:spPr/>
        <p:txBody>
          <a:bodyPr/>
          <a:lstStyle/>
          <a:p>
            <a:r>
              <a:rPr lang="pt-BR" altLang="en-US" sz="2800"/>
              <a:t>Dimensionamento das Categorias U, D, T e UR</a:t>
            </a:r>
          </a:p>
        </p:txBody>
      </p:sp>
      <p:sp>
        <p:nvSpPr>
          <p:cNvPr id="33795" name="Espaço Reservado para Número de Slide 5">
            <a:extLst>
              <a:ext uri="{FF2B5EF4-FFF2-40B4-BE49-F238E27FC236}">
                <a16:creationId xmlns:a16="http://schemas.microsoft.com/office/drawing/2014/main" id="{D4EE62D1-2272-4BB7-9970-A984DE7300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9E135F6A-53A2-4356-9BAF-408F67823076}" type="slidenum">
              <a:rPr lang="en-US" altLang="en-US" sz="1000">
                <a:latin typeface="Arial" panose="020B0604020202020204" pitchFamily="34" charset="0"/>
                <a:cs typeface="Arial" panose="020B0604020202020204" pitchFamily="34" charset="0"/>
              </a:rPr>
              <a:pPr algn="r">
                <a:spcBef>
                  <a:spcPct val="0"/>
                </a:spcBef>
                <a:buFontTx/>
                <a:buNone/>
              </a:pPr>
              <a:t>14</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97D9C9D8-1AAF-4BDA-BD80-D9746ED5FA8F}"/>
              </a:ext>
            </a:extLst>
          </p:cNvPr>
          <p:cNvSpPr>
            <a:spLocks noGrp="1"/>
          </p:cNvSpPr>
          <p:nvPr>
            <p:ph type="ftr" sz="quarter" idx="11"/>
          </p:nvPr>
        </p:nvSpPr>
        <p:spPr/>
        <p:txBody>
          <a:bodyPr/>
          <a:lstStyle/>
          <a:p>
            <a:pPr>
              <a:defRPr/>
            </a:pPr>
            <a:r>
              <a:rPr lang="en-US"/>
              <a:t>UFES - Instalações Elétricas I</a:t>
            </a:r>
          </a:p>
        </p:txBody>
      </p:sp>
      <p:sp>
        <p:nvSpPr>
          <p:cNvPr id="33799" name="Rectangle 3">
            <a:extLst>
              <a:ext uri="{FF2B5EF4-FFF2-40B4-BE49-F238E27FC236}">
                <a16:creationId xmlns:a16="http://schemas.microsoft.com/office/drawing/2014/main" id="{DE0A3BC8-D453-4EE1-AFBE-9AA577CC5AC1}"/>
              </a:ext>
            </a:extLst>
          </p:cNvPr>
          <p:cNvSpPr txBox="1">
            <a:spLocks noChangeArrowheads="1"/>
          </p:cNvSpPr>
          <p:nvPr/>
        </p:nvSpPr>
        <p:spPr bwMode="auto">
          <a:xfrm>
            <a:off x="1981200" y="5805489"/>
            <a:ext cx="8686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nSpc>
                <a:spcPct val="80000"/>
              </a:lnSpc>
            </a:pPr>
            <a:r>
              <a:rPr lang="pt-BR" altLang="en-US" sz="2400"/>
              <a:t>Para Categoria “UR” consultar Anexo E da norma</a:t>
            </a:r>
          </a:p>
        </p:txBody>
      </p:sp>
      <p:pic>
        <p:nvPicPr>
          <p:cNvPr id="8" name="Imagem 7">
            <a:extLst>
              <a:ext uri="{FF2B5EF4-FFF2-40B4-BE49-F238E27FC236}">
                <a16:creationId xmlns:a16="http://schemas.microsoft.com/office/drawing/2014/main" id="{1F04A3CE-7490-4095-9C4B-4174C9B0D27E}"/>
              </a:ext>
            </a:extLst>
          </p:cNvPr>
          <p:cNvPicPr>
            <a:picLocks noChangeAspect="1"/>
          </p:cNvPicPr>
          <p:nvPr/>
        </p:nvPicPr>
        <p:blipFill rotWithShape="1">
          <a:blip r:embed="rId3"/>
          <a:srcRect b="95926"/>
          <a:stretch/>
        </p:blipFill>
        <p:spPr>
          <a:xfrm>
            <a:off x="1938337" y="857250"/>
            <a:ext cx="8139782" cy="279400"/>
          </a:xfrm>
          <a:prstGeom prst="rect">
            <a:avLst/>
          </a:prstGeom>
        </p:spPr>
      </p:pic>
      <p:pic>
        <p:nvPicPr>
          <p:cNvPr id="2" name="Imagem 1">
            <a:extLst>
              <a:ext uri="{FF2B5EF4-FFF2-40B4-BE49-F238E27FC236}">
                <a16:creationId xmlns:a16="http://schemas.microsoft.com/office/drawing/2014/main" id="{7EA615BA-EE5E-4A1A-89ED-BE3775DC38A4}"/>
              </a:ext>
            </a:extLst>
          </p:cNvPr>
          <p:cNvPicPr>
            <a:picLocks noChangeAspect="1"/>
          </p:cNvPicPr>
          <p:nvPr/>
        </p:nvPicPr>
        <p:blipFill>
          <a:blip r:embed="rId4"/>
          <a:stretch>
            <a:fillRect/>
          </a:stretch>
        </p:blipFill>
        <p:spPr>
          <a:xfrm>
            <a:off x="2002966" y="1352553"/>
            <a:ext cx="8010525" cy="3438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42AD2004-77B8-4488-8E69-58CC67FC37B8}"/>
              </a:ext>
            </a:extLst>
          </p:cNvPr>
          <p:cNvSpPr>
            <a:spLocks noGrp="1" noChangeArrowheads="1"/>
          </p:cNvSpPr>
          <p:nvPr>
            <p:ph type="title"/>
          </p:nvPr>
        </p:nvSpPr>
        <p:spPr/>
        <p:txBody>
          <a:bodyPr/>
          <a:lstStyle/>
          <a:p>
            <a:r>
              <a:rPr lang="pt-BR" altLang="en-US" sz="2800"/>
              <a:t>5.3.5- Cálculo da Carga Instalada ( kW)</a:t>
            </a:r>
          </a:p>
        </p:txBody>
      </p:sp>
      <p:sp>
        <p:nvSpPr>
          <p:cNvPr id="35843" name="Espaço Reservado para Número de Slide 5">
            <a:extLst>
              <a:ext uri="{FF2B5EF4-FFF2-40B4-BE49-F238E27FC236}">
                <a16:creationId xmlns:a16="http://schemas.microsoft.com/office/drawing/2014/main" id="{703CE9C3-BDBE-45D3-957D-71DCBC2D13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80FC9F87-F9FE-4C23-A81A-6F0626984147}" type="slidenum">
              <a:rPr lang="en-US" altLang="en-US" sz="1000">
                <a:latin typeface="Arial" panose="020B0604020202020204" pitchFamily="34" charset="0"/>
                <a:cs typeface="Arial" panose="020B0604020202020204" pitchFamily="34" charset="0"/>
              </a:rPr>
              <a:pPr algn="r">
                <a:spcBef>
                  <a:spcPct val="0"/>
                </a:spcBef>
                <a:buFontTx/>
                <a:buNone/>
              </a:pPr>
              <a:t>15</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A462FC3C-6ECE-40CA-9635-DD611E608D80}"/>
              </a:ext>
            </a:extLst>
          </p:cNvPr>
          <p:cNvSpPr>
            <a:spLocks noGrp="1"/>
          </p:cNvSpPr>
          <p:nvPr>
            <p:ph type="ftr" sz="quarter" idx="11"/>
          </p:nvPr>
        </p:nvSpPr>
        <p:spPr/>
        <p:txBody>
          <a:bodyPr/>
          <a:lstStyle/>
          <a:p>
            <a:pPr>
              <a:defRPr/>
            </a:pPr>
            <a:r>
              <a:rPr lang="en-US"/>
              <a:t>UFES - Instalações Elétricas I</a:t>
            </a:r>
          </a:p>
        </p:txBody>
      </p:sp>
      <p:sp>
        <p:nvSpPr>
          <p:cNvPr id="9" name="Rectangle 3">
            <a:extLst>
              <a:ext uri="{FF2B5EF4-FFF2-40B4-BE49-F238E27FC236}">
                <a16:creationId xmlns:a16="http://schemas.microsoft.com/office/drawing/2014/main" id="{59F4BC47-1688-4EE4-9519-3FCF9C4DA576}"/>
              </a:ext>
            </a:extLst>
          </p:cNvPr>
          <p:cNvSpPr txBox="1">
            <a:spLocks noChangeArrowheads="1"/>
          </p:cNvSpPr>
          <p:nvPr/>
        </p:nvSpPr>
        <p:spPr bwMode="auto">
          <a:xfrm>
            <a:off x="479376" y="908050"/>
            <a:ext cx="11160175"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nSpc>
                <a:spcPct val="80000"/>
              </a:lnSpc>
            </a:pPr>
            <a:r>
              <a:rPr lang="pt-BR" altLang="en-US" sz="2400" dirty="0"/>
              <a:t>O cálculo da carga instalada é fundamental para o dimensionamento do padrão de entrada do consumidor.</a:t>
            </a:r>
          </a:p>
          <a:p>
            <a:pPr>
              <a:lnSpc>
                <a:spcPct val="80000"/>
              </a:lnSpc>
              <a:spcAft>
                <a:spcPts val="600"/>
              </a:spcAft>
            </a:pPr>
            <a:r>
              <a:rPr lang="pt-BR" altLang="en-US" sz="2400" dirty="0"/>
              <a:t>Carga Instalada é o somatório das potências em kW das seguintes cargas elétricas:</a:t>
            </a:r>
          </a:p>
          <a:p>
            <a:pPr lvl="1">
              <a:lnSpc>
                <a:spcPct val="80000"/>
              </a:lnSpc>
            </a:pPr>
            <a:r>
              <a:rPr lang="pt-BR" altLang="en-US" dirty="0"/>
              <a:t>Iluminação</a:t>
            </a:r>
          </a:p>
          <a:p>
            <a:pPr lvl="2">
              <a:lnSpc>
                <a:spcPct val="80000"/>
              </a:lnSpc>
            </a:pPr>
            <a:r>
              <a:rPr lang="pt-BR" altLang="en-US" sz="1800" dirty="0"/>
              <a:t>Potência dos pontos de luz no teto no projeto elétrico.</a:t>
            </a:r>
          </a:p>
          <a:p>
            <a:pPr lvl="2">
              <a:lnSpc>
                <a:spcPct val="80000"/>
              </a:lnSpc>
              <a:spcAft>
                <a:spcPts val="600"/>
              </a:spcAft>
            </a:pPr>
            <a:r>
              <a:rPr lang="pt-BR" altLang="en-US" sz="1800" dirty="0"/>
              <a:t>Adotar fp unitário.</a:t>
            </a:r>
          </a:p>
          <a:p>
            <a:pPr lvl="1">
              <a:lnSpc>
                <a:spcPct val="80000"/>
              </a:lnSpc>
            </a:pPr>
            <a:r>
              <a:rPr lang="pt-BR" altLang="en-US" dirty="0"/>
              <a:t>Tomadas</a:t>
            </a:r>
          </a:p>
          <a:p>
            <a:pPr lvl="2">
              <a:lnSpc>
                <a:spcPct val="80000"/>
              </a:lnSpc>
            </a:pPr>
            <a:r>
              <a:rPr lang="pt-BR" altLang="en-US" sz="1800" dirty="0"/>
              <a:t>Utilizar o número de tomadas em função da área construída, segundo tabela da EDP ESCELSA, limitado até 250 m</a:t>
            </a:r>
            <a:r>
              <a:rPr lang="pt-BR" altLang="en-US" sz="1800" baseline="30000" dirty="0"/>
              <a:t>2</a:t>
            </a:r>
            <a:r>
              <a:rPr lang="pt-BR" altLang="en-US" sz="1800" dirty="0"/>
              <a:t>.</a:t>
            </a:r>
          </a:p>
          <a:p>
            <a:pPr lvl="2">
              <a:lnSpc>
                <a:spcPct val="80000"/>
              </a:lnSpc>
              <a:spcAft>
                <a:spcPts val="600"/>
              </a:spcAft>
            </a:pPr>
            <a:r>
              <a:rPr lang="pt-BR" altLang="en-US" sz="1800" dirty="0"/>
              <a:t>Acima de 250 m</a:t>
            </a:r>
            <a:r>
              <a:rPr lang="pt-BR" altLang="en-US" sz="1800" baseline="30000" dirty="0"/>
              <a:t>2</a:t>
            </a:r>
            <a:r>
              <a:rPr lang="pt-BR" altLang="en-US" sz="1800" dirty="0"/>
              <a:t>, adotar  100W por tomada e utilizar o número de tomadas na instalação.</a:t>
            </a:r>
          </a:p>
          <a:p>
            <a:pPr lvl="1">
              <a:lnSpc>
                <a:spcPct val="80000"/>
              </a:lnSpc>
            </a:pPr>
            <a:r>
              <a:rPr lang="pt-BR" altLang="en-US" dirty="0"/>
              <a:t>Aparelhos Eletrodomésticos- Eletroeletrônicos</a:t>
            </a:r>
          </a:p>
          <a:p>
            <a:pPr lvl="2">
              <a:lnSpc>
                <a:spcPct val="80000"/>
              </a:lnSpc>
            </a:pPr>
            <a:r>
              <a:rPr lang="pt-BR" altLang="en-US" sz="1800" dirty="0"/>
              <a:t>Consultar norma EDP  Escelsa para potência mínima dos equipamentos.</a:t>
            </a:r>
          </a:p>
          <a:p>
            <a:pPr lvl="2">
              <a:lnSpc>
                <a:spcPct val="80000"/>
              </a:lnSpc>
              <a:spcAft>
                <a:spcPts val="600"/>
              </a:spcAft>
            </a:pPr>
            <a:r>
              <a:rPr lang="pt-BR" altLang="en-US" sz="1800" dirty="0"/>
              <a:t>Exemplo: chuveiro 5400W, forno </a:t>
            </a:r>
            <a:r>
              <a:rPr lang="pt-BR" altLang="en-US" sz="1800" dirty="0" err="1"/>
              <a:t>microondas</a:t>
            </a:r>
            <a:r>
              <a:rPr lang="pt-BR" altLang="en-US" sz="1800" dirty="0"/>
              <a:t> 1500W e etc.</a:t>
            </a:r>
          </a:p>
          <a:p>
            <a:pPr lvl="1">
              <a:lnSpc>
                <a:spcPct val="80000"/>
              </a:lnSpc>
            </a:pPr>
            <a:r>
              <a:rPr lang="pt-BR" altLang="en-US" dirty="0"/>
              <a:t>Motores elétricos e equipamentos especiais </a:t>
            </a:r>
          </a:p>
          <a:p>
            <a:pPr lvl="2">
              <a:lnSpc>
                <a:spcPct val="80000"/>
              </a:lnSpc>
            </a:pPr>
            <a:r>
              <a:rPr lang="pt-BR" altLang="en-US" sz="1800" dirty="0"/>
              <a:t>De acordo com dados de placa ou norma EDP ESCELSA.</a:t>
            </a:r>
          </a:p>
          <a:p>
            <a:pPr lvl="1">
              <a:lnSpc>
                <a:spcPct val="80000"/>
              </a:lnSpc>
            </a:pPr>
            <a:endParaRPr lang="pt-BR" altLang="en-US" sz="2000" dirty="0"/>
          </a:p>
          <a:p>
            <a:pPr lvl="1">
              <a:lnSpc>
                <a:spcPct val="80000"/>
              </a:lnSpc>
            </a:pPr>
            <a:endParaRPr lang="pt-BR" altLang="en-US" sz="1400" dirty="0"/>
          </a:p>
          <a:p>
            <a:pPr>
              <a:lnSpc>
                <a:spcPct val="80000"/>
              </a:lnSpc>
            </a:pPr>
            <a:endParaRPr lang="pt-BR"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D3A91537-ECF7-464C-8C38-64E99F82D6A4}"/>
              </a:ext>
            </a:extLst>
          </p:cNvPr>
          <p:cNvSpPr>
            <a:spLocks noGrp="1" noChangeArrowheads="1"/>
          </p:cNvSpPr>
          <p:nvPr>
            <p:ph type="title"/>
          </p:nvPr>
        </p:nvSpPr>
        <p:spPr/>
        <p:txBody>
          <a:bodyPr/>
          <a:lstStyle/>
          <a:p>
            <a:r>
              <a:rPr lang="pt-BR" altLang="en-US" sz="2800"/>
              <a:t>Cálculo da Carga Instalada ( kW)</a:t>
            </a:r>
          </a:p>
        </p:txBody>
      </p:sp>
      <p:sp>
        <p:nvSpPr>
          <p:cNvPr id="37891" name="Espaço Reservado para Número de Slide 5">
            <a:extLst>
              <a:ext uri="{FF2B5EF4-FFF2-40B4-BE49-F238E27FC236}">
                <a16:creationId xmlns:a16="http://schemas.microsoft.com/office/drawing/2014/main" id="{C4EA1CA8-1307-49EF-AB55-CD5AA5F37F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15D00330-C97C-4B73-BEF9-1312313FC6E4}" type="slidenum">
              <a:rPr lang="en-US" altLang="en-US" sz="1000">
                <a:latin typeface="Arial" panose="020B0604020202020204" pitchFamily="34" charset="0"/>
                <a:cs typeface="Arial" panose="020B0604020202020204" pitchFamily="34" charset="0"/>
              </a:rPr>
              <a:pPr algn="r">
                <a:spcBef>
                  <a:spcPct val="0"/>
                </a:spcBef>
                <a:buFontTx/>
                <a:buNone/>
              </a:pPr>
              <a:t>16</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D51BDD63-C81C-4394-A04B-C7269060B545}"/>
              </a:ext>
            </a:extLst>
          </p:cNvPr>
          <p:cNvSpPr>
            <a:spLocks noGrp="1"/>
          </p:cNvSpPr>
          <p:nvPr>
            <p:ph type="ftr" sz="quarter" idx="11"/>
          </p:nvPr>
        </p:nvSpPr>
        <p:spPr/>
        <p:txBody>
          <a:bodyPr/>
          <a:lstStyle/>
          <a:p>
            <a:pPr>
              <a:defRPr/>
            </a:pPr>
            <a:r>
              <a:rPr lang="en-US"/>
              <a:t>UFES - Instalações Elétricas I</a:t>
            </a:r>
          </a:p>
        </p:txBody>
      </p:sp>
      <p:pic>
        <p:nvPicPr>
          <p:cNvPr id="2" name="Imagem 1">
            <a:extLst>
              <a:ext uri="{FF2B5EF4-FFF2-40B4-BE49-F238E27FC236}">
                <a16:creationId xmlns:a16="http://schemas.microsoft.com/office/drawing/2014/main" id="{AC01C717-E233-4C44-8452-88DE700EAA40}"/>
              </a:ext>
            </a:extLst>
          </p:cNvPr>
          <p:cNvPicPr>
            <a:picLocks noChangeAspect="1"/>
          </p:cNvPicPr>
          <p:nvPr/>
        </p:nvPicPr>
        <p:blipFill>
          <a:blip r:embed="rId3"/>
          <a:stretch>
            <a:fillRect/>
          </a:stretch>
        </p:blipFill>
        <p:spPr>
          <a:xfrm>
            <a:off x="2351584" y="857250"/>
            <a:ext cx="7171814" cy="2558788"/>
          </a:xfrm>
          <a:prstGeom prst="rect">
            <a:avLst/>
          </a:prstGeom>
        </p:spPr>
      </p:pic>
      <p:pic>
        <p:nvPicPr>
          <p:cNvPr id="3" name="Imagem 2">
            <a:extLst>
              <a:ext uri="{FF2B5EF4-FFF2-40B4-BE49-F238E27FC236}">
                <a16:creationId xmlns:a16="http://schemas.microsoft.com/office/drawing/2014/main" id="{D2920089-F8BA-40BC-9111-5C532F83BC69}"/>
              </a:ext>
            </a:extLst>
          </p:cNvPr>
          <p:cNvPicPr>
            <a:picLocks noChangeAspect="1"/>
          </p:cNvPicPr>
          <p:nvPr/>
        </p:nvPicPr>
        <p:blipFill>
          <a:blip r:embed="rId4"/>
          <a:stretch>
            <a:fillRect/>
          </a:stretch>
        </p:blipFill>
        <p:spPr>
          <a:xfrm>
            <a:off x="2783632" y="3416038"/>
            <a:ext cx="6125466" cy="29711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0">
            <a:extLst>
              <a:ext uri="{FF2B5EF4-FFF2-40B4-BE49-F238E27FC236}">
                <a16:creationId xmlns:a16="http://schemas.microsoft.com/office/drawing/2014/main" id="{7AF36717-3CE2-40BA-B571-2DEFBB3F9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973" t="19591" r="25000" b="16347"/>
          <a:stretch>
            <a:fillRect/>
          </a:stretch>
        </p:blipFill>
        <p:spPr bwMode="auto">
          <a:xfrm>
            <a:off x="2495550" y="981075"/>
            <a:ext cx="5392738"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ítulo 1">
            <a:extLst>
              <a:ext uri="{FF2B5EF4-FFF2-40B4-BE49-F238E27FC236}">
                <a16:creationId xmlns:a16="http://schemas.microsoft.com/office/drawing/2014/main" id="{EB6B4FA4-A40E-47B6-866B-517EBEBB1418}"/>
              </a:ext>
            </a:extLst>
          </p:cNvPr>
          <p:cNvSpPr>
            <a:spLocks noGrp="1" noChangeArrowheads="1"/>
          </p:cNvSpPr>
          <p:nvPr>
            <p:ph type="title"/>
          </p:nvPr>
        </p:nvSpPr>
        <p:spPr/>
        <p:txBody>
          <a:bodyPr/>
          <a:lstStyle/>
          <a:p>
            <a:r>
              <a:rPr lang="pt-BR" altLang="en-US"/>
              <a:t>5.3.6- Desenho do Padrão de Entrada</a:t>
            </a:r>
          </a:p>
        </p:txBody>
      </p:sp>
      <p:sp>
        <p:nvSpPr>
          <p:cNvPr id="3" name="Espaço Reservado para Rodapé 2">
            <a:extLst>
              <a:ext uri="{FF2B5EF4-FFF2-40B4-BE49-F238E27FC236}">
                <a16:creationId xmlns:a16="http://schemas.microsoft.com/office/drawing/2014/main" id="{379AEB51-7351-4849-AD5E-70FB986D8AB5}"/>
              </a:ext>
            </a:extLst>
          </p:cNvPr>
          <p:cNvSpPr>
            <a:spLocks noGrp="1"/>
          </p:cNvSpPr>
          <p:nvPr>
            <p:ph type="ftr" sz="quarter" idx="11"/>
          </p:nvPr>
        </p:nvSpPr>
        <p:spPr/>
        <p:txBody>
          <a:bodyPr/>
          <a:lstStyle/>
          <a:p>
            <a:pPr>
              <a:defRPr/>
            </a:pPr>
            <a:r>
              <a:rPr lang="en-US"/>
              <a:t>UFES - Instalações Elétricas I</a:t>
            </a:r>
          </a:p>
        </p:txBody>
      </p:sp>
      <p:sp>
        <p:nvSpPr>
          <p:cNvPr id="39941" name="Espaço Reservado para Número de Slide 3">
            <a:extLst>
              <a:ext uri="{FF2B5EF4-FFF2-40B4-BE49-F238E27FC236}">
                <a16:creationId xmlns:a16="http://schemas.microsoft.com/office/drawing/2014/main" id="{28FFABF2-651E-4B7F-B0E2-BB2A2D82C8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B11A39EB-B7B5-4D7F-8AFD-81F9EB5F260A}" type="slidenum">
              <a:rPr lang="en-US" altLang="en-US" sz="1000">
                <a:latin typeface="Arial" panose="020B0604020202020204" pitchFamily="34" charset="0"/>
                <a:cs typeface="Arial" panose="020B0604020202020204" pitchFamily="34" charset="0"/>
              </a:rPr>
              <a:pPr algn="r">
                <a:spcBef>
                  <a:spcPct val="0"/>
                </a:spcBef>
                <a:buFontTx/>
                <a:buNone/>
              </a:pPr>
              <a:t>17</a:t>
            </a:fld>
            <a:endParaRPr lang="en-US" altLang="en-US" sz="1000">
              <a:latin typeface="Arial" panose="020B0604020202020204" pitchFamily="34" charset="0"/>
              <a:cs typeface="Arial" panose="020B0604020202020204" pitchFamily="34" charset="0"/>
            </a:endParaRPr>
          </a:p>
        </p:txBody>
      </p:sp>
      <p:sp>
        <p:nvSpPr>
          <p:cNvPr id="10" name="CaixaDeTexto 9">
            <a:extLst>
              <a:ext uri="{FF2B5EF4-FFF2-40B4-BE49-F238E27FC236}">
                <a16:creationId xmlns:a16="http://schemas.microsoft.com/office/drawing/2014/main" id="{0BA0D101-A6A3-4132-A0AC-CF290D49D21F}"/>
              </a:ext>
            </a:extLst>
          </p:cNvPr>
          <p:cNvSpPr txBox="1"/>
          <p:nvPr/>
        </p:nvSpPr>
        <p:spPr>
          <a:xfrm>
            <a:off x="8402638" y="3268664"/>
            <a:ext cx="2089150" cy="9239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defRPr/>
            </a:pPr>
            <a:r>
              <a:rPr lang="pt-BR" dirty="0">
                <a:latin typeface="Times New Roman" pitchFamily="18" charset="0"/>
                <a:cs typeface="Times New Roman" pitchFamily="18" charset="0"/>
              </a:rPr>
              <a:t>Lista de Materiais na norma da EDP Escelsa</a:t>
            </a:r>
          </a:p>
        </p:txBody>
      </p:sp>
      <p:pic>
        <p:nvPicPr>
          <p:cNvPr id="39943" name="Picture 10">
            <a:extLst>
              <a:ext uri="{FF2B5EF4-FFF2-40B4-BE49-F238E27FC236}">
                <a16:creationId xmlns:a16="http://schemas.microsoft.com/office/drawing/2014/main" id="{F5FB8990-5509-49F7-A38A-EB9A677A8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969" t="15039" r="25000" b="82362"/>
          <a:stretch>
            <a:fillRect/>
          </a:stretch>
        </p:blipFill>
        <p:spPr bwMode="auto">
          <a:xfrm>
            <a:off x="2855913" y="822325"/>
            <a:ext cx="63436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a:extLst>
              <a:ext uri="{FF2B5EF4-FFF2-40B4-BE49-F238E27FC236}">
                <a16:creationId xmlns:a16="http://schemas.microsoft.com/office/drawing/2014/main" id="{AB1B24D3-29C3-4F39-9F42-ED321998A17B}"/>
              </a:ext>
            </a:extLst>
          </p:cNvPr>
          <p:cNvSpPr>
            <a:spLocks noGrp="1" noChangeArrowheads="1"/>
          </p:cNvSpPr>
          <p:nvPr>
            <p:ph type="title"/>
          </p:nvPr>
        </p:nvSpPr>
        <p:spPr/>
        <p:txBody>
          <a:bodyPr/>
          <a:lstStyle/>
          <a:p>
            <a:r>
              <a:rPr lang="pt-BR" altLang="en-US"/>
              <a:t>Desenho do Padrão de Entrada</a:t>
            </a:r>
          </a:p>
        </p:txBody>
      </p:sp>
      <p:sp>
        <p:nvSpPr>
          <p:cNvPr id="3" name="Espaço Reservado para Rodapé 2">
            <a:extLst>
              <a:ext uri="{FF2B5EF4-FFF2-40B4-BE49-F238E27FC236}">
                <a16:creationId xmlns:a16="http://schemas.microsoft.com/office/drawing/2014/main" id="{0B7FC653-BB27-4E53-B3BA-D49D68448D2A}"/>
              </a:ext>
            </a:extLst>
          </p:cNvPr>
          <p:cNvSpPr>
            <a:spLocks noGrp="1"/>
          </p:cNvSpPr>
          <p:nvPr>
            <p:ph type="ftr" sz="quarter" idx="11"/>
          </p:nvPr>
        </p:nvSpPr>
        <p:spPr/>
        <p:txBody>
          <a:bodyPr/>
          <a:lstStyle/>
          <a:p>
            <a:pPr>
              <a:defRPr/>
            </a:pPr>
            <a:r>
              <a:rPr lang="en-US"/>
              <a:t>UFES - Instalações Elétricas I</a:t>
            </a:r>
          </a:p>
        </p:txBody>
      </p:sp>
      <p:sp>
        <p:nvSpPr>
          <p:cNvPr id="41988" name="Espaço Reservado para Número de Slide 3">
            <a:extLst>
              <a:ext uri="{FF2B5EF4-FFF2-40B4-BE49-F238E27FC236}">
                <a16:creationId xmlns:a16="http://schemas.microsoft.com/office/drawing/2014/main" id="{DBE62D60-4AB5-4E4E-B1A2-779755DFDF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57B26011-782A-454F-84CA-BA420F323F22}" type="slidenum">
              <a:rPr lang="en-US" altLang="en-US" sz="1000">
                <a:latin typeface="Arial" panose="020B0604020202020204" pitchFamily="34" charset="0"/>
                <a:cs typeface="Arial" panose="020B0604020202020204" pitchFamily="34" charset="0"/>
              </a:rPr>
              <a:pPr algn="r">
                <a:spcBef>
                  <a:spcPct val="0"/>
                </a:spcBef>
                <a:buFontTx/>
                <a:buNone/>
              </a:pPr>
              <a:t>18</a:t>
            </a:fld>
            <a:endParaRPr lang="en-US" altLang="en-US" sz="1000">
              <a:latin typeface="Arial" panose="020B0604020202020204" pitchFamily="34" charset="0"/>
              <a:cs typeface="Arial" panose="020B0604020202020204" pitchFamily="34" charset="0"/>
            </a:endParaRPr>
          </a:p>
        </p:txBody>
      </p:sp>
      <p:pic>
        <p:nvPicPr>
          <p:cNvPr id="41989" name="Picture 2">
            <a:extLst>
              <a:ext uri="{FF2B5EF4-FFF2-40B4-BE49-F238E27FC236}">
                <a16:creationId xmlns:a16="http://schemas.microsoft.com/office/drawing/2014/main" id="{09916A2F-1D9D-4497-AA77-1F48BB7BF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231" t="18539" r="29427" b="6805"/>
          <a:stretch>
            <a:fillRect/>
          </a:stretch>
        </p:blipFill>
        <p:spPr bwMode="auto">
          <a:xfrm>
            <a:off x="1524001" y="836613"/>
            <a:ext cx="5040313"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2">
            <a:extLst>
              <a:ext uri="{FF2B5EF4-FFF2-40B4-BE49-F238E27FC236}">
                <a16:creationId xmlns:a16="http://schemas.microsoft.com/office/drawing/2014/main" id="{8EEEE949-DC7A-4DC3-897C-688186F3D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231" t="14760" r="29427" b="80515"/>
          <a:stretch>
            <a:fillRect/>
          </a:stretch>
        </p:blipFill>
        <p:spPr bwMode="auto">
          <a:xfrm>
            <a:off x="1657351" y="836613"/>
            <a:ext cx="50403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2">
            <a:extLst>
              <a:ext uri="{FF2B5EF4-FFF2-40B4-BE49-F238E27FC236}">
                <a16:creationId xmlns:a16="http://schemas.microsoft.com/office/drawing/2014/main" id="{DAA4B55B-B1A9-43DE-AB5C-BDB195ABE362}"/>
              </a:ext>
            </a:extLst>
          </p:cNvPr>
          <p:cNvGrpSpPr>
            <a:grpSpLocks/>
          </p:cNvGrpSpPr>
          <p:nvPr/>
        </p:nvGrpSpPr>
        <p:grpSpPr bwMode="auto">
          <a:xfrm>
            <a:off x="7032625" y="836613"/>
            <a:ext cx="3060700" cy="5645150"/>
            <a:chOff x="5508104" y="836712"/>
            <a:chExt cx="3060848" cy="5645652"/>
          </a:xfrm>
        </p:grpSpPr>
        <p:pic>
          <p:nvPicPr>
            <p:cNvPr id="41992" name="Picture 3">
              <a:extLst>
                <a:ext uri="{FF2B5EF4-FFF2-40B4-BE49-F238E27FC236}">
                  <a16:creationId xmlns:a16="http://schemas.microsoft.com/office/drawing/2014/main" id="{1017426A-9BA6-4543-8208-5BA742D92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8982" t="18329" r="39369" b="7391"/>
            <a:stretch>
              <a:fillRect/>
            </a:stretch>
          </p:blipFill>
          <p:spPr bwMode="auto">
            <a:xfrm>
              <a:off x="5652120" y="1009756"/>
              <a:ext cx="2552148"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4">
              <a:extLst>
                <a:ext uri="{FF2B5EF4-FFF2-40B4-BE49-F238E27FC236}">
                  <a16:creationId xmlns:a16="http://schemas.microsoft.com/office/drawing/2014/main" id="{AE83B09A-5CEF-4AE0-A140-E47925FE81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146" t="15034" r="46748" b="83075"/>
            <a:stretch>
              <a:fillRect/>
            </a:stretch>
          </p:blipFill>
          <p:spPr bwMode="auto">
            <a:xfrm>
              <a:off x="5508104" y="836712"/>
              <a:ext cx="3060848"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a:extLst>
              <a:ext uri="{FF2B5EF4-FFF2-40B4-BE49-F238E27FC236}">
                <a16:creationId xmlns:a16="http://schemas.microsoft.com/office/drawing/2014/main" id="{E895396E-514E-4DC1-90D0-8A4ED2626E8C}"/>
              </a:ext>
            </a:extLst>
          </p:cNvPr>
          <p:cNvSpPr>
            <a:spLocks noGrp="1" noChangeArrowheads="1"/>
          </p:cNvSpPr>
          <p:nvPr>
            <p:ph type="title"/>
          </p:nvPr>
        </p:nvSpPr>
        <p:spPr/>
        <p:txBody>
          <a:bodyPr/>
          <a:lstStyle/>
          <a:p>
            <a:r>
              <a:rPr lang="pt-BR" altLang="en-US"/>
              <a:t>5.3.7- Pedido de Fornecimento</a:t>
            </a:r>
          </a:p>
        </p:txBody>
      </p:sp>
      <p:sp>
        <p:nvSpPr>
          <p:cNvPr id="3" name="Espaço Reservado para Rodapé 2">
            <a:extLst>
              <a:ext uri="{FF2B5EF4-FFF2-40B4-BE49-F238E27FC236}">
                <a16:creationId xmlns:a16="http://schemas.microsoft.com/office/drawing/2014/main" id="{DE017C28-F7DA-4CB1-89B3-B5569BD32A2D}"/>
              </a:ext>
            </a:extLst>
          </p:cNvPr>
          <p:cNvSpPr>
            <a:spLocks noGrp="1"/>
          </p:cNvSpPr>
          <p:nvPr>
            <p:ph type="ftr" sz="quarter" idx="11"/>
          </p:nvPr>
        </p:nvSpPr>
        <p:spPr/>
        <p:txBody>
          <a:bodyPr/>
          <a:lstStyle/>
          <a:p>
            <a:pPr>
              <a:defRPr/>
            </a:pPr>
            <a:r>
              <a:rPr lang="en-US"/>
              <a:t>UFES - Instalações Elétricas I</a:t>
            </a:r>
          </a:p>
        </p:txBody>
      </p:sp>
      <p:sp>
        <p:nvSpPr>
          <p:cNvPr id="44036" name="Espaço Reservado para Número de Slide 3">
            <a:extLst>
              <a:ext uri="{FF2B5EF4-FFF2-40B4-BE49-F238E27FC236}">
                <a16:creationId xmlns:a16="http://schemas.microsoft.com/office/drawing/2014/main" id="{6DFDE5C5-3020-4608-9AEB-F3B0B7A3D3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7438B32F-4CED-4A66-BBB6-C69D05C74CD8}" type="slidenum">
              <a:rPr lang="en-US" altLang="en-US" sz="1000">
                <a:latin typeface="Arial" panose="020B0604020202020204" pitchFamily="34" charset="0"/>
                <a:cs typeface="Arial" panose="020B0604020202020204" pitchFamily="34" charset="0"/>
              </a:rPr>
              <a:pPr algn="r">
                <a:spcBef>
                  <a:spcPct val="0"/>
                </a:spcBef>
                <a:buFontTx/>
                <a:buNone/>
              </a:pPr>
              <a:t>19</a:t>
            </a:fld>
            <a:endParaRPr lang="en-US" altLang="en-US" sz="1000">
              <a:latin typeface="Arial" panose="020B0604020202020204" pitchFamily="34" charset="0"/>
              <a:cs typeface="Arial" panose="020B0604020202020204" pitchFamily="34" charset="0"/>
            </a:endParaRPr>
          </a:p>
        </p:txBody>
      </p:sp>
      <p:sp>
        <p:nvSpPr>
          <p:cNvPr id="44037" name="Rectangle 3">
            <a:extLst>
              <a:ext uri="{FF2B5EF4-FFF2-40B4-BE49-F238E27FC236}">
                <a16:creationId xmlns:a16="http://schemas.microsoft.com/office/drawing/2014/main" id="{69F81259-7DFB-4C3F-AA1B-AAF2BD67C773}"/>
              </a:ext>
            </a:extLst>
          </p:cNvPr>
          <p:cNvSpPr txBox="1">
            <a:spLocks noChangeArrowheads="1"/>
          </p:cNvSpPr>
          <p:nvPr/>
        </p:nvSpPr>
        <p:spPr bwMode="auto">
          <a:xfrm>
            <a:off x="1789113" y="908050"/>
            <a:ext cx="86868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lvl="1">
              <a:lnSpc>
                <a:spcPct val="80000"/>
              </a:lnSpc>
            </a:pPr>
            <a:endParaRPr lang="pt-BR" altLang="en-US" sz="2000"/>
          </a:p>
          <a:p>
            <a:pPr lvl="1">
              <a:lnSpc>
                <a:spcPct val="80000"/>
              </a:lnSpc>
            </a:pPr>
            <a:endParaRPr lang="pt-BR" altLang="en-US" sz="1400"/>
          </a:p>
          <a:p>
            <a:pPr>
              <a:lnSpc>
                <a:spcPct val="80000"/>
              </a:lnSpc>
            </a:pPr>
            <a:endParaRPr lang="pt-BR" altLang="en-US" sz="2400"/>
          </a:p>
        </p:txBody>
      </p:sp>
      <p:sp>
        <p:nvSpPr>
          <p:cNvPr id="6" name="Rectangle 3">
            <a:extLst>
              <a:ext uri="{FF2B5EF4-FFF2-40B4-BE49-F238E27FC236}">
                <a16:creationId xmlns:a16="http://schemas.microsoft.com/office/drawing/2014/main" id="{2FCF52E0-9C14-4A8B-9C6A-93AD9A3B5A0F}"/>
              </a:ext>
            </a:extLst>
          </p:cNvPr>
          <p:cNvSpPr txBox="1">
            <a:spLocks noChangeArrowheads="1"/>
          </p:cNvSpPr>
          <p:nvPr/>
        </p:nvSpPr>
        <p:spPr bwMode="auto">
          <a:xfrm>
            <a:off x="479375" y="879475"/>
            <a:ext cx="11160175"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nSpc>
                <a:spcPct val="80000"/>
              </a:lnSpc>
            </a:pPr>
            <a:r>
              <a:rPr lang="pt-BR" altLang="en-US" sz="2400" dirty="0"/>
              <a:t>O consumidor interessado deve entrar em contato com a concessionária  informando detalhadamente: </a:t>
            </a:r>
          </a:p>
          <a:p>
            <a:pPr lvl="1">
              <a:lnSpc>
                <a:spcPct val="80000"/>
              </a:lnSpc>
            </a:pPr>
            <a:r>
              <a:rPr lang="pt-BR" altLang="en-US" dirty="0"/>
              <a:t>Nome</a:t>
            </a:r>
            <a:r>
              <a:rPr lang="en-US" altLang="en-US" dirty="0"/>
              <a:t>;</a:t>
            </a:r>
            <a:endParaRPr lang="pt-BR" altLang="en-US" dirty="0"/>
          </a:p>
          <a:p>
            <a:pPr lvl="1">
              <a:lnSpc>
                <a:spcPct val="80000"/>
              </a:lnSpc>
            </a:pPr>
            <a:r>
              <a:rPr lang="pt-BR" altLang="en-US" dirty="0"/>
              <a:t>Endereço completo do imóvel a ser ligado e, se possível, o número da referência da conta de energia elétrica do vizinho mais próximo;</a:t>
            </a:r>
          </a:p>
          <a:p>
            <a:pPr lvl="1">
              <a:lnSpc>
                <a:spcPct val="80000"/>
              </a:lnSpc>
            </a:pPr>
            <a:r>
              <a:rPr lang="pt-BR" altLang="en-US" dirty="0"/>
              <a:t>Relação da carga instalada (pontos de luz, aparelhos, motores, etc.) e características especiais, se possuírem;</a:t>
            </a:r>
          </a:p>
          <a:p>
            <a:pPr lvl="1">
              <a:lnSpc>
                <a:spcPct val="80000"/>
              </a:lnSpc>
            </a:pPr>
            <a:r>
              <a:rPr lang="pt-BR" altLang="en-US" dirty="0"/>
              <a:t>Localização do imóvel em relação às vias públicas com indicação da posição do padrão de entrada;</a:t>
            </a:r>
          </a:p>
          <a:p>
            <a:pPr lvl="1">
              <a:lnSpc>
                <a:spcPct val="80000"/>
              </a:lnSpc>
            </a:pPr>
            <a:r>
              <a:rPr lang="pt-BR" altLang="en-US" dirty="0"/>
              <a:t>Documentos pessoais e/ou comerciais (CPF, RG ou para ligações comerciais ou industriais, CNPJ e a Inscrição Estadual);</a:t>
            </a:r>
          </a:p>
          <a:p>
            <a:pPr lvl="1">
              <a:lnSpc>
                <a:spcPct val="80000"/>
              </a:lnSpc>
              <a:spcAft>
                <a:spcPts val="600"/>
              </a:spcAft>
            </a:pPr>
            <a:r>
              <a:rPr lang="pt-BR" altLang="en-US" dirty="0"/>
              <a:t>Ramo de atividade da Empresa, se for o caso.</a:t>
            </a:r>
          </a:p>
          <a:p>
            <a:pPr>
              <a:lnSpc>
                <a:spcPct val="80000"/>
              </a:lnSpc>
            </a:pPr>
            <a:r>
              <a:rPr lang="pt-BR" altLang="en-US" sz="2400" dirty="0"/>
              <a:t>Em resposta ao pedido, a concessionária fornecerá:</a:t>
            </a:r>
          </a:p>
          <a:p>
            <a:pPr lvl="1">
              <a:lnSpc>
                <a:spcPct val="80000"/>
              </a:lnSpc>
            </a:pPr>
            <a:r>
              <a:rPr lang="pt-BR" altLang="en-US" dirty="0"/>
              <a:t>A necessidade ou não de execução de serviços na rede;</a:t>
            </a:r>
          </a:p>
          <a:p>
            <a:pPr lvl="1">
              <a:lnSpc>
                <a:spcPct val="80000"/>
              </a:lnSpc>
            </a:pPr>
            <a:r>
              <a:rPr lang="pt-BR" altLang="en-US" dirty="0"/>
              <a:t>Custo a ser pago pelo interessado, se houver;</a:t>
            </a:r>
          </a:p>
          <a:p>
            <a:pPr lvl="1">
              <a:lnSpc>
                <a:spcPct val="80000"/>
              </a:lnSpc>
            </a:pPr>
            <a:r>
              <a:rPr lang="pt-BR" altLang="en-US" dirty="0"/>
              <a:t>Categoria de atendimento a ser enquadrado.</a:t>
            </a:r>
          </a:p>
          <a:p>
            <a:pPr lvl="1">
              <a:lnSpc>
                <a:spcPct val="80000"/>
              </a:lnSpc>
            </a:pPr>
            <a:endParaRPr lang="pt-BR" altLang="en-US" sz="2400" dirty="0"/>
          </a:p>
          <a:p>
            <a:pPr>
              <a:lnSpc>
                <a:spcPct val="80000"/>
              </a:lnSpc>
            </a:pPr>
            <a:endParaRPr lang="pt-BR"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28AA6A18-CC45-4E6F-B372-C0770FE7B57F}"/>
              </a:ext>
            </a:extLst>
          </p:cNvPr>
          <p:cNvSpPr>
            <a:spLocks noGrp="1"/>
          </p:cNvSpPr>
          <p:nvPr>
            <p:ph type="ftr" sz="quarter" idx="11"/>
          </p:nvPr>
        </p:nvSpPr>
        <p:spPr/>
        <p:txBody>
          <a:bodyPr/>
          <a:lstStyle/>
          <a:p>
            <a:pPr>
              <a:defRPr/>
            </a:pPr>
            <a:r>
              <a:rPr lang="en-US"/>
              <a:t>UFES - Instalações Elétricas I</a:t>
            </a:r>
          </a:p>
        </p:txBody>
      </p:sp>
      <p:sp>
        <p:nvSpPr>
          <p:cNvPr id="7171" name="Espaço Reservado para Número de Slide 5">
            <a:extLst>
              <a:ext uri="{FF2B5EF4-FFF2-40B4-BE49-F238E27FC236}">
                <a16:creationId xmlns:a16="http://schemas.microsoft.com/office/drawing/2014/main" id="{B84DBF1E-438A-471F-87FF-A1E9C68177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8AC17EAE-F8F0-49DB-AE78-59167D735CED}" type="slidenum">
              <a:rPr lang="en-US" altLang="en-US" sz="1000">
                <a:latin typeface="Arial" panose="020B0604020202020204" pitchFamily="34" charset="0"/>
                <a:cs typeface="Arial" panose="020B0604020202020204" pitchFamily="34" charset="0"/>
              </a:rPr>
              <a:pPr algn="r">
                <a:spcBef>
                  <a:spcPct val="0"/>
                </a:spcBef>
                <a:buFontTx/>
                <a:buNone/>
              </a:pPr>
              <a:t>2</a:t>
            </a:fld>
            <a:endParaRPr lang="en-US" altLang="en-US" sz="1000">
              <a:latin typeface="Arial" panose="020B0604020202020204" pitchFamily="34" charset="0"/>
              <a:cs typeface="Arial" panose="020B0604020202020204" pitchFamily="34" charset="0"/>
            </a:endParaRPr>
          </a:p>
        </p:txBody>
      </p:sp>
      <p:sp>
        <p:nvSpPr>
          <p:cNvPr id="7172" name="Rectangle 2">
            <a:extLst>
              <a:ext uri="{FF2B5EF4-FFF2-40B4-BE49-F238E27FC236}">
                <a16:creationId xmlns:a16="http://schemas.microsoft.com/office/drawing/2014/main" id="{4EA200C5-79A8-4F46-9493-98C9620DE3B3}"/>
              </a:ext>
            </a:extLst>
          </p:cNvPr>
          <p:cNvSpPr>
            <a:spLocks noGrp="1" noChangeArrowheads="1"/>
          </p:cNvSpPr>
          <p:nvPr>
            <p:ph type="title"/>
          </p:nvPr>
        </p:nvSpPr>
        <p:spPr>
          <a:xfrm>
            <a:off x="2024063" y="188913"/>
            <a:ext cx="8215312" cy="576262"/>
          </a:xfrm>
        </p:spPr>
        <p:txBody>
          <a:bodyPr/>
          <a:lstStyle/>
          <a:p>
            <a:pPr eaLnBrk="1" hangingPunct="1"/>
            <a:r>
              <a:rPr lang="en-US" altLang="en-US"/>
              <a:t>5.1- Introdução</a:t>
            </a:r>
          </a:p>
        </p:txBody>
      </p:sp>
      <p:sp>
        <p:nvSpPr>
          <p:cNvPr id="7173" name="Rectangle 3">
            <a:extLst>
              <a:ext uri="{FF2B5EF4-FFF2-40B4-BE49-F238E27FC236}">
                <a16:creationId xmlns:a16="http://schemas.microsoft.com/office/drawing/2014/main" id="{BF52D1CF-124E-4BDD-BBA9-AB9C68005A28}"/>
              </a:ext>
            </a:extLst>
          </p:cNvPr>
          <p:cNvSpPr>
            <a:spLocks noGrp="1" noChangeArrowheads="1"/>
          </p:cNvSpPr>
          <p:nvPr>
            <p:ph type="body" idx="1"/>
          </p:nvPr>
        </p:nvSpPr>
        <p:spPr>
          <a:xfrm>
            <a:off x="695400" y="5732464"/>
            <a:ext cx="10945216" cy="865187"/>
          </a:xfrm>
        </p:spPr>
        <p:txBody>
          <a:bodyPr/>
          <a:lstStyle/>
          <a:p>
            <a:pPr eaLnBrk="1" hangingPunct="1"/>
            <a:r>
              <a:rPr lang="pt-BR" altLang="en-US" sz="2200" dirty="0">
                <a:sym typeface="Symbol" panose="05050102010706020507" pitchFamily="18" charset="2"/>
              </a:rPr>
              <a:t>Quem define como ligar uma residência, prédio, comércio, indústria a rede de energia elétrica local?</a:t>
            </a:r>
          </a:p>
          <a:p>
            <a:pPr lvl="1" eaLnBrk="1" hangingPunct="1"/>
            <a:endParaRPr lang="pt-BR" altLang="en-US" sz="2000" dirty="0">
              <a:sym typeface="Symbol" panose="05050102010706020507" pitchFamily="18" charset="2"/>
            </a:endParaRPr>
          </a:p>
          <a:p>
            <a:pPr lvl="1" eaLnBrk="1" hangingPunct="1">
              <a:buFontTx/>
              <a:buNone/>
            </a:pPr>
            <a:endParaRPr lang="pt-BR" altLang="en-US" sz="2000" dirty="0">
              <a:sym typeface="Symbol" panose="05050102010706020507" pitchFamily="18" charset="2"/>
            </a:endParaRPr>
          </a:p>
          <a:p>
            <a:pPr lvl="1" eaLnBrk="1" hangingPunct="1">
              <a:buFontTx/>
              <a:buNone/>
            </a:pPr>
            <a:endParaRPr lang="pt-BR" altLang="en-US" sz="2000" dirty="0">
              <a:sym typeface="Symbol" panose="05050102010706020507" pitchFamily="18" charset="2"/>
            </a:endParaRPr>
          </a:p>
          <a:p>
            <a:pPr lvl="1" eaLnBrk="1" hangingPunct="1"/>
            <a:endParaRPr lang="pt-BR" altLang="en-US" sz="2000" dirty="0">
              <a:sym typeface="Symbol" panose="05050102010706020507" pitchFamily="18" charset="2"/>
            </a:endParaRPr>
          </a:p>
          <a:p>
            <a:pPr lvl="2" eaLnBrk="1" hangingPunct="1"/>
            <a:endParaRPr lang="pt-BR" altLang="en-US" sz="1800" dirty="0">
              <a:sym typeface="Symbol" panose="05050102010706020507" pitchFamily="18" charset="2"/>
            </a:endParaRPr>
          </a:p>
        </p:txBody>
      </p:sp>
      <p:pic>
        <p:nvPicPr>
          <p:cNvPr id="7174" name="Picture 2">
            <a:extLst>
              <a:ext uri="{FF2B5EF4-FFF2-40B4-BE49-F238E27FC236}">
                <a16:creationId xmlns:a16="http://schemas.microsoft.com/office/drawing/2014/main" id="{9939B8A2-9805-4B07-9865-DC244DF4B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92" b="5634"/>
          <a:stretch>
            <a:fillRect/>
          </a:stretch>
        </p:blipFill>
        <p:spPr bwMode="auto">
          <a:xfrm>
            <a:off x="1720850" y="866776"/>
            <a:ext cx="875665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BC63B0D7-C841-42BC-BB1E-F1421131AF31}"/>
              </a:ext>
            </a:extLst>
          </p:cNvPr>
          <p:cNvSpPr>
            <a:spLocks noGrp="1" noChangeArrowheads="1"/>
          </p:cNvSpPr>
          <p:nvPr>
            <p:ph type="title"/>
          </p:nvPr>
        </p:nvSpPr>
        <p:spPr/>
        <p:txBody>
          <a:bodyPr/>
          <a:lstStyle/>
          <a:p>
            <a:r>
              <a:rPr lang="pt-BR" altLang="en-US"/>
              <a:t>Exemplo</a:t>
            </a:r>
          </a:p>
        </p:txBody>
      </p:sp>
      <p:sp>
        <p:nvSpPr>
          <p:cNvPr id="45059" name="CaixaDeTexto 5">
            <a:extLst>
              <a:ext uri="{FF2B5EF4-FFF2-40B4-BE49-F238E27FC236}">
                <a16:creationId xmlns:a16="http://schemas.microsoft.com/office/drawing/2014/main" id="{502351ED-5A72-4511-8CF1-C7AA1AF45AD7}"/>
              </a:ext>
            </a:extLst>
          </p:cNvPr>
          <p:cNvSpPr txBox="1">
            <a:spLocks noChangeArrowheads="1"/>
          </p:cNvSpPr>
          <p:nvPr/>
        </p:nvSpPr>
        <p:spPr bwMode="auto">
          <a:xfrm>
            <a:off x="407369" y="879476"/>
            <a:ext cx="11232182"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1085850" indent="-34290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200"/>
              </a:spcAft>
              <a:buNone/>
            </a:pPr>
            <a:r>
              <a:rPr lang="pt-BR" altLang="en-US" sz="2400" dirty="0"/>
              <a:t>Exemplo 5.1) Definir o padrão de entrada de uma residência com 150 m</a:t>
            </a:r>
            <a:r>
              <a:rPr lang="pt-BR" altLang="en-US" sz="2400" baseline="30000" dirty="0"/>
              <a:t>2</a:t>
            </a:r>
            <a:r>
              <a:rPr lang="pt-BR" altLang="en-US" sz="2400" dirty="0"/>
              <a:t> localizada na Grande Vitória, com as seguintes cargas elétricas instaladas:</a:t>
            </a:r>
          </a:p>
          <a:p>
            <a:pPr lvl="1" eaLnBrk="1" hangingPunct="1">
              <a:spcBef>
                <a:spcPct val="0"/>
              </a:spcBef>
              <a:buFont typeface="Arial" panose="020B0604020202020204" pitchFamily="34" charset="0"/>
              <a:buChar char="•"/>
            </a:pPr>
            <a:r>
              <a:rPr lang="pt-BR" altLang="en-US" sz="2400" dirty="0"/>
              <a:t>Iluminação: 900 VA</a:t>
            </a:r>
          </a:p>
          <a:p>
            <a:pPr lvl="1" eaLnBrk="1" hangingPunct="1">
              <a:spcBef>
                <a:spcPct val="0"/>
              </a:spcBef>
              <a:buFont typeface="Arial" panose="020B0604020202020204" pitchFamily="34" charset="0"/>
              <a:buChar char="•"/>
            </a:pPr>
            <a:r>
              <a:rPr lang="pt-BR" altLang="en-US" sz="2400" dirty="0"/>
              <a:t>Chuveiro:  5400W</a:t>
            </a:r>
          </a:p>
          <a:p>
            <a:pPr lvl="1" eaLnBrk="1" hangingPunct="1">
              <a:spcBef>
                <a:spcPct val="0"/>
              </a:spcBef>
              <a:buFont typeface="Arial" panose="020B0604020202020204" pitchFamily="34" charset="0"/>
              <a:buChar char="•"/>
            </a:pPr>
            <a:r>
              <a:rPr lang="pt-BR" altLang="en-US" sz="2400" dirty="0"/>
              <a:t>Forno Microondas: 1500W</a:t>
            </a:r>
          </a:p>
          <a:p>
            <a:pPr lvl="1" eaLnBrk="1" hangingPunct="1">
              <a:spcBef>
                <a:spcPct val="0"/>
              </a:spcBef>
              <a:buFont typeface="Arial" panose="020B0604020202020204" pitchFamily="34" charset="0"/>
              <a:buChar char="•"/>
            </a:pPr>
            <a:r>
              <a:rPr lang="pt-BR" altLang="en-US" sz="2400" dirty="0"/>
              <a:t>Ferro elétrico: 1000W</a:t>
            </a:r>
          </a:p>
          <a:p>
            <a:pPr lvl="1" eaLnBrk="1" hangingPunct="1">
              <a:spcBef>
                <a:spcPct val="0"/>
              </a:spcBef>
              <a:buFont typeface="Arial" panose="020B0604020202020204" pitchFamily="34" charset="0"/>
              <a:buChar char="•"/>
            </a:pPr>
            <a:r>
              <a:rPr lang="pt-BR" altLang="en-US" sz="2400" dirty="0"/>
              <a:t>Motor do portão eletrônico: 1/2 CV, 220V</a:t>
            </a:r>
          </a:p>
          <a:p>
            <a:pPr lvl="1" eaLnBrk="1" hangingPunct="1">
              <a:spcBef>
                <a:spcPct val="0"/>
              </a:spcBef>
              <a:buFont typeface="Arial" panose="020B0604020202020204" pitchFamily="34" charset="0"/>
              <a:buChar char="•"/>
            </a:pPr>
            <a:r>
              <a:rPr lang="pt-BR" altLang="en-US" sz="2400" dirty="0"/>
              <a:t>Ar condicionado 10000 btu/h: 2 x 1720 W</a:t>
            </a:r>
          </a:p>
          <a:p>
            <a:pPr lvl="1" eaLnBrk="1" hangingPunct="1">
              <a:spcBef>
                <a:spcPct val="0"/>
              </a:spcBef>
              <a:buFont typeface="Arial" panose="020B0604020202020204" pitchFamily="34" charset="0"/>
              <a:buChar char="•"/>
            </a:pPr>
            <a:endParaRPr lang="pt-BR" altLang="en-US" sz="2400" dirty="0"/>
          </a:p>
          <a:p>
            <a:pPr eaLnBrk="1" hangingPunct="1">
              <a:spcBef>
                <a:spcPct val="0"/>
              </a:spcBef>
              <a:buFontTx/>
              <a:buNone/>
            </a:pPr>
            <a:r>
              <a:rPr lang="pt-BR" altLang="en-US" sz="2400" dirty="0"/>
              <a:t> Obs.: O padrão de entrada será instalado em muro.</a:t>
            </a:r>
          </a:p>
          <a:p>
            <a:pPr lvl="1" eaLnBrk="1" hangingPunct="1">
              <a:spcBef>
                <a:spcPct val="0"/>
              </a:spcBef>
              <a:buFont typeface="Arial" panose="020B0604020202020204" pitchFamily="34" charset="0"/>
              <a:buChar char="•"/>
            </a:pPr>
            <a:endParaRPr lang="pt-BR" altLang="en-US" sz="2400" dirty="0"/>
          </a:p>
        </p:txBody>
      </p:sp>
      <p:sp>
        <p:nvSpPr>
          <p:cNvPr id="45060" name="Espaço Reservado para Número de Slide 12">
            <a:extLst>
              <a:ext uri="{FF2B5EF4-FFF2-40B4-BE49-F238E27FC236}">
                <a16:creationId xmlns:a16="http://schemas.microsoft.com/office/drawing/2014/main" id="{D1C4E832-68B1-4FB0-994A-E978F8FDA4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6CDF42F7-806C-4BAF-93A6-661F96EB9D98}" type="slidenum">
              <a:rPr lang="en-US" altLang="en-US" sz="1000">
                <a:latin typeface="Arial" panose="020B0604020202020204" pitchFamily="34" charset="0"/>
                <a:cs typeface="Arial" panose="020B0604020202020204" pitchFamily="34" charset="0"/>
              </a:rPr>
              <a:pPr algn="r">
                <a:spcBef>
                  <a:spcPct val="0"/>
                </a:spcBef>
                <a:buFontTx/>
                <a:buNone/>
              </a:pPr>
              <a:t>20</a:t>
            </a:fld>
            <a:endParaRPr lang="en-US" altLang="en-US" sz="1000">
              <a:latin typeface="Arial" panose="020B0604020202020204" pitchFamily="34" charset="0"/>
              <a:cs typeface="Arial" panose="020B0604020202020204" pitchFamily="34" charset="0"/>
            </a:endParaRPr>
          </a:p>
        </p:txBody>
      </p:sp>
      <p:sp>
        <p:nvSpPr>
          <p:cNvPr id="14" name="Espaço Reservado para Rodapé 13">
            <a:extLst>
              <a:ext uri="{FF2B5EF4-FFF2-40B4-BE49-F238E27FC236}">
                <a16:creationId xmlns:a16="http://schemas.microsoft.com/office/drawing/2014/main" id="{BA428299-BCB3-4A5C-A7F0-A0A7ACA24C99}"/>
              </a:ext>
            </a:extLst>
          </p:cNvPr>
          <p:cNvSpPr>
            <a:spLocks noGrp="1"/>
          </p:cNvSpPr>
          <p:nvPr>
            <p:ph type="ftr" sz="quarter" idx="11"/>
          </p:nvPr>
        </p:nvSpPr>
        <p:spPr/>
        <p:txBody>
          <a:bodyPr/>
          <a:lstStyle/>
          <a:p>
            <a:pPr>
              <a:defRPr/>
            </a:pPr>
            <a:r>
              <a:rPr lang="en-US"/>
              <a:t>UFES - Instalações Elétricas 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BC63B0D7-C841-42BC-BB1E-F1421131AF31}"/>
              </a:ext>
            </a:extLst>
          </p:cNvPr>
          <p:cNvSpPr>
            <a:spLocks noGrp="1" noChangeArrowheads="1"/>
          </p:cNvSpPr>
          <p:nvPr>
            <p:ph type="title"/>
          </p:nvPr>
        </p:nvSpPr>
        <p:spPr/>
        <p:txBody>
          <a:bodyPr/>
          <a:lstStyle/>
          <a:p>
            <a:r>
              <a:rPr lang="pt-BR" altLang="en-US" dirty="0"/>
              <a:t>Solução</a:t>
            </a:r>
          </a:p>
        </p:txBody>
      </p:sp>
      <p:sp>
        <p:nvSpPr>
          <p:cNvPr id="45059" name="CaixaDeTexto 5">
            <a:extLst>
              <a:ext uri="{FF2B5EF4-FFF2-40B4-BE49-F238E27FC236}">
                <a16:creationId xmlns:a16="http://schemas.microsoft.com/office/drawing/2014/main" id="{502351ED-5A72-4511-8CF1-C7AA1AF45AD7}"/>
              </a:ext>
            </a:extLst>
          </p:cNvPr>
          <p:cNvSpPr txBox="1">
            <a:spLocks noChangeArrowheads="1"/>
          </p:cNvSpPr>
          <p:nvPr/>
        </p:nvSpPr>
        <p:spPr bwMode="auto">
          <a:xfrm>
            <a:off x="380859" y="955419"/>
            <a:ext cx="11232182"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1085850" indent="-34290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150000"/>
              </a:lnSpc>
              <a:spcBef>
                <a:spcPct val="0"/>
              </a:spcBef>
              <a:buFont typeface="Arial" panose="020B0604020202020204" pitchFamily="34" charset="0"/>
              <a:buChar char="•"/>
            </a:pPr>
            <a:r>
              <a:rPr lang="pt-BR" altLang="en-US" sz="2400" dirty="0"/>
              <a:t> Iluminação:  900 VA, adotar cos </a:t>
            </a:r>
            <a:r>
              <a:rPr lang="pt-BR" altLang="en-US" sz="2400" dirty="0">
                <a:latin typeface="Symbol" panose="05050102010706020507" pitchFamily="18" charset="2"/>
                <a:sym typeface="Symbol" panose="05050102010706020507" pitchFamily="18" charset="2"/>
              </a:rPr>
              <a:t>q </a:t>
            </a:r>
            <a:r>
              <a:rPr lang="pt-BR" altLang="en-US" sz="2400" dirty="0">
                <a:sym typeface="Symbol" panose="05050102010706020507" pitchFamily="18" charset="2"/>
              </a:rPr>
              <a:t>=1       900W</a:t>
            </a:r>
          </a:p>
          <a:p>
            <a:pPr eaLnBrk="1" hangingPunct="1">
              <a:lnSpc>
                <a:spcPct val="150000"/>
              </a:lnSpc>
              <a:spcBef>
                <a:spcPct val="0"/>
              </a:spcBef>
              <a:buFont typeface="Arial" panose="020B0604020202020204" pitchFamily="34" charset="0"/>
              <a:buChar char="•"/>
            </a:pPr>
            <a:r>
              <a:rPr lang="pt-BR" altLang="en-US" sz="2400" dirty="0">
                <a:sym typeface="Symbol" panose="05050102010706020507" pitchFamily="18" charset="2"/>
              </a:rPr>
              <a:t> Tomada: 150 m</a:t>
            </a:r>
            <a:r>
              <a:rPr lang="pt-BR" altLang="en-US" sz="2400" baseline="30000" dirty="0">
                <a:sym typeface="Symbol" panose="05050102010706020507" pitchFamily="18" charset="2"/>
              </a:rPr>
              <a:t>2</a:t>
            </a:r>
            <a:r>
              <a:rPr lang="pt-BR" altLang="en-US" sz="2400" dirty="0">
                <a:sym typeface="Symbol" panose="05050102010706020507" pitchFamily="18" charset="2"/>
              </a:rPr>
              <a:t>, Tabela 2          140 &lt; S ≤ 170        2900W</a:t>
            </a:r>
          </a:p>
          <a:p>
            <a:pPr eaLnBrk="1" hangingPunct="1">
              <a:lnSpc>
                <a:spcPct val="150000"/>
              </a:lnSpc>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lnSpc>
                <a:spcPct val="150000"/>
              </a:lnSpc>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lnSpc>
                <a:spcPct val="150000"/>
              </a:lnSpc>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lnSpc>
                <a:spcPct val="150000"/>
              </a:lnSpc>
              <a:spcBef>
                <a:spcPct val="0"/>
              </a:spcBef>
              <a:buFont typeface="Arial" panose="020B0604020202020204" pitchFamily="34" charset="0"/>
              <a:buChar char="•"/>
            </a:pPr>
            <a:r>
              <a:rPr lang="pt-BR" altLang="en-US" sz="2400" dirty="0">
                <a:sym typeface="Symbol" panose="05050102010706020507" pitchFamily="18" charset="2"/>
              </a:rPr>
              <a:t>Motor: ½ CV, 220V         790 W</a:t>
            </a: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p>
        </p:txBody>
      </p:sp>
      <p:sp>
        <p:nvSpPr>
          <p:cNvPr id="45060" name="Espaço Reservado para Número de Slide 12">
            <a:extLst>
              <a:ext uri="{FF2B5EF4-FFF2-40B4-BE49-F238E27FC236}">
                <a16:creationId xmlns:a16="http://schemas.microsoft.com/office/drawing/2014/main" id="{D1C4E832-68B1-4FB0-994A-E978F8FDA4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6CDF42F7-806C-4BAF-93A6-661F96EB9D98}" type="slidenum">
              <a:rPr lang="en-US" altLang="en-US" sz="1000">
                <a:latin typeface="Arial" panose="020B0604020202020204" pitchFamily="34" charset="0"/>
                <a:cs typeface="Arial" panose="020B0604020202020204" pitchFamily="34" charset="0"/>
              </a:rPr>
              <a:pPr algn="r">
                <a:spcBef>
                  <a:spcPct val="0"/>
                </a:spcBef>
                <a:buFontTx/>
                <a:buNone/>
              </a:pPr>
              <a:t>21</a:t>
            </a:fld>
            <a:endParaRPr lang="en-US" altLang="en-US" sz="1000">
              <a:latin typeface="Arial" panose="020B0604020202020204" pitchFamily="34" charset="0"/>
              <a:cs typeface="Arial" panose="020B0604020202020204" pitchFamily="34" charset="0"/>
            </a:endParaRPr>
          </a:p>
        </p:txBody>
      </p:sp>
      <p:sp>
        <p:nvSpPr>
          <p:cNvPr id="14" name="Espaço Reservado para Rodapé 13">
            <a:extLst>
              <a:ext uri="{FF2B5EF4-FFF2-40B4-BE49-F238E27FC236}">
                <a16:creationId xmlns:a16="http://schemas.microsoft.com/office/drawing/2014/main" id="{BA428299-BCB3-4A5C-A7F0-A0A7ACA24C99}"/>
              </a:ext>
            </a:extLst>
          </p:cNvPr>
          <p:cNvSpPr>
            <a:spLocks noGrp="1"/>
          </p:cNvSpPr>
          <p:nvPr>
            <p:ph type="ftr" sz="quarter" idx="11"/>
          </p:nvPr>
        </p:nvSpPr>
        <p:spPr/>
        <p:txBody>
          <a:bodyPr/>
          <a:lstStyle/>
          <a:p>
            <a:pPr>
              <a:defRPr/>
            </a:pPr>
            <a:r>
              <a:rPr lang="en-US"/>
              <a:t>UFES - Instalações Elétricas I</a:t>
            </a:r>
          </a:p>
        </p:txBody>
      </p:sp>
      <p:sp>
        <p:nvSpPr>
          <p:cNvPr id="2" name="Seta: para a Direita 1">
            <a:extLst>
              <a:ext uri="{FF2B5EF4-FFF2-40B4-BE49-F238E27FC236}">
                <a16:creationId xmlns:a16="http://schemas.microsoft.com/office/drawing/2014/main" id="{06DDC21F-84CB-4566-8FE3-DC885E454419}"/>
              </a:ext>
            </a:extLst>
          </p:cNvPr>
          <p:cNvSpPr/>
          <p:nvPr/>
        </p:nvSpPr>
        <p:spPr>
          <a:xfrm>
            <a:off x="5333727" y="1284040"/>
            <a:ext cx="360040" cy="457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extLst>
              <a:ext uri="{FF2B5EF4-FFF2-40B4-BE49-F238E27FC236}">
                <a16:creationId xmlns:a16="http://schemas.microsoft.com/office/drawing/2014/main" id="{9B7AC1AC-9F2B-4613-9ECB-1D225F251960}"/>
              </a:ext>
            </a:extLst>
          </p:cNvPr>
          <p:cNvSpPr/>
          <p:nvPr/>
        </p:nvSpPr>
        <p:spPr>
          <a:xfrm>
            <a:off x="3996164" y="1832476"/>
            <a:ext cx="360040" cy="457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a Direita 5">
            <a:extLst>
              <a:ext uri="{FF2B5EF4-FFF2-40B4-BE49-F238E27FC236}">
                <a16:creationId xmlns:a16="http://schemas.microsoft.com/office/drawing/2014/main" id="{653BD752-E9CC-4EC9-98B8-CB3CE88C47AB}"/>
              </a:ext>
            </a:extLst>
          </p:cNvPr>
          <p:cNvSpPr/>
          <p:nvPr/>
        </p:nvSpPr>
        <p:spPr>
          <a:xfrm>
            <a:off x="6452281" y="1848491"/>
            <a:ext cx="360040" cy="457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6" name="Agrupar 15">
            <a:extLst>
              <a:ext uri="{FF2B5EF4-FFF2-40B4-BE49-F238E27FC236}">
                <a16:creationId xmlns:a16="http://schemas.microsoft.com/office/drawing/2014/main" id="{69CF7E4E-D3FB-430C-9C00-B204A0E56438}"/>
              </a:ext>
            </a:extLst>
          </p:cNvPr>
          <p:cNvGrpSpPr/>
          <p:nvPr/>
        </p:nvGrpSpPr>
        <p:grpSpPr>
          <a:xfrm>
            <a:off x="1666945" y="2056538"/>
            <a:ext cx="8081755" cy="1419849"/>
            <a:chOff x="1542637" y="2164474"/>
            <a:chExt cx="8343369" cy="1540752"/>
          </a:xfrm>
        </p:grpSpPr>
        <p:pic>
          <p:nvPicPr>
            <p:cNvPr id="3" name="Imagem 2">
              <a:extLst>
                <a:ext uri="{FF2B5EF4-FFF2-40B4-BE49-F238E27FC236}">
                  <a16:creationId xmlns:a16="http://schemas.microsoft.com/office/drawing/2014/main" id="{ABE8447B-71FC-438C-B925-43F56BB624FD}"/>
                </a:ext>
              </a:extLst>
            </p:cNvPr>
            <p:cNvPicPr>
              <a:picLocks noChangeAspect="1"/>
            </p:cNvPicPr>
            <p:nvPr/>
          </p:nvPicPr>
          <p:blipFill rotWithShape="1">
            <a:blip r:embed="rId3"/>
            <a:srcRect t="36786"/>
            <a:stretch/>
          </p:blipFill>
          <p:spPr>
            <a:xfrm>
              <a:off x="1542637" y="2481820"/>
              <a:ext cx="8314348" cy="842198"/>
            </a:xfrm>
            <a:prstGeom prst="rect">
              <a:avLst/>
            </a:prstGeom>
          </p:spPr>
        </p:pic>
        <p:pic>
          <p:nvPicPr>
            <p:cNvPr id="4" name="Imagem 3">
              <a:extLst>
                <a:ext uri="{FF2B5EF4-FFF2-40B4-BE49-F238E27FC236}">
                  <a16:creationId xmlns:a16="http://schemas.microsoft.com/office/drawing/2014/main" id="{49D12506-5AA3-4B5C-8470-44C8EEBFF3D2}"/>
                </a:ext>
              </a:extLst>
            </p:cNvPr>
            <p:cNvPicPr>
              <a:picLocks noChangeAspect="1"/>
            </p:cNvPicPr>
            <p:nvPr/>
          </p:nvPicPr>
          <p:blipFill>
            <a:blip r:embed="rId4"/>
            <a:stretch>
              <a:fillRect/>
            </a:stretch>
          </p:blipFill>
          <p:spPr>
            <a:xfrm>
              <a:off x="1657534" y="3303928"/>
              <a:ext cx="8215475" cy="401298"/>
            </a:xfrm>
            <a:prstGeom prst="rect">
              <a:avLst/>
            </a:prstGeom>
          </p:spPr>
        </p:pic>
        <p:pic>
          <p:nvPicPr>
            <p:cNvPr id="13" name="Imagem 12">
              <a:extLst>
                <a:ext uri="{FF2B5EF4-FFF2-40B4-BE49-F238E27FC236}">
                  <a16:creationId xmlns:a16="http://schemas.microsoft.com/office/drawing/2014/main" id="{C01F8AAB-DD0A-4852-B2E0-A51614453B09}"/>
                </a:ext>
              </a:extLst>
            </p:cNvPr>
            <p:cNvPicPr>
              <a:picLocks noChangeAspect="1"/>
            </p:cNvPicPr>
            <p:nvPr/>
          </p:nvPicPr>
          <p:blipFill rotWithShape="1">
            <a:blip r:embed="rId3"/>
            <a:srcRect b="76284"/>
            <a:stretch/>
          </p:blipFill>
          <p:spPr>
            <a:xfrm>
              <a:off x="1571658" y="2164474"/>
              <a:ext cx="8314348" cy="315970"/>
            </a:xfrm>
            <a:prstGeom prst="rect">
              <a:avLst/>
            </a:prstGeom>
          </p:spPr>
        </p:pic>
      </p:grpSp>
      <p:grpSp>
        <p:nvGrpSpPr>
          <p:cNvPr id="15" name="Agrupar 14">
            <a:extLst>
              <a:ext uri="{FF2B5EF4-FFF2-40B4-BE49-F238E27FC236}">
                <a16:creationId xmlns:a16="http://schemas.microsoft.com/office/drawing/2014/main" id="{AF48CF92-5C16-4C87-BBE4-49C94243660F}"/>
              </a:ext>
            </a:extLst>
          </p:cNvPr>
          <p:cNvGrpSpPr/>
          <p:nvPr/>
        </p:nvGrpSpPr>
        <p:grpSpPr>
          <a:xfrm>
            <a:off x="3063797" y="4386160"/>
            <a:ext cx="6793188" cy="2046647"/>
            <a:chOff x="3051336" y="4264062"/>
            <a:chExt cx="6793188" cy="2046647"/>
          </a:xfrm>
        </p:grpSpPr>
        <p:pic>
          <p:nvPicPr>
            <p:cNvPr id="8" name="Imagem 7">
              <a:extLst>
                <a:ext uri="{FF2B5EF4-FFF2-40B4-BE49-F238E27FC236}">
                  <a16:creationId xmlns:a16="http://schemas.microsoft.com/office/drawing/2014/main" id="{2C20944A-B3BD-4E8C-8ED0-094AB927E0B7}"/>
                </a:ext>
              </a:extLst>
            </p:cNvPr>
            <p:cNvPicPr>
              <a:picLocks noChangeAspect="1"/>
            </p:cNvPicPr>
            <p:nvPr/>
          </p:nvPicPr>
          <p:blipFill rotWithShape="1">
            <a:blip r:embed="rId5"/>
            <a:srcRect t="38062" b="-1"/>
            <a:stretch/>
          </p:blipFill>
          <p:spPr>
            <a:xfrm>
              <a:off x="3067556" y="4725144"/>
              <a:ext cx="6776968" cy="1106216"/>
            </a:xfrm>
            <a:prstGeom prst="rect">
              <a:avLst/>
            </a:prstGeom>
          </p:spPr>
        </p:pic>
        <p:pic>
          <p:nvPicPr>
            <p:cNvPr id="20" name="Imagem 19">
              <a:extLst>
                <a:ext uri="{FF2B5EF4-FFF2-40B4-BE49-F238E27FC236}">
                  <a16:creationId xmlns:a16="http://schemas.microsoft.com/office/drawing/2014/main" id="{8821B60E-4FC1-4B3E-A3F5-4DF0C96113FC}"/>
                </a:ext>
              </a:extLst>
            </p:cNvPr>
            <p:cNvPicPr>
              <a:picLocks noChangeAspect="1"/>
            </p:cNvPicPr>
            <p:nvPr/>
          </p:nvPicPr>
          <p:blipFill rotWithShape="1">
            <a:blip r:embed="rId5"/>
            <a:srcRect t="2841" b="73014"/>
            <a:stretch/>
          </p:blipFill>
          <p:spPr>
            <a:xfrm>
              <a:off x="3051336" y="4264062"/>
              <a:ext cx="6776968" cy="431233"/>
            </a:xfrm>
            <a:prstGeom prst="rect">
              <a:avLst/>
            </a:prstGeom>
          </p:spPr>
        </p:pic>
        <p:pic>
          <p:nvPicPr>
            <p:cNvPr id="21" name="Imagem 20">
              <a:extLst>
                <a:ext uri="{FF2B5EF4-FFF2-40B4-BE49-F238E27FC236}">
                  <a16:creationId xmlns:a16="http://schemas.microsoft.com/office/drawing/2014/main" id="{0F33A25D-1035-4693-9DBD-F13A55E93534}"/>
                </a:ext>
              </a:extLst>
            </p:cNvPr>
            <p:cNvPicPr>
              <a:picLocks noChangeAspect="1"/>
            </p:cNvPicPr>
            <p:nvPr/>
          </p:nvPicPr>
          <p:blipFill>
            <a:blip r:embed="rId6"/>
            <a:stretch>
              <a:fillRect/>
            </a:stretch>
          </p:blipFill>
          <p:spPr>
            <a:xfrm>
              <a:off x="3190915" y="5815129"/>
              <a:ext cx="6605029" cy="495580"/>
            </a:xfrm>
            <a:prstGeom prst="rect">
              <a:avLst/>
            </a:prstGeom>
          </p:spPr>
        </p:pic>
      </p:grpSp>
      <p:sp>
        <p:nvSpPr>
          <p:cNvPr id="18" name="Seta: para a Direita 17">
            <a:extLst>
              <a:ext uri="{FF2B5EF4-FFF2-40B4-BE49-F238E27FC236}">
                <a16:creationId xmlns:a16="http://schemas.microsoft.com/office/drawing/2014/main" id="{51C7EF00-5DB4-4193-8991-5110CE348C4B}"/>
              </a:ext>
            </a:extLst>
          </p:cNvPr>
          <p:cNvSpPr/>
          <p:nvPr/>
        </p:nvSpPr>
        <p:spPr>
          <a:xfrm>
            <a:off x="3137501" y="4039268"/>
            <a:ext cx="360040" cy="457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8314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BC63B0D7-C841-42BC-BB1E-F1421131AF31}"/>
              </a:ext>
            </a:extLst>
          </p:cNvPr>
          <p:cNvSpPr>
            <a:spLocks noGrp="1" noChangeArrowheads="1"/>
          </p:cNvSpPr>
          <p:nvPr>
            <p:ph type="title"/>
          </p:nvPr>
        </p:nvSpPr>
        <p:spPr/>
        <p:txBody>
          <a:bodyPr/>
          <a:lstStyle/>
          <a:p>
            <a:r>
              <a:rPr lang="pt-BR" altLang="en-US" dirty="0"/>
              <a:t>Solução</a:t>
            </a:r>
          </a:p>
        </p:txBody>
      </p:sp>
      <p:sp>
        <p:nvSpPr>
          <p:cNvPr id="45059" name="CaixaDeTexto 5">
            <a:extLst>
              <a:ext uri="{FF2B5EF4-FFF2-40B4-BE49-F238E27FC236}">
                <a16:creationId xmlns:a16="http://schemas.microsoft.com/office/drawing/2014/main" id="{502351ED-5A72-4511-8CF1-C7AA1AF45AD7}"/>
              </a:ext>
            </a:extLst>
          </p:cNvPr>
          <p:cNvSpPr txBox="1">
            <a:spLocks noChangeArrowheads="1"/>
          </p:cNvSpPr>
          <p:nvPr/>
        </p:nvSpPr>
        <p:spPr bwMode="auto">
          <a:xfrm>
            <a:off x="380859" y="955419"/>
            <a:ext cx="1123218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1085850" indent="-34290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eaLnBrk="1" hangingPunct="1">
              <a:lnSpc>
                <a:spcPct val="150000"/>
              </a:lnSpc>
              <a:spcBef>
                <a:spcPct val="0"/>
              </a:spcBef>
              <a:buFont typeface="Arial" panose="020B0604020202020204" pitchFamily="34" charset="0"/>
              <a:buChar char="•"/>
            </a:pPr>
            <a:r>
              <a:rPr lang="pt-BR" altLang="en-US" sz="2400" dirty="0"/>
              <a:t> </a:t>
            </a:r>
            <a:r>
              <a:rPr lang="pt-BR" altLang="en-US" sz="2000" dirty="0"/>
              <a:t>Carga Instalada = ⅀ Cargas = 900 + 2900 + 790 + 5400 + 1500 + 1000 + 2 x 1720=15,93 kW </a:t>
            </a:r>
            <a:endParaRPr lang="pt-BR" altLang="en-US" sz="2000" dirty="0">
              <a:sym typeface="Symbol" panose="05050102010706020507" pitchFamily="18" charset="2"/>
            </a:endParaRPr>
          </a:p>
          <a:p>
            <a:pPr eaLnBrk="1" hangingPunct="1">
              <a:lnSpc>
                <a:spcPct val="150000"/>
              </a:lnSpc>
              <a:spcBef>
                <a:spcPct val="0"/>
              </a:spcBef>
              <a:buNone/>
            </a:pPr>
            <a:endParaRPr lang="pt-BR" altLang="en-US" sz="2400" dirty="0">
              <a:sym typeface="Symbol" panose="05050102010706020507" pitchFamily="18" charset="2"/>
            </a:endParaRPr>
          </a:p>
          <a:p>
            <a:pPr eaLnBrk="1" hangingPunct="1">
              <a:lnSpc>
                <a:spcPct val="150000"/>
              </a:lnSpc>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lnSpc>
                <a:spcPct val="150000"/>
              </a:lnSpc>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sym typeface="Symbol" panose="05050102010706020507" pitchFamily="18" charset="2"/>
            </a:endParaRPr>
          </a:p>
          <a:p>
            <a:pPr eaLnBrk="1" hangingPunct="1">
              <a:spcBef>
                <a:spcPct val="0"/>
              </a:spcBef>
              <a:buFont typeface="Arial" panose="020B0604020202020204" pitchFamily="34" charset="0"/>
              <a:buChar char="•"/>
            </a:pPr>
            <a:endParaRPr lang="pt-BR" altLang="en-US" sz="2400" dirty="0"/>
          </a:p>
        </p:txBody>
      </p:sp>
      <p:sp>
        <p:nvSpPr>
          <p:cNvPr id="45060" name="Espaço Reservado para Número de Slide 12">
            <a:extLst>
              <a:ext uri="{FF2B5EF4-FFF2-40B4-BE49-F238E27FC236}">
                <a16:creationId xmlns:a16="http://schemas.microsoft.com/office/drawing/2014/main" id="{D1C4E832-68B1-4FB0-994A-E978F8FDA4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6CDF42F7-806C-4BAF-93A6-661F96EB9D98}" type="slidenum">
              <a:rPr lang="en-US" altLang="en-US" sz="1000">
                <a:latin typeface="Arial" panose="020B0604020202020204" pitchFamily="34" charset="0"/>
                <a:cs typeface="Arial" panose="020B0604020202020204" pitchFamily="34" charset="0"/>
              </a:rPr>
              <a:pPr algn="r">
                <a:spcBef>
                  <a:spcPct val="0"/>
                </a:spcBef>
                <a:buFontTx/>
                <a:buNone/>
              </a:pPr>
              <a:t>22</a:t>
            </a:fld>
            <a:endParaRPr lang="en-US" altLang="en-US" sz="1000">
              <a:latin typeface="Arial" panose="020B0604020202020204" pitchFamily="34" charset="0"/>
              <a:cs typeface="Arial" panose="020B0604020202020204" pitchFamily="34" charset="0"/>
            </a:endParaRPr>
          </a:p>
        </p:txBody>
      </p:sp>
      <p:sp>
        <p:nvSpPr>
          <p:cNvPr id="14" name="Espaço Reservado para Rodapé 13">
            <a:extLst>
              <a:ext uri="{FF2B5EF4-FFF2-40B4-BE49-F238E27FC236}">
                <a16:creationId xmlns:a16="http://schemas.microsoft.com/office/drawing/2014/main" id="{BA428299-BCB3-4A5C-A7F0-A0A7ACA24C99}"/>
              </a:ext>
            </a:extLst>
          </p:cNvPr>
          <p:cNvSpPr>
            <a:spLocks noGrp="1"/>
          </p:cNvSpPr>
          <p:nvPr>
            <p:ph type="ftr" sz="quarter" idx="11"/>
          </p:nvPr>
        </p:nvSpPr>
        <p:spPr/>
        <p:txBody>
          <a:bodyPr/>
          <a:lstStyle/>
          <a:p>
            <a:pPr>
              <a:defRPr/>
            </a:pPr>
            <a:r>
              <a:rPr lang="en-US"/>
              <a:t>UFES - Instalações Elétricas I</a:t>
            </a:r>
          </a:p>
        </p:txBody>
      </p:sp>
      <p:pic>
        <p:nvPicPr>
          <p:cNvPr id="9" name="Imagem 8">
            <a:extLst>
              <a:ext uri="{FF2B5EF4-FFF2-40B4-BE49-F238E27FC236}">
                <a16:creationId xmlns:a16="http://schemas.microsoft.com/office/drawing/2014/main" id="{BACD4683-9896-45FF-8F66-7D6FC1589FA3}"/>
              </a:ext>
            </a:extLst>
          </p:cNvPr>
          <p:cNvPicPr>
            <a:picLocks noChangeAspect="1"/>
          </p:cNvPicPr>
          <p:nvPr/>
        </p:nvPicPr>
        <p:blipFill>
          <a:blip r:embed="rId3"/>
          <a:stretch>
            <a:fillRect/>
          </a:stretch>
        </p:blipFill>
        <p:spPr>
          <a:xfrm>
            <a:off x="1536128" y="1613983"/>
            <a:ext cx="8443637" cy="266081"/>
          </a:xfrm>
          <a:prstGeom prst="rect">
            <a:avLst/>
          </a:prstGeom>
        </p:spPr>
      </p:pic>
      <p:pic>
        <p:nvPicPr>
          <p:cNvPr id="10" name="Imagem 9">
            <a:extLst>
              <a:ext uri="{FF2B5EF4-FFF2-40B4-BE49-F238E27FC236}">
                <a16:creationId xmlns:a16="http://schemas.microsoft.com/office/drawing/2014/main" id="{2331F82A-9A8E-4830-AE5A-32161F65522D}"/>
              </a:ext>
            </a:extLst>
          </p:cNvPr>
          <p:cNvPicPr>
            <a:picLocks noChangeAspect="1"/>
          </p:cNvPicPr>
          <p:nvPr/>
        </p:nvPicPr>
        <p:blipFill>
          <a:blip r:embed="rId4"/>
          <a:stretch>
            <a:fillRect/>
          </a:stretch>
        </p:blipFill>
        <p:spPr>
          <a:xfrm>
            <a:off x="2423592" y="1899733"/>
            <a:ext cx="7081777" cy="4446697"/>
          </a:xfrm>
          <a:prstGeom prst="rect">
            <a:avLst/>
          </a:prstGeom>
        </p:spPr>
      </p:pic>
      <p:sp>
        <p:nvSpPr>
          <p:cNvPr id="11" name="Retângulo 10">
            <a:extLst>
              <a:ext uri="{FF2B5EF4-FFF2-40B4-BE49-F238E27FC236}">
                <a16:creationId xmlns:a16="http://schemas.microsoft.com/office/drawing/2014/main" id="{466A0AB8-B656-4D03-A941-889F1E1FBC02}"/>
              </a:ext>
            </a:extLst>
          </p:cNvPr>
          <p:cNvSpPr/>
          <p:nvPr/>
        </p:nvSpPr>
        <p:spPr>
          <a:xfrm>
            <a:off x="2423592" y="3645024"/>
            <a:ext cx="6984776" cy="1296144"/>
          </a:xfrm>
          <a:prstGeom prst="rect">
            <a:avLst/>
          </a:prstGeom>
          <a:solidFill>
            <a:schemeClr val="lt1">
              <a:alpha val="0"/>
            </a:schemeClr>
          </a:solidFill>
          <a:ln w="79375">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68000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BC63B0D7-C841-42BC-BB1E-F1421131AF31}"/>
              </a:ext>
            </a:extLst>
          </p:cNvPr>
          <p:cNvSpPr>
            <a:spLocks noGrp="1" noChangeArrowheads="1"/>
          </p:cNvSpPr>
          <p:nvPr>
            <p:ph type="title"/>
          </p:nvPr>
        </p:nvSpPr>
        <p:spPr/>
        <p:txBody>
          <a:bodyPr/>
          <a:lstStyle/>
          <a:p>
            <a:r>
              <a:rPr lang="pt-BR" altLang="en-US" dirty="0"/>
              <a:t>Solução</a:t>
            </a:r>
          </a:p>
        </p:txBody>
      </p:sp>
      <p:sp>
        <p:nvSpPr>
          <p:cNvPr id="45060" name="Espaço Reservado para Número de Slide 12">
            <a:extLst>
              <a:ext uri="{FF2B5EF4-FFF2-40B4-BE49-F238E27FC236}">
                <a16:creationId xmlns:a16="http://schemas.microsoft.com/office/drawing/2014/main" id="{D1C4E832-68B1-4FB0-994A-E978F8FDA4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6CDF42F7-806C-4BAF-93A6-661F96EB9D98}" type="slidenum">
              <a:rPr lang="en-US" altLang="en-US" sz="1000">
                <a:latin typeface="Arial" panose="020B0604020202020204" pitchFamily="34" charset="0"/>
                <a:cs typeface="Arial" panose="020B0604020202020204" pitchFamily="34" charset="0"/>
              </a:rPr>
              <a:pPr algn="r">
                <a:spcBef>
                  <a:spcPct val="0"/>
                </a:spcBef>
                <a:buFontTx/>
                <a:buNone/>
              </a:pPr>
              <a:t>23</a:t>
            </a:fld>
            <a:endParaRPr lang="en-US" altLang="en-US" sz="1000">
              <a:latin typeface="Arial" panose="020B0604020202020204" pitchFamily="34" charset="0"/>
              <a:cs typeface="Arial" panose="020B0604020202020204" pitchFamily="34" charset="0"/>
            </a:endParaRPr>
          </a:p>
        </p:txBody>
      </p:sp>
      <p:sp>
        <p:nvSpPr>
          <p:cNvPr id="14" name="Espaço Reservado para Rodapé 13">
            <a:extLst>
              <a:ext uri="{FF2B5EF4-FFF2-40B4-BE49-F238E27FC236}">
                <a16:creationId xmlns:a16="http://schemas.microsoft.com/office/drawing/2014/main" id="{BA428299-BCB3-4A5C-A7F0-A0A7ACA24C99}"/>
              </a:ext>
            </a:extLst>
          </p:cNvPr>
          <p:cNvSpPr>
            <a:spLocks noGrp="1"/>
          </p:cNvSpPr>
          <p:nvPr>
            <p:ph type="ftr" sz="quarter" idx="11"/>
          </p:nvPr>
        </p:nvSpPr>
        <p:spPr/>
        <p:txBody>
          <a:bodyPr/>
          <a:lstStyle/>
          <a:p>
            <a:pPr>
              <a:defRPr/>
            </a:pPr>
            <a:r>
              <a:rPr lang="en-US"/>
              <a:t>UFES - Instalações Elétricas I</a:t>
            </a:r>
          </a:p>
        </p:txBody>
      </p:sp>
      <p:pic>
        <p:nvPicPr>
          <p:cNvPr id="2" name="Imagem 1">
            <a:extLst>
              <a:ext uri="{FF2B5EF4-FFF2-40B4-BE49-F238E27FC236}">
                <a16:creationId xmlns:a16="http://schemas.microsoft.com/office/drawing/2014/main" id="{2CBD40D2-83A3-4BC0-8668-D808CD2D691D}"/>
              </a:ext>
            </a:extLst>
          </p:cNvPr>
          <p:cNvPicPr>
            <a:picLocks noChangeAspect="1"/>
          </p:cNvPicPr>
          <p:nvPr/>
        </p:nvPicPr>
        <p:blipFill rotWithShape="1">
          <a:blip r:embed="rId3"/>
          <a:srcRect b="9051"/>
          <a:stretch/>
        </p:blipFill>
        <p:spPr>
          <a:xfrm>
            <a:off x="983432" y="891887"/>
            <a:ext cx="4630733" cy="5229200"/>
          </a:xfrm>
          <a:prstGeom prst="rect">
            <a:avLst/>
          </a:prstGeom>
        </p:spPr>
      </p:pic>
      <p:pic>
        <p:nvPicPr>
          <p:cNvPr id="3" name="Imagem 2">
            <a:extLst>
              <a:ext uri="{FF2B5EF4-FFF2-40B4-BE49-F238E27FC236}">
                <a16:creationId xmlns:a16="http://schemas.microsoft.com/office/drawing/2014/main" id="{3A2CB994-0858-4927-B922-B26BC7E3C668}"/>
              </a:ext>
            </a:extLst>
          </p:cNvPr>
          <p:cNvPicPr>
            <a:picLocks noChangeAspect="1"/>
          </p:cNvPicPr>
          <p:nvPr/>
        </p:nvPicPr>
        <p:blipFill rotWithShape="1">
          <a:blip r:embed="rId3"/>
          <a:srcRect t="93049"/>
          <a:stretch/>
        </p:blipFill>
        <p:spPr>
          <a:xfrm>
            <a:off x="1414449" y="6023444"/>
            <a:ext cx="5523470" cy="476672"/>
          </a:xfrm>
          <a:prstGeom prst="rect">
            <a:avLst/>
          </a:prstGeom>
        </p:spPr>
      </p:pic>
      <p:pic>
        <p:nvPicPr>
          <p:cNvPr id="4" name="Imagem 3">
            <a:extLst>
              <a:ext uri="{FF2B5EF4-FFF2-40B4-BE49-F238E27FC236}">
                <a16:creationId xmlns:a16="http://schemas.microsoft.com/office/drawing/2014/main" id="{406F5431-DC92-4F1D-88FA-62766E687E68}"/>
              </a:ext>
            </a:extLst>
          </p:cNvPr>
          <p:cNvPicPr>
            <a:picLocks noChangeAspect="1"/>
          </p:cNvPicPr>
          <p:nvPr/>
        </p:nvPicPr>
        <p:blipFill>
          <a:blip r:embed="rId4"/>
          <a:stretch>
            <a:fillRect/>
          </a:stretch>
        </p:blipFill>
        <p:spPr>
          <a:xfrm>
            <a:off x="5447928" y="1035310"/>
            <a:ext cx="5910518" cy="4930803"/>
          </a:xfrm>
          <a:prstGeom prst="rect">
            <a:avLst/>
          </a:prstGeom>
        </p:spPr>
      </p:pic>
    </p:spTree>
    <p:extLst>
      <p:ext uri="{BB962C8B-B14F-4D97-AF65-F5344CB8AC3E}">
        <p14:creationId xmlns:p14="http://schemas.microsoft.com/office/powerpoint/2010/main" val="106460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5F7292B7-E2F8-4216-B8B0-3ACA8B2E8F58}"/>
              </a:ext>
            </a:extLst>
          </p:cNvPr>
          <p:cNvSpPr>
            <a:spLocks noGrp="1"/>
          </p:cNvSpPr>
          <p:nvPr>
            <p:ph type="ftr" sz="quarter" idx="11"/>
          </p:nvPr>
        </p:nvSpPr>
        <p:spPr/>
        <p:txBody>
          <a:bodyPr/>
          <a:lstStyle/>
          <a:p>
            <a:pPr>
              <a:defRPr/>
            </a:pPr>
            <a:r>
              <a:rPr lang="en-US"/>
              <a:t>UFES - Instalações Elétricas I</a:t>
            </a:r>
          </a:p>
        </p:txBody>
      </p:sp>
      <p:sp>
        <p:nvSpPr>
          <p:cNvPr id="9219" name="Espaço Reservado para Número de Slide 5">
            <a:extLst>
              <a:ext uri="{FF2B5EF4-FFF2-40B4-BE49-F238E27FC236}">
                <a16:creationId xmlns:a16="http://schemas.microsoft.com/office/drawing/2014/main" id="{0BCAF364-76E4-49D7-BF9F-472C1C5BDD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E1201A82-7E24-4FF0-8635-1F4CDC9B42C5}" type="slidenum">
              <a:rPr lang="en-US" altLang="en-US" sz="1000">
                <a:latin typeface="Arial" panose="020B0604020202020204" pitchFamily="34" charset="0"/>
                <a:cs typeface="Arial" panose="020B0604020202020204" pitchFamily="34" charset="0"/>
              </a:rPr>
              <a:pPr algn="r">
                <a:spcBef>
                  <a:spcPct val="0"/>
                </a:spcBef>
                <a:buFontTx/>
                <a:buNone/>
              </a:pPr>
              <a:t>3</a:t>
            </a:fld>
            <a:endParaRPr lang="en-US" altLang="en-US" sz="1000">
              <a:latin typeface="Arial" panose="020B0604020202020204" pitchFamily="34" charset="0"/>
              <a:cs typeface="Arial" panose="020B0604020202020204" pitchFamily="34" charset="0"/>
            </a:endParaRPr>
          </a:p>
        </p:txBody>
      </p:sp>
      <p:sp>
        <p:nvSpPr>
          <p:cNvPr id="9220" name="Rectangle 2">
            <a:extLst>
              <a:ext uri="{FF2B5EF4-FFF2-40B4-BE49-F238E27FC236}">
                <a16:creationId xmlns:a16="http://schemas.microsoft.com/office/drawing/2014/main" id="{C81E22CB-1AEA-456E-9B2C-60DC85A7814B}"/>
              </a:ext>
            </a:extLst>
          </p:cNvPr>
          <p:cNvSpPr>
            <a:spLocks noGrp="1" noChangeArrowheads="1"/>
          </p:cNvSpPr>
          <p:nvPr>
            <p:ph type="title"/>
          </p:nvPr>
        </p:nvSpPr>
        <p:spPr>
          <a:xfrm>
            <a:off x="2024063" y="188913"/>
            <a:ext cx="8215312" cy="576262"/>
          </a:xfrm>
        </p:spPr>
        <p:txBody>
          <a:bodyPr/>
          <a:lstStyle/>
          <a:p>
            <a:pPr eaLnBrk="1" hangingPunct="1"/>
            <a:r>
              <a:rPr lang="en-US" altLang="en-US"/>
              <a:t>Introdução</a:t>
            </a:r>
          </a:p>
        </p:txBody>
      </p:sp>
      <p:sp>
        <p:nvSpPr>
          <p:cNvPr id="2054" name="Rectangle 3">
            <a:extLst>
              <a:ext uri="{FF2B5EF4-FFF2-40B4-BE49-F238E27FC236}">
                <a16:creationId xmlns:a16="http://schemas.microsoft.com/office/drawing/2014/main" id="{BFAC939E-BE8F-4EEE-9F82-356529B76F84}"/>
              </a:ext>
            </a:extLst>
          </p:cNvPr>
          <p:cNvSpPr>
            <a:spLocks noGrp="1" noChangeArrowheads="1"/>
          </p:cNvSpPr>
          <p:nvPr>
            <p:ph type="body" idx="1"/>
          </p:nvPr>
        </p:nvSpPr>
        <p:spPr>
          <a:xfrm>
            <a:off x="407368" y="908720"/>
            <a:ext cx="11305256" cy="4977731"/>
          </a:xfrm>
        </p:spPr>
        <p:txBody>
          <a:bodyPr/>
          <a:lstStyle/>
          <a:p>
            <a:pPr eaLnBrk="1" hangingPunct="1"/>
            <a:r>
              <a:rPr lang="pt-BR" altLang="en-US" sz="2300" dirty="0"/>
              <a:t>Resposta: É a concessionária de energia elétrica local, por meio de uma norma que define o padrão de entrada.</a:t>
            </a:r>
          </a:p>
          <a:p>
            <a:pPr eaLnBrk="1" hangingPunct="1"/>
            <a:r>
              <a:rPr lang="pt-BR" altLang="en-US" sz="2300" dirty="0"/>
              <a:t>Alguns exemplos de normas:</a:t>
            </a:r>
          </a:p>
          <a:p>
            <a:pPr lvl="1" eaLnBrk="1" hangingPunct="1"/>
            <a:r>
              <a:rPr lang="pt-BR" altLang="en-US" sz="2000" dirty="0">
                <a:sym typeface="Symbol" panose="05050102010706020507" pitchFamily="18" charset="2"/>
              </a:rPr>
              <a:t>EDP Escelsa (Espírito Santo):</a:t>
            </a:r>
          </a:p>
          <a:p>
            <a:pPr lvl="2" eaLnBrk="1" hangingPunct="1"/>
            <a:r>
              <a:rPr lang="pt-BR" altLang="en-US" sz="1800" dirty="0">
                <a:sym typeface="Symbol" panose="05050102010706020507" pitchFamily="18" charset="2"/>
              </a:rPr>
              <a:t>Só não opera em Colatina-ES, aonde atua a </a:t>
            </a:r>
            <a:r>
              <a:rPr lang="pt-BR" altLang="en-US" sz="1800" dirty="0"/>
              <a:t>Empresa Luz e Força Santa Maria S.A</a:t>
            </a:r>
            <a:endParaRPr lang="pt-BR" altLang="en-US" sz="1800" dirty="0">
              <a:sym typeface="Symbol" panose="05050102010706020507" pitchFamily="18" charset="2"/>
            </a:endParaRPr>
          </a:p>
          <a:p>
            <a:pPr lvl="2" eaLnBrk="1" hangingPunct="1"/>
            <a:r>
              <a:rPr lang="pt-BR" altLang="en-US" sz="1800" dirty="0">
                <a:sym typeface="Symbol" panose="05050102010706020507" pitchFamily="18" charset="2"/>
              </a:rPr>
              <a:t>Fornecimento de Energia Elétrica em Tensão Secundária Edificações Individuais / Edificações Coletivas;</a:t>
            </a:r>
          </a:p>
          <a:p>
            <a:pPr lvl="2" eaLnBrk="1" hangingPunct="1"/>
            <a:r>
              <a:rPr lang="pt-BR" altLang="en-US" sz="1800" dirty="0">
                <a:sym typeface="Symbol" panose="05050102010706020507" pitchFamily="18" charset="2"/>
              </a:rPr>
              <a:t>Fornecimento de Energia Elétrica em Tensão Primária de Distribuição.</a:t>
            </a:r>
          </a:p>
          <a:p>
            <a:pPr lvl="1" eaLnBrk="1" hangingPunct="1"/>
            <a:r>
              <a:rPr lang="pt-BR" altLang="en-US" sz="2000" dirty="0">
                <a:sym typeface="Symbol" panose="05050102010706020507" pitchFamily="18" charset="2"/>
              </a:rPr>
              <a:t>Cemig (Minas Gerais):</a:t>
            </a:r>
          </a:p>
          <a:p>
            <a:pPr lvl="2" eaLnBrk="1" hangingPunct="1"/>
            <a:r>
              <a:rPr lang="pt-BR" altLang="en-US" sz="1800" dirty="0">
                <a:sym typeface="Symbol" panose="05050102010706020507" pitchFamily="18" charset="2"/>
              </a:rPr>
              <a:t>ND-5.1 – Fornecimento de Energia Elétrica em Tensão Secundária - Rede de Distribuição Aérea - Edificações Individuais (11/1998); ND-5.2 - Edificações Coletivas (12/1999).</a:t>
            </a:r>
          </a:p>
          <a:p>
            <a:pPr lvl="1" eaLnBrk="1" hangingPunct="1"/>
            <a:r>
              <a:rPr lang="pt-BR" altLang="en-US" sz="2000" dirty="0">
                <a:sym typeface="Symbol" panose="05050102010706020507" pitchFamily="18" charset="2"/>
              </a:rPr>
              <a:t>Light (Rio de Janeiro):</a:t>
            </a:r>
          </a:p>
          <a:p>
            <a:pPr lvl="2" eaLnBrk="1" hangingPunct="1"/>
            <a:r>
              <a:rPr lang="pt-BR" altLang="en-US" sz="1800" dirty="0">
                <a:sym typeface="Symbol" panose="05050102010706020507" pitchFamily="18" charset="2"/>
              </a:rPr>
              <a:t>Regulamentação para Suprimentos de Consumidores- Baixa Tensão (11/2007).</a:t>
            </a:r>
          </a:p>
          <a:p>
            <a:pPr lvl="1" eaLnBrk="1" hangingPunct="1"/>
            <a:endParaRPr lang="pt-BR" altLang="en-US" dirty="0">
              <a:sym typeface="Symbol" panose="05050102010706020507" pitchFamily="18" charset="2"/>
            </a:endParaRPr>
          </a:p>
          <a:p>
            <a:pPr lvl="1" eaLnBrk="1" hangingPunct="1"/>
            <a:endParaRPr lang="pt-BR" altLang="en-US" dirty="0">
              <a:sym typeface="Symbol" panose="05050102010706020507" pitchFamily="18" charset="2"/>
            </a:endParaRPr>
          </a:p>
          <a:p>
            <a:pPr lvl="2" eaLnBrk="1" hangingPunct="1"/>
            <a:endParaRPr lang="pt-BR" altLang="en-US" dirty="0">
              <a:sym typeface="Symbol" panose="05050102010706020507" pitchFamily="18" charset="2"/>
            </a:endParaRPr>
          </a:p>
        </p:txBody>
      </p:sp>
      <p:graphicFrame>
        <p:nvGraphicFramePr>
          <p:cNvPr id="2050" name="Object 3">
            <a:extLst>
              <a:ext uri="{FF2B5EF4-FFF2-40B4-BE49-F238E27FC236}">
                <a16:creationId xmlns:a16="http://schemas.microsoft.com/office/drawing/2014/main" id="{61BB0B9F-4D5E-4469-99FB-5BAAF568C9F3}"/>
              </a:ext>
            </a:extLst>
          </p:cNvPr>
          <p:cNvGraphicFramePr>
            <a:graphicFrameLocks noChangeAspect="1"/>
          </p:cNvGraphicFramePr>
          <p:nvPr/>
        </p:nvGraphicFramePr>
        <p:xfrm>
          <a:off x="5880100" y="5643564"/>
          <a:ext cx="431800" cy="1087437"/>
        </p:xfrm>
        <a:graphic>
          <a:graphicData uri="http://schemas.openxmlformats.org/presentationml/2006/ole">
            <mc:AlternateContent xmlns:mc="http://schemas.openxmlformats.org/markup-compatibility/2006">
              <mc:Choice xmlns:v="urn:schemas-microsoft-com:vml" Requires="v">
                <p:oleObj spid="_x0000_s9237" name="Equation" r:id="rId4" imgW="76035" imgH="177415" progId="Equation.DSMT4">
                  <p:embed/>
                </p:oleObj>
              </mc:Choice>
              <mc:Fallback>
                <p:oleObj name="Equation" r:id="rId4" imgW="76035" imgH="177415"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5643564"/>
                        <a:ext cx="43180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4">
                                            <p:txEl>
                                              <p:pRg st="1" end="1"/>
                                            </p:txEl>
                                          </p:spTgt>
                                        </p:tgtEl>
                                        <p:attrNameLst>
                                          <p:attrName>style.visibility</p:attrName>
                                        </p:attrNameLst>
                                      </p:cBhvr>
                                      <p:to>
                                        <p:strVal val="visible"/>
                                      </p:to>
                                    </p:set>
                                    <p:animEffect transition="in" filter="box(in)">
                                      <p:cBhvr>
                                        <p:cTn id="7" dur="500"/>
                                        <p:tgtEl>
                                          <p:spTgt spid="20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54">
                                            <p:txEl>
                                              <p:pRg st="2" end="2"/>
                                            </p:txEl>
                                          </p:spTgt>
                                        </p:tgtEl>
                                        <p:attrNameLst>
                                          <p:attrName>style.visibility</p:attrName>
                                        </p:attrNameLst>
                                      </p:cBhvr>
                                      <p:to>
                                        <p:strVal val="visible"/>
                                      </p:to>
                                    </p:set>
                                    <p:animEffect transition="in" filter="box(in)">
                                      <p:cBhvr>
                                        <p:cTn id="12" dur="500"/>
                                        <p:tgtEl>
                                          <p:spTgt spid="20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54">
                                            <p:txEl>
                                              <p:pRg st="3" end="3"/>
                                            </p:txEl>
                                          </p:spTgt>
                                        </p:tgtEl>
                                        <p:attrNameLst>
                                          <p:attrName>style.visibility</p:attrName>
                                        </p:attrNameLst>
                                      </p:cBhvr>
                                      <p:to>
                                        <p:strVal val="visible"/>
                                      </p:to>
                                    </p:set>
                                    <p:animEffect transition="in" filter="box(in)">
                                      <p:cBhvr>
                                        <p:cTn id="17" dur="500"/>
                                        <p:tgtEl>
                                          <p:spTgt spid="20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54">
                                            <p:txEl>
                                              <p:pRg st="4" end="4"/>
                                            </p:txEl>
                                          </p:spTgt>
                                        </p:tgtEl>
                                        <p:attrNameLst>
                                          <p:attrName>style.visibility</p:attrName>
                                        </p:attrNameLst>
                                      </p:cBhvr>
                                      <p:to>
                                        <p:strVal val="visible"/>
                                      </p:to>
                                    </p:set>
                                    <p:animEffect transition="in" filter="box(in)">
                                      <p:cBhvr>
                                        <p:cTn id="22" dur="500"/>
                                        <p:tgtEl>
                                          <p:spTgt spid="205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54">
                                            <p:txEl>
                                              <p:pRg st="5" end="5"/>
                                            </p:txEl>
                                          </p:spTgt>
                                        </p:tgtEl>
                                        <p:attrNameLst>
                                          <p:attrName>style.visibility</p:attrName>
                                        </p:attrNameLst>
                                      </p:cBhvr>
                                      <p:to>
                                        <p:strVal val="visible"/>
                                      </p:to>
                                    </p:set>
                                    <p:animEffect transition="in" filter="box(in)">
                                      <p:cBhvr>
                                        <p:cTn id="27" dur="500"/>
                                        <p:tgtEl>
                                          <p:spTgt spid="205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054">
                                            <p:txEl>
                                              <p:pRg st="6" end="6"/>
                                            </p:txEl>
                                          </p:spTgt>
                                        </p:tgtEl>
                                        <p:attrNameLst>
                                          <p:attrName>style.visibility</p:attrName>
                                        </p:attrNameLst>
                                      </p:cBhvr>
                                      <p:to>
                                        <p:strVal val="visible"/>
                                      </p:to>
                                    </p:set>
                                    <p:animEffect transition="in" filter="box(in)">
                                      <p:cBhvr>
                                        <p:cTn id="32" dur="500"/>
                                        <p:tgtEl>
                                          <p:spTgt spid="2054">
                                            <p:txEl>
                                              <p:pRg st="6" end="6"/>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054">
                                            <p:txEl>
                                              <p:pRg st="7" end="7"/>
                                            </p:txEl>
                                          </p:spTgt>
                                        </p:tgtEl>
                                        <p:attrNameLst>
                                          <p:attrName>style.visibility</p:attrName>
                                        </p:attrNameLst>
                                      </p:cBhvr>
                                      <p:to>
                                        <p:strVal val="visible"/>
                                      </p:to>
                                    </p:set>
                                    <p:animEffect transition="in" filter="box(in)">
                                      <p:cBhvr>
                                        <p:cTn id="35" dur="500"/>
                                        <p:tgtEl>
                                          <p:spTgt spid="2054">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054">
                                            <p:txEl>
                                              <p:pRg st="8" end="8"/>
                                            </p:txEl>
                                          </p:spTgt>
                                        </p:tgtEl>
                                        <p:attrNameLst>
                                          <p:attrName>style.visibility</p:attrName>
                                        </p:attrNameLst>
                                      </p:cBhvr>
                                      <p:to>
                                        <p:strVal val="visible"/>
                                      </p:to>
                                    </p:set>
                                    <p:animEffect transition="in" filter="box(in)">
                                      <p:cBhvr>
                                        <p:cTn id="40" dur="500"/>
                                        <p:tgtEl>
                                          <p:spTgt spid="2054">
                                            <p:txEl>
                                              <p:pRg st="8" end="8"/>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054">
                                            <p:txEl>
                                              <p:pRg st="9" end="9"/>
                                            </p:txEl>
                                          </p:spTgt>
                                        </p:tgtEl>
                                        <p:attrNameLst>
                                          <p:attrName>style.visibility</p:attrName>
                                        </p:attrNameLst>
                                      </p:cBhvr>
                                      <p:to>
                                        <p:strVal val="visible"/>
                                      </p:to>
                                    </p:set>
                                    <p:animEffect transition="in" filter="box(in)">
                                      <p:cBhvr>
                                        <p:cTn id="43" dur="500"/>
                                        <p:tgtEl>
                                          <p:spTgt spid="2054">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box(in)">
                                      <p:cBhvr>
                                        <p:cTn id="4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9EE28792-9961-40AF-A65B-14438DDDAAFF}"/>
              </a:ext>
            </a:extLst>
          </p:cNvPr>
          <p:cNvSpPr>
            <a:spLocks noGrp="1"/>
          </p:cNvSpPr>
          <p:nvPr>
            <p:ph type="ftr" sz="quarter" idx="11"/>
          </p:nvPr>
        </p:nvSpPr>
        <p:spPr/>
        <p:txBody>
          <a:bodyPr/>
          <a:lstStyle/>
          <a:p>
            <a:pPr>
              <a:defRPr/>
            </a:pPr>
            <a:r>
              <a:rPr lang="en-US"/>
              <a:t>UFES - Instalações Elétricas I</a:t>
            </a:r>
          </a:p>
        </p:txBody>
      </p:sp>
      <p:sp>
        <p:nvSpPr>
          <p:cNvPr id="11267" name="Espaço Reservado para Número de Slide 5">
            <a:extLst>
              <a:ext uri="{FF2B5EF4-FFF2-40B4-BE49-F238E27FC236}">
                <a16:creationId xmlns:a16="http://schemas.microsoft.com/office/drawing/2014/main" id="{CA696EF1-1D37-4505-8963-A9314A7CA3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896DDAB9-6950-4A0A-993B-6C64D193730A}" type="slidenum">
              <a:rPr lang="en-US" altLang="en-US" sz="1000">
                <a:latin typeface="Arial" panose="020B0604020202020204" pitchFamily="34" charset="0"/>
                <a:cs typeface="Arial" panose="020B0604020202020204" pitchFamily="34" charset="0"/>
              </a:rPr>
              <a:pPr algn="r">
                <a:spcBef>
                  <a:spcPct val="0"/>
                </a:spcBef>
                <a:buFontTx/>
                <a:buNone/>
              </a:pPr>
              <a:t>4</a:t>
            </a:fld>
            <a:endParaRPr lang="en-US" altLang="en-US" sz="1000">
              <a:latin typeface="Arial" panose="020B0604020202020204" pitchFamily="34" charset="0"/>
              <a:cs typeface="Arial" panose="020B0604020202020204" pitchFamily="34" charset="0"/>
            </a:endParaRPr>
          </a:p>
        </p:txBody>
      </p:sp>
      <p:sp>
        <p:nvSpPr>
          <p:cNvPr id="11268" name="Rectangle 2">
            <a:extLst>
              <a:ext uri="{FF2B5EF4-FFF2-40B4-BE49-F238E27FC236}">
                <a16:creationId xmlns:a16="http://schemas.microsoft.com/office/drawing/2014/main" id="{C27E8E6B-87B0-4D1C-AEFA-E8A60DB8963A}"/>
              </a:ext>
            </a:extLst>
          </p:cNvPr>
          <p:cNvSpPr>
            <a:spLocks noGrp="1" noChangeArrowheads="1"/>
          </p:cNvSpPr>
          <p:nvPr>
            <p:ph type="title"/>
          </p:nvPr>
        </p:nvSpPr>
        <p:spPr>
          <a:xfrm>
            <a:off x="1992313" y="188913"/>
            <a:ext cx="8215312" cy="576262"/>
          </a:xfrm>
        </p:spPr>
        <p:txBody>
          <a:bodyPr/>
          <a:lstStyle/>
          <a:p>
            <a:pPr eaLnBrk="1" hangingPunct="1"/>
            <a:r>
              <a:rPr lang="en-US" altLang="en-US"/>
              <a:t>5.2- Fornecimento de Energia Elétrica</a:t>
            </a:r>
          </a:p>
        </p:txBody>
      </p:sp>
      <p:sp>
        <p:nvSpPr>
          <p:cNvPr id="8197" name="Rectangle 3">
            <a:extLst>
              <a:ext uri="{FF2B5EF4-FFF2-40B4-BE49-F238E27FC236}">
                <a16:creationId xmlns:a16="http://schemas.microsoft.com/office/drawing/2014/main" id="{96223D13-5FC1-4E8D-AEB6-D53FD8C3DE73}"/>
              </a:ext>
            </a:extLst>
          </p:cNvPr>
          <p:cNvSpPr>
            <a:spLocks noGrp="1" noChangeArrowheads="1"/>
          </p:cNvSpPr>
          <p:nvPr>
            <p:ph type="body" idx="1"/>
          </p:nvPr>
        </p:nvSpPr>
        <p:spPr>
          <a:xfrm>
            <a:off x="479376" y="1000126"/>
            <a:ext cx="11161240" cy="5381625"/>
          </a:xfrm>
        </p:spPr>
        <p:txBody>
          <a:bodyPr/>
          <a:lstStyle/>
          <a:p>
            <a:pPr eaLnBrk="1" hangingPunct="1"/>
            <a:r>
              <a:rPr lang="pt-BR" altLang="en-US" sz="2400" dirty="0">
                <a:sym typeface="Symbol" panose="05050102010706020507" pitchFamily="18" charset="2"/>
              </a:rPr>
              <a:t>No curso de Instalações Elétricas será usado a norma técnica de fornecimento de energia elétrica da EDP ESCELSA.</a:t>
            </a:r>
          </a:p>
          <a:p>
            <a:pPr eaLnBrk="1" hangingPunct="1"/>
            <a:r>
              <a:rPr lang="pt-BR" altLang="en-US" sz="2400" dirty="0">
                <a:sym typeface="Symbol" panose="05050102010706020507" pitchFamily="18" charset="2"/>
              </a:rPr>
              <a:t>Âmbito da Aplicação:</a:t>
            </a:r>
          </a:p>
          <a:p>
            <a:pPr lvl="1" eaLnBrk="1" hangingPunct="1"/>
            <a:r>
              <a:rPr lang="pt-BR" altLang="en-US" dirty="0">
                <a:sym typeface="Symbol" panose="05050102010706020507" pitchFamily="18" charset="2"/>
              </a:rPr>
              <a:t>Fornecimento de Energia Elétrica em Tensão Secundária Edificações Individuais</a:t>
            </a:r>
          </a:p>
          <a:p>
            <a:pPr lvl="2" eaLnBrk="1" hangingPunct="1"/>
            <a:r>
              <a:rPr lang="pt-BR" altLang="en-US" sz="1800" dirty="0">
                <a:sym typeface="Symbol" panose="05050102010706020507" pitchFamily="18" charset="2"/>
              </a:rPr>
              <a:t>Aplica-se a instalações com carga instalada de até 75 kW, a serem ligadas nas redes aéreas de distribuição secundárias da EDP Escelsa.</a:t>
            </a:r>
          </a:p>
          <a:p>
            <a:pPr lvl="1" eaLnBrk="1" hangingPunct="1"/>
            <a:r>
              <a:rPr lang="pt-BR" altLang="en-US" dirty="0">
                <a:sym typeface="Symbol" panose="05050102010706020507" pitchFamily="18" charset="2"/>
              </a:rPr>
              <a:t>Fornecimento de Energia Elétrica em Tensão Secundária Edificações Coletivas</a:t>
            </a:r>
          </a:p>
          <a:p>
            <a:pPr lvl="2" eaLnBrk="1" hangingPunct="1"/>
            <a:r>
              <a:rPr lang="pt-BR" altLang="en-US" sz="1800" dirty="0">
                <a:sym typeface="Symbol" panose="05050102010706020507" pitchFamily="18" charset="2"/>
              </a:rPr>
              <a:t>Aplica-se a instalações de uso coletivo, a serem ligadas nas redes aéreas de distribuição secundárias.</a:t>
            </a:r>
          </a:p>
          <a:p>
            <a:pPr lvl="1" eaLnBrk="1" hangingPunct="1"/>
            <a:r>
              <a:rPr lang="pt-BR" altLang="en-US" sz="2100" dirty="0">
                <a:sym typeface="Symbol" panose="05050102010706020507" pitchFamily="18" charset="2"/>
              </a:rPr>
              <a:t>Fornecimento de Energia Elétrica em Tensão Primária de Distribuição</a:t>
            </a:r>
          </a:p>
          <a:p>
            <a:pPr eaLnBrk="1" hangingPunct="1"/>
            <a:r>
              <a:rPr lang="pt-BR" altLang="en-US" sz="2400" dirty="0">
                <a:sym typeface="Symbol" panose="05050102010706020507" pitchFamily="18" charset="2"/>
              </a:rPr>
              <a:t>A seguir será apresentado um resumo da norma da EDP Escelsa para edificações individuais.</a:t>
            </a:r>
          </a:p>
          <a:p>
            <a:pPr lvl="1" eaLnBrk="1" hangingPunct="1"/>
            <a:endParaRPr lang="pt-BR" altLang="en-US" sz="1900" dirty="0">
              <a:sym typeface="Symbol" panose="05050102010706020507" pitchFamily="18" charset="2"/>
            </a:endParaRPr>
          </a:p>
          <a:p>
            <a:pPr lvl="2" eaLnBrk="1" hangingPunct="1"/>
            <a:endParaRPr lang="pt-BR" altLang="en-US" sz="18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animEffect transition="in" filter="box(in)">
                                      <p:cBhvr>
                                        <p:cTn id="7" dur="500"/>
                                        <p:tgtEl>
                                          <p:spTgt spid="81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197">
                                            <p:txEl>
                                              <p:pRg st="2" end="2"/>
                                            </p:txEl>
                                          </p:spTgt>
                                        </p:tgtEl>
                                        <p:attrNameLst>
                                          <p:attrName>style.visibility</p:attrName>
                                        </p:attrNameLst>
                                      </p:cBhvr>
                                      <p:to>
                                        <p:strVal val="visible"/>
                                      </p:to>
                                    </p:set>
                                    <p:animEffect transition="in" filter="box(in)">
                                      <p:cBhvr>
                                        <p:cTn id="12" dur="500"/>
                                        <p:tgtEl>
                                          <p:spTgt spid="81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197">
                                            <p:txEl>
                                              <p:pRg st="3" end="3"/>
                                            </p:txEl>
                                          </p:spTgt>
                                        </p:tgtEl>
                                        <p:attrNameLst>
                                          <p:attrName>style.visibility</p:attrName>
                                        </p:attrNameLst>
                                      </p:cBhvr>
                                      <p:to>
                                        <p:strVal val="visible"/>
                                      </p:to>
                                    </p:set>
                                    <p:animEffect transition="in" filter="box(in)">
                                      <p:cBhvr>
                                        <p:cTn id="17" dur="500"/>
                                        <p:tgtEl>
                                          <p:spTgt spid="819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197">
                                            <p:txEl>
                                              <p:pRg st="4" end="4"/>
                                            </p:txEl>
                                          </p:spTgt>
                                        </p:tgtEl>
                                        <p:attrNameLst>
                                          <p:attrName>style.visibility</p:attrName>
                                        </p:attrNameLst>
                                      </p:cBhvr>
                                      <p:to>
                                        <p:strVal val="visible"/>
                                      </p:to>
                                    </p:set>
                                    <p:animEffect transition="in" filter="box(in)">
                                      <p:cBhvr>
                                        <p:cTn id="22" dur="500"/>
                                        <p:tgtEl>
                                          <p:spTgt spid="819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197">
                                            <p:txEl>
                                              <p:pRg st="5" end="5"/>
                                            </p:txEl>
                                          </p:spTgt>
                                        </p:tgtEl>
                                        <p:attrNameLst>
                                          <p:attrName>style.visibility</p:attrName>
                                        </p:attrNameLst>
                                      </p:cBhvr>
                                      <p:to>
                                        <p:strVal val="visible"/>
                                      </p:to>
                                    </p:set>
                                    <p:animEffect transition="in" filter="box(in)">
                                      <p:cBhvr>
                                        <p:cTn id="27" dur="500"/>
                                        <p:tgtEl>
                                          <p:spTgt spid="819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197">
                                            <p:txEl>
                                              <p:pRg st="6" end="6"/>
                                            </p:txEl>
                                          </p:spTgt>
                                        </p:tgtEl>
                                        <p:attrNameLst>
                                          <p:attrName>style.visibility</p:attrName>
                                        </p:attrNameLst>
                                      </p:cBhvr>
                                      <p:to>
                                        <p:strVal val="visible"/>
                                      </p:to>
                                    </p:set>
                                    <p:animEffect transition="in" filter="box(in)">
                                      <p:cBhvr>
                                        <p:cTn id="32" dur="500"/>
                                        <p:tgtEl>
                                          <p:spTgt spid="819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197">
                                            <p:txEl>
                                              <p:pRg st="7" end="7"/>
                                            </p:txEl>
                                          </p:spTgt>
                                        </p:tgtEl>
                                        <p:attrNameLst>
                                          <p:attrName>style.visibility</p:attrName>
                                        </p:attrNameLst>
                                      </p:cBhvr>
                                      <p:to>
                                        <p:strVal val="visible"/>
                                      </p:to>
                                    </p:set>
                                    <p:animEffect transition="in" filter="box(in)">
                                      <p:cBhvr>
                                        <p:cTn id="37" dur="500"/>
                                        <p:tgtEl>
                                          <p:spTgt spid="81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C1D05A2E-7669-4F52-887F-51770087FCF2}"/>
              </a:ext>
            </a:extLst>
          </p:cNvPr>
          <p:cNvSpPr>
            <a:spLocks noGrp="1"/>
          </p:cNvSpPr>
          <p:nvPr>
            <p:ph type="ftr" sz="quarter" idx="11"/>
          </p:nvPr>
        </p:nvSpPr>
        <p:spPr/>
        <p:txBody>
          <a:bodyPr/>
          <a:lstStyle/>
          <a:p>
            <a:pPr>
              <a:defRPr/>
            </a:pPr>
            <a:r>
              <a:rPr lang="en-US"/>
              <a:t>UFES - Instalações Elétricas I</a:t>
            </a:r>
          </a:p>
        </p:txBody>
      </p:sp>
      <p:sp>
        <p:nvSpPr>
          <p:cNvPr id="13315" name="Espaço Reservado para Número de Slide 5">
            <a:extLst>
              <a:ext uri="{FF2B5EF4-FFF2-40B4-BE49-F238E27FC236}">
                <a16:creationId xmlns:a16="http://schemas.microsoft.com/office/drawing/2014/main" id="{B726CC87-811E-4134-957A-EC3D3F92D8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C7C9AABD-301F-4572-BF2C-8C7893505D65}" type="slidenum">
              <a:rPr lang="en-US" altLang="en-US" sz="1000">
                <a:latin typeface="Arial" panose="020B0604020202020204" pitchFamily="34" charset="0"/>
                <a:cs typeface="Arial" panose="020B0604020202020204" pitchFamily="34" charset="0"/>
              </a:rPr>
              <a:pPr algn="r">
                <a:spcBef>
                  <a:spcPct val="0"/>
                </a:spcBef>
                <a:buFontTx/>
                <a:buNone/>
              </a:pPr>
              <a:t>5</a:t>
            </a:fld>
            <a:endParaRPr lang="en-US" altLang="en-US" sz="1000">
              <a:latin typeface="Arial" panose="020B0604020202020204" pitchFamily="34" charset="0"/>
              <a:cs typeface="Arial" panose="020B0604020202020204" pitchFamily="34" charset="0"/>
            </a:endParaRPr>
          </a:p>
        </p:txBody>
      </p:sp>
      <p:sp>
        <p:nvSpPr>
          <p:cNvPr id="13316" name="Rectangle 2">
            <a:extLst>
              <a:ext uri="{FF2B5EF4-FFF2-40B4-BE49-F238E27FC236}">
                <a16:creationId xmlns:a16="http://schemas.microsoft.com/office/drawing/2014/main" id="{E836AE08-83E0-4D08-AA77-4DA56BC0A122}"/>
              </a:ext>
            </a:extLst>
          </p:cNvPr>
          <p:cNvSpPr>
            <a:spLocks noGrp="1" noChangeArrowheads="1"/>
          </p:cNvSpPr>
          <p:nvPr>
            <p:ph type="title"/>
          </p:nvPr>
        </p:nvSpPr>
        <p:spPr>
          <a:xfrm>
            <a:off x="2024063" y="150813"/>
            <a:ext cx="8215312" cy="576262"/>
          </a:xfrm>
        </p:spPr>
        <p:txBody>
          <a:bodyPr/>
          <a:lstStyle/>
          <a:p>
            <a:pPr eaLnBrk="1" hangingPunct="1"/>
            <a:r>
              <a:rPr lang="pt-BR" altLang="en-US" sz="2400"/>
              <a:t>5.3- Fornecimento de Energia Elétrica em Tensão Secundária para Edificações Individuais</a:t>
            </a:r>
          </a:p>
        </p:txBody>
      </p:sp>
      <p:sp>
        <p:nvSpPr>
          <p:cNvPr id="9221" name="Rectangle 3">
            <a:extLst>
              <a:ext uri="{FF2B5EF4-FFF2-40B4-BE49-F238E27FC236}">
                <a16:creationId xmlns:a16="http://schemas.microsoft.com/office/drawing/2014/main" id="{3E973D02-BFE0-4654-866D-82C5B77977D8}"/>
              </a:ext>
            </a:extLst>
          </p:cNvPr>
          <p:cNvSpPr>
            <a:spLocks noGrp="1" noChangeArrowheads="1"/>
          </p:cNvSpPr>
          <p:nvPr>
            <p:ph type="body" idx="1"/>
          </p:nvPr>
        </p:nvSpPr>
        <p:spPr>
          <a:xfrm>
            <a:off x="479376" y="908050"/>
            <a:ext cx="11161240" cy="5545138"/>
          </a:xfrm>
        </p:spPr>
        <p:txBody>
          <a:bodyPr/>
          <a:lstStyle/>
          <a:p>
            <a:pPr eaLnBrk="1" hangingPunct="1">
              <a:lnSpc>
                <a:spcPct val="80000"/>
              </a:lnSpc>
              <a:spcAft>
                <a:spcPts val="1200"/>
              </a:spcAft>
            </a:pPr>
            <a:r>
              <a:rPr lang="pt-BR" altLang="en-US" sz="2400" dirty="0">
                <a:sym typeface="Symbol" panose="05050102010706020507" pitchFamily="18" charset="2"/>
              </a:rPr>
              <a:t>Definições:</a:t>
            </a:r>
          </a:p>
          <a:p>
            <a:pPr eaLnBrk="1" hangingPunct="1">
              <a:lnSpc>
                <a:spcPct val="80000"/>
              </a:lnSpc>
            </a:pPr>
            <a:r>
              <a:rPr lang="pt-BR" altLang="en-US" sz="2400" dirty="0">
                <a:sym typeface="Symbol" panose="05050102010706020507" pitchFamily="18" charset="2"/>
              </a:rPr>
              <a:t>Unidade Consumidora</a:t>
            </a:r>
          </a:p>
          <a:p>
            <a:pPr lvl="1" eaLnBrk="1" hangingPunct="1">
              <a:lnSpc>
                <a:spcPct val="80000"/>
              </a:lnSpc>
              <a:spcAft>
                <a:spcPts val="600"/>
              </a:spcAft>
            </a:pPr>
            <a:r>
              <a:rPr lang="pt-BR" altLang="en-US" sz="1900" dirty="0">
                <a:sym typeface="Symbol" panose="05050102010706020507" pitchFamily="18" charset="2"/>
              </a:rPr>
              <a:t>Instalações Elétricas de um consumidor, caracterizada pela entrega de energia em um único ponto.</a:t>
            </a:r>
          </a:p>
          <a:p>
            <a:pPr eaLnBrk="1" hangingPunct="1">
              <a:lnSpc>
                <a:spcPct val="80000"/>
              </a:lnSpc>
            </a:pPr>
            <a:r>
              <a:rPr lang="pt-BR" altLang="en-US" sz="2400" dirty="0">
                <a:sym typeface="Symbol" panose="05050102010706020507" pitchFamily="18" charset="2"/>
              </a:rPr>
              <a:t>Carga Instalada </a:t>
            </a:r>
          </a:p>
          <a:p>
            <a:pPr lvl="1" eaLnBrk="1" hangingPunct="1">
              <a:lnSpc>
                <a:spcPct val="80000"/>
              </a:lnSpc>
              <a:spcAft>
                <a:spcPts val="600"/>
              </a:spcAft>
            </a:pPr>
            <a:r>
              <a:rPr lang="pt-BR" altLang="en-US" sz="1900" dirty="0">
                <a:sym typeface="Symbol" panose="05050102010706020507" pitchFamily="18" charset="2"/>
              </a:rPr>
              <a:t>Soma das potências nominais  [kW]  dos equipamentos elétricos de uma unidade consumidora que estejam em condições de entrar em funcionamento, depois de concluídos os trabalhos de instalação.</a:t>
            </a:r>
          </a:p>
          <a:p>
            <a:pPr eaLnBrk="1" hangingPunct="1">
              <a:lnSpc>
                <a:spcPct val="80000"/>
              </a:lnSpc>
            </a:pPr>
            <a:r>
              <a:rPr lang="pt-BR" altLang="en-US" sz="2400" dirty="0">
                <a:sym typeface="Symbol" panose="05050102010706020507" pitchFamily="18" charset="2"/>
              </a:rPr>
              <a:t>Caixa de Medição</a:t>
            </a:r>
          </a:p>
          <a:p>
            <a:pPr lvl="1" eaLnBrk="1" hangingPunct="1">
              <a:lnSpc>
                <a:spcPct val="80000"/>
              </a:lnSpc>
              <a:spcAft>
                <a:spcPts val="600"/>
              </a:spcAft>
            </a:pPr>
            <a:r>
              <a:rPr lang="pt-BR" altLang="en-US" sz="1900" dirty="0">
                <a:sym typeface="Symbol" panose="05050102010706020507" pitchFamily="18" charset="2"/>
              </a:rPr>
              <a:t>Caixa destinada à instalação do medidor de energia e seus acessórios, bem como do dispositivo de proteção. </a:t>
            </a:r>
          </a:p>
          <a:p>
            <a:pPr eaLnBrk="1" hangingPunct="1">
              <a:lnSpc>
                <a:spcPct val="80000"/>
              </a:lnSpc>
            </a:pPr>
            <a:r>
              <a:rPr lang="pt-BR" altLang="en-US" sz="2400" dirty="0"/>
              <a:t>Ramal de Ligação</a:t>
            </a:r>
          </a:p>
          <a:p>
            <a:pPr lvl="1" eaLnBrk="1" hangingPunct="1">
              <a:lnSpc>
                <a:spcPct val="80000"/>
              </a:lnSpc>
              <a:spcAft>
                <a:spcPts val="600"/>
              </a:spcAft>
            </a:pPr>
            <a:r>
              <a:rPr lang="pt-BR" altLang="en-US" sz="1900" dirty="0"/>
              <a:t>Conjunto de condutores elétricos e acessórios instalados entre a derivação da rede de distribuição da ESCELSA e o ponto de entrega. </a:t>
            </a:r>
          </a:p>
          <a:p>
            <a:pPr eaLnBrk="1" hangingPunct="1">
              <a:lnSpc>
                <a:spcPct val="80000"/>
              </a:lnSpc>
            </a:pPr>
            <a:r>
              <a:rPr lang="pt-BR" altLang="en-US" sz="2400" dirty="0"/>
              <a:t>Ramal de Entrada</a:t>
            </a:r>
          </a:p>
          <a:p>
            <a:pPr lvl="1" eaLnBrk="1" hangingPunct="1">
              <a:lnSpc>
                <a:spcPct val="80000"/>
              </a:lnSpc>
            </a:pPr>
            <a:r>
              <a:rPr lang="pt-BR" altLang="en-US" sz="1900" dirty="0"/>
              <a:t> Conjunto de eletrodutos, condutores elétricos e acessórios instalados a partir do ponto de entrega até o medidor.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Effect transition="in" filter="box(in)">
                                      <p:cBhvr>
                                        <p:cTn id="7" dur="500"/>
                                        <p:tgtEl>
                                          <p:spTgt spid="92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box(in)">
                                      <p:cBhvr>
                                        <p:cTn id="12" dur="500"/>
                                        <p:tgtEl>
                                          <p:spTgt spid="922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animEffect transition="in" filter="box(in)">
                                      <p:cBhvr>
                                        <p:cTn id="17" dur="500"/>
                                        <p:tgtEl>
                                          <p:spTgt spid="92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221">
                                            <p:txEl>
                                              <p:pRg st="5" end="5"/>
                                            </p:txEl>
                                          </p:spTgt>
                                        </p:tgtEl>
                                        <p:attrNameLst>
                                          <p:attrName>style.visibility</p:attrName>
                                        </p:attrNameLst>
                                      </p:cBhvr>
                                      <p:to>
                                        <p:strVal val="visible"/>
                                      </p:to>
                                    </p:set>
                                    <p:animEffect transition="in" filter="box(in)">
                                      <p:cBhvr>
                                        <p:cTn id="22" dur="500"/>
                                        <p:tgtEl>
                                          <p:spTgt spid="922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animEffect transition="in" filter="box(in)">
                                      <p:cBhvr>
                                        <p:cTn id="27" dur="500"/>
                                        <p:tgtEl>
                                          <p:spTgt spid="922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221">
                                            <p:txEl>
                                              <p:pRg st="7" end="7"/>
                                            </p:txEl>
                                          </p:spTgt>
                                        </p:tgtEl>
                                        <p:attrNameLst>
                                          <p:attrName>style.visibility</p:attrName>
                                        </p:attrNameLst>
                                      </p:cBhvr>
                                      <p:to>
                                        <p:strVal val="visible"/>
                                      </p:to>
                                    </p:set>
                                    <p:animEffect transition="in" filter="box(in)">
                                      <p:cBhvr>
                                        <p:cTn id="32" dur="500"/>
                                        <p:tgtEl>
                                          <p:spTgt spid="9221">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animEffect transition="in" filter="box(in)">
                                      <p:cBhvr>
                                        <p:cTn id="35" dur="500"/>
                                        <p:tgtEl>
                                          <p:spTgt spid="922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9221">
                                            <p:txEl>
                                              <p:pRg st="9" end="9"/>
                                            </p:txEl>
                                          </p:spTgt>
                                        </p:tgtEl>
                                        <p:attrNameLst>
                                          <p:attrName>style.visibility</p:attrName>
                                        </p:attrNameLst>
                                      </p:cBhvr>
                                      <p:to>
                                        <p:strVal val="visible"/>
                                      </p:to>
                                    </p:set>
                                    <p:animEffect transition="in" filter="box(in)">
                                      <p:cBhvr>
                                        <p:cTn id="40" dur="500"/>
                                        <p:tgtEl>
                                          <p:spTgt spid="9221">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9221">
                                            <p:txEl>
                                              <p:pRg st="10" end="10"/>
                                            </p:txEl>
                                          </p:spTgt>
                                        </p:tgtEl>
                                        <p:attrNameLst>
                                          <p:attrName>style.visibility</p:attrName>
                                        </p:attrNameLst>
                                      </p:cBhvr>
                                      <p:to>
                                        <p:strVal val="visible"/>
                                      </p:to>
                                    </p:set>
                                    <p:animEffect transition="in" filter="box(in)">
                                      <p:cBhvr>
                                        <p:cTn id="43" dur="500"/>
                                        <p:tgtEl>
                                          <p:spTgt spid="922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B16C7F1-7B7C-42C8-84BC-3C4FBC25D5FC}"/>
              </a:ext>
            </a:extLst>
          </p:cNvPr>
          <p:cNvSpPr>
            <a:spLocks noGrp="1" noChangeArrowheads="1"/>
          </p:cNvSpPr>
          <p:nvPr>
            <p:ph type="title"/>
          </p:nvPr>
        </p:nvSpPr>
        <p:spPr>
          <a:xfrm>
            <a:off x="2024063" y="66676"/>
            <a:ext cx="8229600" cy="790575"/>
          </a:xfrm>
        </p:spPr>
        <p:txBody>
          <a:bodyPr/>
          <a:lstStyle/>
          <a:p>
            <a:r>
              <a:rPr lang="pt-BR" altLang="en-US" sz="2400"/>
              <a:t>Fornecimento de Energia Elétrica em Tensão Secundária para Edificações Individuais</a:t>
            </a:r>
            <a:endParaRPr lang="pt-BR" altLang="en-US" sz="2400">
              <a:sym typeface="Symbol" panose="05050102010706020507" pitchFamily="18" charset="2"/>
            </a:endParaRPr>
          </a:p>
        </p:txBody>
      </p:sp>
      <p:sp>
        <p:nvSpPr>
          <p:cNvPr id="38915" name="Rectangle 3">
            <a:extLst>
              <a:ext uri="{FF2B5EF4-FFF2-40B4-BE49-F238E27FC236}">
                <a16:creationId xmlns:a16="http://schemas.microsoft.com/office/drawing/2014/main" id="{FB329F86-A28A-4925-99E7-21F1580956C6}"/>
              </a:ext>
            </a:extLst>
          </p:cNvPr>
          <p:cNvSpPr>
            <a:spLocks noGrp="1" noChangeArrowheads="1"/>
          </p:cNvSpPr>
          <p:nvPr>
            <p:ph type="body" idx="1"/>
          </p:nvPr>
        </p:nvSpPr>
        <p:spPr>
          <a:xfrm>
            <a:off x="479376" y="836613"/>
            <a:ext cx="11161240" cy="5184675"/>
          </a:xfrm>
        </p:spPr>
        <p:txBody>
          <a:bodyPr/>
          <a:lstStyle/>
          <a:p>
            <a:pPr eaLnBrk="1" hangingPunct="1">
              <a:lnSpc>
                <a:spcPct val="80000"/>
              </a:lnSpc>
            </a:pPr>
            <a:r>
              <a:rPr lang="pt-BR" altLang="en-US" sz="2400" dirty="0">
                <a:sym typeface="Symbol" panose="05050102010706020507" pitchFamily="18" charset="2"/>
              </a:rPr>
              <a:t>Circuito Alimentador</a:t>
            </a:r>
          </a:p>
          <a:p>
            <a:pPr lvl="1" eaLnBrk="1" hangingPunct="1">
              <a:lnSpc>
                <a:spcPct val="80000"/>
              </a:lnSpc>
              <a:spcAft>
                <a:spcPts val="600"/>
              </a:spcAft>
            </a:pPr>
            <a:r>
              <a:rPr lang="pt-BR" altLang="en-US" sz="2000" dirty="0">
                <a:sym typeface="Symbol" panose="05050102010706020507" pitchFamily="18" charset="2"/>
              </a:rPr>
              <a:t>Condutores isolados, instalados entre a proteção geral e o quadro de distribuição da unidade consumidora. </a:t>
            </a:r>
            <a:endParaRPr lang="pt-BR" altLang="en-US" sz="2400" dirty="0"/>
          </a:p>
          <a:p>
            <a:pPr>
              <a:lnSpc>
                <a:spcPct val="80000"/>
              </a:lnSpc>
            </a:pPr>
            <a:r>
              <a:rPr lang="pt-BR" altLang="en-US" sz="2400" dirty="0"/>
              <a:t>Poste</a:t>
            </a:r>
            <a:r>
              <a:rPr lang="en-US" altLang="en-US" sz="2400" dirty="0"/>
              <a:t>/</a:t>
            </a:r>
            <a:r>
              <a:rPr lang="pt-BR" altLang="en-US" sz="2400" dirty="0"/>
              <a:t>Pontalete</a:t>
            </a:r>
          </a:p>
          <a:p>
            <a:pPr lvl="1">
              <a:lnSpc>
                <a:spcPct val="80000"/>
              </a:lnSpc>
              <a:spcAft>
                <a:spcPts val="600"/>
              </a:spcAft>
            </a:pPr>
            <a:r>
              <a:rPr lang="pt-BR" altLang="en-US" sz="2000" dirty="0"/>
              <a:t>Suporte situado na edificação do consumidor com a finalidade de fixar e elevar o ramal de ligação aéreo e instalar o ramal de entrada.</a:t>
            </a:r>
          </a:p>
          <a:p>
            <a:pPr>
              <a:lnSpc>
                <a:spcPct val="80000"/>
              </a:lnSpc>
            </a:pPr>
            <a:r>
              <a:rPr lang="pt-BR" altLang="en-US" sz="2400" dirty="0"/>
              <a:t>Padrão de Entrada</a:t>
            </a:r>
          </a:p>
          <a:p>
            <a:pPr lvl="1">
              <a:lnSpc>
                <a:spcPct val="80000"/>
              </a:lnSpc>
            </a:pPr>
            <a:r>
              <a:rPr lang="pt-BR" altLang="en-US" sz="2000" dirty="0"/>
              <a:t>Instalação composta por: </a:t>
            </a:r>
          </a:p>
          <a:p>
            <a:pPr lvl="2">
              <a:lnSpc>
                <a:spcPct val="80000"/>
              </a:lnSpc>
            </a:pPr>
            <a:r>
              <a:rPr lang="pt-BR" altLang="en-US" sz="1800" dirty="0"/>
              <a:t>Ramal de entrada;</a:t>
            </a:r>
          </a:p>
          <a:p>
            <a:pPr lvl="2">
              <a:lnSpc>
                <a:spcPct val="80000"/>
              </a:lnSpc>
            </a:pPr>
            <a:r>
              <a:rPr lang="pt-BR" altLang="en-US" sz="1800" dirty="0"/>
              <a:t>Poste particular de concreto ou ferro;</a:t>
            </a:r>
          </a:p>
          <a:p>
            <a:pPr lvl="2">
              <a:lnSpc>
                <a:spcPct val="80000"/>
              </a:lnSpc>
            </a:pPr>
            <a:r>
              <a:rPr lang="pt-BR" altLang="en-US" sz="1800" dirty="0"/>
              <a:t>Caixas  ou conjunto de caixas que comportam o centro de medição e de proteção;</a:t>
            </a:r>
          </a:p>
          <a:p>
            <a:pPr lvl="2">
              <a:lnSpc>
                <a:spcPct val="80000"/>
              </a:lnSpc>
            </a:pPr>
            <a:r>
              <a:rPr lang="pt-BR" altLang="en-US" sz="1800" dirty="0"/>
              <a:t>Dispositivos de proteção e aterramento; </a:t>
            </a:r>
          </a:p>
          <a:p>
            <a:pPr lvl="2">
              <a:lnSpc>
                <a:spcPct val="80000"/>
              </a:lnSpc>
              <a:spcAft>
                <a:spcPts val="600"/>
              </a:spcAft>
            </a:pPr>
            <a:r>
              <a:rPr lang="pt-BR" altLang="en-US" sz="1800" dirty="0"/>
              <a:t>Obs.: é de responsabilidade do consumidor. </a:t>
            </a:r>
          </a:p>
          <a:p>
            <a:pPr eaLnBrk="1" hangingPunct="1">
              <a:lnSpc>
                <a:spcPct val="80000"/>
              </a:lnSpc>
            </a:pPr>
            <a:r>
              <a:rPr lang="pt-BR" altLang="en-US" sz="2400" dirty="0">
                <a:sym typeface="Symbol" panose="05050102010706020507" pitchFamily="18" charset="2"/>
              </a:rPr>
              <a:t>Ponto de Entrega </a:t>
            </a:r>
          </a:p>
          <a:p>
            <a:pPr lvl="1" eaLnBrk="1" hangingPunct="1">
              <a:lnSpc>
                <a:spcPct val="80000"/>
              </a:lnSpc>
            </a:pPr>
            <a:r>
              <a:rPr lang="pt-BR" altLang="en-US" sz="2000" dirty="0">
                <a:sym typeface="Symbol" panose="05050102010706020507" pitchFamily="18" charset="2"/>
              </a:rPr>
              <a:t>Ponto  de  conexão  do  sistema  elétrico  da  EDP ESCELSA  com  as  instalações  elétricas  da  unidade consumidora, caracterizando-se como o limite de responsabilidade de fornecimento. </a:t>
            </a:r>
          </a:p>
          <a:p>
            <a:pPr lvl="1">
              <a:lnSpc>
                <a:spcPct val="80000"/>
              </a:lnSpc>
            </a:pPr>
            <a:endParaRPr lang="pt-BR" altLang="en-US" sz="1600" dirty="0"/>
          </a:p>
        </p:txBody>
      </p:sp>
      <p:sp>
        <p:nvSpPr>
          <p:cNvPr id="15364" name="Espaço Reservado para Número de Slide 3">
            <a:extLst>
              <a:ext uri="{FF2B5EF4-FFF2-40B4-BE49-F238E27FC236}">
                <a16:creationId xmlns:a16="http://schemas.microsoft.com/office/drawing/2014/main" id="{5F5E47AF-98B8-4AD7-9708-70C7813AA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95E2279F-98DB-426D-A091-BF74FEEDB1D0}" type="slidenum">
              <a:rPr lang="en-US" altLang="en-US" sz="1000">
                <a:latin typeface="Arial" panose="020B0604020202020204" pitchFamily="34" charset="0"/>
                <a:cs typeface="Arial" panose="020B0604020202020204" pitchFamily="34" charset="0"/>
              </a:rPr>
              <a:pPr algn="r">
                <a:spcBef>
                  <a:spcPct val="0"/>
                </a:spcBef>
                <a:buFontTx/>
                <a:buNone/>
              </a:pPr>
              <a:t>6</a:t>
            </a:fld>
            <a:endParaRPr lang="en-US" altLang="en-US" sz="1000">
              <a:latin typeface="Arial" panose="020B0604020202020204" pitchFamily="34" charset="0"/>
              <a:cs typeface="Arial" panose="020B0604020202020204" pitchFamily="34" charset="0"/>
            </a:endParaRPr>
          </a:p>
        </p:txBody>
      </p:sp>
      <p:sp>
        <p:nvSpPr>
          <p:cNvPr id="5" name="Espaço Reservado para Rodapé 4">
            <a:extLst>
              <a:ext uri="{FF2B5EF4-FFF2-40B4-BE49-F238E27FC236}">
                <a16:creationId xmlns:a16="http://schemas.microsoft.com/office/drawing/2014/main" id="{77D85534-09F3-49DD-948A-740EC241D2CD}"/>
              </a:ext>
            </a:extLst>
          </p:cNvPr>
          <p:cNvSpPr>
            <a:spLocks noGrp="1"/>
          </p:cNvSpPr>
          <p:nvPr>
            <p:ph type="ftr" sz="quarter" idx="11"/>
          </p:nvPr>
        </p:nvSpPr>
        <p:spPr/>
        <p:txBody>
          <a:bodyPr/>
          <a:lstStyle/>
          <a:p>
            <a:pPr>
              <a:defRPr/>
            </a:pPr>
            <a:r>
              <a:rPr lang="en-US"/>
              <a:t>UFES - Instalações Elétricas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animEffect transition="in" filter="box(in)">
                                      <p:cBhvr>
                                        <p:cTn id="7" dur="500"/>
                                        <p:tgtEl>
                                          <p:spTgt spid="389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915">
                                            <p:txEl>
                                              <p:pRg st="5" end="5"/>
                                            </p:txEl>
                                          </p:spTgt>
                                        </p:tgtEl>
                                        <p:attrNameLst>
                                          <p:attrName>style.visibility</p:attrName>
                                        </p:attrNameLst>
                                      </p:cBhvr>
                                      <p:to>
                                        <p:strVal val="visible"/>
                                      </p:to>
                                    </p:set>
                                    <p:animEffect transition="in" filter="box(in)">
                                      <p:cBhvr>
                                        <p:cTn id="12" dur="500"/>
                                        <p:tgtEl>
                                          <p:spTgt spid="38915">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animEffect transition="in" filter="box(in)">
                                      <p:cBhvr>
                                        <p:cTn id="15" dur="500"/>
                                        <p:tgtEl>
                                          <p:spTgt spid="389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8915">
                                            <p:txEl>
                                              <p:pRg st="6" end="6"/>
                                            </p:txEl>
                                          </p:spTgt>
                                        </p:tgtEl>
                                        <p:attrNameLst>
                                          <p:attrName>style.visibility</p:attrName>
                                        </p:attrNameLst>
                                      </p:cBhvr>
                                      <p:to>
                                        <p:strVal val="visible"/>
                                      </p:to>
                                    </p:set>
                                    <p:animEffect transition="in" filter="box(in)">
                                      <p:cBhvr>
                                        <p:cTn id="20" dur="500"/>
                                        <p:tgtEl>
                                          <p:spTgt spid="38915">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animEffect transition="in" filter="box(in)">
                                      <p:cBhvr>
                                        <p:cTn id="23" dur="500"/>
                                        <p:tgtEl>
                                          <p:spTgt spid="38915">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8915">
                                            <p:txEl>
                                              <p:pRg st="8" end="8"/>
                                            </p:txEl>
                                          </p:spTgt>
                                        </p:tgtEl>
                                        <p:attrNameLst>
                                          <p:attrName>style.visibility</p:attrName>
                                        </p:attrNameLst>
                                      </p:cBhvr>
                                      <p:to>
                                        <p:strVal val="visible"/>
                                      </p:to>
                                    </p:set>
                                    <p:animEffect transition="in" filter="box(in)">
                                      <p:cBhvr>
                                        <p:cTn id="26" dur="500"/>
                                        <p:tgtEl>
                                          <p:spTgt spid="38915">
                                            <p:txEl>
                                              <p:pRg st="8" end="8"/>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8915">
                                            <p:txEl>
                                              <p:pRg st="9" end="9"/>
                                            </p:txEl>
                                          </p:spTgt>
                                        </p:tgtEl>
                                        <p:attrNameLst>
                                          <p:attrName>style.visibility</p:attrName>
                                        </p:attrNameLst>
                                      </p:cBhvr>
                                      <p:to>
                                        <p:strVal val="visible"/>
                                      </p:to>
                                    </p:set>
                                    <p:animEffect transition="in" filter="box(in)">
                                      <p:cBhvr>
                                        <p:cTn id="29" dur="500"/>
                                        <p:tgtEl>
                                          <p:spTgt spid="38915">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8915">
                                            <p:txEl>
                                              <p:pRg st="10" end="10"/>
                                            </p:txEl>
                                          </p:spTgt>
                                        </p:tgtEl>
                                        <p:attrNameLst>
                                          <p:attrName>style.visibility</p:attrName>
                                        </p:attrNameLst>
                                      </p:cBhvr>
                                      <p:to>
                                        <p:strVal val="visible"/>
                                      </p:to>
                                    </p:set>
                                    <p:animEffect transition="in" filter="box(in)">
                                      <p:cBhvr>
                                        <p:cTn id="34" dur="500"/>
                                        <p:tgtEl>
                                          <p:spTgt spid="38915">
                                            <p:txEl>
                                              <p:pRg st="10" end="1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38915">
                                            <p:txEl>
                                              <p:pRg st="11" end="11"/>
                                            </p:txEl>
                                          </p:spTgt>
                                        </p:tgtEl>
                                        <p:attrNameLst>
                                          <p:attrName>style.visibility</p:attrName>
                                        </p:attrNameLst>
                                      </p:cBhvr>
                                      <p:to>
                                        <p:strVal val="visible"/>
                                      </p:to>
                                    </p:set>
                                    <p:animEffect transition="in" filter="box(in)">
                                      <p:cBhvr>
                                        <p:cTn id="39" dur="500"/>
                                        <p:tgtEl>
                                          <p:spTgt spid="38915">
                                            <p:txEl>
                                              <p:pRg st="11" end="1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8915">
                                            <p:txEl>
                                              <p:pRg st="12" end="12"/>
                                            </p:txEl>
                                          </p:spTgt>
                                        </p:tgtEl>
                                        <p:attrNameLst>
                                          <p:attrName>style.visibility</p:attrName>
                                        </p:attrNameLst>
                                      </p:cBhvr>
                                      <p:to>
                                        <p:strVal val="visible"/>
                                      </p:to>
                                    </p:set>
                                    <p:animEffect transition="in" filter="box(in)">
                                      <p:cBhvr>
                                        <p:cTn id="42" dur="5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a:extLst>
              <a:ext uri="{FF2B5EF4-FFF2-40B4-BE49-F238E27FC236}">
                <a16:creationId xmlns:a16="http://schemas.microsoft.com/office/drawing/2014/main" id="{C47E307B-9119-45BC-9D32-A21A69D40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21" t="1900" r="3021"/>
          <a:stretch>
            <a:fillRect/>
          </a:stretch>
        </p:blipFill>
        <p:spPr bwMode="auto">
          <a:xfrm>
            <a:off x="2495550" y="879476"/>
            <a:ext cx="73787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ítulo 1">
            <a:extLst>
              <a:ext uri="{FF2B5EF4-FFF2-40B4-BE49-F238E27FC236}">
                <a16:creationId xmlns:a16="http://schemas.microsoft.com/office/drawing/2014/main" id="{24937AEE-8E42-4ED8-AFF3-32B9C0AB36BB}"/>
              </a:ext>
            </a:extLst>
          </p:cNvPr>
          <p:cNvSpPr>
            <a:spLocks noGrp="1" noChangeArrowheads="1"/>
          </p:cNvSpPr>
          <p:nvPr>
            <p:ph type="title"/>
          </p:nvPr>
        </p:nvSpPr>
        <p:spPr/>
        <p:txBody>
          <a:bodyPr/>
          <a:lstStyle/>
          <a:p>
            <a:pPr eaLnBrk="1" hangingPunct="1"/>
            <a:r>
              <a:rPr lang="pt-BR" altLang="en-US"/>
              <a:t>5.3.1-Ramais de Ligação e Entrada</a:t>
            </a:r>
          </a:p>
        </p:txBody>
      </p:sp>
      <p:sp>
        <p:nvSpPr>
          <p:cNvPr id="3" name="Espaço Reservado para Rodapé 2">
            <a:extLst>
              <a:ext uri="{FF2B5EF4-FFF2-40B4-BE49-F238E27FC236}">
                <a16:creationId xmlns:a16="http://schemas.microsoft.com/office/drawing/2014/main" id="{7D05602E-CD6E-424E-A595-D34D5BD9FDA9}"/>
              </a:ext>
            </a:extLst>
          </p:cNvPr>
          <p:cNvSpPr>
            <a:spLocks noGrp="1"/>
          </p:cNvSpPr>
          <p:nvPr>
            <p:ph type="ftr" sz="quarter" idx="11"/>
          </p:nvPr>
        </p:nvSpPr>
        <p:spPr/>
        <p:txBody>
          <a:bodyPr/>
          <a:lstStyle/>
          <a:p>
            <a:pPr>
              <a:defRPr/>
            </a:pPr>
            <a:r>
              <a:rPr lang="en-US"/>
              <a:t>UFES - Instalações Elétricas I</a:t>
            </a:r>
          </a:p>
        </p:txBody>
      </p:sp>
      <p:sp>
        <p:nvSpPr>
          <p:cNvPr id="17413" name="Espaço Reservado para Número de Slide 3">
            <a:extLst>
              <a:ext uri="{FF2B5EF4-FFF2-40B4-BE49-F238E27FC236}">
                <a16:creationId xmlns:a16="http://schemas.microsoft.com/office/drawing/2014/main" id="{7C6AE9C0-E6B2-419C-8E70-D315EA89A9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6139D08F-9BAF-49A0-BA76-E4CC2C614994}" type="slidenum">
              <a:rPr lang="en-US" altLang="en-US" sz="1000">
                <a:latin typeface="Arial" panose="020B0604020202020204" pitchFamily="34" charset="0"/>
                <a:cs typeface="Arial" panose="020B0604020202020204" pitchFamily="34" charset="0"/>
              </a:rPr>
              <a:pPr algn="r">
                <a:spcBef>
                  <a:spcPct val="0"/>
                </a:spcBef>
                <a:buFontTx/>
                <a:buNone/>
              </a:pPr>
              <a:t>7</a:t>
            </a:fld>
            <a:endParaRPr lang="en-US" altLang="en-US" sz="1000">
              <a:latin typeface="Arial" panose="020B0604020202020204" pitchFamily="34" charset="0"/>
              <a:cs typeface="Arial" panose="020B0604020202020204" pitchFamily="34" charset="0"/>
            </a:endParaRPr>
          </a:p>
        </p:txBody>
      </p:sp>
      <p:pic>
        <p:nvPicPr>
          <p:cNvPr id="17414" name="Picture 9">
            <a:extLst>
              <a:ext uri="{FF2B5EF4-FFF2-40B4-BE49-F238E27FC236}">
                <a16:creationId xmlns:a16="http://schemas.microsoft.com/office/drawing/2014/main" id="{723761D7-A994-415B-A942-99D9C33C3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6" y="879476"/>
            <a:ext cx="3730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A0E3FBE9-76B9-4860-B9CF-3E9A86842665}"/>
              </a:ext>
            </a:extLst>
          </p:cNvPr>
          <p:cNvSpPr>
            <a:spLocks noGrp="1" noChangeArrowheads="1"/>
          </p:cNvSpPr>
          <p:nvPr>
            <p:ph type="title"/>
          </p:nvPr>
        </p:nvSpPr>
        <p:spPr>
          <a:xfrm>
            <a:off x="2063750" y="49214"/>
            <a:ext cx="8229600" cy="790575"/>
          </a:xfrm>
        </p:spPr>
        <p:txBody>
          <a:bodyPr/>
          <a:lstStyle/>
          <a:p>
            <a:r>
              <a:rPr lang="pt-BR" altLang="en-US"/>
              <a:t>5.3.2- Ligação de Medidores e Disjuntores</a:t>
            </a:r>
          </a:p>
        </p:txBody>
      </p:sp>
      <p:pic>
        <p:nvPicPr>
          <p:cNvPr id="19459" name="Picture 5">
            <a:extLst>
              <a:ext uri="{FF2B5EF4-FFF2-40B4-BE49-F238E27FC236}">
                <a16:creationId xmlns:a16="http://schemas.microsoft.com/office/drawing/2014/main" id="{BE35D0B6-6483-41A0-933C-BCC0D051B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00" t="17632" r="70724"/>
          <a:stretch>
            <a:fillRect/>
          </a:stretch>
        </p:blipFill>
        <p:spPr bwMode="auto">
          <a:xfrm>
            <a:off x="1847850" y="1273175"/>
            <a:ext cx="2789238"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6">
            <a:extLst>
              <a:ext uri="{FF2B5EF4-FFF2-40B4-BE49-F238E27FC236}">
                <a16:creationId xmlns:a16="http://schemas.microsoft.com/office/drawing/2014/main" id="{E63E29BD-9E5F-44B9-BEDD-5D0A7C2C4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4126" t="17632" r="38148" b="2789"/>
          <a:stretch>
            <a:fillRect/>
          </a:stretch>
        </p:blipFill>
        <p:spPr bwMode="auto">
          <a:xfrm>
            <a:off x="4770438" y="1273176"/>
            <a:ext cx="2767012"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7">
            <a:extLst>
              <a:ext uri="{FF2B5EF4-FFF2-40B4-BE49-F238E27FC236}">
                <a16:creationId xmlns:a16="http://schemas.microsoft.com/office/drawing/2014/main" id="{4AC2713B-DC17-4EA6-8EA5-9D0BCECCB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7113" t="17632" r="1202"/>
          <a:stretch>
            <a:fillRect/>
          </a:stretch>
        </p:blipFill>
        <p:spPr bwMode="auto">
          <a:xfrm>
            <a:off x="7504114" y="1368425"/>
            <a:ext cx="298767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Espaço Reservado para Número de Slide 5">
            <a:extLst>
              <a:ext uri="{FF2B5EF4-FFF2-40B4-BE49-F238E27FC236}">
                <a16:creationId xmlns:a16="http://schemas.microsoft.com/office/drawing/2014/main" id="{C2D7F5D3-4945-4A55-BA06-9DCD730B62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B1A3E26C-32C5-486E-B022-DA042827DD3E}" type="slidenum">
              <a:rPr lang="en-US" altLang="en-US" sz="1000">
                <a:latin typeface="Arial" panose="020B0604020202020204" pitchFamily="34" charset="0"/>
                <a:cs typeface="Arial" panose="020B0604020202020204" pitchFamily="34" charset="0"/>
              </a:rPr>
              <a:pPr algn="r">
                <a:spcBef>
                  <a:spcPct val="0"/>
                </a:spcBef>
                <a:buFontTx/>
                <a:buNone/>
              </a:pPr>
              <a:t>8</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521DF8C1-D175-4DFA-B724-B8EDAC06C3E4}"/>
              </a:ext>
            </a:extLst>
          </p:cNvPr>
          <p:cNvSpPr>
            <a:spLocks noGrp="1"/>
          </p:cNvSpPr>
          <p:nvPr>
            <p:ph type="ftr" sz="quarter" idx="11"/>
          </p:nvPr>
        </p:nvSpPr>
        <p:spPr/>
        <p:txBody>
          <a:bodyPr/>
          <a:lstStyle/>
          <a:p>
            <a:pPr>
              <a:defRPr/>
            </a:pPr>
            <a:r>
              <a:rPr lang="en-US"/>
              <a:t>UFES - Instalações Elétricas I</a:t>
            </a:r>
          </a:p>
        </p:txBody>
      </p:sp>
      <p:sp>
        <p:nvSpPr>
          <p:cNvPr id="10248" name="CaixaDeTexto 1">
            <a:extLst>
              <a:ext uri="{FF2B5EF4-FFF2-40B4-BE49-F238E27FC236}">
                <a16:creationId xmlns:a16="http://schemas.microsoft.com/office/drawing/2014/main" id="{BAB7499D-F733-433E-A79B-BB3BDE283055}"/>
              </a:ext>
            </a:extLst>
          </p:cNvPr>
          <p:cNvSpPr txBox="1">
            <a:spLocks noChangeArrowheads="1"/>
          </p:cNvSpPr>
          <p:nvPr/>
        </p:nvSpPr>
        <p:spPr bwMode="auto">
          <a:xfrm>
            <a:off x="2279650" y="944563"/>
            <a:ext cx="2490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pt-BR" altLang="en-US" sz="1800"/>
              <a:t>Caixa para Medidor Monofásico</a:t>
            </a:r>
          </a:p>
        </p:txBody>
      </p:sp>
      <p:sp>
        <p:nvSpPr>
          <p:cNvPr id="10249" name="Retângulo 2">
            <a:extLst>
              <a:ext uri="{FF2B5EF4-FFF2-40B4-BE49-F238E27FC236}">
                <a16:creationId xmlns:a16="http://schemas.microsoft.com/office/drawing/2014/main" id="{AC02C80A-BE7D-473A-8F3B-E858E63D18EF}"/>
              </a:ext>
            </a:extLst>
          </p:cNvPr>
          <p:cNvSpPr>
            <a:spLocks noChangeArrowheads="1"/>
          </p:cNvSpPr>
          <p:nvPr/>
        </p:nvSpPr>
        <p:spPr bwMode="auto">
          <a:xfrm>
            <a:off x="6234114" y="1014414"/>
            <a:ext cx="3011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pt-BR" altLang="en-US" sz="1800"/>
              <a:t>Caixa para Medidor Polifásico</a:t>
            </a:r>
          </a:p>
        </p:txBody>
      </p:sp>
      <p:sp>
        <p:nvSpPr>
          <p:cNvPr id="10250" name="Retângulo 3">
            <a:extLst>
              <a:ext uri="{FF2B5EF4-FFF2-40B4-BE49-F238E27FC236}">
                <a16:creationId xmlns:a16="http://schemas.microsoft.com/office/drawing/2014/main" id="{E6572D6E-F87C-436C-87F5-4B37127EE341}"/>
              </a:ext>
            </a:extLst>
          </p:cNvPr>
          <p:cNvSpPr>
            <a:spLocks noChangeArrowheads="1"/>
          </p:cNvSpPr>
          <p:nvPr/>
        </p:nvSpPr>
        <p:spPr bwMode="auto">
          <a:xfrm>
            <a:off x="6743700" y="5999164"/>
            <a:ext cx="3011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pt-BR" altLang="en-US" sz="1800"/>
              <a:t>Caixa para Medidor Polifásico</a:t>
            </a:r>
          </a:p>
        </p:txBody>
      </p:sp>
      <p:sp>
        <p:nvSpPr>
          <p:cNvPr id="10251" name="Retângulo 4">
            <a:extLst>
              <a:ext uri="{FF2B5EF4-FFF2-40B4-BE49-F238E27FC236}">
                <a16:creationId xmlns:a16="http://schemas.microsoft.com/office/drawing/2014/main" id="{F72E567F-DF50-47E2-8455-590CCDB7A440}"/>
              </a:ext>
            </a:extLst>
          </p:cNvPr>
          <p:cNvSpPr>
            <a:spLocks noChangeArrowheads="1"/>
          </p:cNvSpPr>
          <p:nvPr/>
        </p:nvSpPr>
        <p:spPr bwMode="auto">
          <a:xfrm>
            <a:off x="2208213" y="5827714"/>
            <a:ext cx="3268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pt-BR" altLang="en-US" sz="1800"/>
              <a:t>Caixa para Disjuntor Monofásico</a:t>
            </a:r>
          </a:p>
        </p:txBody>
      </p:sp>
      <p:sp>
        <p:nvSpPr>
          <p:cNvPr id="6" name="Chave esquerda 5">
            <a:extLst>
              <a:ext uri="{FF2B5EF4-FFF2-40B4-BE49-F238E27FC236}">
                <a16:creationId xmlns:a16="http://schemas.microsoft.com/office/drawing/2014/main" id="{A6D52F8E-8BC0-4EC1-8F68-FCECE4C95598}"/>
              </a:ext>
            </a:extLst>
          </p:cNvPr>
          <p:cNvSpPr/>
          <p:nvPr/>
        </p:nvSpPr>
        <p:spPr>
          <a:xfrm>
            <a:off x="7700056" y="4385179"/>
            <a:ext cx="315529" cy="2902769"/>
          </a:xfrm>
          <a:prstGeom prst="leftBrace">
            <a:avLst/>
          </a:prstGeom>
          <a:scene3d>
            <a:camera prst="orthographicFront">
              <a:rot lat="0" lon="0" rev="5400000"/>
            </a:camera>
            <a:lightRig rig="threePt" dir="t"/>
          </a:scene3d>
        </p:spPr>
        <p:style>
          <a:lnRef idx="2">
            <a:schemeClr val="dk1"/>
          </a:lnRef>
          <a:fillRef idx="0">
            <a:schemeClr val="dk1"/>
          </a:fillRef>
          <a:effectRef idx="1">
            <a:schemeClr val="dk1"/>
          </a:effectRef>
          <a:fontRef idx="minor">
            <a:schemeClr val="tx1"/>
          </a:fontRef>
        </p:style>
        <p:txBody>
          <a:bodyPr anchor="ctr"/>
          <a:lstStyle/>
          <a:p>
            <a:pPr algn="ctr" eaLnBrk="1" hangingPunct="1">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P spid="10249" grpId="0"/>
      <p:bldP spid="10250" grpId="0"/>
      <p:bldP spid="102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F4E20252-C740-427E-B8FB-311A3C388C5F}"/>
              </a:ext>
            </a:extLst>
          </p:cNvPr>
          <p:cNvSpPr>
            <a:spLocks noGrp="1" noChangeArrowheads="1"/>
          </p:cNvSpPr>
          <p:nvPr>
            <p:ph type="title"/>
          </p:nvPr>
        </p:nvSpPr>
        <p:spPr>
          <a:xfrm>
            <a:off x="2063750" y="49214"/>
            <a:ext cx="8229600" cy="790575"/>
          </a:xfrm>
        </p:spPr>
        <p:txBody>
          <a:bodyPr/>
          <a:lstStyle/>
          <a:p>
            <a:r>
              <a:rPr lang="pt-BR" altLang="en-US"/>
              <a:t>Ligação de Medidores e Disjuntores</a:t>
            </a:r>
          </a:p>
        </p:txBody>
      </p:sp>
      <p:sp>
        <p:nvSpPr>
          <p:cNvPr id="21507" name="Espaço Reservado para Número de Slide 5">
            <a:extLst>
              <a:ext uri="{FF2B5EF4-FFF2-40B4-BE49-F238E27FC236}">
                <a16:creationId xmlns:a16="http://schemas.microsoft.com/office/drawing/2014/main" id="{1CBF7D73-6E5C-463F-B982-E4823C19A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har char="•"/>
              <a:defRPr sz="2700">
                <a:solidFill>
                  <a:schemeClr val="tx1"/>
                </a:solidFill>
                <a:latin typeface="Times New Roman" panose="02020603050405020304" pitchFamily="18" charset="0"/>
                <a:cs typeface="Times New Roman" panose="02020603050405020304" pitchFamily="18" charset="0"/>
              </a:defRPr>
            </a:lvl1pPr>
            <a:lvl2pPr marL="742950" indent="-285750" algn="just">
              <a:spcBef>
                <a:spcPct val="20000"/>
              </a:spcBef>
              <a:buChar char="–"/>
              <a:defRPr sz="2200">
                <a:solidFill>
                  <a:schemeClr val="tx1"/>
                </a:solidFill>
                <a:latin typeface="Times New Roman" panose="02020603050405020304" pitchFamily="18" charset="0"/>
                <a:cs typeface="Times New Roman" panose="02020603050405020304" pitchFamily="18" charset="0"/>
              </a:defRPr>
            </a:lvl2pPr>
            <a:lvl3pPr marL="1143000" indent="-228600" algn="just">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marL="2057400" indent="-228600" algn="just">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marL="25146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marL="29718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marL="34290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marL="3886200" indent="-228600" algn="just" eaLnBrk="0" fontAlgn="base" hangingPunct="0">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algn="r">
              <a:spcBef>
                <a:spcPct val="0"/>
              </a:spcBef>
              <a:buFontTx/>
              <a:buNone/>
            </a:pPr>
            <a:fld id="{EC602AE6-CF0B-472A-8ACD-8C38EAEFF78F}" type="slidenum">
              <a:rPr lang="en-US" altLang="en-US" sz="1000">
                <a:latin typeface="Arial" panose="020B0604020202020204" pitchFamily="34" charset="0"/>
                <a:cs typeface="Arial" panose="020B0604020202020204" pitchFamily="34" charset="0"/>
              </a:rPr>
              <a:pPr algn="r">
                <a:spcBef>
                  <a:spcPct val="0"/>
                </a:spcBef>
                <a:buFontTx/>
                <a:buNone/>
              </a:pPr>
              <a:t>9</a:t>
            </a:fld>
            <a:endParaRPr lang="en-US" altLang="en-US" sz="1000">
              <a:latin typeface="Arial" panose="020B0604020202020204" pitchFamily="34" charset="0"/>
              <a:cs typeface="Arial" panose="020B0604020202020204" pitchFamily="34" charset="0"/>
            </a:endParaRPr>
          </a:p>
        </p:txBody>
      </p:sp>
      <p:sp>
        <p:nvSpPr>
          <p:cNvPr id="7" name="Espaço Reservado para Rodapé 6">
            <a:extLst>
              <a:ext uri="{FF2B5EF4-FFF2-40B4-BE49-F238E27FC236}">
                <a16:creationId xmlns:a16="http://schemas.microsoft.com/office/drawing/2014/main" id="{521DF8C1-D175-4DFA-B724-B8EDAC06C3E4}"/>
              </a:ext>
            </a:extLst>
          </p:cNvPr>
          <p:cNvSpPr>
            <a:spLocks noGrp="1"/>
          </p:cNvSpPr>
          <p:nvPr>
            <p:ph type="ftr" sz="quarter" idx="11"/>
          </p:nvPr>
        </p:nvSpPr>
        <p:spPr/>
        <p:txBody>
          <a:bodyPr/>
          <a:lstStyle/>
          <a:p>
            <a:pPr>
              <a:defRPr/>
            </a:pPr>
            <a:r>
              <a:rPr lang="en-US"/>
              <a:t>UFES - Instalações Elétricas I</a:t>
            </a:r>
          </a:p>
        </p:txBody>
      </p:sp>
      <p:pic>
        <p:nvPicPr>
          <p:cNvPr id="4" name="Mídia Online 3" title="Como montar Padrão de Energia Monofásico">
            <a:hlinkClick r:id="" action="ppaction://media"/>
            <a:extLst>
              <a:ext uri="{FF2B5EF4-FFF2-40B4-BE49-F238E27FC236}">
                <a16:creationId xmlns:a16="http://schemas.microsoft.com/office/drawing/2014/main" id="{936DF4B7-E380-425F-B2AB-E9BE11875ED5}"/>
              </a:ext>
            </a:extLst>
          </p:cNvPr>
          <p:cNvPicPr>
            <a:picLocks noRot="1" noChangeAspect="1"/>
          </p:cNvPicPr>
          <p:nvPr>
            <a:videoFile r:link="rId1"/>
          </p:nvPr>
        </p:nvPicPr>
        <p:blipFill>
          <a:blip r:embed="rId4"/>
          <a:stretch>
            <a:fillRect/>
          </a:stretch>
        </p:blipFill>
        <p:spPr>
          <a:xfrm>
            <a:off x="2387600" y="1403350"/>
            <a:ext cx="7416800" cy="4171950"/>
          </a:xfrm>
          <a:prstGeom prst="rect">
            <a:avLst/>
          </a:prstGeom>
        </p:spPr>
      </p:pic>
      <p:sp>
        <p:nvSpPr>
          <p:cNvPr id="21510" name="Retângulo 4">
            <a:extLst>
              <a:ext uri="{FF2B5EF4-FFF2-40B4-BE49-F238E27FC236}">
                <a16:creationId xmlns:a16="http://schemas.microsoft.com/office/drawing/2014/main" id="{40C3B825-0C39-44A2-AAB8-67EA251D8C4A}"/>
              </a:ext>
            </a:extLst>
          </p:cNvPr>
          <p:cNvSpPr>
            <a:spLocks noChangeArrowheads="1"/>
          </p:cNvSpPr>
          <p:nvPr/>
        </p:nvSpPr>
        <p:spPr bwMode="auto">
          <a:xfrm>
            <a:off x="3217864" y="5624513"/>
            <a:ext cx="626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pt-BR"/>
              <a:t>Link: </a:t>
            </a:r>
            <a:r>
              <a:rPr lang="en-US" altLang="pt-BR">
                <a:hlinkClick r:id="rId5"/>
              </a:rPr>
              <a:t>https://www.youtube.com/watch?v=QMQJ6QWXwZ0</a:t>
            </a:r>
            <a:endParaRPr lang="en-US" altLang="pt-B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5300</TotalTime>
  <Words>1599</Words>
  <Application>Microsoft Office PowerPoint</Application>
  <PresentationFormat>Widescreen</PresentationFormat>
  <Paragraphs>209</Paragraphs>
  <Slides>23</Slides>
  <Notes>22</Notes>
  <HiddenSlides>0</HiddenSlides>
  <MMClips>1</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23</vt:i4>
      </vt:variant>
    </vt:vector>
  </HeadingPairs>
  <TitlesOfParts>
    <vt:vector size="28" baseType="lpstr">
      <vt:lpstr>Arial</vt:lpstr>
      <vt:lpstr>Symbol</vt:lpstr>
      <vt:lpstr>Times New Roman</vt:lpstr>
      <vt:lpstr>Design padrão</vt:lpstr>
      <vt:lpstr>Equation</vt:lpstr>
      <vt:lpstr>Unidade 5: Fornecimento de Energia Elétrica e Dimensionamento – Aula 11</vt:lpstr>
      <vt:lpstr>5.1- Introdução</vt:lpstr>
      <vt:lpstr>Introdução</vt:lpstr>
      <vt:lpstr>5.2- Fornecimento de Energia Elétrica</vt:lpstr>
      <vt:lpstr>5.3- Fornecimento de Energia Elétrica em Tensão Secundária para Edificações Individuais</vt:lpstr>
      <vt:lpstr>Fornecimento de Energia Elétrica em Tensão Secundária para Edificações Individuais</vt:lpstr>
      <vt:lpstr>5.3.1-Ramais de Ligação e Entrada</vt:lpstr>
      <vt:lpstr>5.3.2- Ligação de Medidores e Disjuntores</vt:lpstr>
      <vt:lpstr>Ligação de Medidores e Disjuntores</vt:lpstr>
      <vt:lpstr>5.3.3- Condições Gerais de Fornecimento</vt:lpstr>
      <vt:lpstr>Condições Gerais de Fornecimento</vt:lpstr>
      <vt:lpstr>5.3.4- Dimensionamento das Categorias U, D, T e UR</vt:lpstr>
      <vt:lpstr>Dimensionamento das Categorias U, D, T e UR</vt:lpstr>
      <vt:lpstr>Dimensionamento das Categorias U, D, T e UR</vt:lpstr>
      <vt:lpstr>5.3.5- Cálculo da Carga Instalada ( kW)</vt:lpstr>
      <vt:lpstr>Cálculo da Carga Instalada ( kW)</vt:lpstr>
      <vt:lpstr>5.3.6- Desenho do Padrão de Entrada</vt:lpstr>
      <vt:lpstr>Desenho do Padrão de Entrada</vt:lpstr>
      <vt:lpstr>5.3.7- Pedido de Fornecimento</vt:lpstr>
      <vt:lpstr>Exemplo</vt:lpstr>
      <vt:lpstr>Solução</vt:lpstr>
      <vt:lpstr>Solução</vt:lpstr>
      <vt:lpstr>Solução</vt:lpstr>
    </vt:vector>
  </TitlesOfParts>
  <Company>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Helio</dc:creator>
  <cp:lastModifiedBy>Helio Antunes</cp:lastModifiedBy>
  <cp:revision>232</cp:revision>
  <cp:lastPrinted>2012-05-04T14:39:49Z</cp:lastPrinted>
  <dcterms:created xsi:type="dcterms:W3CDTF">2010-02-01T15:16:27Z</dcterms:created>
  <dcterms:modified xsi:type="dcterms:W3CDTF">2020-09-30T19:00:40Z</dcterms:modified>
</cp:coreProperties>
</file>