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erriweather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994">
          <p15:clr>
            <a:srgbClr val="A4A3A4"/>
          </p15:clr>
        </p15:guide>
        <p15:guide id="2" pos="5533">
          <p15:clr>
            <a:srgbClr val="A4A3A4"/>
          </p15:clr>
        </p15:guide>
        <p15:guide id="3" pos="22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994" orient="horz"/>
        <p:guide pos="5533"/>
        <p:guide pos="22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regular.fntdata"/><Relationship Id="rId25" Type="http://schemas.openxmlformats.org/officeDocument/2006/relationships/slide" Target="slides/slide20.xml"/><Relationship Id="rId28" Type="http://schemas.openxmlformats.org/officeDocument/2006/relationships/font" Target="fonts/Merriweather-italic.fntdata"/><Relationship Id="rId27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7a5948472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7a5948472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b59f82ae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b59f82ae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b0b98670b3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b0b98670b3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Dani &amp; Persona 2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b0b98670b3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b0b98670b3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Miguel &amp; Persona 3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b0b98670b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b0b98670b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Geo: iniciamos las var y cargamos la info.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decir para q son los dos for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b0b98670b3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b0b98670b3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Geo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0b98670b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b0b98670b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Geo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b0b98670b3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b0b98670b3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Miguel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b0b98670b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b0b98670b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Miguel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0b98670b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b0b98670b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Miguel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0b98670b3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b0b98670b3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Jes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0b98670b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0b98670b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Persona 1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0b98670b3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b0b98670b3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 3: Habla lo q esta en la memoria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a59484725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a59484725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 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b0b98670b3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b0b98670b3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Persona 1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0b98670b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0b98670b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 &amp; Persona 2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b0b98670b3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b0b98670b3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Dani &amp; Persona 2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b0b98670b3_6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b0b98670b3_6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Dani &amp; Persona 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b0b98670b3_1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b0b98670b3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Dani &amp; Persona 2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b0b98670b3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b0b98670b3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Relationship Id="rId5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11" Type="http://schemas.openxmlformats.org/officeDocument/2006/relationships/image" Target="../media/image17.png"/><Relationship Id="rId10" Type="http://schemas.openxmlformats.org/officeDocument/2006/relationships/image" Target="../media/image15.png"/><Relationship Id="rId9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png"/><Relationship Id="rId8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0299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557475" y="1267025"/>
            <a:ext cx="34923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>
                <a:latin typeface="Merriweather"/>
                <a:ea typeface="Merriweather"/>
                <a:cs typeface="Merriweather"/>
                <a:sym typeface="Merriweather"/>
              </a:rPr>
              <a:t>Proyecto Inteligencia Artificial ~ Grupo 5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-Daniel Sánchez Ferrari ~ 200024</a:t>
            </a:r>
            <a:endParaRPr b="1" sz="22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-Miguel Ciurana Tomás ~ 200244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-Geovanna Aguilar Avilés ~ 200023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-Miguel Luis Cerdá Palmer ~ 200096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-Jessica Zhu Zhu ~ 200132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" name="Google Shape;154;p22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56" name="Google Shape;156;p22"/>
          <p:cNvGrpSpPr/>
          <p:nvPr/>
        </p:nvGrpSpPr>
        <p:grpSpPr>
          <a:xfrm>
            <a:off x="551088" y="1211512"/>
            <a:ext cx="4393663" cy="3634550"/>
            <a:chOff x="2388813" y="1153475"/>
            <a:chExt cx="4393663" cy="3634550"/>
          </a:xfrm>
        </p:grpSpPr>
        <p:pic>
          <p:nvPicPr>
            <p:cNvPr id="157" name="Google Shape;157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388813" y="1153475"/>
              <a:ext cx="4381076" cy="3627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22"/>
            <p:cNvSpPr/>
            <p:nvPr/>
          </p:nvSpPr>
          <p:spPr>
            <a:xfrm>
              <a:off x="2401275" y="1160725"/>
              <a:ext cx="4381200" cy="36273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2"/>
          <p:cNvGrpSpPr/>
          <p:nvPr/>
        </p:nvGrpSpPr>
        <p:grpSpPr>
          <a:xfrm>
            <a:off x="6304225" y="1211513"/>
            <a:ext cx="1883175" cy="3634525"/>
            <a:chOff x="6217175" y="1211500"/>
            <a:chExt cx="1883175" cy="3634525"/>
          </a:xfrm>
        </p:grpSpPr>
        <p:pic>
          <p:nvPicPr>
            <p:cNvPr id="160" name="Google Shape;160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17175" y="1211500"/>
              <a:ext cx="1883175" cy="360384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1" name="Google Shape;161;p22"/>
            <p:cNvSpPr/>
            <p:nvPr/>
          </p:nvSpPr>
          <p:spPr>
            <a:xfrm>
              <a:off x="6219313" y="1211525"/>
              <a:ext cx="1878900" cy="36345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67" name="Google Shape;167;p23"/>
          <p:cNvGrpSpPr/>
          <p:nvPr/>
        </p:nvGrpSpPr>
        <p:grpSpPr>
          <a:xfrm>
            <a:off x="152400" y="1170125"/>
            <a:ext cx="3961312" cy="3820976"/>
            <a:chOff x="152400" y="1170125"/>
            <a:chExt cx="3961312" cy="3820976"/>
          </a:xfrm>
        </p:grpSpPr>
        <p:pic>
          <p:nvPicPr>
            <p:cNvPr id="168" name="Google Shape;16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3961312" cy="3820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23"/>
            <p:cNvSpPr/>
            <p:nvPr/>
          </p:nvSpPr>
          <p:spPr>
            <a:xfrm>
              <a:off x="193475" y="1451150"/>
              <a:ext cx="166500" cy="516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3"/>
            <p:cNvSpPr/>
            <p:nvPr/>
          </p:nvSpPr>
          <p:spPr>
            <a:xfrm>
              <a:off x="225725" y="2434700"/>
              <a:ext cx="134400" cy="2475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3"/>
            <p:cNvSpPr/>
            <p:nvPr/>
          </p:nvSpPr>
          <p:spPr>
            <a:xfrm>
              <a:off x="435350" y="2805550"/>
              <a:ext cx="104700" cy="153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3"/>
            <p:cNvSpPr/>
            <p:nvPr/>
          </p:nvSpPr>
          <p:spPr>
            <a:xfrm>
              <a:off x="451475" y="4256700"/>
              <a:ext cx="80700" cy="120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3"/>
            <p:cNvSpPr/>
            <p:nvPr/>
          </p:nvSpPr>
          <p:spPr>
            <a:xfrm>
              <a:off x="443400" y="4498550"/>
              <a:ext cx="104700" cy="153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" name="Google Shape;174;p23"/>
          <p:cNvGrpSpPr/>
          <p:nvPr/>
        </p:nvGrpSpPr>
        <p:grpSpPr>
          <a:xfrm>
            <a:off x="4016242" y="2249300"/>
            <a:ext cx="3706672" cy="2894176"/>
            <a:chOff x="4266112" y="1170125"/>
            <a:chExt cx="4725487" cy="3629516"/>
          </a:xfrm>
        </p:grpSpPr>
        <p:pic>
          <p:nvPicPr>
            <p:cNvPr id="175" name="Google Shape;17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66112" y="1170125"/>
              <a:ext cx="4725487" cy="36295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p23"/>
            <p:cNvSpPr/>
            <p:nvPr/>
          </p:nvSpPr>
          <p:spPr>
            <a:xfrm>
              <a:off x="4337300" y="1378575"/>
              <a:ext cx="137100" cy="3353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3"/>
            <p:cNvSpPr/>
            <p:nvPr/>
          </p:nvSpPr>
          <p:spPr>
            <a:xfrm>
              <a:off x="4571100" y="2184775"/>
              <a:ext cx="112800" cy="314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4554975" y="3692350"/>
              <a:ext cx="137100" cy="2418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9" name="Google Shape;179;p23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80" name="Google Shape;180;p23"/>
          <p:cNvGrpSpPr/>
          <p:nvPr/>
        </p:nvGrpSpPr>
        <p:grpSpPr>
          <a:xfrm>
            <a:off x="5178825" y="1017725"/>
            <a:ext cx="3439500" cy="1262100"/>
            <a:chOff x="5648375" y="1104425"/>
            <a:chExt cx="3439500" cy="1262100"/>
          </a:xfrm>
        </p:grpSpPr>
        <p:sp>
          <p:nvSpPr>
            <p:cNvPr id="181" name="Google Shape;181;p23"/>
            <p:cNvSpPr txBox="1"/>
            <p:nvPr/>
          </p:nvSpPr>
          <p:spPr>
            <a:xfrm>
              <a:off x="5648375" y="1104425"/>
              <a:ext cx="34395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Apartado de los botones, como estos ya tienen valores y los asignan valores (en este caso el nombre) dependiendo del click a Origen y destino para el algoritmo a estrella.</a:t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5664150" y="1120200"/>
              <a:ext cx="3415800" cy="12306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4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60299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4"/>
          <p:cNvSpPr txBox="1"/>
          <p:nvPr>
            <p:ph type="title"/>
          </p:nvPr>
        </p:nvSpPr>
        <p:spPr>
          <a:xfrm>
            <a:off x="5683750" y="2046400"/>
            <a:ext cx="32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type="title"/>
          </p:nvPr>
        </p:nvSpPr>
        <p:spPr>
          <a:xfrm>
            <a:off x="311700" y="442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5581525" y="1614100"/>
            <a:ext cx="2990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Zona de inicialización de </a:t>
            </a:r>
            <a:r>
              <a:rPr lang="es" sz="1600">
                <a:solidFill>
                  <a:srgbClr val="FF00FF"/>
                </a:solidFill>
                <a:latin typeface="Merriweather"/>
                <a:ea typeface="Merriweather"/>
                <a:cs typeface="Merriweather"/>
                <a:sym typeface="Merriweather"/>
              </a:rPr>
              <a:t>variables</a:t>
            </a:r>
            <a:endParaRPr sz="1600">
              <a:solidFill>
                <a:srgbClr val="FF00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95" name="Google Shape;195;p25"/>
          <p:cNvGrpSpPr/>
          <p:nvPr/>
        </p:nvGrpSpPr>
        <p:grpSpPr>
          <a:xfrm>
            <a:off x="340425" y="1557750"/>
            <a:ext cx="5241100" cy="2843142"/>
            <a:chOff x="340425" y="1557750"/>
            <a:chExt cx="5241100" cy="2843142"/>
          </a:xfrm>
        </p:grpSpPr>
        <p:pic>
          <p:nvPicPr>
            <p:cNvPr id="196" name="Google Shape;19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44825" y="1557750"/>
              <a:ext cx="5236700" cy="28431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5"/>
            <p:cNvSpPr/>
            <p:nvPr/>
          </p:nvSpPr>
          <p:spPr>
            <a:xfrm>
              <a:off x="340425" y="1657750"/>
              <a:ext cx="88800" cy="2679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5"/>
          <p:cNvSpPr txBox="1"/>
          <p:nvPr/>
        </p:nvSpPr>
        <p:spPr>
          <a:xfrm>
            <a:off x="5754775" y="2600538"/>
            <a:ext cx="2643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Carga de de datos de las distintas </a:t>
            </a:r>
            <a:r>
              <a:rPr lang="es" sz="1600">
                <a:solidFill>
                  <a:srgbClr val="E69138"/>
                </a:solidFill>
                <a:latin typeface="Merriweather"/>
                <a:ea typeface="Merriweather"/>
                <a:cs typeface="Merriweather"/>
                <a:sym typeface="Merriweather"/>
              </a:rPr>
              <a:t>estaciones</a:t>
            </a:r>
            <a:endParaRPr sz="1600">
              <a:solidFill>
                <a:srgbClr val="E6913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99" name="Google Shape;199;p25"/>
          <p:cNvCxnSpPr/>
          <p:nvPr/>
        </p:nvCxnSpPr>
        <p:spPr>
          <a:xfrm flipH="1">
            <a:off x="515375" y="2871800"/>
            <a:ext cx="5100" cy="270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5"/>
          <p:cNvCxnSpPr/>
          <p:nvPr/>
        </p:nvCxnSpPr>
        <p:spPr>
          <a:xfrm>
            <a:off x="533225" y="1699200"/>
            <a:ext cx="0" cy="653100"/>
          </a:xfrm>
          <a:prstGeom prst="straightConnector1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1" name="Google Shape;201;p25"/>
          <p:cNvSpPr txBox="1"/>
          <p:nvPr/>
        </p:nvSpPr>
        <p:spPr>
          <a:xfrm>
            <a:off x="5852275" y="3587000"/>
            <a:ext cx="244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Carga de datos de las </a:t>
            </a:r>
            <a:r>
              <a:rPr lang="es" sz="1600">
                <a:solidFill>
                  <a:srgbClr val="1155CC"/>
                </a:solidFill>
                <a:latin typeface="Merriweather"/>
                <a:ea typeface="Merriweather"/>
                <a:cs typeface="Merriweather"/>
                <a:sym typeface="Merriweather"/>
              </a:rPr>
              <a:t>aristas</a:t>
            </a:r>
            <a:endParaRPr sz="1800">
              <a:solidFill>
                <a:srgbClr val="1155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02" name="Google Shape;202;p25"/>
          <p:cNvCxnSpPr/>
          <p:nvPr/>
        </p:nvCxnSpPr>
        <p:spPr>
          <a:xfrm flipH="1">
            <a:off x="501000" y="3587000"/>
            <a:ext cx="600" cy="2493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3" name="Google Shape;203;p25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25"/>
          <p:cNvSpPr/>
          <p:nvPr/>
        </p:nvSpPr>
        <p:spPr>
          <a:xfrm>
            <a:off x="5869275" y="3597300"/>
            <a:ext cx="2414100" cy="653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5774600" y="2619075"/>
            <a:ext cx="2611200" cy="653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5608950" y="1617200"/>
            <a:ext cx="2966100" cy="677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360003" y="1244123"/>
            <a:ext cx="7633301" cy="1908667"/>
            <a:chOff x="360003" y="1244123"/>
            <a:chExt cx="7633301" cy="1908667"/>
          </a:xfrm>
        </p:grpSpPr>
        <p:grpSp>
          <p:nvGrpSpPr>
            <p:cNvPr id="213" name="Google Shape;213;p26"/>
            <p:cNvGrpSpPr/>
            <p:nvPr/>
          </p:nvGrpSpPr>
          <p:grpSpPr>
            <a:xfrm>
              <a:off x="360003" y="1244123"/>
              <a:ext cx="7633301" cy="1908667"/>
              <a:chOff x="152400" y="1170125"/>
              <a:chExt cx="8248650" cy="2143125"/>
            </a:xfrm>
          </p:grpSpPr>
          <p:pic>
            <p:nvPicPr>
              <p:cNvPr id="214" name="Google Shape;214;p2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400" y="1170125"/>
                <a:ext cx="8248650" cy="21431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26"/>
              <p:cNvSpPr/>
              <p:nvPr/>
            </p:nvSpPr>
            <p:spPr>
              <a:xfrm>
                <a:off x="155425" y="1361725"/>
                <a:ext cx="103500" cy="1872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6" name="Google Shape;216;p26"/>
            <p:cNvSpPr/>
            <p:nvPr/>
          </p:nvSpPr>
          <p:spPr>
            <a:xfrm>
              <a:off x="614250" y="2545850"/>
              <a:ext cx="177600" cy="177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7" name="Google Shape;217;p26"/>
          <p:cNvCxnSpPr/>
          <p:nvPr/>
        </p:nvCxnSpPr>
        <p:spPr>
          <a:xfrm>
            <a:off x="557725" y="1443550"/>
            <a:ext cx="2700" cy="6072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" name="Google Shape;218;p26"/>
          <p:cNvSpPr txBox="1"/>
          <p:nvPr/>
        </p:nvSpPr>
        <p:spPr>
          <a:xfrm>
            <a:off x="420875" y="3626750"/>
            <a:ext cx="715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Creación del grafo</a:t>
            </a: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, insertamos </a:t>
            </a: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aristas y </a:t>
            </a: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estaciones como nodos 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9" name="Google Shape;219;p26"/>
          <p:cNvCxnSpPr/>
          <p:nvPr/>
        </p:nvCxnSpPr>
        <p:spPr>
          <a:xfrm>
            <a:off x="586800" y="2385500"/>
            <a:ext cx="2100" cy="402000"/>
          </a:xfrm>
          <a:prstGeom prst="straightConnector1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6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1" name="Google Shape;221;p26"/>
          <p:cNvSpPr/>
          <p:nvPr/>
        </p:nvSpPr>
        <p:spPr>
          <a:xfrm>
            <a:off x="360000" y="3542225"/>
            <a:ext cx="7154100" cy="946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420875" y="3985075"/>
            <a:ext cx="606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Carga de </a:t>
            </a:r>
            <a:r>
              <a:rPr lang="es" sz="1600">
                <a:solidFill>
                  <a:srgbClr val="A64D79"/>
                </a:solidFill>
                <a:latin typeface="Merriweather"/>
                <a:ea typeface="Merriweather"/>
                <a:cs typeface="Merriweather"/>
                <a:sym typeface="Merriweather"/>
              </a:rPr>
              <a:t>latitud y longitud en nodo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7"/>
          <p:cNvGrpSpPr/>
          <p:nvPr/>
        </p:nvGrpSpPr>
        <p:grpSpPr>
          <a:xfrm>
            <a:off x="311700" y="1017725"/>
            <a:ext cx="5674850" cy="3676200"/>
            <a:chOff x="311700" y="1017725"/>
            <a:chExt cx="5674850" cy="3676200"/>
          </a:xfrm>
        </p:grpSpPr>
        <p:grpSp>
          <p:nvGrpSpPr>
            <p:cNvPr id="228" name="Google Shape;228;p27"/>
            <p:cNvGrpSpPr/>
            <p:nvPr/>
          </p:nvGrpSpPr>
          <p:grpSpPr>
            <a:xfrm>
              <a:off x="311700" y="1017725"/>
              <a:ext cx="5674850" cy="3676200"/>
              <a:chOff x="311700" y="1017725"/>
              <a:chExt cx="5674850" cy="3676200"/>
            </a:xfrm>
          </p:grpSpPr>
          <p:pic>
            <p:nvPicPr>
              <p:cNvPr id="229" name="Google Shape;229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11700" y="1017725"/>
                <a:ext cx="5674850" cy="36762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0" name="Google Shape;230;p27"/>
              <p:cNvSpPr/>
              <p:nvPr/>
            </p:nvSpPr>
            <p:spPr>
              <a:xfrm>
                <a:off x="355225" y="1228525"/>
                <a:ext cx="133200" cy="34047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1" name="Google Shape;231;p27"/>
            <p:cNvSpPr/>
            <p:nvPr/>
          </p:nvSpPr>
          <p:spPr>
            <a:xfrm>
              <a:off x="562450" y="1361725"/>
              <a:ext cx="207300" cy="207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2" name="Google Shape;23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6484600" y="2233200"/>
            <a:ext cx="2173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Cálculo</a:t>
            </a: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 de las variables </a:t>
            </a:r>
            <a:endParaRPr sz="1600">
              <a:solidFill>
                <a:srgbClr val="6AA84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34" name="Google Shape;234;p27"/>
          <p:cNvCxnSpPr/>
          <p:nvPr/>
        </p:nvCxnSpPr>
        <p:spPr>
          <a:xfrm flipH="1" rot="10800000">
            <a:off x="646225" y="3995975"/>
            <a:ext cx="2248800" cy="12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7"/>
          <p:cNvCxnSpPr/>
          <p:nvPr/>
        </p:nvCxnSpPr>
        <p:spPr>
          <a:xfrm>
            <a:off x="586425" y="3182625"/>
            <a:ext cx="0" cy="5262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7"/>
          <p:cNvCxnSpPr/>
          <p:nvPr/>
        </p:nvCxnSpPr>
        <p:spPr>
          <a:xfrm flipH="1" rot="10800000">
            <a:off x="653150" y="4617925"/>
            <a:ext cx="5052900" cy="15300"/>
          </a:xfrm>
          <a:prstGeom prst="straightConnector1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" name="Google Shape;237;p27"/>
          <p:cNvSpPr txBox="1"/>
          <p:nvPr/>
        </p:nvSpPr>
        <p:spPr>
          <a:xfrm>
            <a:off x="7631000" y="2479200"/>
            <a:ext cx="4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,</a:t>
            </a:r>
            <a:r>
              <a:rPr lang="es" sz="1600">
                <a:solidFill>
                  <a:srgbClr val="FF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s" sz="1600">
                <a:solidFill>
                  <a:srgbClr val="FF0000"/>
                </a:solidFill>
                <a:highlight>
                  <a:schemeClr val="lt1"/>
                </a:highlight>
                <a:latin typeface="Merriweather"/>
                <a:ea typeface="Merriweather"/>
                <a:cs typeface="Merriweather"/>
                <a:sym typeface="Merriweather"/>
              </a:rPr>
              <a:t>G</a:t>
            </a:r>
            <a:endParaRPr/>
          </a:p>
        </p:txBody>
      </p:sp>
      <p:sp>
        <p:nvSpPr>
          <p:cNvPr id="238" name="Google Shape;238;p27"/>
          <p:cNvSpPr txBox="1"/>
          <p:nvPr/>
        </p:nvSpPr>
        <p:spPr>
          <a:xfrm>
            <a:off x="7461175" y="2479188"/>
            <a:ext cx="325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rgbClr val="0000FF"/>
                </a:solidFill>
                <a:latin typeface="Merriweather"/>
                <a:ea typeface="Merriweather"/>
                <a:cs typeface="Merriweather"/>
                <a:sym typeface="Merriweather"/>
              </a:rPr>
              <a:t>H</a:t>
            </a: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7958550" y="2479200"/>
            <a:ext cx="483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y </a:t>
            </a:r>
            <a:r>
              <a:rPr lang="es" sz="1600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endParaRPr/>
          </a:p>
        </p:txBody>
      </p:sp>
      <p:cxnSp>
        <p:nvCxnSpPr>
          <p:cNvPr id="240" name="Google Shape;240;p27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/>
          <p:nvPr/>
        </p:nvSpPr>
        <p:spPr>
          <a:xfrm>
            <a:off x="6502600" y="2240700"/>
            <a:ext cx="2137800" cy="662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oogle Shape;246;p28"/>
          <p:cNvGrpSpPr/>
          <p:nvPr/>
        </p:nvGrpSpPr>
        <p:grpSpPr>
          <a:xfrm>
            <a:off x="275544" y="1017730"/>
            <a:ext cx="6653570" cy="3943056"/>
            <a:chOff x="152400" y="152400"/>
            <a:chExt cx="7612780" cy="4838699"/>
          </a:xfrm>
        </p:grpSpPr>
        <p:grpSp>
          <p:nvGrpSpPr>
            <p:cNvPr id="247" name="Google Shape;247;p28"/>
            <p:cNvGrpSpPr/>
            <p:nvPr/>
          </p:nvGrpSpPr>
          <p:grpSpPr>
            <a:xfrm>
              <a:off x="152400" y="152400"/>
              <a:ext cx="7612780" cy="4838699"/>
              <a:chOff x="152400" y="152400"/>
              <a:chExt cx="7612780" cy="4838699"/>
            </a:xfrm>
          </p:grpSpPr>
          <p:pic>
            <p:nvPicPr>
              <p:cNvPr id="248" name="Google Shape;248;p2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52400" y="152400"/>
                <a:ext cx="7612780" cy="48386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28"/>
              <p:cNvSpPr/>
              <p:nvPr/>
            </p:nvSpPr>
            <p:spPr>
              <a:xfrm>
                <a:off x="217675" y="322475"/>
                <a:ext cx="142200" cy="4611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443400" y="757825"/>
                <a:ext cx="153300" cy="35310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717500" y="1096425"/>
                <a:ext cx="142200" cy="4677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967425" y="1233475"/>
                <a:ext cx="142200" cy="346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217350" y="1394700"/>
                <a:ext cx="104700" cy="1695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685275" y="2587875"/>
                <a:ext cx="142200" cy="17493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935175" y="2886175"/>
                <a:ext cx="142200" cy="14511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1201225" y="3055475"/>
                <a:ext cx="153300" cy="5079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1168975" y="3829400"/>
                <a:ext cx="153300" cy="4677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1467275" y="3966450"/>
                <a:ext cx="104700" cy="346800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9" name="Google Shape;259;p28"/>
            <p:cNvSpPr/>
            <p:nvPr/>
          </p:nvSpPr>
          <p:spPr>
            <a:xfrm>
              <a:off x="677200" y="2136400"/>
              <a:ext cx="145200" cy="2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" name="Google Shape;260;p28"/>
          <p:cNvSpPr txBox="1"/>
          <p:nvPr/>
        </p:nvSpPr>
        <p:spPr>
          <a:xfrm>
            <a:off x="5408825" y="1275650"/>
            <a:ext cx="3296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Aplicación del Algoritmo A* para la obtención del camino con menor peso</a:t>
            </a:r>
            <a:endParaRPr sz="18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62" name="Google Shape;262;p28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3" name="Google Shape;263;p28"/>
          <p:cNvSpPr/>
          <p:nvPr/>
        </p:nvSpPr>
        <p:spPr>
          <a:xfrm>
            <a:off x="5427500" y="1285875"/>
            <a:ext cx="3273900" cy="89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269" name="Google Shape;269;p29"/>
          <p:cNvGrpSpPr/>
          <p:nvPr/>
        </p:nvGrpSpPr>
        <p:grpSpPr>
          <a:xfrm>
            <a:off x="519113" y="1506900"/>
            <a:ext cx="8105775" cy="885825"/>
            <a:chOff x="152400" y="1170125"/>
            <a:chExt cx="8105775" cy="885825"/>
          </a:xfrm>
        </p:grpSpPr>
        <p:pic>
          <p:nvPicPr>
            <p:cNvPr id="270" name="Google Shape;27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170125"/>
              <a:ext cx="8105775" cy="8858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" name="Google Shape;271;p29"/>
            <p:cNvSpPr/>
            <p:nvPr/>
          </p:nvSpPr>
          <p:spPr>
            <a:xfrm>
              <a:off x="241850" y="1386650"/>
              <a:ext cx="153300" cy="57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540150" y="1765550"/>
              <a:ext cx="145200" cy="225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9"/>
          <p:cNvSpPr txBox="1"/>
          <p:nvPr/>
        </p:nvSpPr>
        <p:spPr>
          <a:xfrm>
            <a:off x="2270699" y="2990175"/>
            <a:ext cx="484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Se añade en la pila el camino con menor peso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74" name="Google Shape;274;p29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5" name="Google Shape;275;p29"/>
          <p:cNvSpPr/>
          <p:nvPr/>
        </p:nvSpPr>
        <p:spPr>
          <a:xfrm>
            <a:off x="2279875" y="3005625"/>
            <a:ext cx="4835700" cy="4101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6" name="Google Shape;2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125" y="4018725"/>
            <a:ext cx="747422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30"/>
          <p:cNvGrpSpPr/>
          <p:nvPr/>
        </p:nvGrpSpPr>
        <p:grpSpPr>
          <a:xfrm>
            <a:off x="152400" y="1193350"/>
            <a:ext cx="8839199" cy="3693125"/>
            <a:chOff x="152400" y="152400"/>
            <a:chExt cx="8839199" cy="3693125"/>
          </a:xfrm>
        </p:grpSpPr>
        <p:pic>
          <p:nvPicPr>
            <p:cNvPr id="282" name="Google Shape;282;p30"/>
            <p:cNvPicPr preferRelativeResize="0"/>
            <p:nvPr/>
          </p:nvPicPr>
          <p:blipFill rotWithShape="1">
            <a:blip r:embed="rId3">
              <a:alphaModFix/>
            </a:blip>
            <a:srcRect b="15725" l="0" r="0" t="0"/>
            <a:stretch/>
          </p:blipFill>
          <p:spPr>
            <a:xfrm>
              <a:off x="152400" y="152400"/>
              <a:ext cx="8839199" cy="3693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3" name="Google Shape;283;p30"/>
            <p:cNvSpPr/>
            <p:nvPr/>
          </p:nvSpPr>
          <p:spPr>
            <a:xfrm>
              <a:off x="201550" y="314425"/>
              <a:ext cx="201600" cy="3386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0"/>
            <p:cNvSpPr/>
            <p:nvPr/>
          </p:nvSpPr>
          <p:spPr>
            <a:xfrm>
              <a:off x="475650" y="1580125"/>
              <a:ext cx="96900" cy="1757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0"/>
            <p:cNvSpPr/>
            <p:nvPr/>
          </p:nvSpPr>
          <p:spPr>
            <a:xfrm>
              <a:off x="717500" y="1741375"/>
              <a:ext cx="104700" cy="36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>
              <a:off x="991625" y="2692675"/>
              <a:ext cx="145200" cy="48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0"/>
            <p:cNvSpPr/>
            <p:nvPr/>
          </p:nvSpPr>
          <p:spPr>
            <a:xfrm>
              <a:off x="701375" y="2378275"/>
              <a:ext cx="120900" cy="9594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0"/>
            <p:cNvSpPr/>
            <p:nvPr/>
          </p:nvSpPr>
          <p:spPr>
            <a:xfrm>
              <a:off x="1217350" y="2845850"/>
              <a:ext cx="104700" cy="362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" name="Google Shape;2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ALGORITMO A*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0" name="Google Shape;290;p30"/>
          <p:cNvSpPr txBox="1"/>
          <p:nvPr/>
        </p:nvSpPr>
        <p:spPr>
          <a:xfrm>
            <a:off x="5837450" y="1571600"/>
            <a:ext cx="2531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Obtención de </a:t>
            </a:r>
            <a:r>
              <a:rPr lang="es" sz="1600">
                <a:solidFill>
                  <a:srgbClr val="FF9900"/>
                </a:solidFill>
                <a:latin typeface="Merriweather"/>
                <a:ea typeface="Merriweather"/>
                <a:cs typeface="Merriweather"/>
                <a:sym typeface="Merriweather"/>
              </a:rPr>
              <a:t>distancia y transbordo </a:t>
            </a: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entre las estaciones del menor camino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91" name="Google Shape;291;p30"/>
          <p:cNvCxnSpPr/>
          <p:nvPr/>
        </p:nvCxnSpPr>
        <p:spPr>
          <a:xfrm flipH="1">
            <a:off x="928675" y="3639275"/>
            <a:ext cx="5400" cy="762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30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3" name="Google Shape;293;p30"/>
          <p:cNvSpPr/>
          <p:nvPr/>
        </p:nvSpPr>
        <p:spPr>
          <a:xfrm>
            <a:off x="5852600" y="1584500"/>
            <a:ext cx="2500800" cy="1143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60299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>
            <p:ph type="title"/>
          </p:nvPr>
        </p:nvSpPr>
        <p:spPr>
          <a:xfrm>
            <a:off x="5683750" y="2046400"/>
            <a:ext cx="32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CONCLUSIONES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60299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5683750" y="2046400"/>
            <a:ext cx="3292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ct val="42672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DECISIONES DE DISEÑO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400">
                <a:latin typeface="Merriweather"/>
                <a:ea typeface="Merriweather"/>
                <a:cs typeface="Merriweather"/>
                <a:sym typeface="Merriweather"/>
              </a:rPr>
              <a:t>CONCLUSIONES</a:t>
            </a:r>
            <a:endParaRPr b="1" sz="24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305" name="Google Shape;3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050" y="1526688"/>
            <a:ext cx="1818250" cy="18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050" y="1526711"/>
            <a:ext cx="1818250" cy="181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1312" y="1488063"/>
            <a:ext cx="1818249" cy="189553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2132125" y="3493600"/>
            <a:ext cx="12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Moovit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3950375" y="3493600"/>
            <a:ext cx="12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PyQt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5481125" y="3493600"/>
            <a:ext cx="1220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Merriweather"/>
                <a:ea typeface="Merriweather"/>
                <a:cs typeface="Merriweather"/>
                <a:sym typeface="Merriweather"/>
              </a:rPr>
              <a:t>Google Maps</a:t>
            </a:r>
            <a:endParaRPr b="1" sz="11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311" name="Google Shape;311;p32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 amt="21000"/>
          </a:blip>
          <a:stretch>
            <a:fillRect/>
          </a:stretch>
        </p:blipFill>
        <p:spPr>
          <a:xfrm>
            <a:off x="882275" y="940247"/>
            <a:ext cx="7188050" cy="359405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1832850" y="259050"/>
            <a:ext cx="547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Merriweather"/>
                <a:ea typeface="Merriweather"/>
                <a:cs typeface="Merriweather"/>
                <a:sym typeface="Merriweather"/>
              </a:rPr>
              <a:t>DECISIONES DE DISEÑO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758675" y="4534300"/>
            <a:ext cx="13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2350500" y="1711775"/>
            <a:ext cx="44430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latin typeface="Merriweather"/>
                <a:ea typeface="Merriweather"/>
                <a:cs typeface="Merriweather"/>
                <a:sym typeface="Merriweather"/>
              </a:rPr>
              <a:t>¿</a:t>
            </a:r>
            <a:r>
              <a:rPr b="1" lang="es">
                <a:latin typeface="Merriweather"/>
                <a:ea typeface="Merriweather"/>
                <a:cs typeface="Merriweather"/>
                <a:sym typeface="Merriweather"/>
              </a:rPr>
              <a:t>Por qué</a:t>
            </a:r>
            <a:r>
              <a:rPr b="1" lang="es">
                <a:latin typeface="Merriweather"/>
                <a:ea typeface="Merriweather"/>
                <a:cs typeface="Merriweather"/>
                <a:sym typeface="Merriweather"/>
              </a:rPr>
              <a:t> Python?: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Más fácil hacer la interfaz </a:t>
            </a: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gráfica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Más simple con los tipos y clases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erriweather"/>
              <a:buChar char="●"/>
            </a:pP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Queríamos aprender a utilizar P</a:t>
            </a:r>
            <a:r>
              <a:rPr lang="es">
                <a:latin typeface="Merriweather"/>
                <a:ea typeface="Merriweather"/>
                <a:cs typeface="Merriweather"/>
                <a:sym typeface="Merriweather"/>
              </a:rPr>
              <a:t>ython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1832850" y="269950"/>
            <a:ext cx="5478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300">
                <a:latin typeface="Merriweather"/>
                <a:ea typeface="Merriweather"/>
                <a:cs typeface="Merriweather"/>
                <a:sym typeface="Merriweather"/>
              </a:rPr>
              <a:t>DECISIONES DE DISEÑO</a:t>
            </a:r>
            <a:endParaRPr b="1" sz="23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9750" y="3421199"/>
            <a:ext cx="4898244" cy="1400200"/>
          </a:xfrm>
          <a:prstGeom prst="rect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6"/>
          <p:cNvSpPr txBox="1"/>
          <p:nvPr/>
        </p:nvSpPr>
        <p:spPr>
          <a:xfrm>
            <a:off x="5545300" y="1930400"/>
            <a:ext cx="1615800" cy="4311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Transbordos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1304125" y="3919088"/>
            <a:ext cx="2347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Merriweather"/>
                <a:ea typeface="Merriweather"/>
                <a:cs typeface="Merriweather"/>
                <a:sym typeface="Merriweather"/>
              </a:rPr>
              <a:t>Distancia entre estaciones</a:t>
            </a:r>
            <a:endParaRPr sz="16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4">
            <a:alphaModFix/>
          </a:blip>
          <a:srcRect b="27726" l="11990" r="41729" t="34348"/>
          <a:stretch/>
        </p:blipFill>
        <p:spPr>
          <a:xfrm>
            <a:off x="1241325" y="1091825"/>
            <a:ext cx="2347800" cy="2108228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0" name="Google Shape;80;p16"/>
          <p:cNvSpPr/>
          <p:nvPr/>
        </p:nvSpPr>
        <p:spPr>
          <a:xfrm>
            <a:off x="1480375" y="3988250"/>
            <a:ext cx="1995300" cy="538800"/>
          </a:xfrm>
          <a:prstGeom prst="rect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7"/>
          <p:cNvPicPr preferRelativeResize="0"/>
          <p:nvPr/>
        </p:nvPicPr>
        <p:blipFill>
          <a:blip r:embed="rId3">
            <a:alphaModFix amt="47000"/>
          </a:blip>
          <a:stretch>
            <a:fillRect/>
          </a:stretch>
        </p:blipFill>
        <p:spPr>
          <a:xfrm>
            <a:off x="0" y="0"/>
            <a:ext cx="60299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>
            <p:ph type="title"/>
          </p:nvPr>
        </p:nvSpPr>
        <p:spPr>
          <a:xfrm>
            <a:off x="5708900" y="2087100"/>
            <a:ext cx="2642100" cy="10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</a:t>
            </a: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93" name="Google Shape;93;p18"/>
          <p:cNvGrpSpPr/>
          <p:nvPr/>
        </p:nvGrpSpPr>
        <p:grpSpPr>
          <a:xfrm>
            <a:off x="360000" y="1901875"/>
            <a:ext cx="4972050" cy="2552700"/>
            <a:chOff x="1216575" y="869900"/>
            <a:chExt cx="4972050" cy="2552700"/>
          </a:xfrm>
        </p:grpSpPr>
        <p:pic>
          <p:nvPicPr>
            <p:cNvPr id="94" name="Google Shape;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16575" y="869900"/>
              <a:ext cx="4972050" cy="255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8"/>
            <p:cNvSpPr/>
            <p:nvPr/>
          </p:nvSpPr>
          <p:spPr>
            <a:xfrm>
              <a:off x="1297975" y="1023875"/>
              <a:ext cx="112800" cy="21123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588200" y="1942925"/>
              <a:ext cx="104700" cy="9351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870375" y="2305700"/>
              <a:ext cx="145200" cy="378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8" name="Google Shape;98;p18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" name="Google Shape;99;p18"/>
          <p:cNvGrpSpPr/>
          <p:nvPr/>
        </p:nvGrpSpPr>
        <p:grpSpPr>
          <a:xfrm>
            <a:off x="5637300" y="2378225"/>
            <a:ext cx="3195000" cy="1262100"/>
            <a:chOff x="5814025" y="1940700"/>
            <a:chExt cx="3195000" cy="1262100"/>
          </a:xfrm>
        </p:grpSpPr>
        <p:sp>
          <p:nvSpPr>
            <p:cNvPr id="100" name="Google Shape;100;p18"/>
            <p:cNvSpPr/>
            <p:nvPr/>
          </p:nvSpPr>
          <p:spPr>
            <a:xfrm>
              <a:off x="5821975" y="1952400"/>
              <a:ext cx="3179100" cy="1238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 txBox="1"/>
            <p:nvPr/>
          </p:nvSpPr>
          <p:spPr>
            <a:xfrm>
              <a:off x="5814025" y="1940700"/>
              <a:ext cx="3195000" cy="126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Carga de estaciones en la lista de nodos, la 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estación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 contiene los valores de la 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posición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 en la imagen nombre y tamaño del push button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07" name="Google Shape;107;p19"/>
          <p:cNvGrpSpPr/>
          <p:nvPr/>
        </p:nvGrpSpPr>
        <p:grpSpPr>
          <a:xfrm>
            <a:off x="692550" y="1017725"/>
            <a:ext cx="5053547" cy="3820975"/>
            <a:chOff x="692550" y="1017725"/>
            <a:chExt cx="5053547" cy="3820975"/>
          </a:xfrm>
        </p:grpSpPr>
        <p:pic>
          <p:nvPicPr>
            <p:cNvPr id="108" name="Google Shape;108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2550" y="1017725"/>
              <a:ext cx="5053547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9"/>
            <p:cNvSpPr/>
            <p:nvPr/>
          </p:nvSpPr>
          <p:spPr>
            <a:xfrm>
              <a:off x="765875" y="1144800"/>
              <a:ext cx="48300" cy="36522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" name="Google Shape;110;p19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1" name="Google Shape;111;p19"/>
          <p:cNvGrpSpPr/>
          <p:nvPr/>
        </p:nvGrpSpPr>
        <p:grpSpPr>
          <a:xfrm>
            <a:off x="5817100" y="2263950"/>
            <a:ext cx="2769000" cy="615600"/>
            <a:chOff x="6389925" y="2051100"/>
            <a:chExt cx="2769000" cy="615600"/>
          </a:xfrm>
        </p:grpSpPr>
        <p:sp>
          <p:nvSpPr>
            <p:cNvPr id="112" name="Google Shape;112;p19"/>
            <p:cNvSpPr txBox="1"/>
            <p:nvPr/>
          </p:nvSpPr>
          <p:spPr>
            <a:xfrm>
              <a:off x="6389925" y="2051100"/>
              <a:ext cx="2769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Inicialización</a:t>
              </a:r>
              <a:r>
                <a:rPr lang="es"/>
                <a:t> de la variables </a:t>
              </a:r>
              <a:r>
                <a:rPr lang="es"/>
                <a:t>gráficas</a:t>
              </a:r>
              <a:r>
                <a:rPr lang="es"/>
                <a:t> ofrecidas por PyQt5</a:t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6397825" y="2058975"/>
              <a:ext cx="2746200" cy="5727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700625" y="1089500"/>
            <a:ext cx="4483999" cy="3820976"/>
            <a:chOff x="700625" y="1089500"/>
            <a:chExt cx="4483999" cy="3820976"/>
          </a:xfrm>
        </p:grpSpPr>
        <p:pic>
          <p:nvPicPr>
            <p:cNvPr id="120" name="Google Shape;12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625" y="1089500"/>
              <a:ext cx="4483999" cy="38209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0"/>
            <p:cNvSpPr/>
            <p:nvPr/>
          </p:nvSpPr>
          <p:spPr>
            <a:xfrm>
              <a:off x="757825" y="1297975"/>
              <a:ext cx="56400" cy="36036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0"/>
            <p:cNvSpPr/>
            <p:nvPr/>
          </p:nvSpPr>
          <p:spPr>
            <a:xfrm>
              <a:off x="927125" y="2329900"/>
              <a:ext cx="40200" cy="3789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0"/>
            <p:cNvSpPr/>
            <p:nvPr/>
          </p:nvSpPr>
          <p:spPr>
            <a:xfrm>
              <a:off x="1056100" y="2515325"/>
              <a:ext cx="96900" cy="1047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2400" y="3764475"/>
            <a:ext cx="2580904" cy="11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55300" y="3668175"/>
            <a:ext cx="338700" cy="12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20"/>
          <p:cNvCxnSpPr/>
          <p:nvPr/>
        </p:nvCxnSpPr>
        <p:spPr>
          <a:xfrm>
            <a:off x="3910025" y="4071275"/>
            <a:ext cx="24249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20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8" name="Google Shape;128;p20"/>
          <p:cNvGrpSpPr/>
          <p:nvPr/>
        </p:nvGrpSpPr>
        <p:grpSpPr>
          <a:xfrm>
            <a:off x="6140750" y="1972225"/>
            <a:ext cx="2445600" cy="1477500"/>
            <a:chOff x="6140750" y="1972225"/>
            <a:chExt cx="2445600" cy="1477500"/>
          </a:xfrm>
        </p:grpSpPr>
        <p:sp>
          <p:nvSpPr>
            <p:cNvPr id="129" name="Google Shape;129;p20"/>
            <p:cNvSpPr txBox="1"/>
            <p:nvPr/>
          </p:nvSpPr>
          <p:spPr>
            <a:xfrm>
              <a:off x="6140750" y="1972225"/>
              <a:ext cx="2445600" cy="14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/>
                <a:t>Prepara el layout donde </a:t>
              </a:r>
              <a:r>
                <a:rPr lang="es"/>
                <a:t>irán</a:t>
              </a:r>
              <a:r>
                <a:rPr lang="es"/>
                <a:t> los diferentes elementos, ya sea la </a:t>
              </a:r>
              <a:r>
                <a:rPr lang="es"/>
                <a:t>imagen</a:t>
              </a:r>
              <a:r>
                <a:rPr lang="es"/>
                <a:t> las cajas de </a:t>
              </a:r>
              <a:r>
                <a:rPr lang="es"/>
                <a:t>resultados</a:t>
              </a:r>
              <a:r>
                <a:rPr lang="es"/>
                <a:t> o el </a:t>
              </a:r>
              <a:r>
                <a:rPr lang="es"/>
                <a:t>botón</a:t>
              </a:r>
              <a:r>
                <a:rPr lang="es"/>
                <a:t> de buscar, </a:t>
              </a:r>
              <a:r>
                <a:rPr lang="es"/>
                <a:t>también</a:t>
              </a:r>
              <a:r>
                <a:rPr lang="es"/>
                <a:t> llama a la clase QImageLabel.</a:t>
              </a:r>
              <a:endParaRPr/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6153275" y="1987975"/>
              <a:ext cx="2424900" cy="1443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320">
                <a:latin typeface="Merriweather"/>
                <a:ea typeface="Merriweather"/>
                <a:cs typeface="Merriweather"/>
                <a:sym typeface="Merriweather"/>
              </a:rPr>
              <a:t>INTERFAZ GRÁFICA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4333" r="0" t="0"/>
          <a:stretch/>
        </p:blipFill>
        <p:spPr>
          <a:xfrm>
            <a:off x="342363" y="1135188"/>
            <a:ext cx="21960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375" y="1639177"/>
            <a:ext cx="34480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926000"/>
            <a:ext cx="22574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7900" y="2344567"/>
            <a:ext cx="2105025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2375" y="2697419"/>
            <a:ext cx="12573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8">
            <a:alphaModFix/>
          </a:blip>
          <a:srcRect b="-37715" l="1578" r="1588" t="21165"/>
          <a:stretch/>
        </p:blipFill>
        <p:spPr>
          <a:xfrm>
            <a:off x="360000" y="3031213"/>
            <a:ext cx="2748150" cy="26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700" y="3774734"/>
            <a:ext cx="19812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42375" y="4140000"/>
            <a:ext cx="24003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45025" y="3440925"/>
            <a:ext cx="2190750" cy="18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5" name="Google Shape;145;p21"/>
          <p:cNvGrpSpPr/>
          <p:nvPr/>
        </p:nvGrpSpPr>
        <p:grpSpPr>
          <a:xfrm>
            <a:off x="5388050" y="2208875"/>
            <a:ext cx="2764075" cy="1046700"/>
            <a:chOff x="5388050" y="2208875"/>
            <a:chExt cx="2764075" cy="1046700"/>
          </a:xfrm>
        </p:grpSpPr>
        <p:sp>
          <p:nvSpPr>
            <p:cNvPr id="146" name="Google Shape;146;p21"/>
            <p:cNvSpPr/>
            <p:nvPr/>
          </p:nvSpPr>
          <p:spPr>
            <a:xfrm>
              <a:off x="5403825" y="2216750"/>
              <a:ext cx="2748300" cy="10335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1"/>
            <p:cNvSpPr txBox="1"/>
            <p:nvPr/>
          </p:nvSpPr>
          <p:spPr>
            <a:xfrm>
              <a:off x="5388050" y="2208875"/>
              <a:ext cx="2748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Funciones de la clase QImageLabel que reajusta la imagen y 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selección</a:t>
              </a:r>
              <a:r>
                <a:rPr lang="es">
                  <a:latin typeface="Merriweather"/>
                  <a:ea typeface="Merriweather"/>
                  <a:cs typeface="Merriweather"/>
                  <a:sym typeface="Merriweather"/>
                </a:rPr>
                <a:t> de estaciones(Push Buttons)</a:t>
              </a:r>
              <a:endParaRPr>
                <a:latin typeface="Merriweather"/>
                <a:ea typeface="Merriweather"/>
                <a:cs typeface="Merriweather"/>
                <a:sym typeface="Merriweather"/>
              </a:endParaRPr>
            </a:p>
          </p:txBody>
        </p:sp>
      </p:grpSp>
      <p:cxnSp>
        <p:nvCxnSpPr>
          <p:cNvPr id="148" name="Google Shape;148;p21"/>
          <p:cNvCxnSpPr/>
          <p:nvPr/>
        </p:nvCxnSpPr>
        <p:spPr>
          <a:xfrm>
            <a:off x="181450" y="1214875"/>
            <a:ext cx="15900" cy="3139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1"/>
          <p:cNvCxnSpPr/>
          <p:nvPr/>
        </p:nvCxnSpPr>
        <p:spPr>
          <a:xfrm flipH="1" rot="10800000">
            <a:off x="0" y="938725"/>
            <a:ext cx="9158700" cy="2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