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258" r:id="rId4"/>
    <p:sldId id="259" r:id="rId5"/>
    <p:sldId id="261" r:id="rId6"/>
    <p:sldId id="264" r:id="rId7"/>
    <p:sldId id="265" r:id="rId8"/>
    <p:sldId id="262" r:id="rId9"/>
    <p:sldId id="266" r:id="rId10"/>
    <p:sldId id="267" r:id="rId11"/>
    <p:sldId id="263" r:id="rId12"/>
  </p:sldIdLst>
  <p:sldSz cx="9144000" cy="5143500" type="screen16x9"/>
  <p:notesSz cx="6858000" cy="9144000"/>
  <p:embeddedFontLst>
    <p:embeddedFont>
      <p:font typeface="Trebuchet MS" panose="020B0603020202020204" pitchFamily="34" charset="0"/>
      <p:regular r:id="rId14"/>
      <p:bold r:id="rId15"/>
      <p:italic r:id="rId16"/>
      <p:boldItalic r:id="rId17"/>
    </p:embeddedFont>
    <p:embeddedFont>
      <p:font typeface="Wingdings 3" panose="05040102010807070707" pitchFamily="18" charset="2"/>
      <p:regular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47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09b08534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09b08534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0125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609b08534d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609b08534d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609b08534d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609b08534d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09b08534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09b08534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609b08534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609b08534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09b08534d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09b08534d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09b08534d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09b08534d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3570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09b08534d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09b08534d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4027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09b08534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09b08534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09b08534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09b08534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1288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lt" smtClean="0"/>
              <a:t>‹#›</a:t>
            </a:fld>
            <a:endParaRPr lang="lt"/>
          </a:p>
        </p:txBody>
      </p:sp>
    </p:spTree>
    <p:extLst>
      <p:ext uri="{BB962C8B-B14F-4D97-AF65-F5344CB8AC3E}">
        <p14:creationId xmlns:p14="http://schemas.microsoft.com/office/powerpoint/2010/main" val="14330537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lt" smtClean="0"/>
              <a:t>‹#›</a:t>
            </a:fld>
            <a:endParaRPr lang="lt"/>
          </a:p>
        </p:txBody>
      </p:sp>
    </p:spTree>
    <p:extLst>
      <p:ext uri="{BB962C8B-B14F-4D97-AF65-F5344CB8AC3E}">
        <p14:creationId xmlns:p14="http://schemas.microsoft.com/office/powerpoint/2010/main" val="8649627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ltLang="zh-CN"/>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ltLang="zh-CN"/>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lt" smtClean="0"/>
              <a:t>‹#›</a:t>
            </a:fld>
            <a:endParaRPr lang="lt"/>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420156914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lt" smtClean="0"/>
              <a:t>‹#›</a:t>
            </a:fld>
            <a:endParaRPr lang="lt"/>
          </a:p>
        </p:txBody>
      </p:sp>
    </p:spTree>
    <p:extLst>
      <p:ext uri="{BB962C8B-B14F-4D97-AF65-F5344CB8AC3E}">
        <p14:creationId xmlns:p14="http://schemas.microsoft.com/office/powerpoint/2010/main" val="4238236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ltLang="zh-CN"/>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ltLang="zh-CN"/>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lt" smtClean="0"/>
              <a:t>‹#›</a:t>
            </a:fld>
            <a:endParaRPr lang="lt"/>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25482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ltLang="zh-CN"/>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ltLang="zh-CN"/>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lt" smtClean="0"/>
              <a:t>‹#›</a:t>
            </a:fld>
            <a:endParaRPr lang="lt"/>
          </a:p>
        </p:txBody>
      </p:sp>
    </p:spTree>
    <p:extLst>
      <p:ext uri="{BB962C8B-B14F-4D97-AF65-F5344CB8AC3E}">
        <p14:creationId xmlns:p14="http://schemas.microsoft.com/office/powerpoint/2010/main" val="38563860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lt" smtClean="0"/>
              <a:t>‹#›</a:t>
            </a:fld>
            <a:endParaRPr lang="lt"/>
          </a:p>
        </p:txBody>
      </p:sp>
    </p:spTree>
    <p:extLst>
      <p:ext uri="{BB962C8B-B14F-4D97-AF65-F5344CB8AC3E}">
        <p14:creationId xmlns:p14="http://schemas.microsoft.com/office/powerpoint/2010/main" val="119935843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lt" smtClean="0"/>
              <a:t>‹#›</a:t>
            </a:fld>
            <a:endParaRPr lang="lt"/>
          </a:p>
        </p:txBody>
      </p:sp>
    </p:spTree>
    <p:extLst>
      <p:ext uri="{BB962C8B-B14F-4D97-AF65-F5344CB8AC3E}">
        <p14:creationId xmlns:p14="http://schemas.microsoft.com/office/powerpoint/2010/main" val="396833055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lt"/>
              <a:t>‹#›</a:t>
            </a:fld>
            <a:endParaRPr/>
          </a:p>
        </p:txBody>
      </p:sp>
    </p:spTree>
    <p:extLst>
      <p:ext uri="{BB962C8B-B14F-4D97-AF65-F5344CB8AC3E}">
        <p14:creationId xmlns:p14="http://schemas.microsoft.com/office/powerpoint/2010/main" val="1377765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lt" smtClean="0"/>
              <a:t>‹#›</a:t>
            </a:fld>
            <a:endParaRPr lang="lt"/>
          </a:p>
        </p:txBody>
      </p:sp>
    </p:spTree>
    <p:extLst>
      <p:ext uri="{BB962C8B-B14F-4D97-AF65-F5344CB8AC3E}">
        <p14:creationId xmlns:p14="http://schemas.microsoft.com/office/powerpoint/2010/main" val="34666600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lt" smtClean="0"/>
              <a:t>‹#›</a:t>
            </a:fld>
            <a:endParaRPr lang="lt"/>
          </a:p>
        </p:txBody>
      </p:sp>
    </p:spTree>
    <p:extLst>
      <p:ext uri="{BB962C8B-B14F-4D97-AF65-F5344CB8AC3E}">
        <p14:creationId xmlns:p14="http://schemas.microsoft.com/office/powerpoint/2010/main" val="127194217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lt" smtClean="0"/>
              <a:t>‹#›</a:t>
            </a:fld>
            <a:endParaRPr lang="lt"/>
          </a:p>
        </p:txBody>
      </p:sp>
    </p:spTree>
    <p:extLst>
      <p:ext uri="{BB962C8B-B14F-4D97-AF65-F5344CB8AC3E}">
        <p14:creationId xmlns:p14="http://schemas.microsoft.com/office/powerpoint/2010/main" val="2985669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lt" smtClean="0"/>
              <a:t>‹#›</a:t>
            </a:fld>
            <a:endParaRPr lang="lt"/>
          </a:p>
        </p:txBody>
      </p:sp>
    </p:spTree>
    <p:extLst>
      <p:ext uri="{BB962C8B-B14F-4D97-AF65-F5344CB8AC3E}">
        <p14:creationId xmlns:p14="http://schemas.microsoft.com/office/powerpoint/2010/main" val="488438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lt" smtClean="0"/>
              <a:t>‹#›</a:t>
            </a:fld>
            <a:endParaRPr lang="lt"/>
          </a:p>
        </p:txBody>
      </p:sp>
    </p:spTree>
    <p:extLst>
      <p:ext uri="{BB962C8B-B14F-4D97-AF65-F5344CB8AC3E}">
        <p14:creationId xmlns:p14="http://schemas.microsoft.com/office/powerpoint/2010/main" val="254567550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lt" smtClean="0"/>
              <a:t>‹#›</a:t>
            </a:fld>
            <a:endParaRPr lang="lt"/>
          </a:p>
        </p:txBody>
      </p:sp>
    </p:spTree>
    <p:extLst>
      <p:ext uri="{BB962C8B-B14F-4D97-AF65-F5344CB8AC3E}">
        <p14:creationId xmlns:p14="http://schemas.microsoft.com/office/powerpoint/2010/main" val="2502206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ltLang="zh-CN"/>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lt" smtClean="0"/>
              <a:t>‹#›</a:t>
            </a:fld>
            <a:endParaRPr lang="lt"/>
          </a:p>
        </p:txBody>
      </p:sp>
    </p:spTree>
    <p:extLst>
      <p:ext uri="{BB962C8B-B14F-4D97-AF65-F5344CB8AC3E}">
        <p14:creationId xmlns:p14="http://schemas.microsoft.com/office/powerpoint/2010/main" val="300388997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ltLang="zh-CN"/>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lt" smtClean="0"/>
              <a:t>‹#›</a:t>
            </a:fld>
            <a:endParaRPr lang="lt"/>
          </a:p>
        </p:txBody>
      </p:sp>
    </p:spTree>
    <p:extLst>
      <p:ext uri="{BB962C8B-B14F-4D97-AF65-F5344CB8AC3E}">
        <p14:creationId xmlns:p14="http://schemas.microsoft.com/office/powerpoint/2010/main" val="5616837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9/13/2019</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lt" smtClean="0"/>
              <a:t>‹#›</a:t>
            </a:fld>
            <a:endParaRPr lang="lt"/>
          </a:p>
        </p:txBody>
      </p:sp>
    </p:spTree>
    <p:extLst>
      <p:ext uri="{BB962C8B-B14F-4D97-AF65-F5344CB8AC3E}">
        <p14:creationId xmlns:p14="http://schemas.microsoft.com/office/powerpoint/2010/main" val="17673887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593725" y="1835150"/>
            <a:ext cx="6772275" cy="123472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lt" dirty="0"/>
              <a:t>Coursera capstone project:</a:t>
            </a:r>
            <a:endParaRPr dirty="0"/>
          </a:p>
          <a:p>
            <a:pPr marL="0" lvl="0" indent="0" algn="ctr" rtl="0">
              <a:spcBef>
                <a:spcPts val="0"/>
              </a:spcBef>
              <a:spcAft>
                <a:spcPts val="0"/>
              </a:spcAft>
              <a:buNone/>
            </a:pPr>
            <a:r>
              <a:rPr lang="en-US" dirty="0"/>
              <a:t>W</a:t>
            </a:r>
            <a:r>
              <a:rPr lang="en-US" altLang="zh-CN" dirty="0"/>
              <a:t>here to open a new chain restaurant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body" idx="1"/>
          </p:nvPr>
        </p:nvSpPr>
        <p:spPr>
          <a:xfrm>
            <a:off x="76657" y="1308100"/>
            <a:ext cx="3048110" cy="3587749"/>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1600"/>
              </a:spcAft>
              <a:buFont typeface="Arial" panose="020B0604020202020204" pitchFamily="34" charset="0"/>
              <a:buChar char="•"/>
            </a:pPr>
            <a:r>
              <a:rPr lang="lt" sz="1200" dirty="0">
                <a:solidFill>
                  <a:schemeClr val="bg1"/>
                </a:solidFill>
              </a:rPr>
              <a:t>Possible restaurant locations (black circle) and their </a:t>
            </a:r>
            <a:r>
              <a:rPr lang="en-US" sz="1200" dirty="0">
                <a:solidFill>
                  <a:schemeClr val="bg1"/>
                </a:solidFill>
              </a:rPr>
              <a:t>“</a:t>
            </a:r>
            <a:r>
              <a:rPr lang="lt" sz="1200" dirty="0">
                <a:solidFill>
                  <a:schemeClr val="bg1"/>
                </a:solidFill>
              </a:rPr>
              <a:t>likes</a:t>
            </a:r>
            <a:r>
              <a:rPr lang="en-US" sz="1200" dirty="0">
                <a:solidFill>
                  <a:schemeClr val="bg1"/>
                </a:solidFill>
              </a:rPr>
              <a:t>”</a:t>
            </a:r>
            <a:r>
              <a:rPr lang="lt" sz="1200" dirty="0">
                <a:solidFill>
                  <a:schemeClr val="bg1"/>
                </a:solidFill>
              </a:rPr>
              <a:t> score (from 0 to 1), with 1 being as popular as the most popular restaurant in the area. </a:t>
            </a:r>
            <a:endParaRPr lang="en-US" sz="1200" dirty="0">
              <a:solidFill>
                <a:schemeClr val="bg1"/>
              </a:solidFill>
            </a:endParaRPr>
          </a:p>
          <a:p>
            <a:pPr marL="171450" lvl="0" indent="-171450" algn="just" rtl="0">
              <a:spcBef>
                <a:spcPts val="0"/>
              </a:spcBef>
              <a:spcAft>
                <a:spcPts val="1600"/>
              </a:spcAft>
              <a:buFont typeface="Arial" panose="020B0604020202020204" pitchFamily="34" charset="0"/>
              <a:buChar char="•"/>
            </a:pPr>
            <a:r>
              <a:rPr lang="en-US" sz="1200" dirty="0">
                <a:solidFill>
                  <a:schemeClr val="bg1"/>
                </a:solidFill>
              </a:rPr>
              <a:t>The possible restaurant with the highest “likes” score is located in downtown commercial area and next to the McGill University campus, with several restaurants with low “likes” score around.</a:t>
            </a:r>
          </a:p>
          <a:p>
            <a:pPr marL="171450" lvl="0" indent="-171450" algn="just" rtl="0">
              <a:spcBef>
                <a:spcPts val="0"/>
              </a:spcBef>
              <a:spcAft>
                <a:spcPts val="1600"/>
              </a:spcAft>
              <a:buFont typeface="Arial" panose="020B0604020202020204" pitchFamily="34" charset="0"/>
              <a:buChar char="•"/>
            </a:pPr>
            <a:r>
              <a:rPr lang="en-US" sz="1200" dirty="0">
                <a:solidFill>
                  <a:schemeClr val="bg1"/>
                </a:solidFill>
              </a:rPr>
              <a:t>The three restaurants next to the Montreal central station and Lucien station are rated relatively low, mainly because of such areas are neither commercial areas nor main tourist attraction areas.</a:t>
            </a:r>
          </a:p>
          <a:p>
            <a:pPr marL="171450" lvl="0" indent="-171450" algn="just" rtl="0">
              <a:spcBef>
                <a:spcPts val="0"/>
              </a:spcBef>
              <a:spcAft>
                <a:spcPts val="1600"/>
              </a:spcAft>
              <a:buFont typeface="Arial" panose="020B0604020202020204" pitchFamily="34" charset="0"/>
              <a:buChar char="•"/>
            </a:pPr>
            <a:endParaRPr sz="1200" dirty="0">
              <a:solidFill>
                <a:schemeClr val="bg1"/>
              </a:solidFill>
            </a:endParaRPr>
          </a:p>
        </p:txBody>
      </p:sp>
      <p:sp>
        <p:nvSpPr>
          <p:cNvPr id="7" name="Google Shape;159;p18">
            <a:extLst>
              <a:ext uri="{FF2B5EF4-FFF2-40B4-BE49-F238E27FC236}">
                <a16:creationId xmlns:a16="http://schemas.microsoft.com/office/drawing/2014/main" id="{219B296B-622B-4F79-8E3E-08D6B1AD8484}"/>
              </a:ext>
            </a:extLst>
          </p:cNvPr>
          <p:cNvSpPr txBox="1">
            <a:spLocks noGrp="1"/>
          </p:cNvSpPr>
          <p:nvPr>
            <p:ph type="title"/>
          </p:nvPr>
        </p:nvSpPr>
        <p:spPr>
          <a:xfrm>
            <a:off x="26424" y="123750"/>
            <a:ext cx="4056625"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Montreal </a:t>
            </a:r>
            <a:r>
              <a:rPr lang="lt" sz="3200" dirty="0"/>
              <a:t>map</a:t>
            </a:r>
            <a:r>
              <a:rPr lang="en-US" sz="3200" dirty="0"/>
              <a:t> </a:t>
            </a:r>
            <a:br>
              <a:rPr lang="en-US" sz="3200" dirty="0"/>
            </a:br>
            <a:r>
              <a:rPr lang="en-US" sz="3200" dirty="0"/>
              <a:t>analysis</a:t>
            </a:r>
            <a:endParaRPr sz="3200" dirty="0"/>
          </a:p>
        </p:txBody>
      </p:sp>
      <p:pic>
        <p:nvPicPr>
          <p:cNvPr id="3" name="Picture 2">
            <a:extLst>
              <a:ext uri="{FF2B5EF4-FFF2-40B4-BE49-F238E27FC236}">
                <a16:creationId xmlns:a16="http://schemas.microsoft.com/office/drawing/2014/main" id="{6606155B-7949-443E-9DB0-EFF042CA9AC3}"/>
              </a:ext>
            </a:extLst>
          </p:cNvPr>
          <p:cNvPicPr>
            <a:picLocks noChangeAspect="1"/>
          </p:cNvPicPr>
          <p:nvPr/>
        </p:nvPicPr>
        <p:blipFill>
          <a:blip r:embed="rId3"/>
          <a:stretch>
            <a:fillRect/>
          </a:stretch>
        </p:blipFill>
        <p:spPr>
          <a:xfrm>
            <a:off x="3124767" y="577588"/>
            <a:ext cx="5842112" cy="3988324"/>
          </a:xfrm>
          <a:prstGeom prst="rect">
            <a:avLst/>
          </a:prstGeom>
        </p:spPr>
      </p:pic>
    </p:spTree>
    <p:extLst>
      <p:ext uri="{BB962C8B-B14F-4D97-AF65-F5344CB8AC3E}">
        <p14:creationId xmlns:p14="http://schemas.microsoft.com/office/powerpoint/2010/main" val="2105848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498063" y="49862"/>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Conclusion</a:t>
            </a:r>
            <a:r>
              <a:rPr lang="lt" sz="3600" dirty="0"/>
              <a:t>s and discussion</a:t>
            </a:r>
            <a:endParaRPr sz="3600" dirty="0"/>
          </a:p>
        </p:txBody>
      </p:sp>
      <p:sp>
        <p:nvSpPr>
          <p:cNvPr id="174" name="Google Shape;174;p20"/>
          <p:cNvSpPr txBox="1">
            <a:spLocks noGrp="1"/>
          </p:cNvSpPr>
          <p:nvPr>
            <p:ph type="body" idx="1"/>
          </p:nvPr>
        </p:nvSpPr>
        <p:spPr>
          <a:xfrm>
            <a:off x="114154" y="906741"/>
            <a:ext cx="7138225" cy="2448000"/>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lt" sz="1200" dirty="0">
                <a:solidFill>
                  <a:schemeClr val="bg1"/>
                </a:solidFill>
              </a:rPr>
              <a:t>Primary insights shows that restaurant has higher relative number of likes when the place is closer to other venues and gives lower score when it is a single restaurant in the area.</a:t>
            </a:r>
            <a:endParaRPr lang="en-US" sz="1200" dirty="0">
              <a:solidFill>
                <a:schemeClr val="bg1"/>
              </a:solidFill>
            </a:endParaRPr>
          </a:p>
          <a:p>
            <a:pPr marL="171450" lvl="0" indent="-171450" algn="just" rtl="0">
              <a:spcBef>
                <a:spcPts val="0"/>
              </a:spcBef>
              <a:spcAft>
                <a:spcPts val="0"/>
              </a:spcAft>
              <a:buFont typeface="Arial" panose="020B0604020202020204" pitchFamily="34" charset="0"/>
              <a:buChar char="•"/>
            </a:pPr>
            <a:endParaRPr lang="en-US" sz="1200" dirty="0">
              <a:solidFill>
                <a:schemeClr val="bg1"/>
              </a:solidFill>
            </a:endParaRPr>
          </a:p>
          <a:p>
            <a:pPr marL="171450" lvl="0" indent="-171450" algn="just" rtl="0">
              <a:spcBef>
                <a:spcPts val="0"/>
              </a:spcBef>
              <a:spcAft>
                <a:spcPts val="0"/>
              </a:spcAft>
              <a:buFont typeface="Arial" panose="020B0604020202020204" pitchFamily="34" charset="0"/>
              <a:buChar char="•"/>
            </a:pPr>
            <a:r>
              <a:rPr lang="en-US" sz="1200" dirty="0">
                <a:solidFill>
                  <a:schemeClr val="bg1"/>
                </a:solidFill>
              </a:rPr>
              <a:t>Restaurants close to other low “likes” score restaurants may help, as we may see in the Toronto and Montreal example. Because people may more willing to try out the new restaurant instead of those already-known not-so-good restaurants, especially when  the new restaurant is just next door.</a:t>
            </a:r>
          </a:p>
          <a:p>
            <a:pPr marL="171450" lvl="0" indent="-171450" algn="just" rtl="0">
              <a:spcBef>
                <a:spcPts val="0"/>
              </a:spcBef>
              <a:spcAft>
                <a:spcPts val="0"/>
              </a:spcAft>
              <a:buFont typeface="Arial" panose="020B0604020202020204" pitchFamily="34" charset="0"/>
              <a:buChar char="•"/>
            </a:pPr>
            <a:endParaRPr lang="en-US" altLang="zh-CN" sz="1200" dirty="0">
              <a:solidFill>
                <a:schemeClr val="bg1"/>
              </a:solidFill>
            </a:endParaRPr>
          </a:p>
          <a:p>
            <a:pPr marL="171450" lvl="0" indent="-171450" algn="just" rtl="0">
              <a:spcBef>
                <a:spcPts val="0"/>
              </a:spcBef>
              <a:spcAft>
                <a:spcPts val="0"/>
              </a:spcAft>
              <a:buFont typeface="Arial" panose="020B0604020202020204" pitchFamily="34" charset="0"/>
              <a:buChar char="•"/>
            </a:pPr>
            <a:r>
              <a:rPr lang="en-US" sz="1200" dirty="0">
                <a:solidFill>
                  <a:schemeClr val="bg1"/>
                </a:solidFill>
              </a:rPr>
              <a:t>Toronto seems to be the city where Mr. Lee should set up his oversea restaurant, given by the highest “likes” score predicated.</a:t>
            </a:r>
            <a:endParaRPr sz="1200" dirty="0">
              <a:solidFill>
                <a:schemeClr val="bg1"/>
              </a:solidFill>
            </a:endParaRPr>
          </a:p>
          <a:p>
            <a:pPr marL="171450" lvl="0" indent="-171450" algn="just" rtl="0">
              <a:spcBef>
                <a:spcPts val="1600"/>
              </a:spcBef>
              <a:spcAft>
                <a:spcPts val="0"/>
              </a:spcAft>
              <a:buFont typeface="Arial" panose="020B0604020202020204" pitchFamily="34" charset="0"/>
              <a:buChar char="•"/>
            </a:pPr>
            <a:r>
              <a:rPr lang="lt" sz="1200" dirty="0">
                <a:solidFill>
                  <a:schemeClr val="bg1"/>
                </a:solidFill>
              </a:rPr>
              <a:t>Approach can be further improved by adding more features and using more data</a:t>
            </a:r>
            <a:endParaRPr sz="1200" dirty="0">
              <a:solidFill>
                <a:schemeClr val="bg1"/>
              </a:solidFill>
            </a:endParaRPr>
          </a:p>
          <a:p>
            <a:pPr marL="171450" lvl="0" indent="-171450" algn="just" rtl="0">
              <a:spcBef>
                <a:spcPts val="1600"/>
              </a:spcBef>
              <a:spcAft>
                <a:spcPts val="0"/>
              </a:spcAft>
              <a:buFont typeface="Arial" panose="020B0604020202020204" pitchFamily="34" charset="0"/>
              <a:buChar char="•"/>
            </a:pPr>
            <a:r>
              <a:rPr lang="lt" sz="1200" dirty="0">
                <a:solidFill>
                  <a:schemeClr val="bg1"/>
                </a:solidFill>
              </a:rPr>
              <a:t>This is also the outline of the tool, that can be used by businesses to choose a best location for their venues</a:t>
            </a:r>
            <a:endParaRPr sz="1200" dirty="0">
              <a:solidFill>
                <a:schemeClr val="bg1"/>
              </a:solidFill>
            </a:endParaRPr>
          </a:p>
          <a:p>
            <a:pPr marL="171450" lvl="0" indent="-171450" algn="just" rtl="0">
              <a:spcBef>
                <a:spcPts val="1600"/>
              </a:spcBef>
              <a:spcAft>
                <a:spcPts val="1600"/>
              </a:spcAft>
              <a:buFont typeface="Arial" panose="020B0604020202020204" pitchFamily="34" charset="0"/>
              <a:buChar char="•"/>
            </a:pPr>
            <a:endParaRPr sz="12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xfrm>
            <a:off x="819150" y="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t" sz="4800" dirty="0"/>
              <a:t>Business problem</a:t>
            </a:r>
            <a:endParaRPr sz="4800" dirty="0"/>
          </a:p>
        </p:txBody>
      </p:sp>
      <p:sp>
        <p:nvSpPr>
          <p:cNvPr id="134" name="Google Shape;134;p14"/>
          <p:cNvSpPr txBox="1">
            <a:spLocks noGrp="1"/>
          </p:cNvSpPr>
          <p:nvPr>
            <p:ph type="body" idx="1"/>
          </p:nvPr>
        </p:nvSpPr>
        <p:spPr>
          <a:xfrm>
            <a:off x="50121" y="1135558"/>
            <a:ext cx="7505700" cy="2448000"/>
          </a:xfrm>
          <a:prstGeom prst="rect">
            <a:avLst/>
          </a:prstGeom>
        </p:spPr>
        <p:txBody>
          <a:bodyPr spcFirstLastPara="1" wrap="square" lIns="91425" tIns="91425" rIns="91425" bIns="91425" anchor="t" anchorCtr="0">
            <a:noAutofit/>
          </a:bodyPr>
          <a:lstStyle/>
          <a:p>
            <a:pPr marL="146050" indent="0" algn="just">
              <a:buNone/>
            </a:pPr>
            <a:r>
              <a:rPr lang="en-US" altLang="zh-CN" sz="1200" dirty="0">
                <a:solidFill>
                  <a:schemeClr val="bg1"/>
                </a:solidFill>
              </a:rPr>
              <a:t>As the owner of a famous chain restaurant in China, Mr. Lee is considering opening a brand-new oversea restaurant in Canada. He narrowed his choices of the locations into 3 major cities in Canada: Vancouver, Toronto and Montreal. All these 3 cities have a lot of Chinese immigrants and students, and show diversified development in almost all aspects, including food culture. They all contain a diverse array of cuisines which appeal to their diverse residents, tourists and business travelers. As a prospective restauranteur, Mr. Lee would be interested in knowing the optimal city and specific location for opening a new restaurant. </a:t>
            </a:r>
          </a:p>
          <a:p>
            <a:pPr marL="146050" indent="0" algn="just">
              <a:buNone/>
            </a:pPr>
            <a:endParaRPr lang="en-US" altLang="zh-CN" sz="1200" dirty="0">
              <a:solidFill>
                <a:schemeClr val="bg1"/>
              </a:solidFill>
            </a:endParaRPr>
          </a:p>
          <a:p>
            <a:pPr marL="146050" indent="0" algn="just">
              <a:buNone/>
            </a:pPr>
            <a:r>
              <a:rPr lang="en-US" altLang="zh-CN" sz="1200" dirty="0">
                <a:solidFill>
                  <a:schemeClr val="bg1"/>
                </a:solidFill>
              </a:rPr>
              <a:t>Due to the level of competition and density of the city, it would be worthwhile for restauranteurs to consider starting a restaurant where there are a high number of restaurants present from other cuisines, but few of the same cuisine to be in direct competition with. </a:t>
            </a:r>
          </a:p>
          <a:p>
            <a:pPr marL="146050" indent="0" algn="just">
              <a:buNone/>
            </a:pPr>
            <a:endParaRPr lang="en-US" altLang="zh-CN" sz="1200" dirty="0">
              <a:solidFill>
                <a:schemeClr val="bg1"/>
              </a:solidFill>
            </a:endParaRPr>
          </a:p>
          <a:p>
            <a:pPr marL="146050" indent="0" algn="just">
              <a:buNone/>
            </a:pPr>
            <a:r>
              <a:rPr lang="en-US" altLang="zh-CN" sz="1200" dirty="0">
                <a:solidFill>
                  <a:schemeClr val="bg1"/>
                </a:solidFill>
              </a:rPr>
              <a:t>In this project I want to analyze what kind of relevance does a location has for the restaurant's popularity and how can a person choose a perfect place for its new business. Location can be analyzed either by which neighborhood the venue belongs to or by what kind and how many other nearby businesses are. I will focus on the second part, which is quite important because by having more popular restaurants around, the competition increases, however your restaurant gets a bigger exposure and possibly more new customers. </a:t>
            </a:r>
            <a:endParaRPr sz="12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756328" y="301607"/>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t" sz="4800" dirty="0"/>
              <a:t>Data</a:t>
            </a:r>
            <a:endParaRPr sz="4800" dirty="0"/>
          </a:p>
        </p:txBody>
      </p:sp>
      <p:sp>
        <p:nvSpPr>
          <p:cNvPr id="140" name="Google Shape;140;p15"/>
          <p:cNvSpPr txBox="1">
            <a:spLocks noGrp="1"/>
          </p:cNvSpPr>
          <p:nvPr>
            <p:ph type="body" idx="1"/>
          </p:nvPr>
        </p:nvSpPr>
        <p:spPr>
          <a:xfrm>
            <a:off x="121135" y="1160087"/>
            <a:ext cx="6893918" cy="2448000"/>
          </a:xfrm>
          <a:prstGeom prst="rect">
            <a:avLst/>
          </a:prstGeom>
        </p:spPr>
        <p:txBody>
          <a:bodyPr spcFirstLastPara="1" wrap="square" lIns="91425" tIns="91425" rIns="91425" bIns="91425" anchor="t" anchorCtr="0">
            <a:noAutofit/>
          </a:bodyPr>
          <a:lstStyle/>
          <a:p>
            <a:pPr marL="146050" indent="0" algn="just">
              <a:buNone/>
            </a:pPr>
            <a:endParaRPr lang="zh-CN" altLang="en-US" sz="1200" dirty="0">
              <a:solidFill>
                <a:schemeClr val="bg1"/>
              </a:solidFill>
            </a:endParaRPr>
          </a:p>
          <a:p>
            <a:pPr marL="146050" indent="0" algn="just">
              <a:buNone/>
            </a:pPr>
            <a:r>
              <a:rPr lang="en-US" altLang="zh-CN" sz="1200" dirty="0">
                <a:solidFill>
                  <a:schemeClr val="bg1"/>
                </a:solidFill>
              </a:rPr>
              <a:t>City geospatial data will be used to inform the neighborhoods to be analyzed. It contains a list of Neighborhoods with their Borough, Latitude and Longitude. </a:t>
            </a:r>
          </a:p>
          <a:p>
            <a:pPr marL="146050" indent="0" algn="just">
              <a:buNone/>
            </a:pPr>
            <a:endParaRPr lang="en-US" altLang="zh-CN" sz="1200" dirty="0">
              <a:solidFill>
                <a:schemeClr val="bg1"/>
              </a:solidFill>
            </a:endParaRPr>
          </a:p>
          <a:p>
            <a:pPr marL="146050" indent="0" algn="just">
              <a:buNone/>
            </a:pPr>
            <a:r>
              <a:rPr lang="en-US" altLang="zh-CN" sz="1200" dirty="0">
                <a:solidFill>
                  <a:schemeClr val="bg1"/>
                </a:solidFill>
              </a:rPr>
              <a:t>The </a:t>
            </a:r>
            <a:r>
              <a:rPr lang="en-US" altLang="zh-CN" sz="1200" dirty="0" err="1">
                <a:solidFill>
                  <a:schemeClr val="bg1"/>
                </a:solidFill>
              </a:rPr>
              <a:t>FourSquare</a:t>
            </a:r>
            <a:r>
              <a:rPr lang="en-US" altLang="zh-CN" sz="1200" dirty="0">
                <a:solidFill>
                  <a:schemeClr val="bg1"/>
                </a:solidFill>
              </a:rPr>
              <a:t> API will be used to provide details about surrounding venues in the neighborhoods obtained from the city geospatial data. It will provide a list of venues with their respective categories, latitudes and longitudes. They should include venues in restaurant categories which will be used as a data input for this investigation. </a:t>
            </a:r>
          </a:p>
          <a:p>
            <a:pPr marL="146050" indent="0" algn="just">
              <a:buNone/>
            </a:pPr>
            <a:endParaRPr lang="en-US" altLang="zh-CN" sz="1200" dirty="0">
              <a:solidFill>
                <a:schemeClr val="bg1"/>
              </a:solidFill>
            </a:endParaRPr>
          </a:p>
          <a:p>
            <a:pPr marL="146050" indent="0" algn="just">
              <a:buNone/>
            </a:pPr>
            <a:r>
              <a:rPr lang="en-US" altLang="zh-CN" sz="1200" dirty="0">
                <a:solidFill>
                  <a:schemeClr val="bg1"/>
                </a:solidFill>
              </a:rPr>
              <a:t>Required data: </a:t>
            </a:r>
          </a:p>
          <a:p>
            <a:pPr marL="146050" indent="0" algn="just">
              <a:buNone/>
            </a:pPr>
            <a:r>
              <a:rPr lang="en-US" altLang="zh-CN" sz="1200" dirty="0">
                <a:solidFill>
                  <a:schemeClr val="bg1"/>
                </a:solidFill>
              </a:rPr>
              <a:t>• Types of venues </a:t>
            </a:r>
          </a:p>
          <a:p>
            <a:pPr marL="146050" indent="0" algn="just">
              <a:buNone/>
            </a:pPr>
            <a:r>
              <a:rPr lang="en-US" altLang="zh-CN" sz="1200" dirty="0">
                <a:solidFill>
                  <a:schemeClr val="bg1"/>
                </a:solidFill>
              </a:rPr>
              <a:t>• Location of restaurants </a:t>
            </a:r>
          </a:p>
          <a:p>
            <a:pPr marL="146050" indent="0" algn="just">
              <a:buNone/>
            </a:pPr>
            <a:r>
              <a:rPr lang="en-US" altLang="zh-CN" sz="1200" dirty="0">
                <a:solidFill>
                  <a:schemeClr val="bg1"/>
                </a:solidFill>
              </a:rPr>
              <a:t>• Names/ids of restaurant </a:t>
            </a:r>
          </a:p>
          <a:p>
            <a:pPr marL="146050" indent="0" algn="just">
              <a:buNone/>
            </a:pPr>
            <a:r>
              <a:rPr lang="en-US" altLang="zh-CN" sz="1200" dirty="0">
                <a:solidFill>
                  <a:schemeClr val="bg1"/>
                </a:solidFill>
              </a:rPr>
              <a:t>• Number of likes </a:t>
            </a:r>
          </a:p>
          <a:p>
            <a:pPr marL="0" indent="0" algn="just">
              <a:spcBef>
                <a:spcPts val="1200"/>
              </a:spcBef>
              <a:spcAft>
                <a:spcPts val="1600"/>
              </a:spcAft>
              <a:buNone/>
            </a:pPr>
            <a:endParaRPr sz="12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6"/>
          <p:cNvSpPr txBox="1">
            <a:spLocks noGrp="1"/>
          </p:cNvSpPr>
          <p:nvPr>
            <p:ph type="title"/>
          </p:nvPr>
        </p:nvSpPr>
        <p:spPr>
          <a:xfrm>
            <a:off x="310582" y="2777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t" sz="2000" dirty="0"/>
              <a:t>Exploration of</a:t>
            </a:r>
            <a:r>
              <a:rPr lang="en-US" sz="2000" dirty="0"/>
              <a:t> 3 </a:t>
            </a:r>
            <a:r>
              <a:rPr lang="lt" sz="2000" dirty="0"/>
              <a:t>city center</a:t>
            </a:r>
            <a:r>
              <a:rPr lang="en-US" sz="2000" dirty="0"/>
              <a:t>s</a:t>
            </a:r>
            <a:endParaRPr sz="2000" dirty="0"/>
          </a:p>
        </p:txBody>
      </p:sp>
      <p:sp>
        <p:nvSpPr>
          <p:cNvPr id="146" name="Google Shape;146;p16"/>
          <p:cNvSpPr txBox="1">
            <a:spLocks noGrp="1"/>
          </p:cNvSpPr>
          <p:nvPr>
            <p:ph type="body" idx="1"/>
          </p:nvPr>
        </p:nvSpPr>
        <p:spPr>
          <a:xfrm>
            <a:off x="310582" y="1029150"/>
            <a:ext cx="3645300" cy="2448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panose="020B0604020202020204" pitchFamily="34" charset="0"/>
              <a:buChar char="•"/>
            </a:pPr>
            <a:r>
              <a:rPr lang="lt" sz="1200" dirty="0">
                <a:solidFill>
                  <a:schemeClr val="bg1"/>
                </a:solidFill>
              </a:rPr>
              <a:t>Primary exploration looks at city center</a:t>
            </a:r>
            <a:r>
              <a:rPr lang="en-US" sz="1200" dirty="0">
                <a:solidFill>
                  <a:schemeClr val="bg1"/>
                </a:solidFill>
              </a:rPr>
              <a:t>s</a:t>
            </a:r>
            <a:r>
              <a:rPr lang="lt" sz="1200" dirty="0">
                <a:solidFill>
                  <a:schemeClr val="bg1"/>
                </a:solidFill>
              </a:rPr>
              <a:t> within 2 km radius</a:t>
            </a:r>
            <a:endParaRPr sz="1200" dirty="0">
              <a:solidFill>
                <a:schemeClr val="bg1"/>
              </a:solidFill>
            </a:endParaRPr>
          </a:p>
          <a:p>
            <a:pPr marL="457200" lvl="0" indent="-342900" algn="l" rtl="0">
              <a:spcBef>
                <a:spcPts val="0"/>
              </a:spcBef>
              <a:spcAft>
                <a:spcPts val="0"/>
              </a:spcAft>
              <a:buSzPts val="1800"/>
              <a:buFont typeface="Arial" panose="020B0604020202020204" pitchFamily="34" charset="0"/>
              <a:buChar char="•"/>
            </a:pPr>
            <a:r>
              <a:rPr lang="lt" sz="1200" dirty="0">
                <a:solidFill>
                  <a:schemeClr val="bg1"/>
                </a:solidFill>
              </a:rPr>
              <a:t>Restaurants are clustered into certain areas</a:t>
            </a:r>
            <a:endParaRPr sz="1200" dirty="0">
              <a:solidFill>
                <a:schemeClr val="bg1"/>
              </a:solidFill>
            </a:endParaRPr>
          </a:p>
          <a:p>
            <a:pPr marL="742950" indent="-285750">
              <a:spcBef>
                <a:spcPts val="1600"/>
              </a:spcBef>
              <a:spcAft>
                <a:spcPts val="1600"/>
              </a:spcAft>
              <a:buFont typeface="Arial" panose="020B0604020202020204" pitchFamily="34" charset="0"/>
              <a:buChar char="•"/>
            </a:pPr>
            <a:endParaRPr sz="1200" dirty="0">
              <a:solidFill>
                <a:schemeClr val="bg1"/>
              </a:solidFill>
            </a:endParaRPr>
          </a:p>
        </p:txBody>
      </p:sp>
      <p:pic>
        <p:nvPicPr>
          <p:cNvPr id="3" name="Picture 2">
            <a:extLst>
              <a:ext uri="{FF2B5EF4-FFF2-40B4-BE49-F238E27FC236}">
                <a16:creationId xmlns:a16="http://schemas.microsoft.com/office/drawing/2014/main" id="{D19EC32D-28D5-4105-AB92-2935E2269152}"/>
              </a:ext>
            </a:extLst>
          </p:cNvPr>
          <p:cNvPicPr>
            <a:picLocks noChangeAspect="1"/>
          </p:cNvPicPr>
          <p:nvPr/>
        </p:nvPicPr>
        <p:blipFill>
          <a:blip r:embed="rId3"/>
          <a:stretch>
            <a:fillRect/>
          </a:stretch>
        </p:blipFill>
        <p:spPr>
          <a:xfrm>
            <a:off x="4872495" y="2690633"/>
            <a:ext cx="3429735" cy="2049389"/>
          </a:xfrm>
          <a:prstGeom prst="rect">
            <a:avLst/>
          </a:prstGeom>
        </p:spPr>
      </p:pic>
      <p:pic>
        <p:nvPicPr>
          <p:cNvPr id="5" name="Picture 4">
            <a:extLst>
              <a:ext uri="{FF2B5EF4-FFF2-40B4-BE49-F238E27FC236}">
                <a16:creationId xmlns:a16="http://schemas.microsoft.com/office/drawing/2014/main" id="{2B51C09B-7782-47B7-BDB7-4815615CF6D4}"/>
              </a:ext>
            </a:extLst>
          </p:cNvPr>
          <p:cNvPicPr>
            <a:picLocks noChangeAspect="1"/>
          </p:cNvPicPr>
          <p:nvPr/>
        </p:nvPicPr>
        <p:blipFill>
          <a:blip r:embed="rId4"/>
          <a:stretch>
            <a:fillRect/>
          </a:stretch>
        </p:blipFill>
        <p:spPr>
          <a:xfrm>
            <a:off x="4872495" y="141246"/>
            <a:ext cx="3414476" cy="2049388"/>
          </a:xfrm>
          <a:prstGeom prst="rect">
            <a:avLst/>
          </a:prstGeom>
        </p:spPr>
      </p:pic>
      <p:pic>
        <p:nvPicPr>
          <p:cNvPr id="7" name="Picture 6">
            <a:extLst>
              <a:ext uri="{FF2B5EF4-FFF2-40B4-BE49-F238E27FC236}">
                <a16:creationId xmlns:a16="http://schemas.microsoft.com/office/drawing/2014/main" id="{CDDB7ACD-1355-49F0-84D2-96DA0B85DCD6}"/>
              </a:ext>
            </a:extLst>
          </p:cNvPr>
          <p:cNvPicPr>
            <a:picLocks noChangeAspect="1"/>
          </p:cNvPicPr>
          <p:nvPr/>
        </p:nvPicPr>
        <p:blipFill>
          <a:blip r:embed="rId5"/>
          <a:stretch>
            <a:fillRect/>
          </a:stretch>
        </p:blipFill>
        <p:spPr>
          <a:xfrm>
            <a:off x="418365" y="2690633"/>
            <a:ext cx="3429735" cy="2056432"/>
          </a:xfrm>
          <a:prstGeom prst="rect">
            <a:avLst/>
          </a:prstGeom>
        </p:spPr>
      </p:pic>
      <p:sp>
        <p:nvSpPr>
          <p:cNvPr id="8" name="TextBox 7">
            <a:extLst>
              <a:ext uri="{FF2B5EF4-FFF2-40B4-BE49-F238E27FC236}">
                <a16:creationId xmlns:a16="http://schemas.microsoft.com/office/drawing/2014/main" id="{825D0CBF-AF42-4CC8-A83A-3A68D203AC1C}"/>
              </a:ext>
            </a:extLst>
          </p:cNvPr>
          <p:cNvSpPr txBox="1"/>
          <p:nvPr/>
        </p:nvSpPr>
        <p:spPr>
          <a:xfrm>
            <a:off x="1609357" y="4781544"/>
            <a:ext cx="1047750" cy="307777"/>
          </a:xfrm>
          <a:prstGeom prst="rect">
            <a:avLst/>
          </a:prstGeom>
          <a:noFill/>
        </p:spPr>
        <p:txBody>
          <a:bodyPr wrap="square" rtlCol="0">
            <a:spAutoFit/>
          </a:bodyPr>
          <a:lstStyle/>
          <a:p>
            <a:r>
              <a:rPr lang="en-US" altLang="zh-CN" sz="1400" dirty="0">
                <a:solidFill>
                  <a:schemeClr val="bg1"/>
                </a:solidFill>
              </a:rPr>
              <a:t>Vancouver</a:t>
            </a:r>
            <a:endParaRPr lang="zh-CN" altLang="en-US" sz="1400" dirty="0">
              <a:solidFill>
                <a:schemeClr val="bg1"/>
              </a:solidFill>
            </a:endParaRPr>
          </a:p>
        </p:txBody>
      </p:sp>
      <p:sp>
        <p:nvSpPr>
          <p:cNvPr id="12" name="TextBox 11">
            <a:extLst>
              <a:ext uri="{FF2B5EF4-FFF2-40B4-BE49-F238E27FC236}">
                <a16:creationId xmlns:a16="http://schemas.microsoft.com/office/drawing/2014/main" id="{D2EC2E25-FE54-489F-A317-21DC86B0266C}"/>
              </a:ext>
            </a:extLst>
          </p:cNvPr>
          <p:cNvSpPr txBox="1"/>
          <p:nvPr/>
        </p:nvSpPr>
        <p:spPr>
          <a:xfrm>
            <a:off x="6185651" y="2286745"/>
            <a:ext cx="788163" cy="307777"/>
          </a:xfrm>
          <a:prstGeom prst="rect">
            <a:avLst/>
          </a:prstGeom>
          <a:noFill/>
        </p:spPr>
        <p:txBody>
          <a:bodyPr wrap="square" rtlCol="0">
            <a:spAutoFit/>
          </a:bodyPr>
          <a:lstStyle/>
          <a:p>
            <a:r>
              <a:rPr lang="en-US" altLang="zh-CN" sz="1400" dirty="0">
                <a:solidFill>
                  <a:schemeClr val="bg1"/>
                </a:solidFill>
              </a:rPr>
              <a:t>Toronto</a:t>
            </a:r>
            <a:endParaRPr lang="zh-CN" altLang="en-US" sz="1400" dirty="0">
              <a:solidFill>
                <a:schemeClr val="bg1"/>
              </a:solidFill>
            </a:endParaRPr>
          </a:p>
        </p:txBody>
      </p:sp>
      <p:sp>
        <p:nvSpPr>
          <p:cNvPr id="13" name="TextBox 12">
            <a:extLst>
              <a:ext uri="{FF2B5EF4-FFF2-40B4-BE49-F238E27FC236}">
                <a16:creationId xmlns:a16="http://schemas.microsoft.com/office/drawing/2014/main" id="{F458DE85-1BE9-4933-8F6D-21F985EE2B43}"/>
              </a:ext>
            </a:extLst>
          </p:cNvPr>
          <p:cNvSpPr txBox="1"/>
          <p:nvPr/>
        </p:nvSpPr>
        <p:spPr>
          <a:xfrm>
            <a:off x="6185651" y="4781543"/>
            <a:ext cx="910327" cy="307777"/>
          </a:xfrm>
          <a:prstGeom prst="rect">
            <a:avLst/>
          </a:prstGeom>
          <a:noFill/>
        </p:spPr>
        <p:txBody>
          <a:bodyPr wrap="square" rtlCol="0">
            <a:spAutoFit/>
          </a:bodyPr>
          <a:lstStyle/>
          <a:p>
            <a:r>
              <a:rPr lang="en-US" altLang="zh-CN" sz="1400" dirty="0">
                <a:solidFill>
                  <a:schemeClr val="bg1"/>
                </a:solidFill>
              </a:rPr>
              <a:t>Montreal</a:t>
            </a:r>
            <a:endParaRPr lang="zh-CN" altLang="en-US" sz="14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26425" y="123750"/>
            <a:ext cx="36351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a:t>
            </a:r>
            <a:r>
              <a:rPr lang="lt" sz="4000" dirty="0"/>
              <a:t>Likes</a:t>
            </a:r>
            <a:r>
              <a:rPr lang="en-US" sz="4000" dirty="0"/>
              <a:t>” </a:t>
            </a:r>
            <a:r>
              <a:rPr lang="lt" sz="4000" dirty="0"/>
              <a:t>map</a:t>
            </a:r>
            <a:endParaRPr sz="4000" dirty="0"/>
          </a:p>
        </p:txBody>
      </p:sp>
      <p:sp>
        <p:nvSpPr>
          <p:cNvPr id="160" name="Google Shape;160;p18"/>
          <p:cNvSpPr txBox="1">
            <a:spLocks noGrp="1"/>
          </p:cNvSpPr>
          <p:nvPr>
            <p:ph type="body" idx="1"/>
          </p:nvPr>
        </p:nvSpPr>
        <p:spPr>
          <a:xfrm>
            <a:off x="26425" y="1347749"/>
            <a:ext cx="2984700" cy="2448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panose="020B0604020202020204" pitchFamily="34" charset="0"/>
              <a:buChar char="•"/>
            </a:pPr>
            <a:r>
              <a:rPr lang="lt" sz="1600" dirty="0">
                <a:solidFill>
                  <a:schemeClr val="accent5"/>
                </a:solidFill>
              </a:rPr>
              <a:t>red</a:t>
            </a:r>
            <a:r>
              <a:rPr lang="lt" sz="1600" dirty="0">
                <a:solidFill>
                  <a:schemeClr val="bg1"/>
                </a:solidFill>
              </a:rPr>
              <a:t> - relatively low number of likes</a:t>
            </a:r>
            <a:endParaRPr sz="1600" dirty="0">
              <a:solidFill>
                <a:schemeClr val="bg1"/>
              </a:solidFill>
            </a:endParaRPr>
          </a:p>
          <a:p>
            <a:pPr marL="457200" lvl="0" indent="-342900" algn="l" rtl="0">
              <a:spcBef>
                <a:spcPts val="0"/>
              </a:spcBef>
              <a:spcAft>
                <a:spcPts val="0"/>
              </a:spcAft>
              <a:buSzPts val="1800"/>
              <a:buFont typeface="Arial" panose="020B0604020202020204" pitchFamily="34" charset="0"/>
              <a:buChar char="•"/>
            </a:pPr>
            <a:r>
              <a:rPr lang="en-US" sz="1600" dirty="0">
                <a:solidFill>
                  <a:srgbClr val="FFC000"/>
                </a:solidFill>
              </a:rPr>
              <a:t>orange</a:t>
            </a:r>
            <a:r>
              <a:rPr lang="lt" sz="1600" dirty="0">
                <a:solidFill>
                  <a:schemeClr val="bg1"/>
                </a:solidFill>
              </a:rPr>
              <a:t> - medium number of likes</a:t>
            </a:r>
            <a:endParaRPr sz="1600" dirty="0">
              <a:solidFill>
                <a:schemeClr val="bg1"/>
              </a:solidFill>
            </a:endParaRPr>
          </a:p>
          <a:p>
            <a:pPr marL="457200" lvl="0" indent="-342900" algn="l" rtl="0">
              <a:spcBef>
                <a:spcPts val="0"/>
              </a:spcBef>
              <a:spcAft>
                <a:spcPts val="0"/>
              </a:spcAft>
              <a:buSzPts val="1800"/>
              <a:buFont typeface="Arial" panose="020B0604020202020204" pitchFamily="34" charset="0"/>
              <a:buChar char="•"/>
            </a:pPr>
            <a:r>
              <a:rPr lang="lt" sz="1600" dirty="0">
                <a:solidFill>
                  <a:srgbClr val="00B050"/>
                </a:solidFill>
              </a:rPr>
              <a:t>green</a:t>
            </a:r>
            <a:r>
              <a:rPr lang="lt" sz="1600" dirty="0">
                <a:solidFill>
                  <a:schemeClr val="bg1"/>
                </a:solidFill>
              </a:rPr>
              <a:t> - relatively large number of likes</a:t>
            </a:r>
            <a:endParaRPr sz="1600" dirty="0">
              <a:solidFill>
                <a:schemeClr val="bg1"/>
              </a:solidFill>
            </a:endParaRPr>
          </a:p>
        </p:txBody>
      </p:sp>
      <p:pic>
        <p:nvPicPr>
          <p:cNvPr id="5" name="Picture 4">
            <a:extLst>
              <a:ext uri="{FF2B5EF4-FFF2-40B4-BE49-F238E27FC236}">
                <a16:creationId xmlns:a16="http://schemas.microsoft.com/office/drawing/2014/main" id="{6C8F41BA-69B6-4CD4-B87D-A315D8B4BD04}"/>
              </a:ext>
            </a:extLst>
          </p:cNvPr>
          <p:cNvPicPr>
            <a:picLocks noChangeAspect="1"/>
          </p:cNvPicPr>
          <p:nvPr/>
        </p:nvPicPr>
        <p:blipFill>
          <a:blip r:embed="rId3"/>
          <a:stretch>
            <a:fillRect/>
          </a:stretch>
        </p:blipFill>
        <p:spPr>
          <a:xfrm>
            <a:off x="3100038" y="349251"/>
            <a:ext cx="5852670" cy="4043361"/>
          </a:xfrm>
          <a:prstGeom prst="rect">
            <a:avLst/>
          </a:prstGeom>
        </p:spPr>
      </p:pic>
      <p:sp>
        <p:nvSpPr>
          <p:cNvPr id="10" name="TextBox 9">
            <a:extLst>
              <a:ext uri="{FF2B5EF4-FFF2-40B4-BE49-F238E27FC236}">
                <a16:creationId xmlns:a16="http://schemas.microsoft.com/office/drawing/2014/main" id="{621F8742-2C4C-4009-836A-5B91B107437B}"/>
              </a:ext>
            </a:extLst>
          </p:cNvPr>
          <p:cNvSpPr txBox="1"/>
          <p:nvPr/>
        </p:nvSpPr>
        <p:spPr>
          <a:xfrm>
            <a:off x="4978623" y="4464224"/>
            <a:ext cx="1047750" cy="307777"/>
          </a:xfrm>
          <a:prstGeom prst="rect">
            <a:avLst/>
          </a:prstGeom>
          <a:noFill/>
        </p:spPr>
        <p:txBody>
          <a:bodyPr wrap="square" rtlCol="0">
            <a:spAutoFit/>
          </a:bodyPr>
          <a:lstStyle/>
          <a:p>
            <a:r>
              <a:rPr lang="en-US" altLang="zh-CN" sz="1400" dirty="0">
                <a:solidFill>
                  <a:schemeClr val="bg1"/>
                </a:solidFill>
              </a:rPr>
              <a:t>Vancouver</a:t>
            </a:r>
            <a:endParaRPr lang="zh-CN" altLang="en-US" sz="14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26425" y="123750"/>
            <a:ext cx="36351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a:t>
            </a:r>
            <a:r>
              <a:rPr lang="lt" sz="4000" dirty="0"/>
              <a:t>Likes</a:t>
            </a:r>
            <a:r>
              <a:rPr lang="en-US" sz="4000" dirty="0"/>
              <a:t>” </a:t>
            </a:r>
            <a:r>
              <a:rPr lang="lt" sz="4000" dirty="0"/>
              <a:t>map</a:t>
            </a:r>
            <a:endParaRPr sz="4000" dirty="0"/>
          </a:p>
        </p:txBody>
      </p:sp>
      <p:sp>
        <p:nvSpPr>
          <p:cNvPr id="160" name="Google Shape;160;p18"/>
          <p:cNvSpPr txBox="1">
            <a:spLocks noGrp="1"/>
          </p:cNvSpPr>
          <p:nvPr>
            <p:ph type="body" idx="1"/>
          </p:nvPr>
        </p:nvSpPr>
        <p:spPr>
          <a:xfrm>
            <a:off x="26425" y="1347749"/>
            <a:ext cx="2984700" cy="2448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panose="020B0604020202020204" pitchFamily="34" charset="0"/>
              <a:buChar char="•"/>
            </a:pPr>
            <a:r>
              <a:rPr lang="lt" sz="1600" dirty="0">
                <a:solidFill>
                  <a:schemeClr val="accent5"/>
                </a:solidFill>
              </a:rPr>
              <a:t>red</a:t>
            </a:r>
            <a:r>
              <a:rPr lang="lt" sz="1600" dirty="0">
                <a:solidFill>
                  <a:schemeClr val="bg1"/>
                </a:solidFill>
              </a:rPr>
              <a:t> - relatively low number of likes</a:t>
            </a:r>
            <a:endParaRPr sz="1600" dirty="0">
              <a:solidFill>
                <a:schemeClr val="bg1"/>
              </a:solidFill>
            </a:endParaRPr>
          </a:p>
          <a:p>
            <a:pPr marL="457200" lvl="0" indent="-342900" algn="l" rtl="0">
              <a:spcBef>
                <a:spcPts val="0"/>
              </a:spcBef>
              <a:spcAft>
                <a:spcPts val="0"/>
              </a:spcAft>
              <a:buSzPts val="1800"/>
              <a:buFont typeface="Arial" panose="020B0604020202020204" pitchFamily="34" charset="0"/>
              <a:buChar char="•"/>
            </a:pPr>
            <a:r>
              <a:rPr lang="en-US" sz="1600" dirty="0">
                <a:solidFill>
                  <a:srgbClr val="FFC000"/>
                </a:solidFill>
              </a:rPr>
              <a:t>orange</a:t>
            </a:r>
            <a:r>
              <a:rPr lang="lt" sz="1600" dirty="0">
                <a:solidFill>
                  <a:schemeClr val="bg1"/>
                </a:solidFill>
              </a:rPr>
              <a:t> - medium number of likes</a:t>
            </a:r>
            <a:endParaRPr sz="1600" dirty="0">
              <a:solidFill>
                <a:schemeClr val="bg1"/>
              </a:solidFill>
            </a:endParaRPr>
          </a:p>
          <a:p>
            <a:pPr marL="457200" lvl="0" indent="-342900" algn="l" rtl="0">
              <a:spcBef>
                <a:spcPts val="0"/>
              </a:spcBef>
              <a:spcAft>
                <a:spcPts val="0"/>
              </a:spcAft>
              <a:buSzPts val="1800"/>
              <a:buFont typeface="Arial" panose="020B0604020202020204" pitchFamily="34" charset="0"/>
              <a:buChar char="•"/>
            </a:pPr>
            <a:r>
              <a:rPr lang="lt" sz="1600" dirty="0">
                <a:solidFill>
                  <a:srgbClr val="00B050"/>
                </a:solidFill>
              </a:rPr>
              <a:t>green</a:t>
            </a:r>
            <a:r>
              <a:rPr lang="lt" sz="1600" dirty="0">
                <a:solidFill>
                  <a:schemeClr val="bg1"/>
                </a:solidFill>
              </a:rPr>
              <a:t> - relatively large number of likes</a:t>
            </a:r>
            <a:endParaRPr sz="1600" dirty="0">
              <a:solidFill>
                <a:schemeClr val="bg1"/>
              </a:solidFill>
            </a:endParaRPr>
          </a:p>
        </p:txBody>
      </p:sp>
      <p:pic>
        <p:nvPicPr>
          <p:cNvPr id="4" name="Picture 3">
            <a:extLst>
              <a:ext uri="{FF2B5EF4-FFF2-40B4-BE49-F238E27FC236}">
                <a16:creationId xmlns:a16="http://schemas.microsoft.com/office/drawing/2014/main" id="{ABDC7344-B89A-42CF-B34D-FE14CF3A2F4D}"/>
              </a:ext>
            </a:extLst>
          </p:cNvPr>
          <p:cNvPicPr>
            <a:picLocks noChangeAspect="1"/>
          </p:cNvPicPr>
          <p:nvPr/>
        </p:nvPicPr>
        <p:blipFill>
          <a:blip r:embed="rId3"/>
          <a:stretch>
            <a:fillRect/>
          </a:stretch>
        </p:blipFill>
        <p:spPr>
          <a:xfrm>
            <a:off x="3101901" y="349251"/>
            <a:ext cx="5848944" cy="4043361"/>
          </a:xfrm>
          <a:prstGeom prst="rect">
            <a:avLst/>
          </a:prstGeom>
        </p:spPr>
      </p:pic>
      <p:sp>
        <p:nvSpPr>
          <p:cNvPr id="8" name="TextBox 7">
            <a:extLst>
              <a:ext uri="{FF2B5EF4-FFF2-40B4-BE49-F238E27FC236}">
                <a16:creationId xmlns:a16="http://schemas.microsoft.com/office/drawing/2014/main" id="{2EAF15F4-0D03-4CAB-9E84-54A3BDD4D47D}"/>
              </a:ext>
            </a:extLst>
          </p:cNvPr>
          <p:cNvSpPr txBox="1"/>
          <p:nvPr/>
        </p:nvSpPr>
        <p:spPr>
          <a:xfrm>
            <a:off x="5238210" y="4464224"/>
            <a:ext cx="788163" cy="307777"/>
          </a:xfrm>
          <a:prstGeom prst="rect">
            <a:avLst/>
          </a:prstGeom>
          <a:noFill/>
        </p:spPr>
        <p:txBody>
          <a:bodyPr wrap="square" rtlCol="0">
            <a:spAutoFit/>
          </a:bodyPr>
          <a:lstStyle/>
          <a:p>
            <a:r>
              <a:rPr lang="en-US" altLang="zh-CN" sz="1400" dirty="0">
                <a:solidFill>
                  <a:schemeClr val="bg1"/>
                </a:solidFill>
              </a:rPr>
              <a:t>Toronto</a:t>
            </a:r>
            <a:endParaRPr lang="zh-CN" altLang="en-US" sz="1400" dirty="0">
              <a:solidFill>
                <a:schemeClr val="bg1"/>
              </a:solidFill>
            </a:endParaRPr>
          </a:p>
        </p:txBody>
      </p:sp>
    </p:spTree>
    <p:extLst>
      <p:ext uri="{BB962C8B-B14F-4D97-AF65-F5344CB8AC3E}">
        <p14:creationId xmlns:p14="http://schemas.microsoft.com/office/powerpoint/2010/main" val="2857368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26425" y="123750"/>
            <a:ext cx="36351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a:t>
            </a:r>
            <a:r>
              <a:rPr lang="lt" sz="4000" dirty="0"/>
              <a:t>Likes</a:t>
            </a:r>
            <a:r>
              <a:rPr lang="en-US" sz="4000" dirty="0"/>
              <a:t>” </a:t>
            </a:r>
            <a:r>
              <a:rPr lang="lt" sz="4000" dirty="0"/>
              <a:t>map</a:t>
            </a:r>
            <a:endParaRPr sz="4000" dirty="0"/>
          </a:p>
        </p:txBody>
      </p:sp>
      <p:sp>
        <p:nvSpPr>
          <p:cNvPr id="160" name="Google Shape;160;p18"/>
          <p:cNvSpPr txBox="1">
            <a:spLocks noGrp="1"/>
          </p:cNvSpPr>
          <p:nvPr>
            <p:ph type="body" idx="1"/>
          </p:nvPr>
        </p:nvSpPr>
        <p:spPr>
          <a:xfrm>
            <a:off x="26425" y="1347749"/>
            <a:ext cx="2984700" cy="2448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panose="020B0604020202020204" pitchFamily="34" charset="0"/>
              <a:buChar char="•"/>
            </a:pPr>
            <a:r>
              <a:rPr lang="lt" sz="1600" dirty="0">
                <a:solidFill>
                  <a:schemeClr val="accent5"/>
                </a:solidFill>
              </a:rPr>
              <a:t>red</a:t>
            </a:r>
            <a:r>
              <a:rPr lang="lt" sz="1600" dirty="0">
                <a:solidFill>
                  <a:schemeClr val="bg1"/>
                </a:solidFill>
              </a:rPr>
              <a:t> - relatively low number of likes</a:t>
            </a:r>
            <a:endParaRPr sz="1600" dirty="0">
              <a:solidFill>
                <a:schemeClr val="bg1"/>
              </a:solidFill>
            </a:endParaRPr>
          </a:p>
          <a:p>
            <a:pPr marL="457200" lvl="0" indent="-342900" algn="l" rtl="0">
              <a:spcBef>
                <a:spcPts val="0"/>
              </a:spcBef>
              <a:spcAft>
                <a:spcPts val="0"/>
              </a:spcAft>
              <a:buSzPts val="1800"/>
              <a:buFont typeface="Arial" panose="020B0604020202020204" pitchFamily="34" charset="0"/>
              <a:buChar char="•"/>
            </a:pPr>
            <a:r>
              <a:rPr lang="en-US" sz="1600" dirty="0">
                <a:solidFill>
                  <a:srgbClr val="FFC000"/>
                </a:solidFill>
              </a:rPr>
              <a:t>orange</a:t>
            </a:r>
            <a:r>
              <a:rPr lang="lt" sz="1600" dirty="0">
                <a:solidFill>
                  <a:schemeClr val="bg1"/>
                </a:solidFill>
              </a:rPr>
              <a:t> - medium number of likes</a:t>
            </a:r>
            <a:endParaRPr sz="1600" dirty="0">
              <a:solidFill>
                <a:schemeClr val="bg1"/>
              </a:solidFill>
            </a:endParaRPr>
          </a:p>
          <a:p>
            <a:pPr marL="457200" lvl="0" indent="-342900" algn="l" rtl="0">
              <a:spcBef>
                <a:spcPts val="0"/>
              </a:spcBef>
              <a:spcAft>
                <a:spcPts val="0"/>
              </a:spcAft>
              <a:buSzPts val="1800"/>
              <a:buFont typeface="Arial" panose="020B0604020202020204" pitchFamily="34" charset="0"/>
              <a:buChar char="•"/>
            </a:pPr>
            <a:r>
              <a:rPr lang="lt" sz="1600" dirty="0">
                <a:solidFill>
                  <a:srgbClr val="00B050"/>
                </a:solidFill>
              </a:rPr>
              <a:t>green</a:t>
            </a:r>
            <a:r>
              <a:rPr lang="lt" sz="1600" dirty="0">
                <a:solidFill>
                  <a:schemeClr val="bg1"/>
                </a:solidFill>
              </a:rPr>
              <a:t> - relatively large number of likes</a:t>
            </a:r>
            <a:endParaRPr sz="1600" dirty="0">
              <a:solidFill>
                <a:schemeClr val="bg1"/>
              </a:solidFill>
            </a:endParaRPr>
          </a:p>
        </p:txBody>
      </p:sp>
      <p:pic>
        <p:nvPicPr>
          <p:cNvPr id="3" name="Picture 2">
            <a:extLst>
              <a:ext uri="{FF2B5EF4-FFF2-40B4-BE49-F238E27FC236}">
                <a16:creationId xmlns:a16="http://schemas.microsoft.com/office/drawing/2014/main" id="{A68949B2-3D39-4ABB-A7E5-EA255CF65992}"/>
              </a:ext>
            </a:extLst>
          </p:cNvPr>
          <p:cNvPicPr>
            <a:picLocks noChangeAspect="1"/>
          </p:cNvPicPr>
          <p:nvPr/>
        </p:nvPicPr>
        <p:blipFill>
          <a:blip r:embed="rId3"/>
          <a:stretch>
            <a:fillRect/>
          </a:stretch>
        </p:blipFill>
        <p:spPr>
          <a:xfrm>
            <a:off x="3101901" y="349251"/>
            <a:ext cx="5848944" cy="4043362"/>
          </a:xfrm>
          <a:prstGeom prst="rect">
            <a:avLst/>
          </a:prstGeom>
        </p:spPr>
      </p:pic>
      <p:sp>
        <p:nvSpPr>
          <p:cNvPr id="7" name="TextBox 6">
            <a:extLst>
              <a:ext uri="{FF2B5EF4-FFF2-40B4-BE49-F238E27FC236}">
                <a16:creationId xmlns:a16="http://schemas.microsoft.com/office/drawing/2014/main" id="{2BA1EF43-5AE8-40EB-98E2-9C9E8EC39EE4}"/>
              </a:ext>
            </a:extLst>
          </p:cNvPr>
          <p:cNvSpPr txBox="1"/>
          <p:nvPr/>
        </p:nvSpPr>
        <p:spPr>
          <a:xfrm>
            <a:off x="5116046" y="4486472"/>
            <a:ext cx="910327" cy="307777"/>
          </a:xfrm>
          <a:prstGeom prst="rect">
            <a:avLst/>
          </a:prstGeom>
          <a:noFill/>
        </p:spPr>
        <p:txBody>
          <a:bodyPr wrap="square" rtlCol="0">
            <a:spAutoFit/>
          </a:bodyPr>
          <a:lstStyle/>
          <a:p>
            <a:r>
              <a:rPr lang="en-US" altLang="zh-CN" sz="1400" dirty="0">
                <a:solidFill>
                  <a:schemeClr val="bg1"/>
                </a:solidFill>
              </a:rPr>
              <a:t>Montreal</a:t>
            </a:r>
            <a:endParaRPr lang="zh-CN" altLang="en-US" sz="1400" dirty="0">
              <a:solidFill>
                <a:schemeClr val="bg1"/>
              </a:solidFill>
            </a:endParaRPr>
          </a:p>
        </p:txBody>
      </p:sp>
    </p:spTree>
    <p:extLst>
      <p:ext uri="{BB962C8B-B14F-4D97-AF65-F5344CB8AC3E}">
        <p14:creationId xmlns:p14="http://schemas.microsoft.com/office/powerpoint/2010/main" val="1941893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body" idx="1"/>
          </p:nvPr>
        </p:nvSpPr>
        <p:spPr>
          <a:xfrm>
            <a:off x="76657" y="1308100"/>
            <a:ext cx="3048110" cy="3587749"/>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1600"/>
              </a:spcAft>
              <a:buFont typeface="Arial" panose="020B0604020202020204" pitchFamily="34" charset="0"/>
              <a:buChar char="•"/>
            </a:pPr>
            <a:r>
              <a:rPr lang="lt" sz="1200" dirty="0">
                <a:solidFill>
                  <a:schemeClr val="bg1"/>
                </a:solidFill>
              </a:rPr>
              <a:t>Possible restaurant locations (black circle) and their </a:t>
            </a:r>
            <a:r>
              <a:rPr lang="en-US" sz="1200" dirty="0">
                <a:solidFill>
                  <a:schemeClr val="bg1"/>
                </a:solidFill>
              </a:rPr>
              <a:t>“</a:t>
            </a:r>
            <a:r>
              <a:rPr lang="lt" sz="1200" dirty="0">
                <a:solidFill>
                  <a:schemeClr val="bg1"/>
                </a:solidFill>
              </a:rPr>
              <a:t>likes</a:t>
            </a:r>
            <a:r>
              <a:rPr lang="en-US" sz="1200" dirty="0">
                <a:solidFill>
                  <a:schemeClr val="bg1"/>
                </a:solidFill>
              </a:rPr>
              <a:t>”</a:t>
            </a:r>
            <a:r>
              <a:rPr lang="lt" sz="1200" dirty="0">
                <a:solidFill>
                  <a:schemeClr val="bg1"/>
                </a:solidFill>
              </a:rPr>
              <a:t> score (from 0 to 1), with 1 being as popular as the most popular restaurant in the area. </a:t>
            </a:r>
            <a:endParaRPr lang="en-US" sz="1200" dirty="0">
              <a:solidFill>
                <a:schemeClr val="bg1"/>
              </a:solidFill>
            </a:endParaRPr>
          </a:p>
          <a:p>
            <a:pPr marL="171450" lvl="0" indent="-171450" algn="just" rtl="0">
              <a:spcBef>
                <a:spcPts val="0"/>
              </a:spcBef>
              <a:spcAft>
                <a:spcPts val="1600"/>
              </a:spcAft>
              <a:buFont typeface="Arial" panose="020B0604020202020204" pitchFamily="34" charset="0"/>
              <a:buChar char="•"/>
            </a:pPr>
            <a:r>
              <a:rPr lang="en-US" sz="1200" dirty="0">
                <a:solidFill>
                  <a:schemeClr val="bg1"/>
                </a:solidFill>
              </a:rPr>
              <a:t>The possible restaurant with the highest “likes” score is located in downtown, surrounded by various of restaurant.</a:t>
            </a:r>
          </a:p>
          <a:p>
            <a:pPr marL="171450" lvl="0" indent="-171450" algn="just" rtl="0">
              <a:spcBef>
                <a:spcPts val="0"/>
              </a:spcBef>
              <a:spcAft>
                <a:spcPts val="1600"/>
              </a:spcAft>
              <a:buFont typeface="Arial" panose="020B0604020202020204" pitchFamily="34" charset="0"/>
              <a:buChar char="•"/>
            </a:pPr>
            <a:r>
              <a:rPr lang="en-US" sz="1200" dirty="0">
                <a:solidFill>
                  <a:schemeClr val="bg1"/>
                </a:solidFill>
              </a:rPr>
              <a:t>When the restaurant is located in the area where there’s only a few or no restaurant, the restaurant itself will not have a high “likes” score.</a:t>
            </a:r>
          </a:p>
          <a:p>
            <a:pPr marL="171450" lvl="0" indent="-171450" algn="just" rtl="0">
              <a:spcBef>
                <a:spcPts val="0"/>
              </a:spcBef>
              <a:spcAft>
                <a:spcPts val="1600"/>
              </a:spcAft>
              <a:buFont typeface="Arial" panose="020B0604020202020204" pitchFamily="34" charset="0"/>
              <a:buChar char="•"/>
            </a:pPr>
            <a:endParaRPr sz="1200" dirty="0">
              <a:solidFill>
                <a:schemeClr val="bg1"/>
              </a:solidFill>
            </a:endParaRPr>
          </a:p>
        </p:txBody>
      </p:sp>
      <p:pic>
        <p:nvPicPr>
          <p:cNvPr id="3" name="Picture 2">
            <a:extLst>
              <a:ext uri="{FF2B5EF4-FFF2-40B4-BE49-F238E27FC236}">
                <a16:creationId xmlns:a16="http://schemas.microsoft.com/office/drawing/2014/main" id="{845F79B2-8ADE-4F0A-9B73-386B7673EAAB}"/>
              </a:ext>
            </a:extLst>
          </p:cNvPr>
          <p:cNvPicPr>
            <a:picLocks noChangeAspect="1"/>
          </p:cNvPicPr>
          <p:nvPr/>
        </p:nvPicPr>
        <p:blipFill>
          <a:blip r:embed="rId3"/>
          <a:stretch>
            <a:fillRect/>
          </a:stretch>
        </p:blipFill>
        <p:spPr>
          <a:xfrm>
            <a:off x="3175000" y="577587"/>
            <a:ext cx="5842110" cy="3988325"/>
          </a:xfrm>
          <a:prstGeom prst="rect">
            <a:avLst/>
          </a:prstGeom>
        </p:spPr>
      </p:pic>
      <p:sp>
        <p:nvSpPr>
          <p:cNvPr id="7" name="Google Shape;159;p18">
            <a:extLst>
              <a:ext uri="{FF2B5EF4-FFF2-40B4-BE49-F238E27FC236}">
                <a16:creationId xmlns:a16="http://schemas.microsoft.com/office/drawing/2014/main" id="{219B296B-622B-4F79-8E3E-08D6B1AD8484}"/>
              </a:ext>
            </a:extLst>
          </p:cNvPr>
          <p:cNvSpPr txBox="1">
            <a:spLocks noGrp="1"/>
          </p:cNvSpPr>
          <p:nvPr>
            <p:ph type="title"/>
          </p:nvPr>
        </p:nvSpPr>
        <p:spPr>
          <a:xfrm>
            <a:off x="26424" y="123750"/>
            <a:ext cx="4056625"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Vancouver </a:t>
            </a:r>
            <a:r>
              <a:rPr lang="lt" sz="3200" dirty="0"/>
              <a:t>map</a:t>
            </a:r>
            <a:r>
              <a:rPr lang="en-US" sz="3200" dirty="0"/>
              <a:t> analysis</a:t>
            </a:r>
            <a:endParaRPr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body" idx="1"/>
          </p:nvPr>
        </p:nvSpPr>
        <p:spPr>
          <a:xfrm>
            <a:off x="76657" y="1308100"/>
            <a:ext cx="3048110" cy="3587749"/>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1600"/>
              </a:spcAft>
              <a:buFont typeface="Arial" panose="020B0604020202020204" pitchFamily="34" charset="0"/>
              <a:buChar char="•"/>
            </a:pPr>
            <a:r>
              <a:rPr lang="lt" sz="1200" dirty="0">
                <a:solidFill>
                  <a:schemeClr val="bg1"/>
                </a:solidFill>
              </a:rPr>
              <a:t>Possible restaurant locations (black circle) and their </a:t>
            </a:r>
            <a:r>
              <a:rPr lang="en-US" sz="1200" dirty="0">
                <a:solidFill>
                  <a:schemeClr val="bg1"/>
                </a:solidFill>
              </a:rPr>
              <a:t>“</a:t>
            </a:r>
            <a:r>
              <a:rPr lang="lt" sz="1200" dirty="0">
                <a:solidFill>
                  <a:schemeClr val="bg1"/>
                </a:solidFill>
              </a:rPr>
              <a:t>likes</a:t>
            </a:r>
            <a:r>
              <a:rPr lang="en-US" sz="1200" dirty="0">
                <a:solidFill>
                  <a:schemeClr val="bg1"/>
                </a:solidFill>
              </a:rPr>
              <a:t>”</a:t>
            </a:r>
            <a:r>
              <a:rPr lang="lt" sz="1200" dirty="0">
                <a:solidFill>
                  <a:schemeClr val="bg1"/>
                </a:solidFill>
              </a:rPr>
              <a:t> score (from 0 to 1), with 1 being as popular as the most popular restaurant in the area. </a:t>
            </a:r>
            <a:endParaRPr lang="en-US" sz="1200" dirty="0">
              <a:solidFill>
                <a:schemeClr val="bg1"/>
              </a:solidFill>
            </a:endParaRPr>
          </a:p>
          <a:p>
            <a:pPr marL="171450" lvl="0" indent="-171450" algn="just" rtl="0">
              <a:spcBef>
                <a:spcPts val="0"/>
              </a:spcBef>
              <a:spcAft>
                <a:spcPts val="1600"/>
              </a:spcAft>
              <a:buFont typeface="Arial" panose="020B0604020202020204" pitchFamily="34" charset="0"/>
              <a:buChar char="•"/>
            </a:pPr>
            <a:r>
              <a:rPr lang="en-US" sz="1200" dirty="0">
                <a:solidFill>
                  <a:schemeClr val="bg1"/>
                </a:solidFill>
              </a:rPr>
              <a:t>The possible restaurant with the highest “likes” score is located in downtown, more specifically, in the financial district just next to a restaurant with low “likes” score.</a:t>
            </a:r>
          </a:p>
          <a:p>
            <a:pPr marL="171450" lvl="0" indent="-171450" algn="just" rtl="0">
              <a:spcBef>
                <a:spcPts val="0"/>
              </a:spcBef>
              <a:spcAft>
                <a:spcPts val="1600"/>
              </a:spcAft>
              <a:buFont typeface="Arial" panose="020B0604020202020204" pitchFamily="34" charset="0"/>
              <a:buChar char="•"/>
            </a:pPr>
            <a:r>
              <a:rPr lang="en-US" sz="1200" dirty="0">
                <a:solidFill>
                  <a:schemeClr val="bg1"/>
                </a:solidFill>
              </a:rPr>
              <a:t>Other possible restaurant locations with high “likes” score are also in the financial district or next to the Union train station</a:t>
            </a:r>
          </a:p>
          <a:p>
            <a:pPr marL="171450" lvl="0" indent="-171450" algn="just" rtl="0">
              <a:spcBef>
                <a:spcPts val="0"/>
              </a:spcBef>
              <a:spcAft>
                <a:spcPts val="1600"/>
              </a:spcAft>
              <a:buFont typeface="Arial" panose="020B0604020202020204" pitchFamily="34" charset="0"/>
              <a:buChar char="•"/>
            </a:pPr>
            <a:endParaRPr sz="1200" dirty="0">
              <a:solidFill>
                <a:schemeClr val="bg1"/>
              </a:solidFill>
            </a:endParaRPr>
          </a:p>
        </p:txBody>
      </p:sp>
      <p:sp>
        <p:nvSpPr>
          <p:cNvPr id="7" name="Google Shape;159;p18">
            <a:extLst>
              <a:ext uri="{FF2B5EF4-FFF2-40B4-BE49-F238E27FC236}">
                <a16:creationId xmlns:a16="http://schemas.microsoft.com/office/drawing/2014/main" id="{219B296B-622B-4F79-8E3E-08D6B1AD8484}"/>
              </a:ext>
            </a:extLst>
          </p:cNvPr>
          <p:cNvSpPr txBox="1">
            <a:spLocks noGrp="1"/>
          </p:cNvSpPr>
          <p:nvPr>
            <p:ph type="title"/>
          </p:nvPr>
        </p:nvSpPr>
        <p:spPr>
          <a:xfrm>
            <a:off x="26424" y="123750"/>
            <a:ext cx="4056625"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Toronto </a:t>
            </a:r>
            <a:r>
              <a:rPr lang="lt" sz="3200" dirty="0"/>
              <a:t>map</a:t>
            </a:r>
            <a:r>
              <a:rPr lang="en-US" sz="3200" dirty="0"/>
              <a:t> </a:t>
            </a:r>
            <a:br>
              <a:rPr lang="en-US" sz="3200" dirty="0"/>
            </a:br>
            <a:r>
              <a:rPr lang="en-US" sz="3200" dirty="0"/>
              <a:t>analysis</a:t>
            </a:r>
            <a:endParaRPr sz="3200" dirty="0"/>
          </a:p>
        </p:txBody>
      </p:sp>
      <p:pic>
        <p:nvPicPr>
          <p:cNvPr id="4" name="Picture 3">
            <a:extLst>
              <a:ext uri="{FF2B5EF4-FFF2-40B4-BE49-F238E27FC236}">
                <a16:creationId xmlns:a16="http://schemas.microsoft.com/office/drawing/2014/main" id="{D9891270-ABA0-4B34-B4BD-4D33BC40556E}"/>
              </a:ext>
            </a:extLst>
          </p:cNvPr>
          <p:cNvPicPr>
            <a:picLocks noChangeAspect="1"/>
          </p:cNvPicPr>
          <p:nvPr/>
        </p:nvPicPr>
        <p:blipFill>
          <a:blip r:embed="rId3"/>
          <a:stretch>
            <a:fillRect/>
          </a:stretch>
        </p:blipFill>
        <p:spPr>
          <a:xfrm>
            <a:off x="3174999" y="577587"/>
            <a:ext cx="5842111" cy="3988325"/>
          </a:xfrm>
          <a:prstGeom prst="rect">
            <a:avLst/>
          </a:prstGeom>
        </p:spPr>
      </p:pic>
    </p:spTree>
    <p:extLst>
      <p:ext uri="{BB962C8B-B14F-4D97-AF65-F5344CB8AC3E}">
        <p14:creationId xmlns:p14="http://schemas.microsoft.com/office/powerpoint/2010/main" val="34035825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49</TotalTime>
  <Words>912</Words>
  <Application>Microsoft Office PowerPoint</Application>
  <PresentationFormat>On-screen Show (16:9)</PresentationFormat>
  <Paragraphs>60</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Wingdings 3</vt:lpstr>
      <vt:lpstr>Trebuchet MS</vt:lpstr>
      <vt:lpstr>Arial</vt:lpstr>
      <vt:lpstr>Facet</vt:lpstr>
      <vt:lpstr>Coursera capstone project: Where to open a new chain restaurant </vt:lpstr>
      <vt:lpstr>Business problem</vt:lpstr>
      <vt:lpstr>Data</vt:lpstr>
      <vt:lpstr>Exploration of 3 city centers</vt:lpstr>
      <vt:lpstr>“Likes” map</vt:lpstr>
      <vt:lpstr>“Likes” map</vt:lpstr>
      <vt:lpstr>“Likes” map</vt:lpstr>
      <vt:lpstr>Vancouver map analysis</vt:lpstr>
      <vt:lpstr>Toronto map  analysis</vt:lpstr>
      <vt:lpstr>Montreal map  analysis</vt:lpstr>
      <vt:lpstr>Conclusions and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Where to open a new chain restaurant</dc:title>
  <dc:creator>Alex Jiang</dc:creator>
  <cp:lastModifiedBy>Alex JIANG</cp:lastModifiedBy>
  <cp:revision>14</cp:revision>
  <dcterms:modified xsi:type="dcterms:W3CDTF">2019-09-14T04:35:39Z</dcterms:modified>
</cp:coreProperties>
</file>