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.xml" ContentType="application/inkml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0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94" r:id="rId24"/>
    <p:sldId id="271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9" r:id="rId36"/>
    <p:sldId id="268" r:id="rId37"/>
    <p:sldId id="272" r:id="rId38"/>
    <p:sldId id="27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787"/>
    <a:srgbClr val="4764B0"/>
    <a:srgbClr val="4D9DA3"/>
    <a:srgbClr val="89B895"/>
    <a:srgbClr val="DC0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C701F-1CC8-4346-8812-20816E467C97}" type="doc">
      <dgm:prSet loTypeId="urn:microsoft.com/office/officeart/2005/8/layout/radial2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737F2B00-29D3-4619-B2CB-F76662744824}">
      <dgm:prSet phldrT="[텍스트]"/>
      <dgm:spPr/>
      <dgm:t>
        <a:bodyPr/>
        <a:lstStyle/>
        <a:p>
          <a:pPr latinLnBrk="1"/>
          <a:r>
            <a:rPr lang="ko-KR" altLang="en-US"/>
            <a:t>시스템</a:t>
          </a:r>
          <a:endParaRPr lang="en-US" altLang="ko-KR"/>
        </a:p>
        <a:p>
          <a:pPr latinLnBrk="1"/>
          <a:r>
            <a:rPr lang="ko-KR" altLang="en-US"/>
            <a:t>통신</a:t>
          </a:r>
          <a:r>
            <a:rPr lang="en-US" altLang="ko-KR"/>
            <a:t>/</a:t>
          </a:r>
          <a:r>
            <a:rPr lang="ko-KR" altLang="en-US"/>
            <a:t>제어</a:t>
          </a:r>
          <a:endParaRPr lang="ko-KR" altLang="en-US" dirty="0"/>
        </a:p>
      </dgm:t>
    </dgm:pt>
    <dgm:pt modelId="{5EE06EA3-1812-4FEE-BB5B-9DBD51E375E2}" type="parTrans" cxnId="{E56C647D-ACDA-435E-A2AA-39FF37FF766A}">
      <dgm:prSet/>
      <dgm:spPr/>
      <dgm:t>
        <a:bodyPr/>
        <a:lstStyle/>
        <a:p>
          <a:pPr latinLnBrk="1"/>
          <a:endParaRPr lang="ko-KR" altLang="en-US"/>
        </a:p>
      </dgm:t>
    </dgm:pt>
    <dgm:pt modelId="{09E6668E-65E8-4EF7-9DB8-4F3F24A9F974}" type="sibTrans" cxnId="{E56C647D-ACDA-435E-A2AA-39FF37FF766A}">
      <dgm:prSet/>
      <dgm:spPr/>
      <dgm:t>
        <a:bodyPr/>
        <a:lstStyle/>
        <a:p>
          <a:pPr latinLnBrk="1"/>
          <a:endParaRPr lang="ko-KR" altLang="en-US"/>
        </a:p>
      </dgm:t>
    </dgm:pt>
    <dgm:pt modelId="{E2FE0118-5F6D-4D02-BB85-CEA34254B738}">
      <dgm:prSet phldrT="[텍스트]" custT="1"/>
      <dgm:spPr/>
      <dgm:t>
        <a:bodyPr/>
        <a:lstStyle/>
        <a:p>
          <a:pPr latinLnBrk="1"/>
          <a:r>
            <a:rPr lang="en-US" altLang="ko-KR" sz="1300" dirty="0"/>
            <a:t>EPS / CS / PS / ADCS</a:t>
          </a:r>
          <a:endParaRPr lang="ko-KR" altLang="en-US" sz="1300" dirty="0"/>
        </a:p>
      </dgm:t>
    </dgm:pt>
    <dgm:pt modelId="{4D7D5F52-747C-4042-BAA3-84E3B5D78E2A}" type="parTrans" cxnId="{24AAA983-C40D-4C03-BDFE-C0D785984B0B}">
      <dgm:prSet/>
      <dgm:spPr/>
      <dgm:t>
        <a:bodyPr/>
        <a:lstStyle/>
        <a:p>
          <a:pPr latinLnBrk="1"/>
          <a:endParaRPr lang="ko-KR" altLang="en-US"/>
        </a:p>
      </dgm:t>
    </dgm:pt>
    <dgm:pt modelId="{562537B8-1E6E-4DCE-BAE2-FA74DE643524}" type="sibTrans" cxnId="{24AAA983-C40D-4C03-BDFE-C0D785984B0B}">
      <dgm:prSet/>
      <dgm:spPr/>
      <dgm:t>
        <a:bodyPr/>
        <a:lstStyle/>
        <a:p>
          <a:pPr latinLnBrk="1"/>
          <a:endParaRPr lang="ko-KR" altLang="en-US"/>
        </a:p>
      </dgm:t>
    </dgm:pt>
    <dgm:pt modelId="{DBE16DFF-36EF-4905-AAE9-3F56F8156661}">
      <dgm:prSet phldrT="[텍스트]" custT="1"/>
      <dgm:spPr/>
      <dgm:t>
        <a:bodyPr/>
        <a:lstStyle/>
        <a:p>
          <a:pPr latinLnBrk="1"/>
          <a:r>
            <a:rPr lang="ko-KR" altLang="en-US" sz="1300" dirty="0"/>
            <a:t>각 파트에서 데이터 수집 후</a:t>
          </a:r>
          <a:br>
            <a:rPr lang="en-US" altLang="ko-KR" sz="1300" dirty="0"/>
          </a:br>
          <a:r>
            <a:rPr lang="ko-KR" altLang="en-US" sz="1300" dirty="0"/>
            <a:t>필요 데이터 및 명령 하달</a:t>
          </a:r>
        </a:p>
      </dgm:t>
    </dgm:pt>
    <dgm:pt modelId="{1F1C0735-2B06-4A9C-B3FF-F995E3E64928}" type="parTrans" cxnId="{456FA52A-1F0B-4F45-BE9C-62FD2E268CDD}">
      <dgm:prSet/>
      <dgm:spPr/>
      <dgm:t>
        <a:bodyPr/>
        <a:lstStyle/>
        <a:p>
          <a:pPr latinLnBrk="1"/>
          <a:endParaRPr lang="ko-KR" altLang="en-US"/>
        </a:p>
      </dgm:t>
    </dgm:pt>
    <dgm:pt modelId="{86B2AF29-B6F0-4D51-9809-9DAED4A9F91B}" type="sibTrans" cxnId="{456FA52A-1F0B-4F45-BE9C-62FD2E268CDD}">
      <dgm:prSet/>
      <dgm:spPr/>
      <dgm:t>
        <a:bodyPr/>
        <a:lstStyle/>
        <a:p>
          <a:pPr latinLnBrk="1"/>
          <a:endParaRPr lang="ko-KR" altLang="en-US"/>
        </a:p>
      </dgm:t>
    </dgm:pt>
    <dgm:pt modelId="{CB9D4D5D-F238-47FD-9DD7-2ABC004FDBA5}">
      <dgm:prSet phldrT="[텍스트]"/>
      <dgm:spPr/>
      <dgm:t>
        <a:bodyPr/>
        <a:lstStyle/>
        <a:p>
          <a:pPr latinLnBrk="1"/>
          <a:r>
            <a:rPr lang="ko-KR" altLang="en-US"/>
            <a:t>데이터</a:t>
          </a:r>
          <a:endParaRPr lang="en-US" altLang="ko-KR"/>
        </a:p>
        <a:p>
          <a:pPr latinLnBrk="1"/>
          <a:r>
            <a:rPr lang="ko-KR" altLang="en-US"/>
            <a:t>관리</a:t>
          </a:r>
          <a:endParaRPr lang="ko-KR" altLang="en-US" dirty="0"/>
        </a:p>
      </dgm:t>
    </dgm:pt>
    <dgm:pt modelId="{BD291A5C-999E-4A5A-967E-DA58EA004809}" type="parTrans" cxnId="{2DA25DE8-E3B6-4DC0-8734-34713E8EFA87}">
      <dgm:prSet/>
      <dgm:spPr/>
      <dgm:t>
        <a:bodyPr/>
        <a:lstStyle/>
        <a:p>
          <a:pPr latinLnBrk="1"/>
          <a:endParaRPr lang="ko-KR" altLang="en-US"/>
        </a:p>
      </dgm:t>
    </dgm:pt>
    <dgm:pt modelId="{B5BEFEBA-8915-4C17-BB1C-8555F0CA001B}" type="sibTrans" cxnId="{2DA25DE8-E3B6-4DC0-8734-34713E8EFA87}">
      <dgm:prSet/>
      <dgm:spPr/>
      <dgm:t>
        <a:bodyPr/>
        <a:lstStyle/>
        <a:p>
          <a:pPr latinLnBrk="1"/>
          <a:endParaRPr lang="ko-KR" altLang="en-US"/>
        </a:p>
      </dgm:t>
    </dgm:pt>
    <dgm:pt modelId="{6B176714-A22E-45E5-9459-00939B1685FF}">
      <dgm:prSet phldrT="[텍스트]" custT="1"/>
      <dgm:spPr/>
      <dgm:t>
        <a:bodyPr/>
        <a:lstStyle/>
        <a:p>
          <a:pPr latinLnBrk="1"/>
          <a:r>
            <a:rPr lang="ko-KR" altLang="en-US" sz="1300" dirty="0"/>
            <a:t>데이터 분류 및 저장</a:t>
          </a:r>
        </a:p>
      </dgm:t>
    </dgm:pt>
    <dgm:pt modelId="{FB8983AB-B1A2-4E87-89B7-B10161C7C383}" type="parTrans" cxnId="{5EC0B7F7-A293-4923-AA53-F90B356D5D16}">
      <dgm:prSet/>
      <dgm:spPr/>
      <dgm:t>
        <a:bodyPr/>
        <a:lstStyle/>
        <a:p>
          <a:pPr latinLnBrk="1"/>
          <a:endParaRPr lang="ko-KR" altLang="en-US"/>
        </a:p>
      </dgm:t>
    </dgm:pt>
    <dgm:pt modelId="{EF129281-C972-4521-8333-ABD4B39D1E9D}" type="sibTrans" cxnId="{5EC0B7F7-A293-4923-AA53-F90B356D5D16}">
      <dgm:prSet/>
      <dgm:spPr/>
      <dgm:t>
        <a:bodyPr/>
        <a:lstStyle/>
        <a:p>
          <a:pPr latinLnBrk="1"/>
          <a:endParaRPr lang="ko-KR" altLang="en-US"/>
        </a:p>
      </dgm:t>
    </dgm:pt>
    <dgm:pt modelId="{E7FE72CF-BC68-4631-BA22-1572ED0308CE}">
      <dgm:prSet phldrT="[텍스트]" custT="1"/>
      <dgm:spPr/>
      <dgm:t>
        <a:bodyPr/>
        <a:lstStyle/>
        <a:p>
          <a:pPr latinLnBrk="1"/>
          <a:r>
            <a:rPr lang="ko-KR" altLang="en-US" sz="1300" dirty="0"/>
            <a:t>데이터 스토리지 관리 </a:t>
          </a:r>
        </a:p>
      </dgm:t>
    </dgm:pt>
    <dgm:pt modelId="{A6BB647C-A196-4155-BDC9-8F53CCEE8C66}" type="parTrans" cxnId="{F02787DD-E3E9-4C73-846E-BFDB949A266F}">
      <dgm:prSet/>
      <dgm:spPr/>
      <dgm:t>
        <a:bodyPr/>
        <a:lstStyle/>
        <a:p>
          <a:pPr latinLnBrk="1"/>
          <a:endParaRPr lang="ko-KR" altLang="en-US"/>
        </a:p>
      </dgm:t>
    </dgm:pt>
    <dgm:pt modelId="{2B87B319-F2B0-4902-B2C0-217BCC689789}" type="sibTrans" cxnId="{F02787DD-E3E9-4C73-846E-BFDB949A266F}">
      <dgm:prSet/>
      <dgm:spPr/>
      <dgm:t>
        <a:bodyPr/>
        <a:lstStyle/>
        <a:p>
          <a:pPr latinLnBrk="1"/>
          <a:endParaRPr lang="ko-KR" altLang="en-US"/>
        </a:p>
      </dgm:t>
    </dgm:pt>
    <dgm:pt modelId="{48D7289D-BFD4-4F86-9BDB-2E1F14EF31F9}">
      <dgm:prSet phldrT="[텍스트]"/>
      <dgm:spPr/>
      <dgm:t>
        <a:bodyPr/>
        <a:lstStyle/>
        <a:p>
          <a:pPr latinLnBrk="1"/>
          <a:r>
            <a:rPr lang="ko-KR" altLang="en-US"/>
            <a:t>위성 운용 모드 관리</a:t>
          </a:r>
          <a:endParaRPr lang="ko-KR" altLang="en-US" dirty="0"/>
        </a:p>
      </dgm:t>
    </dgm:pt>
    <dgm:pt modelId="{60E3713C-24A9-44EB-9384-949E467A51F1}" type="parTrans" cxnId="{1FD43A0C-08A0-43D8-BB74-6E17070BD5CE}">
      <dgm:prSet/>
      <dgm:spPr/>
      <dgm:t>
        <a:bodyPr/>
        <a:lstStyle/>
        <a:p>
          <a:pPr latinLnBrk="1"/>
          <a:endParaRPr lang="ko-KR" altLang="en-US"/>
        </a:p>
      </dgm:t>
    </dgm:pt>
    <dgm:pt modelId="{17D7C98B-32ED-4ED9-9757-A62E55692E4A}" type="sibTrans" cxnId="{1FD43A0C-08A0-43D8-BB74-6E17070BD5CE}">
      <dgm:prSet/>
      <dgm:spPr/>
      <dgm:t>
        <a:bodyPr/>
        <a:lstStyle/>
        <a:p>
          <a:pPr latinLnBrk="1"/>
          <a:endParaRPr lang="ko-KR" altLang="en-US"/>
        </a:p>
      </dgm:t>
    </dgm:pt>
    <dgm:pt modelId="{A72B1A20-958C-49DB-8021-80C3416776B4}">
      <dgm:prSet phldrT="[텍스트]" custT="1"/>
      <dgm:spPr/>
      <dgm:t>
        <a:bodyPr/>
        <a:lstStyle/>
        <a:p>
          <a:pPr latinLnBrk="1"/>
          <a:r>
            <a:rPr lang="ko-KR" altLang="en-US" sz="1300" dirty="0"/>
            <a:t>모드 간 천이</a:t>
          </a:r>
        </a:p>
      </dgm:t>
    </dgm:pt>
    <dgm:pt modelId="{9147B0B3-77CE-43F6-8675-677E7C5AE3F1}" type="parTrans" cxnId="{445BDFBE-A4CC-4B9E-A43C-B231D2FD10C1}">
      <dgm:prSet/>
      <dgm:spPr/>
      <dgm:t>
        <a:bodyPr/>
        <a:lstStyle/>
        <a:p>
          <a:pPr latinLnBrk="1"/>
          <a:endParaRPr lang="ko-KR" altLang="en-US"/>
        </a:p>
      </dgm:t>
    </dgm:pt>
    <dgm:pt modelId="{0A44928E-3D33-40D4-AC34-1D6EB65CE5C3}" type="sibTrans" cxnId="{445BDFBE-A4CC-4B9E-A43C-B231D2FD10C1}">
      <dgm:prSet/>
      <dgm:spPr/>
      <dgm:t>
        <a:bodyPr/>
        <a:lstStyle/>
        <a:p>
          <a:pPr latinLnBrk="1"/>
          <a:endParaRPr lang="ko-KR" altLang="en-US"/>
        </a:p>
      </dgm:t>
    </dgm:pt>
    <dgm:pt modelId="{03B76293-A10B-4F1F-A283-5AD382547DD7}">
      <dgm:prSet phldrT="[텍스트]" custT="1"/>
      <dgm:spPr/>
      <dgm:t>
        <a:bodyPr/>
        <a:lstStyle/>
        <a:p>
          <a:pPr latinLnBrk="1"/>
          <a:r>
            <a:rPr lang="en-US" altLang="ko-KR" sz="1300" dirty="0"/>
            <a:t>Initialize / Mission / Housekeeping / Communication</a:t>
          </a:r>
          <a:endParaRPr lang="ko-KR" altLang="en-US" sz="1300" dirty="0"/>
        </a:p>
      </dgm:t>
    </dgm:pt>
    <dgm:pt modelId="{A753CEAB-F531-415E-BF21-C6C96A9310DD}" type="parTrans" cxnId="{F6176262-5A05-4E49-B54E-7EC0E7D4B22E}">
      <dgm:prSet/>
      <dgm:spPr/>
      <dgm:t>
        <a:bodyPr/>
        <a:lstStyle/>
        <a:p>
          <a:pPr latinLnBrk="1"/>
          <a:endParaRPr lang="ko-KR" altLang="en-US"/>
        </a:p>
      </dgm:t>
    </dgm:pt>
    <dgm:pt modelId="{04F5D90E-3DDF-4639-9760-EF406F165BAC}" type="sibTrans" cxnId="{F6176262-5A05-4E49-B54E-7EC0E7D4B22E}">
      <dgm:prSet/>
      <dgm:spPr/>
      <dgm:t>
        <a:bodyPr/>
        <a:lstStyle/>
        <a:p>
          <a:pPr latinLnBrk="1"/>
          <a:endParaRPr lang="ko-KR" altLang="en-US"/>
        </a:p>
      </dgm:t>
    </dgm:pt>
    <dgm:pt modelId="{6E900984-3857-4843-ABCE-9FF07344FCBB}" type="pres">
      <dgm:prSet presAssocID="{D88C701F-1CC8-4346-8812-20816E467C9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F3974A3-1992-4798-9E9E-A8EE1553B6BF}" type="pres">
      <dgm:prSet presAssocID="{D88C701F-1CC8-4346-8812-20816E467C97}" presName="cycle" presStyleCnt="0"/>
      <dgm:spPr/>
    </dgm:pt>
    <dgm:pt modelId="{325F7ED7-6769-4616-A474-5BCCAEA24BF6}" type="pres">
      <dgm:prSet presAssocID="{D88C701F-1CC8-4346-8812-20816E467C97}" presName="centerShape" presStyleCnt="0"/>
      <dgm:spPr/>
    </dgm:pt>
    <dgm:pt modelId="{E20696E0-7841-4037-BAE9-F1B7B3AE385D}" type="pres">
      <dgm:prSet presAssocID="{D88C701F-1CC8-4346-8812-20816E467C97}" presName="connSite" presStyleLbl="node1" presStyleIdx="0" presStyleCnt="4"/>
      <dgm:spPr/>
    </dgm:pt>
    <dgm:pt modelId="{076AFBE8-F2F9-498E-97B7-989E7713CF05}" type="pres">
      <dgm:prSet presAssocID="{D88C701F-1CC8-4346-8812-20816E467C9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70C8849-77F0-4CAB-913B-DCC2DC1B51D2}" type="pres">
      <dgm:prSet presAssocID="{5EE06EA3-1812-4FEE-BB5B-9DBD51E375E2}" presName="Name25" presStyleLbl="parChTrans1D1" presStyleIdx="0" presStyleCnt="3"/>
      <dgm:spPr/>
    </dgm:pt>
    <dgm:pt modelId="{D14F02D0-C35D-441A-982D-11C120267624}" type="pres">
      <dgm:prSet presAssocID="{737F2B00-29D3-4619-B2CB-F76662744824}" presName="node" presStyleCnt="0"/>
      <dgm:spPr/>
    </dgm:pt>
    <dgm:pt modelId="{3A7C3834-AC46-4ED9-B6FD-49D278D72D95}" type="pres">
      <dgm:prSet presAssocID="{737F2B00-29D3-4619-B2CB-F76662744824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B6E1F0A-00D4-48B8-BFB7-B24CDEDE3AE6}" type="pres">
      <dgm:prSet presAssocID="{737F2B00-29D3-4619-B2CB-F76662744824}" presName="childNode" presStyleLbl="revTx" presStyleIdx="0" presStyleCnt="3">
        <dgm:presLayoutVars>
          <dgm:bulletEnabled val="1"/>
        </dgm:presLayoutVars>
      </dgm:prSet>
      <dgm:spPr/>
    </dgm:pt>
    <dgm:pt modelId="{5FB8453E-3B10-44C1-94D2-845EC7900F99}" type="pres">
      <dgm:prSet presAssocID="{BD291A5C-999E-4A5A-967E-DA58EA004809}" presName="Name25" presStyleLbl="parChTrans1D1" presStyleIdx="1" presStyleCnt="3"/>
      <dgm:spPr/>
    </dgm:pt>
    <dgm:pt modelId="{52CBD3E4-1356-48BF-A7FB-0A9951927CB6}" type="pres">
      <dgm:prSet presAssocID="{CB9D4D5D-F238-47FD-9DD7-2ABC004FDBA5}" presName="node" presStyleCnt="0"/>
      <dgm:spPr/>
    </dgm:pt>
    <dgm:pt modelId="{0F13B97A-19E3-44FF-9656-852522E395D6}" type="pres">
      <dgm:prSet presAssocID="{CB9D4D5D-F238-47FD-9DD7-2ABC004FDBA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8CD2540-A177-4AD1-95E6-9E12B62C5884}" type="pres">
      <dgm:prSet presAssocID="{CB9D4D5D-F238-47FD-9DD7-2ABC004FDBA5}" presName="childNode" presStyleLbl="revTx" presStyleIdx="1" presStyleCnt="3">
        <dgm:presLayoutVars>
          <dgm:bulletEnabled val="1"/>
        </dgm:presLayoutVars>
      </dgm:prSet>
      <dgm:spPr/>
    </dgm:pt>
    <dgm:pt modelId="{187BDD46-C618-4B1D-BA95-93A5C05F5E81}" type="pres">
      <dgm:prSet presAssocID="{60E3713C-24A9-44EB-9384-949E467A51F1}" presName="Name25" presStyleLbl="parChTrans1D1" presStyleIdx="2" presStyleCnt="3"/>
      <dgm:spPr/>
    </dgm:pt>
    <dgm:pt modelId="{93A66700-BEE4-4870-B6C7-543E4EDD9BA8}" type="pres">
      <dgm:prSet presAssocID="{48D7289D-BFD4-4F86-9BDB-2E1F14EF31F9}" presName="node" presStyleCnt="0"/>
      <dgm:spPr/>
    </dgm:pt>
    <dgm:pt modelId="{E50E765F-23E2-468E-B624-631E57007888}" type="pres">
      <dgm:prSet presAssocID="{48D7289D-BFD4-4F86-9BDB-2E1F14EF31F9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C181F38-5380-4DB2-92B0-06716358E120}" type="pres">
      <dgm:prSet presAssocID="{48D7289D-BFD4-4F86-9BDB-2E1F14EF31F9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6176262-5A05-4E49-B54E-7EC0E7D4B22E}" srcId="{48D7289D-BFD4-4F86-9BDB-2E1F14EF31F9}" destId="{03B76293-A10B-4F1F-A283-5AD382547DD7}" srcOrd="1" destOrd="0" parTransId="{A753CEAB-F531-415E-BF21-C6C96A9310DD}" sibTransId="{04F5D90E-3DDF-4639-9760-EF406F165BAC}"/>
    <dgm:cxn modelId="{7DDB5D12-8D7A-4E37-A10F-EE5ACF996CF1}" type="presOf" srcId="{60E3713C-24A9-44EB-9384-949E467A51F1}" destId="{187BDD46-C618-4B1D-BA95-93A5C05F5E81}" srcOrd="0" destOrd="0" presId="urn:microsoft.com/office/officeart/2005/8/layout/radial2"/>
    <dgm:cxn modelId="{0C584E28-F124-497C-BE87-6D2377D052E2}" type="presOf" srcId="{E7FE72CF-BC68-4631-BA22-1572ED0308CE}" destId="{48CD2540-A177-4AD1-95E6-9E12B62C5884}" srcOrd="0" destOrd="1" presId="urn:microsoft.com/office/officeart/2005/8/layout/radial2"/>
    <dgm:cxn modelId="{DCDF2B15-6591-4579-B321-CC0FD59ED544}" type="presOf" srcId="{D88C701F-1CC8-4346-8812-20816E467C97}" destId="{6E900984-3857-4843-ABCE-9FF07344FCBB}" srcOrd="0" destOrd="0" presId="urn:microsoft.com/office/officeart/2005/8/layout/radial2"/>
    <dgm:cxn modelId="{24AAA983-C40D-4C03-BDFE-C0D785984B0B}" srcId="{737F2B00-29D3-4619-B2CB-F76662744824}" destId="{E2FE0118-5F6D-4D02-BB85-CEA34254B738}" srcOrd="0" destOrd="0" parTransId="{4D7D5F52-747C-4042-BAA3-84E3B5D78E2A}" sibTransId="{562537B8-1E6E-4DCE-BAE2-FA74DE643524}"/>
    <dgm:cxn modelId="{4AB507A1-B460-47F7-9703-B7C1396921E2}" type="presOf" srcId="{E2FE0118-5F6D-4D02-BB85-CEA34254B738}" destId="{7B6E1F0A-00D4-48B8-BFB7-B24CDEDE3AE6}" srcOrd="0" destOrd="0" presId="urn:microsoft.com/office/officeart/2005/8/layout/radial2"/>
    <dgm:cxn modelId="{5E2292F2-B09A-4A15-BB14-3426291CBF7C}" type="presOf" srcId="{03B76293-A10B-4F1F-A283-5AD382547DD7}" destId="{6C181F38-5380-4DB2-92B0-06716358E120}" srcOrd="0" destOrd="1" presId="urn:microsoft.com/office/officeart/2005/8/layout/radial2"/>
    <dgm:cxn modelId="{929A9461-BE75-4D1C-AA01-F1B84F026C22}" type="presOf" srcId="{CB9D4D5D-F238-47FD-9DD7-2ABC004FDBA5}" destId="{0F13B97A-19E3-44FF-9656-852522E395D6}" srcOrd="0" destOrd="0" presId="urn:microsoft.com/office/officeart/2005/8/layout/radial2"/>
    <dgm:cxn modelId="{1FD43A0C-08A0-43D8-BB74-6E17070BD5CE}" srcId="{D88C701F-1CC8-4346-8812-20816E467C97}" destId="{48D7289D-BFD4-4F86-9BDB-2E1F14EF31F9}" srcOrd="2" destOrd="0" parTransId="{60E3713C-24A9-44EB-9384-949E467A51F1}" sibTransId="{17D7C98B-32ED-4ED9-9757-A62E55692E4A}"/>
    <dgm:cxn modelId="{5EC0B7F7-A293-4923-AA53-F90B356D5D16}" srcId="{CB9D4D5D-F238-47FD-9DD7-2ABC004FDBA5}" destId="{6B176714-A22E-45E5-9459-00939B1685FF}" srcOrd="0" destOrd="0" parTransId="{FB8983AB-B1A2-4E87-89B7-B10161C7C383}" sibTransId="{EF129281-C972-4521-8333-ABD4B39D1E9D}"/>
    <dgm:cxn modelId="{7D4C38E9-6A48-4A12-B790-BE94585E73BF}" type="presOf" srcId="{737F2B00-29D3-4619-B2CB-F76662744824}" destId="{3A7C3834-AC46-4ED9-B6FD-49D278D72D95}" srcOrd="0" destOrd="0" presId="urn:microsoft.com/office/officeart/2005/8/layout/radial2"/>
    <dgm:cxn modelId="{AF1426B2-B22D-45C4-BCCF-EDBB4E01CFE1}" type="presOf" srcId="{5EE06EA3-1812-4FEE-BB5B-9DBD51E375E2}" destId="{D70C8849-77F0-4CAB-913B-DCC2DC1B51D2}" srcOrd="0" destOrd="0" presId="urn:microsoft.com/office/officeart/2005/8/layout/radial2"/>
    <dgm:cxn modelId="{E56C647D-ACDA-435E-A2AA-39FF37FF766A}" srcId="{D88C701F-1CC8-4346-8812-20816E467C97}" destId="{737F2B00-29D3-4619-B2CB-F76662744824}" srcOrd="0" destOrd="0" parTransId="{5EE06EA3-1812-4FEE-BB5B-9DBD51E375E2}" sibTransId="{09E6668E-65E8-4EF7-9DB8-4F3F24A9F974}"/>
    <dgm:cxn modelId="{2DA25DE8-E3B6-4DC0-8734-34713E8EFA87}" srcId="{D88C701F-1CC8-4346-8812-20816E467C97}" destId="{CB9D4D5D-F238-47FD-9DD7-2ABC004FDBA5}" srcOrd="1" destOrd="0" parTransId="{BD291A5C-999E-4A5A-967E-DA58EA004809}" sibTransId="{B5BEFEBA-8915-4C17-BB1C-8555F0CA001B}"/>
    <dgm:cxn modelId="{2ABED44C-82DC-45D1-B05F-9093DB75A994}" type="presOf" srcId="{DBE16DFF-36EF-4905-AAE9-3F56F8156661}" destId="{7B6E1F0A-00D4-48B8-BFB7-B24CDEDE3AE6}" srcOrd="0" destOrd="1" presId="urn:microsoft.com/office/officeart/2005/8/layout/radial2"/>
    <dgm:cxn modelId="{456FA52A-1F0B-4F45-BE9C-62FD2E268CDD}" srcId="{737F2B00-29D3-4619-B2CB-F76662744824}" destId="{DBE16DFF-36EF-4905-AAE9-3F56F8156661}" srcOrd="1" destOrd="0" parTransId="{1F1C0735-2B06-4A9C-B3FF-F995E3E64928}" sibTransId="{86B2AF29-B6F0-4D51-9809-9DAED4A9F91B}"/>
    <dgm:cxn modelId="{6AE3BE62-FD57-4174-8644-D8E76937BB33}" type="presOf" srcId="{BD291A5C-999E-4A5A-967E-DA58EA004809}" destId="{5FB8453E-3B10-44C1-94D2-845EC7900F99}" srcOrd="0" destOrd="0" presId="urn:microsoft.com/office/officeart/2005/8/layout/radial2"/>
    <dgm:cxn modelId="{F02787DD-E3E9-4C73-846E-BFDB949A266F}" srcId="{CB9D4D5D-F238-47FD-9DD7-2ABC004FDBA5}" destId="{E7FE72CF-BC68-4631-BA22-1572ED0308CE}" srcOrd="1" destOrd="0" parTransId="{A6BB647C-A196-4155-BDC9-8F53CCEE8C66}" sibTransId="{2B87B319-F2B0-4902-B2C0-217BCC689789}"/>
    <dgm:cxn modelId="{93A83C90-AC75-466D-891A-873BA9B17796}" type="presOf" srcId="{6B176714-A22E-45E5-9459-00939B1685FF}" destId="{48CD2540-A177-4AD1-95E6-9E12B62C5884}" srcOrd="0" destOrd="0" presId="urn:microsoft.com/office/officeart/2005/8/layout/radial2"/>
    <dgm:cxn modelId="{445BDFBE-A4CC-4B9E-A43C-B231D2FD10C1}" srcId="{48D7289D-BFD4-4F86-9BDB-2E1F14EF31F9}" destId="{A72B1A20-958C-49DB-8021-80C3416776B4}" srcOrd="0" destOrd="0" parTransId="{9147B0B3-77CE-43F6-8675-677E7C5AE3F1}" sibTransId="{0A44928E-3D33-40D4-AC34-1D6EB65CE5C3}"/>
    <dgm:cxn modelId="{C553383E-88E1-4ECE-A639-18A3B53280D1}" type="presOf" srcId="{48D7289D-BFD4-4F86-9BDB-2E1F14EF31F9}" destId="{E50E765F-23E2-468E-B624-631E57007888}" srcOrd="0" destOrd="0" presId="urn:microsoft.com/office/officeart/2005/8/layout/radial2"/>
    <dgm:cxn modelId="{3C9C6711-867E-49DD-A584-B1F405E41A33}" type="presOf" srcId="{A72B1A20-958C-49DB-8021-80C3416776B4}" destId="{6C181F38-5380-4DB2-92B0-06716358E120}" srcOrd="0" destOrd="0" presId="urn:microsoft.com/office/officeart/2005/8/layout/radial2"/>
    <dgm:cxn modelId="{E3D4DE36-DED2-4D1E-9D53-751FB02F7339}" type="presParOf" srcId="{6E900984-3857-4843-ABCE-9FF07344FCBB}" destId="{4F3974A3-1992-4798-9E9E-A8EE1553B6BF}" srcOrd="0" destOrd="0" presId="urn:microsoft.com/office/officeart/2005/8/layout/radial2"/>
    <dgm:cxn modelId="{36B6714C-54F5-4546-BEB5-DB971E7F07BD}" type="presParOf" srcId="{4F3974A3-1992-4798-9E9E-A8EE1553B6BF}" destId="{325F7ED7-6769-4616-A474-5BCCAEA24BF6}" srcOrd="0" destOrd="0" presId="urn:microsoft.com/office/officeart/2005/8/layout/radial2"/>
    <dgm:cxn modelId="{AF82C308-2636-409D-8202-19D4CE48CE13}" type="presParOf" srcId="{325F7ED7-6769-4616-A474-5BCCAEA24BF6}" destId="{E20696E0-7841-4037-BAE9-F1B7B3AE385D}" srcOrd="0" destOrd="0" presId="urn:microsoft.com/office/officeart/2005/8/layout/radial2"/>
    <dgm:cxn modelId="{6AB46199-B05F-41E9-A74F-E6701D0BB18F}" type="presParOf" srcId="{325F7ED7-6769-4616-A474-5BCCAEA24BF6}" destId="{076AFBE8-F2F9-498E-97B7-989E7713CF05}" srcOrd="1" destOrd="0" presId="urn:microsoft.com/office/officeart/2005/8/layout/radial2"/>
    <dgm:cxn modelId="{D33D12A3-2A05-4C68-BF1B-F33A4C012BA0}" type="presParOf" srcId="{4F3974A3-1992-4798-9E9E-A8EE1553B6BF}" destId="{D70C8849-77F0-4CAB-913B-DCC2DC1B51D2}" srcOrd="1" destOrd="0" presId="urn:microsoft.com/office/officeart/2005/8/layout/radial2"/>
    <dgm:cxn modelId="{9F5917AF-2A26-4364-92A1-8D3D69B00EF7}" type="presParOf" srcId="{4F3974A3-1992-4798-9E9E-A8EE1553B6BF}" destId="{D14F02D0-C35D-441A-982D-11C120267624}" srcOrd="2" destOrd="0" presId="urn:microsoft.com/office/officeart/2005/8/layout/radial2"/>
    <dgm:cxn modelId="{B74FC5DC-5E77-4D74-9C34-BD58E7C506D4}" type="presParOf" srcId="{D14F02D0-C35D-441A-982D-11C120267624}" destId="{3A7C3834-AC46-4ED9-B6FD-49D278D72D95}" srcOrd="0" destOrd="0" presId="urn:microsoft.com/office/officeart/2005/8/layout/radial2"/>
    <dgm:cxn modelId="{00FAA888-85CE-40F4-9D57-913DC3E7511E}" type="presParOf" srcId="{D14F02D0-C35D-441A-982D-11C120267624}" destId="{7B6E1F0A-00D4-48B8-BFB7-B24CDEDE3AE6}" srcOrd="1" destOrd="0" presId="urn:microsoft.com/office/officeart/2005/8/layout/radial2"/>
    <dgm:cxn modelId="{F232B3F6-5508-4F58-BFCD-609307A9433F}" type="presParOf" srcId="{4F3974A3-1992-4798-9E9E-A8EE1553B6BF}" destId="{5FB8453E-3B10-44C1-94D2-845EC7900F99}" srcOrd="3" destOrd="0" presId="urn:microsoft.com/office/officeart/2005/8/layout/radial2"/>
    <dgm:cxn modelId="{DAAB8826-663A-4C49-8264-C197C18C627B}" type="presParOf" srcId="{4F3974A3-1992-4798-9E9E-A8EE1553B6BF}" destId="{52CBD3E4-1356-48BF-A7FB-0A9951927CB6}" srcOrd="4" destOrd="0" presId="urn:microsoft.com/office/officeart/2005/8/layout/radial2"/>
    <dgm:cxn modelId="{E25A58BD-4F05-4BD1-8A08-7F4C37DCC33E}" type="presParOf" srcId="{52CBD3E4-1356-48BF-A7FB-0A9951927CB6}" destId="{0F13B97A-19E3-44FF-9656-852522E395D6}" srcOrd="0" destOrd="0" presId="urn:microsoft.com/office/officeart/2005/8/layout/radial2"/>
    <dgm:cxn modelId="{845BEC66-7754-4AB0-B24D-FE68E3D28323}" type="presParOf" srcId="{52CBD3E4-1356-48BF-A7FB-0A9951927CB6}" destId="{48CD2540-A177-4AD1-95E6-9E12B62C5884}" srcOrd="1" destOrd="0" presId="urn:microsoft.com/office/officeart/2005/8/layout/radial2"/>
    <dgm:cxn modelId="{78E7EBC8-17CE-4C7C-AC45-ACC3713989B3}" type="presParOf" srcId="{4F3974A3-1992-4798-9E9E-A8EE1553B6BF}" destId="{187BDD46-C618-4B1D-BA95-93A5C05F5E81}" srcOrd="5" destOrd="0" presId="urn:microsoft.com/office/officeart/2005/8/layout/radial2"/>
    <dgm:cxn modelId="{E6BF6701-A5D7-4F56-80D0-026C0483EE57}" type="presParOf" srcId="{4F3974A3-1992-4798-9E9E-A8EE1553B6BF}" destId="{93A66700-BEE4-4870-B6C7-543E4EDD9BA8}" srcOrd="6" destOrd="0" presId="urn:microsoft.com/office/officeart/2005/8/layout/radial2"/>
    <dgm:cxn modelId="{E2B1BF3D-98C8-4BAC-98BB-7AED67D9AB5B}" type="presParOf" srcId="{93A66700-BEE4-4870-B6C7-543E4EDD9BA8}" destId="{E50E765F-23E2-468E-B624-631E57007888}" srcOrd="0" destOrd="0" presId="urn:microsoft.com/office/officeart/2005/8/layout/radial2"/>
    <dgm:cxn modelId="{1307F525-16BE-4C98-B153-6A1E1F79092A}" type="presParOf" srcId="{93A66700-BEE4-4870-B6C7-543E4EDD9BA8}" destId="{6C181F38-5380-4DB2-92B0-06716358E12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BDD46-C618-4B1D-BA95-93A5C05F5E81}">
      <dsp:nvSpPr>
        <dsp:cNvPr id="0" name=""/>
        <dsp:cNvSpPr/>
      </dsp:nvSpPr>
      <dsp:spPr>
        <a:xfrm rot="2561600">
          <a:off x="2375549" y="3505592"/>
          <a:ext cx="75952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759521" y="288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8453E-3B10-44C1-94D2-845EC7900F99}">
      <dsp:nvSpPr>
        <dsp:cNvPr id="0" name=""/>
        <dsp:cNvSpPr/>
      </dsp:nvSpPr>
      <dsp:spPr>
        <a:xfrm>
          <a:off x="2476188" y="2472094"/>
          <a:ext cx="844098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44098" y="288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C8849-77F0-4CAB-913B-DCC2DC1B51D2}">
      <dsp:nvSpPr>
        <dsp:cNvPr id="0" name=""/>
        <dsp:cNvSpPr/>
      </dsp:nvSpPr>
      <dsp:spPr>
        <a:xfrm rot="19038400">
          <a:off x="2375549" y="1438597"/>
          <a:ext cx="75952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759521" y="2882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AFBE8-F2F9-498E-97B7-989E7713CF05}">
      <dsp:nvSpPr>
        <dsp:cNvPr id="0" name=""/>
        <dsp:cNvSpPr/>
      </dsp:nvSpPr>
      <dsp:spPr>
        <a:xfrm>
          <a:off x="433442" y="1299307"/>
          <a:ext cx="2403230" cy="24032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C3834-AC46-4ED9-B6FD-49D278D72D95}">
      <dsp:nvSpPr>
        <dsp:cNvPr id="0" name=""/>
        <dsp:cNvSpPr/>
      </dsp:nvSpPr>
      <dsp:spPr>
        <a:xfrm>
          <a:off x="2843370" y="79"/>
          <a:ext cx="1441938" cy="1441938"/>
        </a:xfrm>
        <a:prstGeom prst="ellipse">
          <a:avLst/>
        </a:prstGeom>
        <a:solidFill>
          <a:schemeClr val="accent2">
            <a:shade val="80000"/>
            <a:hueOff val="92167"/>
            <a:satOff val="-4036"/>
            <a:lumOff val="91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시스템</a:t>
          </a:r>
          <a:endParaRPr lang="en-US" altLang="ko-KR" sz="1700" kern="120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통신</a:t>
          </a:r>
          <a:r>
            <a:rPr lang="en-US" altLang="ko-KR" sz="1700" kern="1200"/>
            <a:t>/</a:t>
          </a:r>
          <a:r>
            <a:rPr lang="ko-KR" altLang="en-US" sz="1700" kern="1200"/>
            <a:t>제어</a:t>
          </a:r>
          <a:endParaRPr lang="ko-KR" altLang="en-US" sz="1700" kern="1200" dirty="0"/>
        </a:p>
      </dsp:txBody>
      <dsp:txXfrm>
        <a:off x="3054537" y="211246"/>
        <a:ext cx="1019604" cy="1019604"/>
      </dsp:txXfrm>
    </dsp:sp>
    <dsp:sp modelId="{7B6E1F0A-00D4-48B8-BFB7-B24CDEDE3AE6}">
      <dsp:nvSpPr>
        <dsp:cNvPr id="0" name=""/>
        <dsp:cNvSpPr/>
      </dsp:nvSpPr>
      <dsp:spPr>
        <a:xfrm>
          <a:off x="4429503" y="79"/>
          <a:ext cx="2162907" cy="144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kern="1200" dirty="0"/>
            <a:t>EPS / CS / PS / ADCS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각 파트에서 데이터 수집 후</a:t>
          </a:r>
          <a:br>
            <a:rPr lang="en-US" altLang="ko-KR" sz="1300" kern="1200" dirty="0"/>
          </a:br>
          <a:r>
            <a:rPr lang="ko-KR" altLang="en-US" sz="1300" kern="1200" dirty="0"/>
            <a:t>필요 데이터 및 명령 하달</a:t>
          </a:r>
        </a:p>
      </dsp:txBody>
      <dsp:txXfrm>
        <a:off x="4429503" y="79"/>
        <a:ext cx="2162907" cy="1441938"/>
      </dsp:txXfrm>
    </dsp:sp>
    <dsp:sp modelId="{0F13B97A-19E3-44FF-9656-852522E395D6}">
      <dsp:nvSpPr>
        <dsp:cNvPr id="0" name=""/>
        <dsp:cNvSpPr/>
      </dsp:nvSpPr>
      <dsp:spPr>
        <a:xfrm>
          <a:off x="3320286" y="1779953"/>
          <a:ext cx="1441938" cy="1441938"/>
        </a:xfrm>
        <a:prstGeom prst="ellipse">
          <a:avLst/>
        </a:prstGeom>
        <a:solidFill>
          <a:schemeClr val="accent2">
            <a:shade val="80000"/>
            <a:hueOff val="184334"/>
            <a:satOff val="-8071"/>
            <a:lumOff val="182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데이터</a:t>
          </a:r>
          <a:endParaRPr lang="en-US" altLang="ko-KR" sz="1700" kern="120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관리</a:t>
          </a:r>
          <a:endParaRPr lang="ko-KR" altLang="en-US" sz="1700" kern="1200" dirty="0"/>
        </a:p>
      </dsp:txBody>
      <dsp:txXfrm>
        <a:off x="3531453" y="1991120"/>
        <a:ext cx="1019604" cy="1019604"/>
      </dsp:txXfrm>
    </dsp:sp>
    <dsp:sp modelId="{48CD2540-A177-4AD1-95E6-9E12B62C5884}">
      <dsp:nvSpPr>
        <dsp:cNvPr id="0" name=""/>
        <dsp:cNvSpPr/>
      </dsp:nvSpPr>
      <dsp:spPr>
        <a:xfrm>
          <a:off x="4906418" y="1779953"/>
          <a:ext cx="2162907" cy="144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데이터 분류 및 저장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데이터 스토리지 관리 </a:t>
          </a:r>
        </a:p>
      </dsp:txBody>
      <dsp:txXfrm>
        <a:off x="4906418" y="1779953"/>
        <a:ext cx="2162907" cy="1441938"/>
      </dsp:txXfrm>
    </dsp:sp>
    <dsp:sp modelId="{E50E765F-23E2-468E-B624-631E57007888}">
      <dsp:nvSpPr>
        <dsp:cNvPr id="0" name=""/>
        <dsp:cNvSpPr/>
      </dsp:nvSpPr>
      <dsp:spPr>
        <a:xfrm>
          <a:off x="2843370" y="3559828"/>
          <a:ext cx="1441938" cy="1441938"/>
        </a:xfrm>
        <a:prstGeom prst="ellipse">
          <a:avLst/>
        </a:prstGeom>
        <a:solidFill>
          <a:schemeClr val="accent2">
            <a:shade val="80000"/>
            <a:hueOff val="276500"/>
            <a:satOff val="-12107"/>
            <a:lumOff val="274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/>
            <a:t>위성 운용 모드 관리</a:t>
          </a:r>
          <a:endParaRPr lang="ko-KR" altLang="en-US" sz="1700" kern="1200" dirty="0"/>
        </a:p>
      </dsp:txBody>
      <dsp:txXfrm>
        <a:off x="3054537" y="3770995"/>
        <a:ext cx="1019604" cy="1019604"/>
      </dsp:txXfrm>
    </dsp:sp>
    <dsp:sp modelId="{6C181F38-5380-4DB2-92B0-06716358E120}">
      <dsp:nvSpPr>
        <dsp:cNvPr id="0" name=""/>
        <dsp:cNvSpPr/>
      </dsp:nvSpPr>
      <dsp:spPr>
        <a:xfrm>
          <a:off x="4429503" y="3559828"/>
          <a:ext cx="2162907" cy="144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모드 간 천이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kern="1200" dirty="0"/>
            <a:t>Initialize / Mission / Housekeeping / Communication</a:t>
          </a:r>
          <a:endParaRPr lang="ko-KR" altLang="en-US" sz="1300" kern="1200" dirty="0"/>
        </a:p>
      </dsp:txBody>
      <dsp:txXfrm>
        <a:off x="4429503" y="3559828"/>
        <a:ext cx="2162907" cy="144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28T21:09:43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35872 6169 128,'41'-46'0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7-28T20:48:4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35872 6169 128,'41'-46'0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4-07T11:55:05.158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8429 14020 1664,'0'-6'736,"0"6"-608,9 0-160,-9 0 96,0 0-64,0 0-96,0 0 64,0 0 128,0 0-96,0 0-1696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83A7-9749-4A28-965A-14BDB572FF05}" type="datetimeFigureOut">
              <a:rPr lang="ko-KR" altLang="en-US" smtClean="0"/>
              <a:t>2016-07-31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8ECC-DDBE-483D-A023-60A02BA84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0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C2690E-5898-41F6-8DC7-4B43F139768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27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0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9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8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9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9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27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53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92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40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98ECC-DDBE-483D-A023-60A02BA84AE3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038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46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23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19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469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804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885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03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424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23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662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45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C2690E-5898-41F6-8DC7-4B43F139768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593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4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2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40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03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57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>
            <a:normAutofit/>
          </a:bodyPr>
          <a:lstStyle>
            <a:lvl1pPr>
              <a:defRPr sz="4062" b="1">
                <a:solidFill>
                  <a:srgbClr val="41378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13787"/>
                </a:solidFill>
              </a:defRPr>
            </a:lvl1pPr>
            <a:lvl2pPr marL="35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7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499-E82F-432C-A282-98CBCA3521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endParaRPr lang="en-US" sz="138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1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9D6-6198-4466-8077-DD24DBC71B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BE1-7BE0-4589-9CBA-1BBBBA6D4F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9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86" y="1600187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062" y="1600187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14" y="3984188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890" y="3984188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 lang="ko-KR" altLang="en-US"/>
              </a:pPr>
              <a:t>2016-07-31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006" y="6356300"/>
            <a:ext cx="2133536" cy="365122"/>
          </a:xfrm>
          <a:prstGeom prst="rect">
            <a:avLst/>
          </a:prstGeom>
        </p:spPr>
        <p:txBody>
          <a:bodyPr/>
          <a:lstStyle/>
          <a:p>
            <a:pPr defTabSz="719328" latinLnBrk="0">
              <a:defRPr lang="ko-KR" altLang="en-US"/>
            </a:pPr>
            <a:fld id="{AD22CD3B-FDDF-4998-970C-76E6E0BEC65F}" type="slidenum">
              <a:rPr lang="ko-KR" altLang="en-US" sz="1385" smtClean="0">
                <a:solidFill>
                  <a:prstClr val="black"/>
                </a:solidFill>
              </a:rPr>
              <a:pPr defTabSz="719328" latinLnBrk="0">
                <a:defRPr lang="ko-KR" altLang="en-US"/>
              </a:pPr>
              <a:t>‹#›</a:t>
            </a:fld>
            <a:endParaRPr lang="ko-KR" alt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82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ko" smtClean="0"/>
              <a:pPr/>
              <a:t>‹#›</a:t>
            </a:fld>
            <a:endParaRPr lang="ko"/>
          </a:p>
        </p:txBody>
      </p:sp>
    </p:spTree>
    <p:extLst>
      <p:ext uri="{BB962C8B-B14F-4D97-AF65-F5344CB8AC3E}">
        <p14:creationId xmlns:p14="http://schemas.microsoft.com/office/powerpoint/2010/main" val="302813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noFill/>
          <a:ln>
            <a:noFill/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4062" b="1">
                <a:ln w="6350">
                  <a:solidFill>
                    <a:schemeClr val="bg1"/>
                  </a:solidFill>
                </a:ln>
                <a:solidFill>
                  <a:srgbClr val="362D7C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n w="3175">
                  <a:solidFill>
                    <a:schemeClr val="bg1"/>
                  </a:solidFill>
                </a:ln>
                <a:solidFill>
                  <a:srgbClr val="362D7C"/>
                </a:solidFill>
              </a:defRPr>
            </a:lvl1pPr>
            <a:lvl2pPr marL="359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7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499-E82F-432C-A282-98CBCA352184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78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582" y="97583"/>
            <a:ext cx="5410944" cy="634081"/>
          </a:xfrm>
        </p:spPr>
        <p:txBody>
          <a:bodyPr>
            <a:normAutofit/>
          </a:bodyPr>
          <a:lstStyle>
            <a:lvl1pPr algn="l">
              <a:defRPr sz="3046" b="1">
                <a:solidFill>
                  <a:srgbClr val="413787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851" y="980729"/>
            <a:ext cx="8663141" cy="5428384"/>
          </a:xfrm>
        </p:spPr>
        <p:txBody>
          <a:bodyPr/>
          <a:lstStyle>
            <a:lvl1pPr marL="269747" indent="-269747">
              <a:buFont typeface="Courier New" pitchFamily="49" charset="0"/>
              <a:buChar char="o"/>
              <a:defRPr sz="1846">
                <a:solidFill>
                  <a:schemeClr val="tx1"/>
                </a:solidFill>
              </a:defRPr>
            </a:lvl1pPr>
            <a:lvl2pPr marL="332316">
              <a:defRPr sz="1662">
                <a:solidFill>
                  <a:schemeClr val="tx1"/>
                </a:solidFill>
              </a:defRPr>
            </a:lvl2pPr>
            <a:lvl3pPr marL="498474" indent="-179832">
              <a:buFont typeface="Arial" pitchFamily="34" charset="0"/>
              <a:buChar char="•"/>
              <a:defRPr sz="1477">
                <a:solidFill>
                  <a:schemeClr val="tx1"/>
                </a:solidFill>
              </a:defRPr>
            </a:lvl3pPr>
            <a:lvl4pPr marL="598169">
              <a:defRPr sz="1292">
                <a:solidFill>
                  <a:schemeClr val="tx1"/>
                </a:solidFill>
              </a:defRPr>
            </a:lvl4pPr>
            <a:lvl5pPr marL="764327">
              <a:defRPr sz="1108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760167" y="6580956"/>
            <a:ext cx="759654" cy="203509"/>
          </a:xfrm>
        </p:spPr>
        <p:txBody>
          <a:bodyPr/>
          <a:lstStyle>
            <a:lvl1pPr algn="ctr">
              <a:defRPr/>
            </a:lvl1pPr>
          </a:lstStyle>
          <a:p>
            <a:fld id="{1EBE19AE-E50A-4C71-B0A7-D3D5A3F289D4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1454" y="6543398"/>
            <a:ext cx="395811" cy="257693"/>
          </a:xfrm>
          <a:prstGeom prst="rect">
            <a:avLst/>
          </a:prstGeom>
        </p:spPr>
        <p:txBody>
          <a:bodyPr/>
          <a:lstStyle>
            <a:lvl1pPr algn="r">
              <a:defRPr sz="10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2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139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1pPr>
            <a:lvl2pPr marL="359664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71932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3pPr>
            <a:lvl4pPr marL="1078991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438654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79831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215798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517645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87730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24D0-DDD4-4253-A68A-80B800A96D93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9664" indent="0">
              <a:buNone/>
              <a:defRPr sz="1569" b="1"/>
            </a:lvl2pPr>
            <a:lvl3pPr marL="719328" indent="0">
              <a:buNone/>
              <a:defRPr sz="1385" b="1"/>
            </a:lvl3pPr>
            <a:lvl4pPr marL="1078991" indent="0">
              <a:buNone/>
              <a:defRPr sz="1292" b="1"/>
            </a:lvl4pPr>
            <a:lvl5pPr marL="1438654" indent="0">
              <a:buNone/>
              <a:defRPr sz="1292" b="1"/>
            </a:lvl5pPr>
            <a:lvl6pPr marL="1798318" indent="0">
              <a:buNone/>
              <a:defRPr sz="1292" b="1"/>
            </a:lvl6pPr>
            <a:lvl7pPr marL="2157982" indent="0">
              <a:buNone/>
              <a:defRPr sz="1292" b="1"/>
            </a:lvl7pPr>
            <a:lvl8pPr marL="2517645" indent="0">
              <a:buNone/>
              <a:defRPr sz="1292" b="1"/>
            </a:lvl8pPr>
            <a:lvl9pPr marL="2877309" indent="0">
              <a:buNone/>
              <a:defRPr sz="129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46"/>
            </a:lvl1pPr>
            <a:lvl2pPr>
              <a:defRPr sz="1569"/>
            </a:lvl2pPr>
            <a:lvl3pPr>
              <a:defRPr sz="1385"/>
            </a:lvl3pPr>
            <a:lvl4pPr>
              <a:defRPr sz="1292"/>
            </a:lvl4pPr>
            <a:lvl5pPr>
              <a:defRPr sz="1292"/>
            </a:lvl5pPr>
            <a:lvl6pPr>
              <a:defRPr sz="1292"/>
            </a:lvl6pPr>
            <a:lvl7pPr>
              <a:defRPr sz="1292"/>
            </a:lvl7pPr>
            <a:lvl8pPr>
              <a:defRPr sz="1292"/>
            </a:lvl8pPr>
            <a:lvl9pPr>
              <a:defRPr sz="129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3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9664" indent="0">
              <a:buNone/>
              <a:defRPr sz="1569" b="1"/>
            </a:lvl2pPr>
            <a:lvl3pPr marL="719328" indent="0">
              <a:buNone/>
              <a:defRPr sz="1385" b="1"/>
            </a:lvl3pPr>
            <a:lvl4pPr marL="1078991" indent="0">
              <a:buNone/>
              <a:defRPr sz="1292" b="1"/>
            </a:lvl4pPr>
            <a:lvl5pPr marL="1438654" indent="0">
              <a:buNone/>
              <a:defRPr sz="1292" b="1"/>
            </a:lvl5pPr>
            <a:lvl6pPr marL="1798318" indent="0">
              <a:buNone/>
              <a:defRPr sz="1292" b="1"/>
            </a:lvl6pPr>
            <a:lvl7pPr marL="2157982" indent="0">
              <a:buNone/>
              <a:defRPr sz="1292" b="1"/>
            </a:lvl7pPr>
            <a:lvl8pPr marL="2517645" indent="0">
              <a:buNone/>
              <a:defRPr sz="1292" b="1"/>
            </a:lvl8pPr>
            <a:lvl9pPr marL="2877309" indent="0">
              <a:buNone/>
              <a:defRPr sz="129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46"/>
            </a:lvl1pPr>
            <a:lvl2pPr>
              <a:defRPr sz="1569"/>
            </a:lvl2pPr>
            <a:lvl3pPr>
              <a:defRPr sz="1385"/>
            </a:lvl3pPr>
            <a:lvl4pPr>
              <a:defRPr sz="1292"/>
            </a:lvl4pPr>
            <a:lvl5pPr>
              <a:defRPr sz="1292"/>
            </a:lvl5pPr>
            <a:lvl6pPr>
              <a:defRPr sz="1292"/>
            </a:lvl6pPr>
            <a:lvl7pPr>
              <a:defRPr sz="1292"/>
            </a:lvl7pPr>
            <a:lvl8pPr>
              <a:defRPr sz="1292"/>
            </a:lvl8pPr>
            <a:lvl9pPr>
              <a:defRPr sz="129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A76-5856-4760-B30F-D50736C86751}" type="datetime1">
              <a:rPr lang="en-US" smtClean="0"/>
              <a:t>7/31/2016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6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56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56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EF8-8EAA-40D3-8659-F3500327C0E6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9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2A3A-3184-483B-BEE4-12473B63CCC6}" type="datetime1">
              <a:rPr lang="en-US" smtClean="0"/>
              <a:t>7/31/2016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582" y="97583"/>
            <a:ext cx="5410944" cy="634081"/>
          </a:xfrm>
        </p:spPr>
        <p:txBody>
          <a:bodyPr>
            <a:normAutofit/>
          </a:bodyPr>
          <a:lstStyle>
            <a:lvl1pPr algn="l">
              <a:defRPr sz="3046" b="1">
                <a:solidFill>
                  <a:srgbClr val="41378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145437"/>
          </a:xfrm>
        </p:spPr>
        <p:txBody>
          <a:bodyPr/>
          <a:lstStyle>
            <a:lvl1pPr marL="269747" indent="-269747">
              <a:buFont typeface="Courier New" pitchFamily="49" charset="0"/>
              <a:buChar char="o"/>
              <a:defRPr sz="1846">
                <a:solidFill>
                  <a:schemeClr val="tx1"/>
                </a:solidFill>
              </a:defRPr>
            </a:lvl1pPr>
            <a:lvl2pPr marL="332316">
              <a:defRPr sz="1662">
                <a:solidFill>
                  <a:schemeClr val="tx1"/>
                </a:solidFill>
              </a:defRPr>
            </a:lvl2pPr>
            <a:lvl3pPr marL="498474" indent="-179832">
              <a:buFont typeface="Arial" pitchFamily="34" charset="0"/>
              <a:buChar char="•"/>
              <a:defRPr sz="1477">
                <a:solidFill>
                  <a:schemeClr val="tx1"/>
                </a:solidFill>
              </a:defRPr>
            </a:lvl3pPr>
            <a:lvl4pPr marL="598169">
              <a:defRPr sz="1292">
                <a:solidFill>
                  <a:schemeClr val="tx1"/>
                </a:solidFill>
              </a:defRPr>
            </a:lvl4pPr>
            <a:lvl5pPr marL="764327">
              <a:defRPr sz="1108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19AE-E50A-4C71-B0A7-D3D5A3F28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endParaRPr lang="en-US" sz="138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5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160-FB7A-48B4-B803-D05AD1E883B8}" type="datetime1">
              <a:rPr lang="en-US" smtClean="0"/>
              <a:t>7/31/2016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2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1569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492"/>
            </a:lvl1pPr>
            <a:lvl2pPr>
              <a:defRPr sz="2215"/>
            </a:lvl2pPr>
            <a:lvl3pPr>
              <a:defRPr sz="1846"/>
            </a:lvl3pPr>
            <a:lvl4pPr>
              <a:defRPr sz="1569"/>
            </a:lvl4pPr>
            <a:lvl5pPr>
              <a:defRPr sz="1569"/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108"/>
            </a:lvl1pPr>
            <a:lvl2pPr marL="359664" indent="0">
              <a:buNone/>
              <a:defRPr sz="923"/>
            </a:lvl2pPr>
            <a:lvl3pPr marL="719328" indent="0">
              <a:buNone/>
              <a:defRPr sz="831"/>
            </a:lvl3pPr>
            <a:lvl4pPr marL="1078991" indent="0">
              <a:buNone/>
              <a:defRPr sz="738"/>
            </a:lvl4pPr>
            <a:lvl5pPr marL="1438654" indent="0">
              <a:buNone/>
              <a:defRPr sz="738"/>
            </a:lvl5pPr>
            <a:lvl6pPr marL="1798318" indent="0">
              <a:buNone/>
              <a:defRPr sz="738"/>
            </a:lvl6pPr>
            <a:lvl7pPr marL="2157982" indent="0">
              <a:buNone/>
              <a:defRPr sz="738"/>
            </a:lvl7pPr>
            <a:lvl8pPr marL="2517645" indent="0">
              <a:buNone/>
              <a:defRPr sz="738"/>
            </a:lvl8pPr>
            <a:lvl9pPr marL="2877309" indent="0">
              <a:buNone/>
              <a:defRPr sz="73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F7EA-671B-407C-A753-BE2DF803884E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1569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92"/>
            </a:lvl1pPr>
            <a:lvl2pPr marL="359664" indent="0">
              <a:buNone/>
              <a:defRPr sz="2215"/>
            </a:lvl2pPr>
            <a:lvl3pPr marL="719328" indent="0">
              <a:buNone/>
              <a:defRPr sz="1846"/>
            </a:lvl3pPr>
            <a:lvl4pPr marL="1078991" indent="0">
              <a:buNone/>
              <a:defRPr sz="1569"/>
            </a:lvl4pPr>
            <a:lvl5pPr marL="1438654" indent="0">
              <a:buNone/>
              <a:defRPr sz="1569"/>
            </a:lvl5pPr>
            <a:lvl6pPr marL="1798318" indent="0">
              <a:buNone/>
              <a:defRPr sz="1569"/>
            </a:lvl6pPr>
            <a:lvl7pPr marL="2157982" indent="0">
              <a:buNone/>
              <a:defRPr sz="1569"/>
            </a:lvl7pPr>
            <a:lvl8pPr marL="2517645" indent="0">
              <a:buNone/>
              <a:defRPr sz="1569"/>
            </a:lvl8pPr>
            <a:lvl9pPr marL="2877309" indent="0">
              <a:buNone/>
              <a:defRPr sz="156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108"/>
            </a:lvl1pPr>
            <a:lvl2pPr marL="359664" indent="0">
              <a:buNone/>
              <a:defRPr sz="923"/>
            </a:lvl2pPr>
            <a:lvl3pPr marL="719328" indent="0">
              <a:buNone/>
              <a:defRPr sz="831"/>
            </a:lvl3pPr>
            <a:lvl4pPr marL="1078991" indent="0">
              <a:buNone/>
              <a:defRPr sz="738"/>
            </a:lvl4pPr>
            <a:lvl5pPr marL="1438654" indent="0">
              <a:buNone/>
              <a:defRPr sz="738"/>
            </a:lvl5pPr>
            <a:lvl6pPr marL="1798318" indent="0">
              <a:buNone/>
              <a:defRPr sz="738"/>
            </a:lvl6pPr>
            <a:lvl7pPr marL="2157982" indent="0">
              <a:buNone/>
              <a:defRPr sz="738"/>
            </a:lvl7pPr>
            <a:lvl8pPr marL="2517645" indent="0">
              <a:buNone/>
              <a:defRPr sz="738"/>
            </a:lvl8pPr>
            <a:lvl9pPr marL="2877309" indent="0">
              <a:buNone/>
              <a:defRPr sz="73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06E-8EA5-45F2-BC2C-633B1144EFF2}" type="datetime1">
              <a:rPr lang="en-US" smtClean="0"/>
              <a:t>7/31/2016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9D6-6198-4466-8077-DD24DBC71B08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BE1-7BE0-4589-9CBA-1BBBBA6D4FC5}" type="datetime1">
              <a:rPr lang="en-US" smtClean="0"/>
              <a:t>7/31/2016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1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86" y="1600187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062" y="1600187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14" y="3984188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890" y="3984188"/>
            <a:ext cx="4038480" cy="2195982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 smtClean="0"/>
              <a:pPr lvl="0">
                <a:defRPr lang="ko-KR" altLang="en-US"/>
              </a:pPr>
              <a:t>2016-07-31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006" y="6356300"/>
            <a:ext cx="2133536" cy="365122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709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139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1pPr>
            <a:lvl2pPr marL="359664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71932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3pPr>
            <a:lvl4pPr marL="1078991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438654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79831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2157982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517645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87730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24D0-DDD4-4253-A68A-80B800A96D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56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569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EF8-8EAA-40D3-8659-F3500327C0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9664" indent="0">
              <a:buNone/>
              <a:defRPr sz="1569" b="1"/>
            </a:lvl2pPr>
            <a:lvl3pPr marL="719328" indent="0">
              <a:buNone/>
              <a:defRPr sz="1385" b="1"/>
            </a:lvl3pPr>
            <a:lvl4pPr marL="1078991" indent="0">
              <a:buNone/>
              <a:defRPr sz="1292" b="1"/>
            </a:lvl4pPr>
            <a:lvl5pPr marL="1438654" indent="0">
              <a:buNone/>
              <a:defRPr sz="1292" b="1"/>
            </a:lvl5pPr>
            <a:lvl6pPr marL="1798318" indent="0">
              <a:buNone/>
              <a:defRPr sz="1292" b="1"/>
            </a:lvl6pPr>
            <a:lvl7pPr marL="2157982" indent="0">
              <a:buNone/>
              <a:defRPr sz="1292" b="1"/>
            </a:lvl7pPr>
            <a:lvl8pPr marL="2517645" indent="0">
              <a:buNone/>
              <a:defRPr sz="1292" b="1"/>
            </a:lvl8pPr>
            <a:lvl9pPr marL="2877309" indent="0">
              <a:buNone/>
              <a:defRPr sz="129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46"/>
            </a:lvl1pPr>
            <a:lvl2pPr>
              <a:defRPr sz="1569"/>
            </a:lvl2pPr>
            <a:lvl3pPr>
              <a:defRPr sz="1385"/>
            </a:lvl3pPr>
            <a:lvl4pPr>
              <a:defRPr sz="1292"/>
            </a:lvl4pPr>
            <a:lvl5pPr>
              <a:defRPr sz="1292"/>
            </a:lvl5pPr>
            <a:lvl6pPr>
              <a:defRPr sz="1292"/>
            </a:lvl6pPr>
            <a:lvl7pPr>
              <a:defRPr sz="1292"/>
            </a:lvl7pPr>
            <a:lvl8pPr>
              <a:defRPr sz="1292"/>
            </a:lvl8pPr>
            <a:lvl9pPr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5"/>
            <a:ext cx="4041775" cy="639763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9664" indent="0">
              <a:buNone/>
              <a:defRPr sz="1569" b="1"/>
            </a:lvl2pPr>
            <a:lvl3pPr marL="719328" indent="0">
              <a:buNone/>
              <a:defRPr sz="1385" b="1"/>
            </a:lvl3pPr>
            <a:lvl4pPr marL="1078991" indent="0">
              <a:buNone/>
              <a:defRPr sz="1292" b="1"/>
            </a:lvl4pPr>
            <a:lvl5pPr marL="1438654" indent="0">
              <a:buNone/>
              <a:defRPr sz="1292" b="1"/>
            </a:lvl5pPr>
            <a:lvl6pPr marL="1798318" indent="0">
              <a:buNone/>
              <a:defRPr sz="1292" b="1"/>
            </a:lvl6pPr>
            <a:lvl7pPr marL="2157982" indent="0">
              <a:buNone/>
              <a:defRPr sz="1292" b="1"/>
            </a:lvl7pPr>
            <a:lvl8pPr marL="2517645" indent="0">
              <a:buNone/>
              <a:defRPr sz="1292" b="1"/>
            </a:lvl8pPr>
            <a:lvl9pPr marL="2877309" indent="0">
              <a:buNone/>
              <a:defRPr sz="129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46"/>
            </a:lvl1pPr>
            <a:lvl2pPr>
              <a:defRPr sz="1569"/>
            </a:lvl2pPr>
            <a:lvl3pPr>
              <a:defRPr sz="1385"/>
            </a:lvl3pPr>
            <a:lvl4pPr>
              <a:defRPr sz="1292"/>
            </a:lvl4pPr>
            <a:lvl5pPr>
              <a:defRPr sz="1292"/>
            </a:lvl5pPr>
            <a:lvl6pPr>
              <a:defRPr sz="1292"/>
            </a:lvl6pPr>
            <a:lvl7pPr>
              <a:defRPr sz="1292"/>
            </a:lvl7pPr>
            <a:lvl8pPr>
              <a:defRPr sz="1292"/>
            </a:lvl8pPr>
            <a:lvl9pPr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A76-5856-4760-B30F-D50736C867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2A3A-3184-483B-BEE4-12473B63CC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160-FB7A-48B4-B803-D05AD1E883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1569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5"/>
            <a:ext cx="5111750" cy="5853113"/>
          </a:xfrm>
        </p:spPr>
        <p:txBody>
          <a:bodyPr/>
          <a:lstStyle>
            <a:lvl1pPr>
              <a:defRPr sz="2492"/>
            </a:lvl1pPr>
            <a:lvl2pPr>
              <a:defRPr sz="2215"/>
            </a:lvl2pPr>
            <a:lvl3pPr>
              <a:defRPr sz="1846"/>
            </a:lvl3pPr>
            <a:lvl4pPr>
              <a:defRPr sz="1569"/>
            </a:lvl4pPr>
            <a:lvl5pPr>
              <a:defRPr sz="1569"/>
            </a:lvl5pPr>
            <a:lvl6pPr>
              <a:defRPr sz="1569"/>
            </a:lvl6pPr>
            <a:lvl7pPr>
              <a:defRPr sz="1569"/>
            </a:lvl7pPr>
            <a:lvl8pPr>
              <a:defRPr sz="1569"/>
            </a:lvl8pPr>
            <a:lvl9pPr>
              <a:defRPr sz="15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108"/>
            </a:lvl1pPr>
            <a:lvl2pPr marL="359664" indent="0">
              <a:buNone/>
              <a:defRPr sz="923"/>
            </a:lvl2pPr>
            <a:lvl3pPr marL="719328" indent="0">
              <a:buNone/>
              <a:defRPr sz="831"/>
            </a:lvl3pPr>
            <a:lvl4pPr marL="1078991" indent="0">
              <a:buNone/>
              <a:defRPr sz="738"/>
            </a:lvl4pPr>
            <a:lvl5pPr marL="1438654" indent="0">
              <a:buNone/>
              <a:defRPr sz="738"/>
            </a:lvl5pPr>
            <a:lvl6pPr marL="1798318" indent="0">
              <a:buNone/>
              <a:defRPr sz="738"/>
            </a:lvl6pPr>
            <a:lvl7pPr marL="2157982" indent="0">
              <a:buNone/>
              <a:defRPr sz="738"/>
            </a:lvl7pPr>
            <a:lvl8pPr marL="2517645" indent="0">
              <a:buNone/>
              <a:defRPr sz="738"/>
            </a:lvl8pPr>
            <a:lvl9pPr marL="2877309" indent="0">
              <a:buNone/>
              <a:defRPr sz="7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F7EA-671B-407C-A753-BE2DF80388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1569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92"/>
            </a:lvl1pPr>
            <a:lvl2pPr marL="359664" indent="0">
              <a:buNone/>
              <a:defRPr sz="2215"/>
            </a:lvl2pPr>
            <a:lvl3pPr marL="719328" indent="0">
              <a:buNone/>
              <a:defRPr sz="1846"/>
            </a:lvl3pPr>
            <a:lvl4pPr marL="1078991" indent="0">
              <a:buNone/>
              <a:defRPr sz="1569"/>
            </a:lvl4pPr>
            <a:lvl5pPr marL="1438654" indent="0">
              <a:buNone/>
              <a:defRPr sz="1569"/>
            </a:lvl5pPr>
            <a:lvl6pPr marL="1798318" indent="0">
              <a:buNone/>
              <a:defRPr sz="1569"/>
            </a:lvl6pPr>
            <a:lvl7pPr marL="2157982" indent="0">
              <a:buNone/>
              <a:defRPr sz="1569"/>
            </a:lvl7pPr>
            <a:lvl8pPr marL="2517645" indent="0">
              <a:buNone/>
              <a:defRPr sz="1569"/>
            </a:lvl8pPr>
            <a:lvl9pPr marL="2877309" indent="0">
              <a:buNone/>
              <a:defRPr sz="1569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108"/>
            </a:lvl1pPr>
            <a:lvl2pPr marL="359664" indent="0">
              <a:buNone/>
              <a:defRPr sz="923"/>
            </a:lvl2pPr>
            <a:lvl3pPr marL="719328" indent="0">
              <a:buNone/>
              <a:defRPr sz="831"/>
            </a:lvl3pPr>
            <a:lvl4pPr marL="1078991" indent="0">
              <a:buNone/>
              <a:defRPr sz="738"/>
            </a:lvl4pPr>
            <a:lvl5pPr marL="1438654" indent="0">
              <a:buNone/>
              <a:defRPr sz="738"/>
            </a:lvl5pPr>
            <a:lvl6pPr marL="1798318" indent="0">
              <a:buNone/>
              <a:defRPr sz="738"/>
            </a:lvl6pPr>
            <a:lvl7pPr marL="2157982" indent="0">
              <a:buNone/>
              <a:defRPr sz="738"/>
            </a:lvl7pPr>
            <a:lvl8pPr marL="2517645" indent="0">
              <a:buNone/>
              <a:defRPr sz="738"/>
            </a:lvl8pPr>
            <a:lvl9pPr marL="2877309" indent="0">
              <a:buNone/>
              <a:defRPr sz="73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06E-8EA5-45F2-BC2C-633B1144EF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719328" latinLnBrk="0"/>
            <a:fld id="{D6055C92-0B2E-4E17-81D6-607D66B61B04}" type="slidenum">
              <a:rPr lang="en-US" sz="1385" smtClean="0">
                <a:solidFill>
                  <a:prstClr val="black"/>
                </a:solidFill>
              </a:rPr>
              <a:pPr defTabSz="719328" latinLnBrk="0"/>
              <a:t>‹#›</a:t>
            </a:fld>
            <a:endParaRPr lang="en-US" sz="13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328" latinLnBrk="0"/>
            <a:fld id="{39A3DA1F-5E97-483F-8171-30DA8456C9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9328" latinLnBrk="0"/>
              <a:t>7/31/2016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9328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461" y="6584473"/>
            <a:ext cx="548548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fld id="{DABC72ED-72A0-464F-8978-DD03FE0A13D5}" type="slidenum">
              <a:rPr lang="en-US" sz="923">
                <a:solidFill>
                  <a:prstClr val="white">
                    <a:lumMod val="50000"/>
                  </a:prstClr>
                </a:solidFill>
              </a:rPr>
              <a:pPr defTabSz="719328" latinLnBrk="0"/>
              <a:t>‹#›</a:t>
            </a:fld>
            <a:r>
              <a:rPr lang="en-US" sz="923" dirty="0">
                <a:solidFill>
                  <a:prstClr val="white">
                    <a:lumMod val="50000"/>
                  </a:prstClr>
                </a:solidFill>
              </a:rPr>
              <a:t>/154</a:t>
            </a:r>
          </a:p>
        </p:txBody>
      </p:sp>
    </p:spTree>
    <p:extLst>
      <p:ext uri="{BB962C8B-B14F-4D97-AF65-F5344CB8AC3E}">
        <p14:creationId xmlns:p14="http://schemas.microsoft.com/office/powerpoint/2010/main" val="2288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ctr" defTabSz="719328" rtl="0" eaLnBrk="1" latinLnBrk="0" hangingPunct="1">
        <a:spcBef>
          <a:spcPct val="0"/>
        </a:spcBef>
        <a:buNone/>
        <a:defRPr sz="3415" kern="1200">
          <a:solidFill>
            <a:srgbClr val="413787"/>
          </a:solidFill>
          <a:latin typeface="+mj-lt"/>
          <a:ea typeface="+mj-ea"/>
          <a:cs typeface="+mj-cs"/>
        </a:defRPr>
      </a:lvl1pPr>
    </p:titleStyle>
    <p:bodyStyle>
      <a:lvl1pPr marL="269747" indent="-269747" algn="l" defTabSz="719328" rtl="0" eaLnBrk="1" latinLnBrk="0" hangingPunct="1">
        <a:spcBef>
          <a:spcPct val="20000"/>
        </a:spcBef>
        <a:buFont typeface="Arial" pitchFamily="34" charset="0"/>
        <a:buChar char="•"/>
        <a:defRPr sz="2492" kern="1200">
          <a:solidFill>
            <a:srgbClr val="413787"/>
          </a:solidFill>
          <a:latin typeface="+mn-lt"/>
          <a:ea typeface="+mn-ea"/>
          <a:cs typeface="+mn-cs"/>
        </a:defRPr>
      </a:lvl1pPr>
      <a:lvl2pPr marL="584453" indent="-224790" algn="l" defTabSz="719328" rtl="0" eaLnBrk="1" latinLnBrk="0" hangingPunct="1">
        <a:spcBef>
          <a:spcPct val="20000"/>
        </a:spcBef>
        <a:buFont typeface="Arial" pitchFamily="34" charset="0"/>
        <a:buChar char="–"/>
        <a:defRPr sz="2215" kern="1200">
          <a:solidFill>
            <a:srgbClr val="413787"/>
          </a:solidFill>
          <a:latin typeface="+mn-lt"/>
          <a:ea typeface="+mn-ea"/>
          <a:cs typeface="+mn-cs"/>
        </a:defRPr>
      </a:lvl2pPr>
      <a:lvl3pPr marL="899159" indent="-179832" algn="l" defTabSz="719328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rgbClr val="413787"/>
          </a:solidFill>
          <a:latin typeface="+mn-lt"/>
          <a:ea typeface="+mn-ea"/>
          <a:cs typeface="+mn-cs"/>
        </a:defRPr>
      </a:lvl3pPr>
      <a:lvl4pPr marL="1258822" indent="-179832" algn="l" defTabSz="719328" rtl="0" eaLnBrk="1" latinLnBrk="0" hangingPunct="1">
        <a:spcBef>
          <a:spcPct val="20000"/>
        </a:spcBef>
        <a:buFont typeface="Arial" pitchFamily="34" charset="0"/>
        <a:buChar char="–"/>
        <a:defRPr sz="1569" kern="1200">
          <a:solidFill>
            <a:srgbClr val="413787"/>
          </a:solidFill>
          <a:latin typeface="+mn-lt"/>
          <a:ea typeface="+mn-ea"/>
          <a:cs typeface="+mn-cs"/>
        </a:defRPr>
      </a:lvl4pPr>
      <a:lvl5pPr marL="1618486" indent="-179832" algn="l" defTabSz="719328" rtl="0" eaLnBrk="1" latinLnBrk="0" hangingPunct="1">
        <a:spcBef>
          <a:spcPct val="20000"/>
        </a:spcBef>
        <a:buFont typeface="Arial" pitchFamily="34" charset="0"/>
        <a:buChar char="»"/>
        <a:defRPr sz="1569" kern="1200">
          <a:solidFill>
            <a:srgbClr val="413787"/>
          </a:solidFill>
          <a:latin typeface="+mn-lt"/>
          <a:ea typeface="+mn-ea"/>
          <a:cs typeface="+mn-cs"/>
        </a:defRPr>
      </a:lvl5pPr>
      <a:lvl6pPr marL="1978150" indent="-179832" algn="l" defTabSz="719328" rtl="0" eaLnBrk="1" latinLnBrk="0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37814" indent="-179832" algn="l" defTabSz="719328" rtl="0" eaLnBrk="1" latinLnBrk="0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697477" indent="-179832" algn="l" defTabSz="719328" rtl="0" eaLnBrk="1" latinLnBrk="0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057141" indent="-179832" algn="l" defTabSz="719328" rtl="0" eaLnBrk="1" latinLnBrk="0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59664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2pPr>
      <a:lvl3pPr marL="719328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078991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38654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98318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157982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517645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877309" algn="l" defTabSz="71932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721798" y="6589269"/>
            <a:ext cx="773748" cy="195196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DA1F-5E97-483F-8171-30DA8456C92F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5369"/>
            <a:ext cx="2895600" cy="20430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2842" y="6543398"/>
            <a:ext cx="375351" cy="257693"/>
          </a:xfrm>
          <a:prstGeom prst="rect">
            <a:avLst/>
          </a:prstGeom>
        </p:spPr>
        <p:txBody>
          <a:bodyPr/>
          <a:lstStyle>
            <a:lvl1pPr algn="r">
              <a:defRPr sz="101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224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ctr" defTabSz="719328" rtl="0" eaLnBrk="1" latinLnBrk="1" hangingPunct="1">
        <a:spcBef>
          <a:spcPct val="0"/>
        </a:spcBef>
        <a:buNone/>
        <a:defRPr sz="3415" kern="1200">
          <a:solidFill>
            <a:srgbClr val="413787"/>
          </a:solidFill>
          <a:latin typeface="+mj-lt"/>
          <a:ea typeface="+mj-ea"/>
          <a:cs typeface="+mj-cs"/>
        </a:defRPr>
      </a:lvl1pPr>
    </p:titleStyle>
    <p:bodyStyle>
      <a:lvl1pPr marL="269747" indent="-269747" algn="l" defTabSz="719328" rtl="0" eaLnBrk="1" latinLnBrk="1" hangingPunct="1">
        <a:spcBef>
          <a:spcPct val="20000"/>
        </a:spcBef>
        <a:buFont typeface="Arial" pitchFamily="34" charset="0"/>
        <a:buChar char="•"/>
        <a:defRPr sz="2492" kern="1200">
          <a:solidFill>
            <a:srgbClr val="413787"/>
          </a:solidFill>
          <a:latin typeface="+mn-lt"/>
          <a:ea typeface="+mn-ea"/>
          <a:cs typeface="+mn-cs"/>
        </a:defRPr>
      </a:lvl1pPr>
      <a:lvl2pPr marL="584453" indent="-224790" algn="l" defTabSz="719328" rtl="0" eaLnBrk="1" latinLnBrk="1" hangingPunct="1">
        <a:spcBef>
          <a:spcPct val="20000"/>
        </a:spcBef>
        <a:buFont typeface="Arial" pitchFamily="34" charset="0"/>
        <a:buChar char="–"/>
        <a:defRPr sz="2215" kern="1200">
          <a:solidFill>
            <a:srgbClr val="413787"/>
          </a:solidFill>
          <a:latin typeface="+mn-lt"/>
          <a:ea typeface="+mn-ea"/>
          <a:cs typeface="+mn-cs"/>
        </a:defRPr>
      </a:lvl2pPr>
      <a:lvl3pPr marL="899159" indent="-179832" algn="l" defTabSz="719328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rgbClr val="413787"/>
          </a:solidFill>
          <a:latin typeface="+mn-lt"/>
          <a:ea typeface="+mn-ea"/>
          <a:cs typeface="+mn-cs"/>
        </a:defRPr>
      </a:lvl3pPr>
      <a:lvl4pPr marL="1258822" indent="-179832" algn="l" defTabSz="719328" rtl="0" eaLnBrk="1" latinLnBrk="1" hangingPunct="1">
        <a:spcBef>
          <a:spcPct val="20000"/>
        </a:spcBef>
        <a:buFont typeface="Arial" pitchFamily="34" charset="0"/>
        <a:buChar char="–"/>
        <a:defRPr sz="1569" kern="1200">
          <a:solidFill>
            <a:srgbClr val="413787"/>
          </a:solidFill>
          <a:latin typeface="+mn-lt"/>
          <a:ea typeface="+mn-ea"/>
          <a:cs typeface="+mn-cs"/>
        </a:defRPr>
      </a:lvl4pPr>
      <a:lvl5pPr marL="1618486" indent="-179832" algn="l" defTabSz="719328" rtl="0" eaLnBrk="1" latinLnBrk="1" hangingPunct="1">
        <a:spcBef>
          <a:spcPct val="20000"/>
        </a:spcBef>
        <a:buFont typeface="Arial" pitchFamily="34" charset="0"/>
        <a:buChar char="»"/>
        <a:defRPr sz="1569" kern="1200">
          <a:solidFill>
            <a:srgbClr val="413787"/>
          </a:solidFill>
          <a:latin typeface="+mn-lt"/>
          <a:ea typeface="+mn-ea"/>
          <a:cs typeface="+mn-cs"/>
        </a:defRPr>
      </a:lvl5pPr>
      <a:lvl6pPr marL="1978150" indent="-179832" algn="l" defTabSz="719328" rtl="0" eaLnBrk="1" latinLnBrk="1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37814" indent="-179832" algn="l" defTabSz="719328" rtl="0" eaLnBrk="1" latinLnBrk="1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697477" indent="-179832" algn="l" defTabSz="719328" rtl="0" eaLnBrk="1" latinLnBrk="1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057141" indent="-179832" algn="l" defTabSz="719328" rtl="0" eaLnBrk="1" latinLnBrk="1" hangingPunct="1">
        <a:spcBef>
          <a:spcPct val="20000"/>
        </a:spcBef>
        <a:buFont typeface="Arial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59664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2pPr>
      <a:lvl3pPr marL="719328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078991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38654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98318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157982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517645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877309" algn="l" defTabSz="719328" rtl="0" eaLnBrk="1" latinLnBrk="1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4738" y="2263238"/>
            <a:ext cx="7575397" cy="1252566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113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413787">
                        <a:shade val="30000"/>
                        <a:satMod val="115000"/>
                      </a:srgbClr>
                    </a:gs>
                    <a:gs pos="50000">
                      <a:srgbClr val="413787">
                        <a:shade val="67500"/>
                        <a:satMod val="115000"/>
                      </a:srgbClr>
                    </a:gs>
                    <a:gs pos="100000">
                      <a:srgbClr val="413787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C&amp;DHS(Command &amp; Data Handling System)</a:t>
            </a:r>
          </a:p>
        </p:txBody>
      </p:sp>
      <p:sp>
        <p:nvSpPr>
          <p:cNvPr id="8" name="부제목 3"/>
          <p:cNvSpPr txBox="1">
            <a:spLocks/>
          </p:cNvSpPr>
          <p:nvPr/>
        </p:nvSpPr>
        <p:spPr>
          <a:xfrm>
            <a:off x="5062849" y="4635321"/>
            <a:ext cx="3208770" cy="941136"/>
          </a:xfrm>
          <a:prstGeom prst="rect">
            <a:avLst/>
          </a:prstGeom>
        </p:spPr>
        <p:txBody>
          <a:bodyPr vert="horz" lIns="66398" tIns="33199" rIns="66398" bIns="33199" rtlCol="0" anchor="t">
            <a:normAutofit/>
          </a:bodyPr>
          <a:lstStyle>
            <a:lvl1pPr marL="0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1pPr>
            <a:lvl2pPr marL="389626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9252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68878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8503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48129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37755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27381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117007" indent="0" algn="ctr" defTabSz="779252" rtl="0" eaLnBrk="1" latinLnBrk="0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9328"/>
            <a:r>
              <a:rPr lang="ko-KR" altLang="en-US" sz="1704" dirty="0">
                <a:latin typeface="HY견고딕" panose="02030600000101010101" pitchFamily="18" charset="-127"/>
                <a:ea typeface="HY견고딕" panose="02030600000101010101" pitchFamily="18" charset="-127"/>
              </a:rPr>
              <a:t>파트장</a:t>
            </a:r>
            <a:r>
              <a:rPr lang="en-US" altLang="ko-KR" sz="1704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704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김현근</a:t>
            </a:r>
            <a:endParaRPr lang="en-US" altLang="ko-KR" sz="1704" dirty="0" err="1">
              <a:latin typeface="HY견고딕"/>
              <a:ea typeface="HY견고딕" panose="02030600000101010101" pitchFamily="18" charset="-127"/>
            </a:endParaRPr>
          </a:p>
          <a:p>
            <a:pPr algn="l" defTabSz="719328"/>
            <a:r>
              <a:rPr lang="ko-KR" altLang="en-US" sz="1704" dirty="0" err="1">
                <a:latin typeface="HY견고딕"/>
                <a:ea typeface="HY견고딕" panose="02030600000101010101" pitchFamily="18" charset="-127"/>
              </a:rPr>
              <a:t>파트원</a:t>
            </a:r>
            <a:r>
              <a:rPr lang="en-US" altLang="ko-KR" sz="1704" dirty="0">
                <a:latin typeface="HY견고딕"/>
                <a:ea typeface="HY견고딕" panose="02030600000101010101" pitchFamily="18" charset="-127"/>
              </a:rPr>
              <a:t>:</a:t>
            </a:r>
            <a:r>
              <a:rPr lang="ko-KR" altLang="en-US" sz="1704" dirty="0" err="1">
                <a:latin typeface="HY견고딕"/>
                <a:ea typeface="HY견고딕" panose="02030600000101010101" pitchFamily="18" charset="-127"/>
              </a:rPr>
              <a:t>김이삭</a:t>
            </a:r>
            <a:endParaRPr lang="ko-KR" altLang="en-US" sz="1704" dirty="0">
              <a:latin typeface="HYGothic-Extra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56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TASK 별 우선순위 및 빈도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4" name="Shape 114"/>
          <p:cNvSpPr txBox="1"/>
          <p:nvPr/>
        </p:nvSpPr>
        <p:spPr>
          <a:xfrm>
            <a:off x="5645470" y="1378363"/>
            <a:ext cx="3205938" cy="374123"/>
          </a:xfrm>
          <a:prstGeom prst="rect">
            <a:avLst/>
          </a:prstGeom>
          <a:noFill/>
          <a:ln>
            <a:noFill/>
          </a:ln>
        </p:spPr>
        <p:txBody>
          <a:bodyPr lIns="84392" tIns="84392" rIns="84392" bIns="84392" anchor="t" anchorCtr="0">
            <a:noAutofit/>
          </a:bodyPr>
          <a:lstStyle/>
          <a:p>
            <a:pPr defTabSz="844083" latinLnBrk="0"/>
            <a:r>
              <a:rPr lang="ko" altLang="en-US" sz="1292" kern="0" dirty="0">
                <a:solidFill>
                  <a:sysClr val="windowText" lastClr="000000"/>
                </a:solidFill>
              </a:rPr>
              <a:t>검토할 것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/>
          </p:nvPr>
        </p:nvGraphicFramePr>
        <p:xfrm>
          <a:off x="775488" y="1172433"/>
          <a:ext cx="7596554" cy="38040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549">
                  <a:extLst>
                    <a:ext uri="{9D8B030D-6E8A-4147-A177-3AD203B41FA5}">
                      <a16:colId xmlns:a16="http://schemas.microsoft.com/office/drawing/2014/main" val="1243683723"/>
                    </a:ext>
                  </a:extLst>
                </a:gridCol>
                <a:gridCol w="1902034">
                  <a:extLst>
                    <a:ext uri="{9D8B030D-6E8A-4147-A177-3AD203B41FA5}">
                      <a16:colId xmlns:a16="http://schemas.microsoft.com/office/drawing/2014/main" val="1019281641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163405697"/>
                    </a:ext>
                  </a:extLst>
                </a:gridCol>
                <a:gridCol w="4227768">
                  <a:extLst>
                    <a:ext uri="{9D8B030D-6E8A-4147-A177-3AD203B41FA5}">
                      <a16:colId xmlns:a16="http://schemas.microsoft.com/office/drawing/2014/main" val="973956283"/>
                    </a:ext>
                  </a:extLst>
                </a:gridCol>
              </a:tblGrid>
              <a:tr h="325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우선순위</a:t>
                      </a:r>
                    </a:p>
                  </a:txBody>
                  <a:tcPr marL="77913" marR="77913" marT="38957" marB="389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Task</a:t>
                      </a:r>
                      <a:endParaRPr lang="ko-KR" altLang="en-US" sz="1200" dirty="0"/>
                    </a:p>
                  </a:txBody>
                  <a:tcPr marL="77913" marR="77913" marT="38957" marB="389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빈도</a:t>
                      </a:r>
                    </a:p>
                  </a:txBody>
                  <a:tcPr marL="77913" marR="77913" marT="38957" marB="389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marL="77913" marR="77913" marT="38957" marB="38957"/>
                </a:tc>
                <a:extLst>
                  <a:ext uri="{0D108BD9-81ED-4DB2-BD59-A6C34878D82A}">
                    <a16:rowId xmlns:a16="http://schemas.microsoft.com/office/drawing/2014/main" val="3566398022"/>
                  </a:ext>
                </a:extLst>
              </a:tr>
              <a:tr h="3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Initialize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위성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분리 직후부터 임무 시작 전까지의 초기 단계 수행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3137220637"/>
                  </a:ext>
                </a:extLst>
              </a:tr>
              <a:tr h="553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Watchdog timer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한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Task</a:t>
                      </a:r>
                      <a:r>
                        <a:rPr lang="ko-KR" altLang="en-US" sz="1200" baseline="0" dirty="0"/>
                        <a:t>의 프로세스 과다 점유 혹은 무한 루프와 같은 </a:t>
                      </a:r>
                      <a:r>
                        <a:rPr lang="en-US" altLang="ko-KR" sz="1200" baseline="0" dirty="0"/>
                        <a:t>Task</a:t>
                      </a:r>
                      <a:r>
                        <a:rPr lang="ko-KR" altLang="en-US" sz="1200" baseline="0" dirty="0"/>
                        <a:t>들의 프로그램적 오류를 감시하여 해당 오류에서 벗어남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345012443"/>
                  </a:ext>
                </a:extLst>
              </a:tr>
              <a:tr h="581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Mission Manager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주어진 환경과 지상국의 명령에 따라 임무를 수행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 err="1"/>
                        <a:t>Megalight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 err="1"/>
                        <a:t>감지시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interrupt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306918695"/>
                  </a:ext>
                </a:extLst>
              </a:tr>
              <a:tr h="100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Communication Manager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지상국과의</a:t>
                      </a:r>
                      <a:r>
                        <a:rPr lang="ko-KR" altLang="en-US" sz="1200" dirty="0"/>
                        <a:t> 통신을 위해 데이터 포맷 변경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 err="1"/>
                        <a:t>통신계로</a:t>
                      </a:r>
                      <a:r>
                        <a:rPr lang="ko-KR" altLang="en-US" sz="1200" dirty="0"/>
                        <a:t> 데이터 전송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통신계로부터 지상국의 명령 수신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CS</a:t>
                      </a:r>
                      <a:r>
                        <a:rPr lang="en-US" altLang="ko-KR" sz="1200" baseline="0" dirty="0"/>
                        <a:t> Part</a:t>
                      </a:r>
                      <a:r>
                        <a:rPr lang="ko-KR" altLang="en-US" sz="1200" baseline="0" dirty="0"/>
                        <a:t>로 부터 지상국과 연결 시 </a:t>
                      </a:r>
                      <a:r>
                        <a:rPr lang="en-US" altLang="ko-KR" sz="1200" baseline="0" dirty="0"/>
                        <a:t>interrupt</a:t>
                      </a:r>
                      <a:endParaRPr lang="en-US" altLang="ko-KR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2409908502"/>
                  </a:ext>
                </a:extLst>
              </a:tr>
              <a:tr h="1009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Housekeeping Manger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위성의 모든 시스템의 전반적인 상태를 점검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배터리 잔량 점검을 통한 임무 </a:t>
                      </a:r>
                      <a:r>
                        <a:rPr lang="ko-KR" altLang="en-US" sz="1200" dirty="0" err="1"/>
                        <a:t>재계획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Daylight</a:t>
                      </a:r>
                      <a:r>
                        <a:rPr lang="ko-KR" altLang="en-US" sz="1200" dirty="0"/>
                        <a:t>시 전력 충전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오류 발생시 개별 복구 신호 및 비상 신호 발생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2892286996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748812" y="5137639"/>
            <a:ext cx="4030220" cy="797169"/>
          </a:xfrm>
          <a:prstGeom prst="rect">
            <a:avLst/>
          </a:prstGeom>
        </p:spPr>
        <p:txBody>
          <a:bodyPr vert="horz" lIns="66398" tIns="33199" rIns="66398" bIns="33199" rtlCol="0" anchor="t">
            <a:normAutofit fontScale="70000" lnSpcReduction="20000"/>
          </a:bodyPr>
          <a:lstStyle>
            <a:lvl1pPr marL="292219" indent="-292219" algn="l" defTabSz="77925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43516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747" indent="-269747" defTabSz="719328">
              <a:lnSpc>
                <a:spcPct val="110000"/>
              </a:lnSpc>
            </a:pPr>
            <a:r>
              <a:rPr lang="ko-KR" altLang="en-US" sz="1704" dirty="0">
                <a:solidFill>
                  <a:prstClr val="black"/>
                </a:solidFill>
              </a:rPr>
              <a:t>개발 환경 선정</a:t>
            </a:r>
            <a:endParaRPr lang="ko-KR" altLang="en-US" sz="1704" dirty="0"/>
          </a:p>
          <a:p>
            <a:pPr marL="332316" lvl="1" indent="-224790" defTabSz="719328">
              <a:lnSpc>
                <a:spcPct val="110000"/>
              </a:lnSpc>
            </a:pPr>
            <a:r>
              <a:rPr lang="en-US" altLang="ko-KR" sz="1534" dirty="0">
                <a:solidFill>
                  <a:prstClr val="black"/>
                </a:solidFill>
              </a:rPr>
              <a:t>OS : </a:t>
            </a:r>
            <a:r>
              <a:rPr lang="en-US" altLang="ko-KR" sz="1534" dirty="0" err="1">
                <a:solidFill>
                  <a:prstClr val="black"/>
                </a:solidFill>
              </a:rPr>
              <a:t>freeRTOS</a:t>
            </a:r>
            <a:endParaRPr lang="en-US" altLang="ko-KR" sz="1534" dirty="0">
              <a:solidFill>
                <a:prstClr val="black"/>
              </a:solidFill>
            </a:endParaRPr>
          </a:p>
          <a:p>
            <a:pPr marL="332316" lvl="1" indent="-224790" defTabSz="719328">
              <a:lnSpc>
                <a:spcPct val="110000"/>
              </a:lnSpc>
            </a:pPr>
            <a:r>
              <a:rPr lang="en-US" altLang="ko-KR" sz="1534" dirty="0">
                <a:solidFill>
                  <a:prstClr val="black"/>
                </a:solidFill>
              </a:rPr>
              <a:t>Toolchain : </a:t>
            </a:r>
            <a:r>
              <a:rPr lang="en-US" altLang="ko-KR" sz="1534" err="1">
                <a:solidFill>
                  <a:prstClr val="black"/>
                </a:solidFill>
              </a:rPr>
              <a:t>Atollic</a:t>
            </a:r>
            <a:r>
              <a:rPr lang="en-US" altLang="ko-KR" sz="1534" dirty="0">
                <a:solidFill>
                  <a:prstClr val="black"/>
                </a:solidFill>
              </a:rPr>
              <a:t> </a:t>
            </a:r>
            <a:r>
              <a:rPr lang="en-US" altLang="ko-KR" sz="1534" err="1">
                <a:solidFill>
                  <a:prstClr val="black"/>
                </a:solidFill>
              </a:rPr>
              <a:t>TrueSTUDIO</a:t>
            </a:r>
            <a:r>
              <a:rPr lang="en-US" altLang="ko-KR" sz="1534" dirty="0">
                <a:solidFill>
                  <a:prstClr val="black"/>
                </a:solidFill>
              </a:rPr>
              <a:t> for ARM 5.5.2, STM32CubeMX</a:t>
            </a:r>
            <a:endParaRPr lang="en-US" altLang="ko-KR" sz="1534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48812" y="5137639"/>
            <a:ext cx="4030220" cy="797169"/>
          </a:xfrm>
          <a:prstGeom prst="rect">
            <a:avLst/>
          </a:prstGeom>
        </p:spPr>
        <p:txBody>
          <a:bodyPr vert="horz" lIns="66398" tIns="33199" rIns="66398" bIns="33199" rtlCol="0" anchor="t">
            <a:normAutofit fontScale="70000" lnSpcReduction="20000"/>
          </a:bodyPr>
          <a:lstStyle>
            <a:lvl1pPr marL="292219" indent="-292219" algn="l" defTabSz="77925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43516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747" indent="-269747" defTabSz="719328">
              <a:lnSpc>
                <a:spcPct val="110000"/>
              </a:lnSpc>
            </a:pPr>
            <a:r>
              <a:rPr lang="ko-KR" altLang="en-US" sz="1704" dirty="0">
                <a:solidFill>
                  <a:prstClr val="black"/>
                </a:solidFill>
              </a:rPr>
              <a:t>개발 환경 선정</a:t>
            </a:r>
            <a:endParaRPr lang="ko-KR" altLang="en-US" sz="1704" dirty="0"/>
          </a:p>
          <a:p>
            <a:pPr marL="332316" lvl="1" indent="-224790" defTabSz="719328">
              <a:lnSpc>
                <a:spcPct val="110000"/>
              </a:lnSpc>
            </a:pPr>
            <a:r>
              <a:rPr lang="en-US" altLang="ko-KR" sz="1534" dirty="0">
                <a:solidFill>
                  <a:prstClr val="black"/>
                </a:solidFill>
              </a:rPr>
              <a:t>OS : </a:t>
            </a:r>
            <a:r>
              <a:rPr lang="en-US" altLang="ko-KR" sz="1534" dirty="0" err="1">
                <a:solidFill>
                  <a:prstClr val="black"/>
                </a:solidFill>
              </a:rPr>
              <a:t>freeRTOS</a:t>
            </a:r>
            <a:endParaRPr lang="en-US" altLang="ko-KR" sz="1534" dirty="0">
              <a:solidFill>
                <a:prstClr val="black"/>
              </a:solidFill>
            </a:endParaRPr>
          </a:p>
          <a:p>
            <a:pPr marL="332316" lvl="1" indent="-224790" defTabSz="719328">
              <a:lnSpc>
                <a:spcPct val="110000"/>
              </a:lnSpc>
            </a:pPr>
            <a:r>
              <a:rPr lang="en-US" altLang="ko-KR" sz="1534" dirty="0">
                <a:solidFill>
                  <a:prstClr val="black"/>
                </a:solidFill>
              </a:rPr>
              <a:t>Toolchain : </a:t>
            </a:r>
            <a:r>
              <a:rPr lang="en-US" altLang="ko-KR" sz="1534" err="1">
                <a:solidFill>
                  <a:prstClr val="black"/>
                </a:solidFill>
              </a:rPr>
              <a:t>Atollic</a:t>
            </a:r>
            <a:r>
              <a:rPr lang="en-US" altLang="ko-KR" sz="1534" dirty="0">
                <a:solidFill>
                  <a:prstClr val="black"/>
                </a:solidFill>
              </a:rPr>
              <a:t> </a:t>
            </a:r>
            <a:r>
              <a:rPr lang="en-US" altLang="ko-KR" sz="1534" err="1">
                <a:solidFill>
                  <a:prstClr val="black"/>
                </a:solidFill>
              </a:rPr>
              <a:t>TrueSTUDIO</a:t>
            </a:r>
            <a:r>
              <a:rPr lang="en-US" altLang="ko-KR" sz="1534" dirty="0">
                <a:solidFill>
                  <a:prstClr val="black"/>
                </a:solidFill>
              </a:rPr>
              <a:t> for ARM 5.5.2, STM32CubeMX</a:t>
            </a:r>
            <a:endParaRPr lang="en-US" altLang="ko-KR" sz="1534" dirty="0"/>
          </a:p>
        </p:txBody>
      </p:sp>
    </p:spTree>
    <p:extLst>
      <p:ext uri="{BB962C8B-B14F-4D97-AF65-F5344CB8AC3E}">
        <p14:creationId xmlns:p14="http://schemas.microsoft.com/office/powerpoint/2010/main" val="3219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운용 모드별 TASK 동작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/>
          </p:nvPr>
        </p:nvGraphicFramePr>
        <p:xfrm>
          <a:off x="461154" y="1169059"/>
          <a:ext cx="8221693" cy="3973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7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3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Task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Separation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Stabilizing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Initial Operation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House-keeping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Comm.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Scanning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Pointing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Mission B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Emergency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Initialize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Watchdog Timer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Comm. Manager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House-keeping Manager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Mission Manager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TASK 별 알고리즘 (1) </a:t>
            </a:r>
          </a:p>
        </p:txBody>
      </p:sp>
      <p:pic>
        <p:nvPicPr>
          <p:cNvPr id="6" name="Shape 127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2" y="1254111"/>
            <a:ext cx="8661888" cy="4840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7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TASK 별 알고리즘 (2)</a:t>
            </a:r>
          </a:p>
        </p:txBody>
      </p:sp>
      <p:pic>
        <p:nvPicPr>
          <p:cNvPr id="5" name="Shape 134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34" y="1169378"/>
            <a:ext cx="8201644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10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TASK 별 알고리즘 (3) </a:t>
            </a:r>
          </a:p>
        </p:txBody>
      </p:sp>
      <p:pic>
        <p:nvPicPr>
          <p:cNvPr id="5" name="Shape 140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0" y="1169378"/>
            <a:ext cx="7827473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11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TASK 별 알고리즘 (4) </a:t>
            </a:r>
          </a:p>
        </p:txBody>
      </p:sp>
      <p:pic>
        <p:nvPicPr>
          <p:cNvPr id="6" name="Shape 146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26" y="1169378"/>
            <a:ext cx="7311060" cy="501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04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1153" y="353847"/>
            <a:ext cx="6769604" cy="585306"/>
          </a:xfrm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Data Managment - Mission Data 관리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-KR" altLang="en-US" dirty="0"/>
              <a:t>데이터 저장</a:t>
            </a:r>
          </a:p>
          <a:p>
            <a:pPr lvl="1"/>
            <a:r>
              <a:rPr lang="ko-KR" altLang="en-US" dirty="0"/>
              <a:t>자체 정의 파일을 만들어 각각의 미션 데이터를 관리하며 메가 번개 영상과 특정 지역의 이미지는 전달받은 그대로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메모리 관리</a:t>
            </a:r>
          </a:p>
          <a:p>
            <a:pPr lvl="1"/>
            <a:r>
              <a:rPr lang="ko-KR" altLang="en-US" dirty="0"/>
              <a:t>위성 내</a:t>
            </a:r>
            <a:r>
              <a:rPr lang="en-US" altLang="ko-KR" dirty="0"/>
              <a:t>/</a:t>
            </a:r>
            <a:r>
              <a:rPr lang="ko-KR" altLang="en-US" dirty="0"/>
              <a:t>외부 온도와 같은 지표들의 변위가 일정 범위 안에 있다면 반복되는 불필요한 데이터는 저장 하지 않는다</a:t>
            </a:r>
            <a:r>
              <a:rPr lang="en-US" altLang="ko-KR" dirty="0"/>
              <a:t>.</a:t>
            </a:r>
          </a:p>
          <a:p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55" y="3291105"/>
            <a:ext cx="5434370" cy="3303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1687" y="3465978"/>
            <a:ext cx="3040934" cy="60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latinLnBrk="0"/>
            <a:r>
              <a:rPr lang="en-US" altLang="ko-KR" sz="1108" kern="0" dirty="0">
                <a:solidFill>
                  <a:sysClr val="windowText" lastClr="000000"/>
                </a:solidFill>
              </a:rPr>
              <a:t>※ </a:t>
            </a:r>
            <a:r>
              <a:rPr lang="ko-KR" altLang="en-US" sz="1108" kern="0" dirty="0" err="1">
                <a:solidFill>
                  <a:sysClr val="windowText" lastClr="000000"/>
                </a:solidFill>
              </a:rPr>
              <a:t>지상국에서</a:t>
            </a:r>
            <a:r>
              <a:rPr lang="ko-KR" altLang="en-US" sz="1108" kern="0" dirty="0">
                <a:solidFill>
                  <a:sysClr val="windowText" lastClr="000000"/>
                </a:solidFill>
              </a:rPr>
              <a:t> 데이터를 받은 후 필요시 </a:t>
            </a:r>
            <a:r>
              <a:rPr lang="en-US" altLang="ko-KR" sz="1108" kern="0" dirty="0">
                <a:solidFill>
                  <a:sysClr val="windowText" lastClr="000000"/>
                </a:solidFill>
              </a:rPr>
              <a:t>Feed-Back </a:t>
            </a:r>
            <a:r>
              <a:rPr lang="ko-KR" altLang="en-US" sz="1108" kern="0" dirty="0">
                <a:solidFill>
                  <a:sysClr val="windowText" lastClr="000000"/>
                </a:solidFill>
              </a:rPr>
              <a:t>을</a:t>
            </a:r>
            <a:r>
              <a:rPr lang="en-US" altLang="ko-KR" sz="1108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8" kern="0" dirty="0">
                <a:solidFill>
                  <a:sysClr val="windowText" lastClr="000000"/>
                </a:solidFill>
              </a:rPr>
              <a:t>보내어 </a:t>
            </a:r>
            <a:r>
              <a:rPr lang="en-US" altLang="ko-KR" sz="1108" kern="0" dirty="0">
                <a:solidFill>
                  <a:sysClr val="windowText" lastClr="000000"/>
                </a:solidFill>
              </a:rPr>
              <a:t>Thresh Hold (</a:t>
            </a:r>
            <a:r>
              <a:rPr lang="ko-KR" altLang="en-US" sz="1108" kern="0" dirty="0">
                <a:solidFill>
                  <a:sysClr val="windowText" lastClr="000000"/>
                </a:solidFill>
              </a:rPr>
              <a:t>감도</a:t>
            </a:r>
            <a:r>
              <a:rPr lang="en-US" altLang="ko-KR" sz="1108" kern="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108" kern="0" dirty="0">
                <a:solidFill>
                  <a:sysClr val="windowText" lastClr="000000"/>
                </a:solidFill>
              </a:rPr>
              <a:t>를 변경할 수 있도록 한다</a:t>
            </a:r>
            <a:r>
              <a:rPr lang="en-US" altLang="ko-KR" sz="1108" kern="0" dirty="0">
                <a:solidFill>
                  <a:sysClr val="windowText" lastClr="000000"/>
                </a:solidFill>
              </a:rPr>
              <a:t>.</a:t>
            </a:r>
            <a:endParaRPr lang="ko-KR" altLang="en-US" sz="1108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722" y="3210287"/>
            <a:ext cx="364218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latinLnBrk="0"/>
            <a:r>
              <a:rPr lang="en-US" altLang="ko-KR" sz="1108" kern="0" dirty="0">
                <a:solidFill>
                  <a:sysClr val="windowText" lastClr="000000"/>
                </a:solidFill>
              </a:rPr>
              <a:t>Ex)</a:t>
            </a:r>
            <a:endParaRPr lang="ko-KR" altLang="en-US" sz="1108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632639" y="5985289"/>
            <a:ext cx="19938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632641" y="5670225"/>
            <a:ext cx="184965" cy="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17329" y="5556585"/>
            <a:ext cx="809374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latinLnBrk="0"/>
            <a:r>
              <a:rPr lang="ko-KR" altLang="en-US" sz="923" kern="0" dirty="0">
                <a:solidFill>
                  <a:sysClr val="windowText" lastClr="000000"/>
                </a:solidFill>
              </a:rPr>
              <a:t>저장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7329" y="5871649"/>
            <a:ext cx="809374" cy="23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latinLnBrk="0"/>
            <a:r>
              <a:rPr lang="ko-KR" altLang="en-US" sz="923" kern="0" dirty="0">
                <a:solidFill>
                  <a:sysClr val="windowText" lastClr="000000"/>
                </a:solidFill>
              </a:rPr>
              <a:t>저장 안함</a:t>
            </a:r>
          </a:p>
        </p:txBody>
      </p:sp>
    </p:spTree>
    <p:extLst>
      <p:ext uri="{BB962C8B-B14F-4D97-AF65-F5344CB8AC3E}">
        <p14:creationId xmlns:p14="http://schemas.microsoft.com/office/powerpoint/2010/main" val="191242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Data Manag</a:t>
            </a:r>
            <a:r>
              <a:rPr lang="en-US" altLang="ko" dirty="0"/>
              <a:t>e</a:t>
            </a:r>
            <a:r>
              <a:rPr lang="ko" dirty="0"/>
              <a:t>ment - Data packet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en-US" altLang="ko-KR" dirty="0"/>
              <a:t>UHF Downlink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 : Packet structure data</a:t>
            </a:r>
          </a:p>
          <a:p>
            <a:pPr lvl="1"/>
            <a:r>
              <a:rPr lang="en-US" altLang="ko-KR"/>
              <a:t>2 :Packet </a:t>
            </a:r>
            <a:r>
              <a:rPr lang="en-US" altLang="ko-KR" dirty="0"/>
              <a:t>number</a:t>
            </a:r>
          </a:p>
          <a:p>
            <a:pPr lvl="1"/>
            <a:r>
              <a:rPr lang="en-US" altLang="ko-KR" dirty="0"/>
              <a:t>3 : Temperature</a:t>
            </a:r>
          </a:p>
          <a:p>
            <a:pPr lvl="1"/>
            <a:r>
              <a:rPr lang="en-US" altLang="ko-KR" dirty="0"/>
              <a:t>4 : Location(GPS)</a:t>
            </a:r>
          </a:p>
          <a:p>
            <a:pPr lvl="1"/>
            <a:r>
              <a:rPr lang="en-US" altLang="ko-KR" dirty="0"/>
              <a:t>5 : Angle(3-axis)</a:t>
            </a:r>
          </a:p>
          <a:p>
            <a:pPr lvl="1"/>
            <a:r>
              <a:rPr lang="en-US" altLang="ko-KR" dirty="0"/>
              <a:t>6 : Battery</a:t>
            </a:r>
          </a:p>
          <a:p>
            <a:pPr lvl="1"/>
            <a:r>
              <a:rPr lang="en-US" altLang="ko-KR" dirty="0"/>
              <a:t>7 : Operating Mode</a:t>
            </a:r>
          </a:p>
          <a:p>
            <a:pPr lvl="1"/>
            <a:r>
              <a:rPr lang="en-US" altLang="ko-KR" dirty="0"/>
              <a:t>8 : Timestamp</a:t>
            </a:r>
          </a:p>
          <a:p>
            <a:pPr lvl="1"/>
            <a:r>
              <a:rPr lang="en-US" altLang="ko-KR" dirty="0"/>
              <a:t>9 : Bug report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Total 88 Byte</a:t>
            </a:r>
          </a:p>
          <a:p>
            <a:endParaRPr lang="ko-KR" altLang="en-US" dirty="0"/>
          </a:p>
          <a:p>
            <a:endParaRPr lang="k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3"/>
              <p14:cNvContentPartPr/>
              <p14:nvPr/>
            </p14:nvContentPartPr>
            <p14:xfrm>
              <a:off x="10144163" y="1542351"/>
              <a:ext cx="14954" cy="16283"/>
            </p14:xfrm>
          </p:contentPart>
        </mc:Choice>
        <mc:Fallback>
          <p:pic>
            <p:nvPicPr>
              <p:cNvPr id="3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3095" y="1541312"/>
                <a:ext cx="17090" cy="1836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84740" y="1675983"/>
          <a:ext cx="7291771" cy="6846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034">
                  <a:extLst>
                    <a:ext uri="{9D8B030D-6E8A-4147-A177-3AD203B41FA5}">
                      <a16:colId xmlns:a16="http://schemas.microsoft.com/office/drawing/2014/main" val="2546689480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919577069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867232754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1037605529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1321069902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156674654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195797783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378603572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3520561896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4193812293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1113880405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00975346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4228664778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4196585557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857690606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3094896208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3313581054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4135622089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943335166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2721481852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3034639305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1001532023"/>
                    </a:ext>
                  </a:extLst>
                </a:gridCol>
                <a:gridCol w="317034">
                  <a:extLst>
                    <a:ext uri="{9D8B030D-6E8A-4147-A177-3AD203B41FA5}">
                      <a16:colId xmlns:a16="http://schemas.microsoft.com/office/drawing/2014/main" val="3613326221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2055636058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gridSpan="4">
                  <a:txBody>
                    <a:bodyPr/>
                    <a:lstStyle/>
                    <a:p>
                      <a:pPr marL="0" marR="0" lvl="0" indent="0" algn="ctr" defTabSz="7193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39265226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263005" y="1305227"/>
            <a:ext cx="306631" cy="3176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083" latinLnBrk="0"/>
            <a:endParaRPr lang="ko-KR" altLang="en-US" sz="1662" ker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8845" y="1296376"/>
            <a:ext cx="78739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083" latinLnBrk="0"/>
            <a:r>
              <a:rPr lang="en-US" altLang="ko-KR" sz="1662" kern="0" dirty="0">
                <a:solidFill>
                  <a:sysClr val="windowText" lastClr="000000"/>
                </a:solidFill>
              </a:rPr>
              <a:t>: 4Byte</a:t>
            </a:r>
            <a:endParaRPr lang="ko-KR" altLang="en-US" sz="1662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5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Data Manag</a:t>
            </a:r>
            <a:r>
              <a:rPr lang="en-US" altLang="ko" dirty="0"/>
              <a:t>e</a:t>
            </a:r>
            <a:r>
              <a:rPr lang="ko" dirty="0"/>
              <a:t>ment - Data packet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-KR" altLang="en-US"/>
              <a:t>추가 중</a:t>
            </a:r>
            <a:endParaRPr lang="ko-KR" altLang="en-US" dirty="0"/>
          </a:p>
          <a:p>
            <a:endParaRPr lang="k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10144163" y="1542351"/>
              <a:ext cx="14954" cy="16283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3095" y="1541312"/>
                <a:ext cx="17090" cy="183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13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1153" y="353847"/>
            <a:ext cx="6902542" cy="585306"/>
          </a:xfrm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en-US" altLang="ko-KR" dirty="0"/>
              <a:t>SDIO, UART, ADC, I2C </a:t>
            </a:r>
            <a:r>
              <a:rPr lang="ko-KR" altLang="en-US" dirty="0"/>
              <a:t>활용 및 검증</a:t>
            </a:r>
            <a:endParaRPr lang="ko" dirty="0"/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각각 데모킷으로 연결 및 테스트 하는 사진 첨부</a:t>
            </a:r>
          </a:p>
          <a:p>
            <a:r>
              <a:rPr lang="en-US" altLang="ko" dirty="0"/>
              <a:t>DMA</a:t>
            </a:r>
            <a:r>
              <a:rPr lang="ko-KR" altLang="en-US" dirty="0"/>
              <a:t>를 이용한 </a:t>
            </a:r>
            <a:r>
              <a:rPr lang="en-US" altLang="ko-KR" dirty="0"/>
              <a:t>Data array </a:t>
            </a:r>
            <a:r>
              <a:rPr lang="ko-KR" altLang="en-US" dirty="0"/>
              <a:t>전송 성공 사진 첨부</a:t>
            </a:r>
            <a:r>
              <a:rPr lang="k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96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71931" tIns="35966" rIns="71931" bIns="35966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C&amp;DHS</a:t>
            </a:r>
            <a:r>
              <a:rPr lang="ko-KR" altLang="en-US" dirty="0"/>
              <a:t> 개요</a:t>
            </a:r>
            <a:endParaRPr lang="ko-KR" altLang="en-US" dirty="0">
              <a:latin typeface="맑은 고딕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alibri" charset="0"/>
                <a:ea typeface="Malgun Gothic" charset="0"/>
              </a:rPr>
              <a:t>C&amp;DHS </a:t>
            </a:r>
            <a:r>
              <a:rPr lang="ko-KR" altLang="en-US" dirty="0">
                <a:latin typeface="Arial" charset="0"/>
                <a:ea typeface="Malgun Gothic" charset="0"/>
              </a:rPr>
              <a:t>요구 조건</a:t>
            </a:r>
            <a:endParaRPr lang="en-US" altLang="ko-KR" dirty="0">
              <a:latin typeface="Arial" charset="0"/>
              <a:ea typeface="Malgun Gothic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alibri" charset="0"/>
                <a:ea typeface="Malgun Gothic" charset="0"/>
              </a:rPr>
              <a:t>MCS </a:t>
            </a:r>
            <a:r>
              <a:rPr lang="ko-KR" altLang="en-US" dirty="0">
                <a:latin typeface="Arial" charset="0"/>
                <a:ea typeface="Malgun Gothic" charset="0"/>
              </a:rPr>
              <a:t>개요 </a:t>
            </a:r>
            <a:r>
              <a:rPr lang="en-US" altLang="ko-KR" dirty="0">
                <a:latin typeface="Calibri" charset="0"/>
                <a:ea typeface="Malgun Gothic" charset="0"/>
              </a:rPr>
              <a:t>(Main Control System)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Action Items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PDR </a:t>
            </a:r>
            <a:r>
              <a:rPr lang="ko-KR" altLang="en-US" dirty="0"/>
              <a:t>이후 변경 사항</a:t>
            </a:r>
            <a:endParaRPr lang="ko-KR" altLang="en-US" dirty="0">
              <a:latin typeface="맑은 고딕"/>
            </a:endParaRPr>
          </a:p>
          <a:p>
            <a:pPr>
              <a:lnSpc>
                <a:spcPct val="110000"/>
              </a:lnSpc>
            </a:pPr>
            <a:r>
              <a:rPr lang="en-US" altLang="ko-KR" dirty="0"/>
              <a:t>C&amp;DHS </a:t>
            </a:r>
            <a:r>
              <a:rPr lang="ko-KR" altLang="en-US" dirty="0"/>
              <a:t>보드 설계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Task </a:t>
            </a:r>
            <a:r>
              <a:rPr lang="ko-KR" altLang="en-US" dirty="0"/>
              <a:t>별 우선순위 및 빈도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운용 모드 별 </a:t>
            </a:r>
            <a:r>
              <a:rPr lang="en-US" altLang="ko-KR" dirty="0"/>
              <a:t>Task </a:t>
            </a:r>
            <a:r>
              <a:rPr lang="ko-KR" altLang="en-US" dirty="0"/>
              <a:t>동작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Task </a:t>
            </a:r>
            <a:r>
              <a:rPr lang="ko-KR" altLang="en-US" dirty="0"/>
              <a:t>별 알고리즘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Mission Data </a:t>
            </a:r>
            <a:r>
              <a:rPr lang="ko-KR" altLang="en-US" dirty="0"/>
              <a:t>관리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Data Packet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SDIO, UART, ADC, I2C </a:t>
            </a:r>
            <a:r>
              <a:rPr lang="ko-KR" altLang="en-US" dirty="0"/>
              <a:t>활용 및 검증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요구조건 검증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413909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요구 조건 검증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위의 요구조건을 통해 우리의 보드가 해당 조건을 만족하는지를 표로 보여줌</a:t>
            </a:r>
          </a:p>
        </p:txBody>
      </p:sp>
    </p:spTree>
    <p:extLst>
      <p:ext uri="{BB962C8B-B14F-4D97-AF65-F5344CB8AC3E}">
        <p14:creationId xmlns:p14="http://schemas.microsoft.com/office/powerpoint/2010/main" val="80379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향후계획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-KR" altLang="en-US" dirty="0"/>
              <a:t>운용 알고리즘 실험 및 검증</a:t>
            </a:r>
            <a:endParaRPr lang="en-US" altLang="ko-KR" dirty="0"/>
          </a:p>
          <a:p>
            <a:r>
              <a:rPr lang="ko-KR" altLang="en-US" dirty="0"/>
              <a:t>시스템 보안을 위한 </a:t>
            </a:r>
            <a:r>
              <a:rPr lang="en-US" altLang="ko-KR" dirty="0"/>
              <a:t>Security model</a:t>
            </a:r>
            <a:r>
              <a:rPr lang="ko-KR" altLang="en-US" dirty="0"/>
              <a:t>검토</a:t>
            </a:r>
            <a:endParaRPr lang="en-US" altLang="ko-KR" dirty="0"/>
          </a:p>
          <a:p>
            <a:r>
              <a:rPr lang="ko-KR" altLang="en-US"/>
              <a:t>코드 최적화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72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513896" y="1168283"/>
            <a:ext cx="6226630" cy="5689718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17928" y="1169754"/>
            <a:ext cx="1792893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STM32F405RGT7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 rot="16200000">
            <a:off x="2725209" y="2822371"/>
            <a:ext cx="18000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AHB bus-matrix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97209" y="1994188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2039" y="3648046"/>
            <a:ext cx="170477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ARM Cortex-M4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7209" y="49607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RCC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73284" y="1994189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SDIO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73284" y="28223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SWD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77284" y="1994188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SD Card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3609" y="3648046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30409" y="49607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AHB/APB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73284" y="49607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77284" y="49607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Temperature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60221" y="6522289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I2C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97009" y="6524625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29821" y="8083806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99421" y="8083806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669021" y="8079754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38620" y="8092031"/>
            <a:ext cx="1389600" cy="635723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60221" y="8083806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S-band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1" idx="3"/>
            <a:endCxn id="43" idx="1"/>
          </p:cNvCxnSpPr>
          <p:nvPr/>
        </p:nvCxnSpPr>
        <p:spPr>
          <a:xfrm flipV="1">
            <a:off x="7462884" y="2318188"/>
            <a:ext cx="914400" cy="1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44" idx="1"/>
          </p:cNvCxnSpPr>
          <p:nvPr/>
        </p:nvCxnSpPr>
        <p:spPr>
          <a:xfrm>
            <a:off x="3949209" y="3972046"/>
            <a:ext cx="914400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7" idx="2"/>
            <a:endCxn id="42" idx="1"/>
          </p:cNvCxnSpPr>
          <p:nvPr/>
        </p:nvCxnSpPr>
        <p:spPr>
          <a:xfrm>
            <a:off x="3949209" y="3146371"/>
            <a:ext cx="2124075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41" idx="1"/>
          </p:cNvCxnSpPr>
          <p:nvPr/>
        </p:nvCxnSpPr>
        <p:spPr>
          <a:xfrm>
            <a:off x="3949209" y="2318189"/>
            <a:ext cx="2124075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0" idx="3"/>
            <a:endCxn id="45" idx="1"/>
          </p:cNvCxnSpPr>
          <p:nvPr/>
        </p:nvCxnSpPr>
        <p:spPr>
          <a:xfrm>
            <a:off x="2386809" y="5284771"/>
            <a:ext cx="543600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5" idx="0"/>
            <a:endCxn id="37" idx="1"/>
          </p:cNvCxnSpPr>
          <p:nvPr/>
        </p:nvCxnSpPr>
        <p:spPr>
          <a:xfrm flipV="1">
            <a:off x="3625209" y="4046371"/>
            <a:ext cx="0" cy="91440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0" idx="0"/>
            <a:endCxn id="48" idx="2"/>
          </p:cNvCxnSpPr>
          <p:nvPr/>
        </p:nvCxnSpPr>
        <p:spPr>
          <a:xfrm flipV="1">
            <a:off x="2655021" y="7170289"/>
            <a:ext cx="0" cy="913517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2386809" y="3972046"/>
            <a:ext cx="914400" cy="1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/>
          <p:cNvCxnSpPr>
            <a:stCxn id="38" idx="3"/>
          </p:cNvCxnSpPr>
          <p:nvPr/>
        </p:nvCxnSpPr>
        <p:spPr>
          <a:xfrm>
            <a:off x="2386809" y="2318188"/>
            <a:ext cx="455599" cy="1653858"/>
          </a:xfrm>
          <a:prstGeom prst="bentConnector2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5" idx="3"/>
            <a:endCxn id="46" idx="1"/>
          </p:cNvCxnSpPr>
          <p:nvPr/>
        </p:nvCxnSpPr>
        <p:spPr>
          <a:xfrm>
            <a:off x="4320009" y="5284771"/>
            <a:ext cx="1753275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6" idx="3"/>
            <a:endCxn id="47" idx="1"/>
          </p:cNvCxnSpPr>
          <p:nvPr/>
        </p:nvCxnSpPr>
        <p:spPr>
          <a:xfrm>
            <a:off x="7462884" y="5284771"/>
            <a:ext cx="914400" cy="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3119780" y="5610225"/>
            <a:ext cx="0" cy="91440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4108166" y="5607889"/>
            <a:ext cx="0" cy="914400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529684" y="51131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Temperature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682084" y="5265571"/>
            <a:ext cx="1389600" cy="648000"/>
          </a:xfrm>
          <a:prstGeom prst="rect">
            <a:avLst/>
          </a:prstGeom>
          <a:solidFill>
            <a:schemeClr val="bg1"/>
          </a:solidFill>
          <a:ln>
            <a:solidFill>
              <a:srgbClr val="4137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Temperature 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/>
          <p:cNvCxnSpPr>
            <a:stCxn id="53" idx="0"/>
            <a:endCxn id="56" idx="0"/>
          </p:cNvCxnSpPr>
          <p:nvPr/>
        </p:nvCxnSpPr>
        <p:spPr>
          <a:xfrm rot="16200000" flipH="1">
            <a:off x="6574907" y="5733519"/>
            <a:ext cx="8225" cy="4708799"/>
          </a:xfrm>
          <a:prstGeom prst="bentConnector3">
            <a:avLst>
              <a:gd name="adj1" fmla="val -5520061"/>
            </a:avLst>
          </a:prstGeom>
          <a:ln>
            <a:solidFill>
              <a:srgbClr val="413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endCxn id="55" idx="0"/>
          </p:cNvCxnSpPr>
          <p:nvPr/>
        </p:nvCxnSpPr>
        <p:spPr>
          <a:xfrm>
            <a:off x="7363821" y="7631113"/>
            <a:ext cx="0" cy="448641"/>
          </a:xfrm>
          <a:prstGeom prst="straightConnector1">
            <a:avLst/>
          </a:prstGeom>
          <a:ln>
            <a:solidFill>
              <a:srgbClr val="413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endCxn id="54" idx="0"/>
          </p:cNvCxnSpPr>
          <p:nvPr/>
        </p:nvCxnSpPr>
        <p:spPr>
          <a:xfrm>
            <a:off x="5794221" y="7631113"/>
            <a:ext cx="0" cy="452693"/>
          </a:xfrm>
          <a:prstGeom prst="straightConnector1">
            <a:avLst/>
          </a:prstGeom>
          <a:ln>
            <a:solidFill>
              <a:srgbClr val="4137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4591809" y="7178420"/>
            <a:ext cx="0" cy="452693"/>
          </a:xfrm>
          <a:prstGeom prst="straightConnector1">
            <a:avLst/>
          </a:prstGeom>
          <a:ln>
            <a:solidFill>
              <a:srgbClr val="41378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7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7178644" cy="585306"/>
          </a:xfrm>
        </p:spPr>
        <p:txBody>
          <a:bodyPr>
            <a:normAutofit/>
          </a:bodyPr>
          <a:lstStyle/>
          <a:p>
            <a:r>
              <a:rPr lang="en-US" b="1" dirty="0"/>
              <a:t>PDR Action Items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4810"/>
              </p:ext>
            </p:extLst>
          </p:nvPr>
        </p:nvGraphicFramePr>
        <p:xfrm>
          <a:off x="251521" y="1252302"/>
          <a:ext cx="8640958" cy="2295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874">
                  <a:extLst>
                    <a:ext uri="{9D8B030D-6E8A-4147-A177-3AD203B41FA5}">
                      <a16:colId xmlns:a16="http://schemas.microsoft.com/office/drawing/2014/main" val="3990627559"/>
                    </a:ext>
                  </a:extLst>
                </a:gridCol>
                <a:gridCol w="398814">
                  <a:extLst>
                    <a:ext uri="{9D8B030D-6E8A-4147-A177-3AD203B41FA5}">
                      <a16:colId xmlns:a16="http://schemas.microsoft.com/office/drawing/2014/main" val="2919071995"/>
                    </a:ext>
                  </a:extLst>
                </a:gridCol>
                <a:gridCol w="4559097">
                  <a:extLst>
                    <a:ext uri="{9D8B030D-6E8A-4147-A177-3AD203B41FA5}">
                      <a16:colId xmlns:a16="http://schemas.microsoft.com/office/drawing/2014/main" val="164867336"/>
                    </a:ext>
                  </a:extLst>
                </a:gridCol>
                <a:gridCol w="426072">
                  <a:extLst>
                    <a:ext uri="{9D8B030D-6E8A-4147-A177-3AD203B41FA5}">
                      <a16:colId xmlns:a16="http://schemas.microsoft.com/office/drawing/2014/main" val="388602341"/>
                    </a:ext>
                  </a:extLst>
                </a:gridCol>
                <a:gridCol w="2525819">
                  <a:extLst>
                    <a:ext uri="{9D8B030D-6E8A-4147-A177-3AD203B41FA5}">
                      <a16:colId xmlns:a16="http://schemas.microsoft.com/office/drawing/2014/main" val="3092259929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09128882"/>
                    </a:ext>
                  </a:extLst>
                </a:gridCol>
              </a:tblGrid>
              <a:tr h="2576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파트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검토사항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담당자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해결방안</a:t>
                      </a: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2090659334"/>
                  </a:ext>
                </a:extLst>
              </a:tr>
              <a:tr h="380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C&amp;DHS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미션데이터</a:t>
                      </a:r>
                      <a:r>
                        <a:rPr lang="ko-KR" altLang="en-US" sz="900" u="none" strike="noStrike" dirty="0">
                          <a:effectLst/>
                        </a:rPr>
                        <a:t> 저장 구조 고려 필요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김이삭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데이터 핸들링을 위해 각각의 미션 데이터를 자체 정의 파일로 분할 관리</a:t>
                      </a:r>
                      <a:endParaRPr lang="en-US" altLang="ko-KR" sz="900" dirty="0"/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Closed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3532021534"/>
                  </a:ext>
                </a:extLst>
              </a:tr>
              <a:tr h="380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데이터가 </a:t>
                      </a:r>
                      <a:r>
                        <a:rPr lang="en-US" altLang="ko-KR" sz="900" u="none" strike="noStrike" dirty="0">
                          <a:effectLst/>
                        </a:rPr>
                        <a:t>full</a:t>
                      </a:r>
                      <a:r>
                        <a:rPr lang="ko-KR" altLang="en-US" sz="900" u="none" strike="noStrike" dirty="0">
                          <a:effectLst/>
                        </a:rPr>
                        <a:t>이 된 경우 처리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방법등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김이삭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중복 데이터 병합 및 오래된 데이터 삭제</a:t>
                      </a: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Closed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2768199452"/>
                  </a:ext>
                </a:extLst>
              </a:tr>
              <a:tr h="2576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Task</a:t>
                      </a:r>
                      <a:r>
                        <a:rPr lang="ko-KR" altLang="en-US" sz="900" u="none" strike="noStrike" dirty="0">
                          <a:effectLst/>
                        </a:rPr>
                        <a:t>가 불리는 주기가 재검토 필요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너무 자주 불림</a:t>
                      </a:r>
                      <a:r>
                        <a:rPr lang="en-US" altLang="ko-KR" sz="900" u="none" strike="noStrike" dirty="0">
                          <a:effectLst/>
                        </a:rPr>
                        <a:t>)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김현근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빈도를 줄임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Closed</a:t>
                      </a: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3807257972"/>
                  </a:ext>
                </a:extLst>
              </a:tr>
              <a:tr h="5039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 우선순위 결정에 빈도가 높은 </a:t>
                      </a:r>
                      <a:r>
                        <a:rPr lang="en-US" altLang="ko-KR" sz="900" u="none" strike="noStrike" dirty="0">
                          <a:effectLst/>
                        </a:rPr>
                        <a:t>Task</a:t>
                      </a:r>
                      <a:r>
                        <a:rPr lang="ko-KR" altLang="en-US" sz="900" u="none" strike="noStrike" dirty="0">
                          <a:effectLst/>
                        </a:rPr>
                        <a:t>를 상위로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올리는것도</a:t>
                      </a:r>
                      <a:r>
                        <a:rPr lang="ko-KR" altLang="en-US" sz="900" u="none" strike="noStrike" dirty="0">
                          <a:effectLst/>
                        </a:rPr>
                        <a:t> 고려해 볼 것</a:t>
                      </a:r>
                      <a:r>
                        <a:rPr lang="en-US" altLang="ko-KR" sz="900" u="none" strike="noStrike" dirty="0">
                          <a:effectLst/>
                        </a:rPr>
                        <a:t>. (</a:t>
                      </a:r>
                      <a:r>
                        <a:rPr lang="ko-KR" altLang="en-US" sz="900" u="none" strike="noStrike" dirty="0">
                          <a:effectLst/>
                        </a:rPr>
                        <a:t>다목적위성의 경우 우선순위는 빈도가 높은 것이 상위 였음</a:t>
                      </a:r>
                      <a:r>
                        <a:rPr lang="en-US" altLang="ko-KR" sz="900" u="none" strike="noStrike" dirty="0">
                          <a:effectLst/>
                        </a:rPr>
                        <a:t>.)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김현근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3369561664"/>
                  </a:ext>
                </a:extLst>
              </a:tr>
              <a:tr h="2576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사용하는 </a:t>
                      </a:r>
                      <a:r>
                        <a:rPr lang="en-US" altLang="ko-KR" sz="900" u="none" strike="noStrike" dirty="0">
                          <a:effectLst/>
                        </a:rPr>
                        <a:t>MCU (Cortex M4)</a:t>
                      </a:r>
                      <a:r>
                        <a:rPr lang="ko-KR" altLang="en-US" sz="900" u="none" strike="noStrike" dirty="0">
                          <a:effectLst/>
                        </a:rPr>
                        <a:t>의 </a:t>
                      </a:r>
                      <a:r>
                        <a:rPr lang="en-US" altLang="ko-KR" sz="900" u="none" strike="noStrike" dirty="0">
                          <a:effectLst/>
                        </a:rPr>
                        <a:t>heritage</a:t>
                      </a:r>
                      <a:r>
                        <a:rPr lang="ko-KR" altLang="en-US" sz="900" u="none" strike="noStrike" dirty="0">
                          <a:effectLst/>
                        </a:rPr>
                        <a:t>가 충분한가</a:t>
                      </a:r>
                      <a:r>
                        <a:rPr lang="en-US" altLang="ko-KR" sz="900" u="none" strike="noStrike" dirty="0">
                          <a:effectLst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김현근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조사 중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2645585850"/>
                  </a:ext>
                </a:extLst>
              </a:tr>
              <a:tr h="2576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시스템 </a:t>
                      </a:r>
                      <a:r>
                        <a:rPr lang="en-US" altLang="ko-KR" sz="900" u="none" strike="noStrike" dirty="0">
                          <a:effectLst/>
                        </a:rPr>
                        <a:t>Fault</a:t>
                      </a:r>
                      <a:r>
                        <a:rPr lang="ko-KR" altLang="en-US" sz="900" u="none" strike="noStrike" dirty="0">
                          <a:effectLst/>
                        </a:rPr>
                        <a:t>에 대한 관리방법 또는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운용개념</a:t>
                      </a:r>
                      <a:r>
                        <a:rPr lang="ko-KR" altLang="en-US" sz="900" u="none" strike="noStrike" dirty="0">
                          <a:effectLst/>
                        </a:rPr>
                        <a:t> 확립이 필요함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r>
                        <a:rPr lang="en-US" altLang="ko-KR" sz="900" u="none" strike="noStrike" dirty="0">
                          <a:effectLst/>
                        </a:rPr>
                        <a:t>; Fault manager)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김현근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36" marR="6436" marT="64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 marL="6436" marR="6436" marT="6436" marB="0" anchor="ctr"/>
                </a:tc>
                <a:extLst>
                  <a:ext uri="{0D108BD9-81ED-4DB2-BD59-A6C34878D82A}">
                    <a16:rowId xmlns:a16="http://schemas.microsoft.com/office/drawing/2014/main" val="58491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8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 txBox="1">
            <a:spLocks/>
          </p:cNvSpPr>
          <p:nvPr/>
        </p:nvSpPr>
        <p:spPr>
          <a:xfrm>
            <a:off x="179513" y="1169057"/>
            <a:ext cx="8784976" cy="5251045"/>
          </a:xfrm>
          <a:prstGeom prst="rect">
            <a:avLst/>
          </a:prstGeom>
        </p:spPr>
        <p:txBody>
          <a:bodyPr vert="horz" lIns="71931" tIns="35966" rIns="71931" bIns="35966" rtlCol="0">
            <a:normAutofit/>
          </a:bodyPr>
          <a:lstStyle>
            <a:lvl1pPr marL="292219" indent="-292219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1pPr>
            <a:lvl2pPr marL="360000" indent="-243516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2pPr>
            <a:lvl3pPr marL="974065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3pPr>
            <a:lvl4pPr marL="136369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4pPr>
            <a:lvl5pPr marL="1753316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700" kern="1200">
                <a:solidFill>
                  <a:srgbClr val="413787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ko-KR" sz="1846" dirty="0">
              <a:solidFill>
                <a:prstClr val="black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PDR</a:t>
            </a:r>
            <a:r>
              <a:rPr lang="ko-KR" altLang="en-US" dirty="0"/>
              <a:t> 이후 변경 사항</a:t>
            </a:r>
            <a:endParaRPr 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945362"/>
              </p:ext>
            </p:extLst>
          </p:nvPr>
        </p:nvGraphicFramePr>
        <p:xfrm>
          <a:off x="457201" y="965801"/>
          <a:ext cx="8229600" cy="3195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4153">
                  <a:extLst>
                    <a:ext uri="{9D8B030D-6E8A-4147-A177-3AD203B41FA5}">
                      <a16:colId xmlns:a16="http://schemas.microsoft.com/office/drawing/2014/main" val="2634361231"/>
                    </a:ext>
                  </a:extLst>
                </a:gridCol>
                <a:gridCol w="2432807">
                  <a:extLst>
                    <a:ext uri="{9D8B030D-6E8A-4147-A177-3AD203B41FA5}">
                      <a16:colId xmlns:a16="http://schemas.microsoft.com/office/drawing/2014/main" val="31683040"/>
                    </a:ext>
                  </a:extLst>
                </a:gridCol>
                <a:gridCol w="2449586">
                  <a:extLst>
                    <a:ext uri="{9D8B030D-6E8A-4147-A177-3AD203B41FA5}">
                      <a16:colId xmlns:a16="http://schemas.microsoft.com/office/drawing/2014/main" val="4181709158"/>
                    </a:ext>
                  </a:extLst>
                </a:gridCol>
                <a:gridCol w="2093054">
                  <a:extLst>
                    <a:ext uri="{9D8B030D-6E8A-4147-A177-3AD203B41FA5}">
                      <a16:colId xmlns:a16="http://schemas.microsoft.com/office/drawing/2014/main" val="2081813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변경사항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/>
                        <a:t>PDR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/>
                        <a:t>자체 </a:t>
                      </a:r>
                      <a:r>
                        <a:rPr lang="en-US" altLang="ko-KR" sz="1300"/>
                        <a:t>PDR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변경사유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3440228579"/>
                  </a:ext>
                </a:extLst>
              </a:tr>
              <a:tr h="33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보드 설계</a:t>
                      </a:r>
                      <a:r>
                        <a:rPr lang="en-US" altLang="ko-KR" sz="1300" baseline="0" dirty="0"/>
                        <a:t> – </a:t>
                      </a:r>
                      <a:r>
                        <a:rPr lang="ko-KR" altLang="en-US" sz="1300" baseline="0" dirty="0"/>
                        <a:t>인터페이스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300" b="0" dirty="0">
                          <a:effectLst/>
                        </a:rPr>
                        <a:t>온도센서를 </a:t>
                      </a:r>
                      <a:r>
                        <a:rPr lang="en-US" altLang="ko-KR" sz="1300" b="0" dirty="0">
                          <a:effectLst/>
                        </a:rPr>
                        <a:t>AHB/APB</a:t>
                      </a:r>
                      <a:r>
                        <a:rPr lang="ko-KR" altLang="en-US" sz="1300" b="0" dirty="0">
                          <a:effectLst/>
                        </a:rPr>
                        <a:t>에 바로 연결</a:t>
                      </a:r>
                      <a:r>
                        <a:rPr lang="en-US" altLang="ko-KR" sz="1300" b="0" dirty="0">
                          <a:effectLst/>
                        </a:rPr>
                        <a:t>,</a:t>
                      </a:r>
                      <a:r>
                        <a:rPr lang="en-US" altLang="ko-KR" sz="1300" b="0" baseline="0" dirty="0">
                          <a:effectLst/>
                        </a:rPr>
                        <a:t> PWM </a:t>
                      </a:r>
                      <a:r>
                        <a:rPr lang="ko-KR" altLang="en-US" sz="1300" b="0" baseline="0" dirty="0">
                          <a:effectLst/>
                        </a:rPr>
                        <a:t>존재</a:t>
                      </a:r>
                      <a:r>
                        <a:rPr lang="en-US" altLang="ko-KR" sz="1300" b="0" baseline="0" dirty="0">
                          <a:effectLst/>
                        </a:rPr>
                        <a:t>, Serial</a:t>
                      </a:r>
                      <a:endParaRPr lang="en-US" sz="1300" b="0" dirty="0">
                        <a:effectLst/>
                      </a:endParaRPr>
                    </a:p>
                  </a:txBody>
                  <a:tcPr marL="0" marR="175846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/>
                        <a:t>온도센서를 위해 </a:t>
                      </a:r>
                      <a:r>
                        <a:rPr lang="en-US" altLang="ko-KR" sz="1300"/>
                        <a:t>16ch ADC</a:t>
                      </a:r>
                      <a:r>
                        <a:rPr lang="ko-KR" altLang="en-US" sz="1300"/>
                        <a:t>를 중간에 넣고</a:t>
                      </a:r>
                      <a:r>
                        <a:rPr lang="en-US" altLang="ko-KR" sz="1300"/>
                        <a:t>, PWM</a:t>
                      </a:r>
                      <a:r>
                        <a:rPr lang="ko-KR" altLang="en-US" sz="1300"/>
                        <a:t>을 제거</a:t>
                      </a:r>
                      <a:r>
                        <a:rPr lang="en-US" altLang="ko-KR" sz="1300"/>
                        <a:t>, Serial</a:t>
                      </a:r>
                      <a:r>
                        <a:rPr lang="ko-KR" altLang="en-US" sz="1300"/>
                        <a:t>을 </a:t>
                      </a:r>
                      <a:r>
                        <a:rPr lang="en-US" altLang="ko-KR" sz="1300"/>
                        <a:t>UART</a:t>
                      </a:r>
                      <a:r>
                        <a:rPr lang="ko-KR" altLang="en-US" sz="1300"/>
                        <a:t>로 확정</a:t>
                      </a:r>
                      <a:endParaRPr lang="en-US" altLang="ko-KR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/>
                        <a:t>잘못 설계되었던 부분들을 제거 및 변경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369562218"/>
                  </a:ext>
                </a:extLst>
              </a:tr>
              <a:tr h="2139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알고리즘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적합한 운용 알고리즘으로 변경이 필요하였기에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030651178"/>
                  </a:ext>
                </a:extLst>
              </a:tr>
              <a:tr h="184248">
                <a:tc>
                  <a:txBody>
                    <a:bodyPr/>
                    <a:lstStyle/>
                    <a:p>
                      <a:pPr marL="0" marR="0" indent="0" algn="ctr" defTabSz="7193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요구조건 </a:t>
                      </a:r>
                      <a:r>
                        <a:rPr lang="en-US" altLang="ko-KR" sz="13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13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데이터 보존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데이터 메모리 초과시 지상국 명령 대기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데이터 메모리 초과시 중복 데이터</a:t>
                      </a:r>
                      <a:r>
                        <a:rPr lang="ko-KR" altLang="en-US" sz="1300" baseline="0" dirty="0"/>
                        <a:t> 병합</a:t>
                      </a:r>
                      <a:r>
                        <a:rPr lang="en-US" altLang="ko-KR" sz="1300" baseline="0" dirty="0"/>
                        <a:t>, </a:t>
                      </a:r>
                      <a:r>
                        <a:rPr lang="ko-KR" altLang="en-US" sz="1300" baseline="0" dirty="0"/>
                        <a:t>오래된 데이터 삭제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지상국과 연결이 되면 데이터 전송을 통해 데이터 메모리가 비워지게 되기 때문에 요구조건이 말이 안되어서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035455633"/>
                  </a:ext>
                </a:extLst>
              </a:tr>
              <a:tr h="2763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Task </a:t>
                      </a:r>
                      <a:r>
                        <a:rPr lang="ko-KR" altLang="en-US" sz="1300" dirty="0"/>
                        <a:t>별 빈도 및 우선순위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10, 20, 40 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300" dirty="0"/>
                        <a:t>1, 2, 3 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300" dirty="0"/>
                        <a:t>각 </a:t>
                      </a:r>
                      <a:r>
                        <a:rPr lang="en-US" altLang="ko-KR" sz="1300" dirty="0"/>
                        <a:t>Task</a:t>
                      </a:r>
                      <a:r>
                        <a:rPr lang="ko-KR" altLang="en-US" sz="1300" dirty="0"/>
                        <a:t>가 너무 자주 호출되며</a:t>
                      </a:r>
                      <a:r>
                        <a:rPr lang="en-US" altLang="ko-KR" sz="1300" dirty="0"/>
                        <a:t>,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중요 이벤트를 인터럽트로 처리가 가능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359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4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7577457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C&amp;DHS </a:t>
            </a:r>
            <a:r>
              <a:rPr lang="ko-KR" altLang="en-US" dirty="0"/>
              <a:t>요구조건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5051" y="6353633"/>
            <a:ext cx="410561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※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 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I: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검사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923" dirty="0">
                <a:solidFill>
                  <a:prstClr val="black"/>
                </a:solidFill>
                <a:latin typeface="맑은 고딕"/>
              </a:rPr>
              <a:t>Inspection), A: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분석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923" dirty="0">
                <a:solidFill>
                  <a:prstClr val="black"/>
                </a:solidFill>
                <a:latin typeface="맑은 고딕"/>
              </a:rPr>
              <a:t>Analysis), D: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시연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923" dirty="0">
                <a:solidFill>
                  <a:prstClr val="black"/>
                </a:solidFill>
                <a:latin typeface="맑은 고딕"/>
              </a:rPr>
              <a:t>Demonstration), T: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시험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923" dirty="0">
                <a:solidFill>
                  <a:prstClr val="black"/>
                </a:solidFill>
                <a:latin typeface="맑은 고딕"/>
              </a:rPr>
              <a:t>Test)</a:t>
            </a:r>
            <a:endParaRPr lang="en-US" sz="923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0246"/>
              </p:ext>
            </p:extLst>
          </p:nvPr>
        </p:nvGraphicFramePr>
        <p:xfrm>
          <a:off x="185051" y="1169057"/>
          <a:ext cx="8773897" cy="5184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10">
                  <a:extLst>
                    <a:ext uri="{9D8B030D-6E8A-4147-A177-3AD203B41FA5}">
                      <a16:colId xmlns:a16="http://schemas.microsoft.com/office/drawing/2014/main" val="4162679125"/>
                    </a:ext>
                  </a:extLst>
                </a:gridCol>
                <a:gridCol w="6115140">
                  <a:extLst>
                    <a:ext uri="{9D8B030D-6E8A-4147-A177-3AD203B41FA5}">
                      <a16:colId xmlns:a16="http://schemas.microsoft.com/office/drawing/2014/main" val="1321743585"/>
                    </a:ext>
                  </a:extLst>
                </a:gridCol>
                <a:gridCol w="73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제목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HCI Popp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요구조건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HCI Popp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검증 방법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62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</a:t>
                      </a:r>
                      <a:endParaRPr kumimoji="0" lang="en-US" sz="1100" b="1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58287787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Operating System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실시간 운영체제</a:t>
                      </a:r>
                      <a:r>
                        <a:rPr lang="en-US" altLang="ko-KR" sz="1000" kern="0" spc="0" dirty="0">
                          <a:effectLst/>
                        </a:rPr>
                        <a:t>(RTOS)</a:t>
                      </a:r>
                      <a:r>
                        <a:rPr lang="ko-KR" altLang="en-US" sz="1000" kern="0" spc="0" dirty="0">
                          <a:effectLst/>
                        </a:rPr>
                        <a:t>를 가져야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임무 지속성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ko-KR" altLang="en-US" sz="1000" kern="0" spc="0" dirty="0" err="1">
                          <a:effectLst/>
                        </a:rPr>
                        <a:t>지상국의</a:t>
                      </a:r>
                      <a:r>
                        <a:rPr lang="ko-KR" altLang="en-US" sz="1000" kern="0" spc="0" dirty="0">
                          <a:effectLst/>
                        </a:rPr>
                        <a:t> 별도 명령 없이 최소 </a:t>
                      </a:r>
                      <a:r>
                        <a:rPr lang="en-US" altLang="ko-KR" sz="1000" kern="0" spc="0" dirty="0">
                          <a:effectLst/>
                        </a:rPr>
                        <a:t>3</a:t>
                      </a:r>
                      <a:r>
                        <a:rPr lang="ko-KR" altLang="en-US" sz="1000" kern="0" spc="0" dirty="0">
                          <a:effectLst/>
                        </a:rPr>
                        <a:t>일 이상 작동해야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D, 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634557947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임무 지속성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별도의 지상국 명령이 없을 경우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미리 지정된 동작을 수행해야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3479222498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CDSR0104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상태 이상 검출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각 파트 부품의 고장을 검출 가능해야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D, 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975647820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데이터 보존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별도의 지상국 명령이 없을 경우</a:t>
                      </a:r>
                      <a:r>
                        <a:rPr lang="en-US" altLang="ko-KR" sz="1000" kern="0" spc="0" dirty="0">
                          <a:effectLst/>
                        </a:rPr>
                        <a:t>, </a:t>
                      </a:r>
                      <a:r>
                        <a:rPr lang="ko-KR" altLang="en-US" sz="1000" kern="0" spc="0" dirty="0">
                          <a:effectLst/>
                        </a:rPr>
                        <a:t>데이터 손실이 발생하지 않도록 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A, 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604975306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CDSR0106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데이터 보존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C&amp;DHS</a:t>
                      </a:r>
                      <a:r>
                        <a:rPr lang="ko-KR" altLang="en-US" sz="1000" kern="0" spc="0">
                          <a:effectLst/>
                        </a:rPr>
                        <a:t>는 데이터가 메모리를 초과 할 경우</a:t>
                      </a:r>
                      <a:r>
                        <a:rPr lang="en-US" altLang="ko-KR" sz="1000" kern="0" spc="0"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effectLst/>
                        </a:rPr>
                        <a:t>비슷한 값들을 정리해서 제거하며 오래된 데이터부터 제거한다</a:t>
                      </a:r>
                      <a:r>
                        <a:rPr lang="en-US" altLang="ko-KR" sz="1000" kern="0" spc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A, 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500196060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CDSR0107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임무 일정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Vision Cube</a:t>
                      </a:r>
                      <a:r>
                        <a:rPr lang="ko-KR" altLang="en-US" sz="1000" kern="0" spc="0" dirty="0">
                          <a:effectLst/>
                        </a:rPr>
                        <a:t>의 임무 일정을 관리해야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576461397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임무 일정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ko-KR" altLang="en-US" sz="1000" kern="0" spc="0" dirty="0" err="1">
                          <a:effectLst/>
                        </a:rPr>
                        <a:t>지상국의</a:t>
                      </a:r>
                      <a:r>
                        <a:rPr lang="ko-KR" altLang="en-US" sz="1000" kern="0" spc="0" dirty="0">
                          <a:effectLst/>
                        </a:rPr>
                        <a:t> 명령에 따라 임무 일정을 수행해야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A, 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3550806132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CDSR0109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effectLst/>
                        </a:rPr>
                        <a:t>오류 대처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C&amp;DHS</a:t>
                      </a:r>
                      <a:r>
                        <a:rPr lang="ko-KR" altLang="en-US" sz="1000" kern="0" spc="0">
                          <a:effectLst/>
                        </a:rPr>
                        <a:t>는 운용상의 에러 발생 시</a:t>
                      </a:r>
                      <a:r>
                        <a:rPr lang="en-US" altLang="ko-KR" sz="1000" kern="0" spc="0"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effectLst/>
                        </a:rPr>
                        <a:t>데이터를 모두 저장하고</a:t>
                      </a:r>
                      <a:r>
                        <a:rPr lang="en-US" altLang="ko-KR" sz="1000" kern="0" spc="0">
                          <a:effectLst/>
                        </a:rPr>
                        <a:t>, </a:t>
                      </a:r>
                      <a:r>
                        <a:rPr lang="ko-KR" altLang="en-US" sz="1000" kern="0" spc="0">
                          <a:effectLst/>
                        </a:rPr>
                        <a:t>재부팅을 시도해야 한다</a:t>
                      </a:r>
                      <a:r>
                        <a:rPr lang="en-US" altLang="ko-KR" sz="1000" kern="0" spc="0">
                          <a:effectLst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A, 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671551422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CDSR0110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전력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배터리의 잔량이 부족하면 각 시스템의 임무를 중단하고 배터리를 충전해야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A, 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CDSR0111</a:t>
                      </a:r>
                      <a:endParaRPr kumimoji="0" lang="en-US" altLang="ko-KR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C&amp;DHS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각 보드에 장착된 온도센서로부터 아날로그 온도데이터를 수집하여 위성의 온도를 모니터링한다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577498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CDSR0112</a:t>
                      </a:r>
                      <a:endParaRPr kumimoji="0" lang="en-US" altLang="ko-KR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히터 제어</a:t>
                      </a: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C&amp;DHS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위성에 장착된 모든 히터의 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제어한다</a:t>
                      </a:r>
                      <a:r>
                        <a:rPr lang="en-US" altLang="ko-KR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362749740"/>
                  </a:ext>
                </a:extLst>
              </a:tr>
              <a:tr h="221162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성능</a:t>
                      </a:r>
                      <a:endParaRPr kumimoji="0" lang="en-US" altLang="ko-K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CDSR0201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C&amp;DHS </a:t>
                      </a:r>
                      <a:r>
                        <a:rPr lang="ko-KR" altLang="en-US" sz="1000" kern="0" spc="0" dirty="0">
                          <a:effectLst/>
                        </a:rPr>
                        <a:t>전력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의 소모전력은 </a:t>
                      </a:r>
                      <a:r>
                        <a:rPr lang="en-US" altLang="ko-KR" sz="1000" kern="0" spc="0" dirty="0">
                          <a:effectLst/>
                        </a:rPr>
                        <a:t>1W </a:t>
                      </a:r>
                      <a:r>
                        <a:rPr lang="ko-KR" altLang="en-US" sz="1000" kern="0" spc="0" dirty="0">
                          <a:effectLst/>
                        </a:rPr>
                        <a:t>이하여야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I, 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645893527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CDSR0202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Clock speed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의 </a:t>
                      </a:r>
                      <a:r>
                        <a:rPr lang="en-US" altLang="ko-KR" sz="1000" kern="0" spc="0" dirty="0">
                          <a:effectLst/>
                        </a:rPr>
                        <a:t>Clock speed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40MHz </a:t>
                      </a:r>
                      <a:r>
                        <a:rPr lang="ko-KR" altLang="en-US" sz="1000" kern="0" spc="0" dirty="0">
                          <a:effectLst/>
                        </a:rPr>
                        <a:t>이상이어야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62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</a:t>
                      </a:r>
                      <a:endParaRPr kumimoji="0" lang="en-US" altLang="ko-K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9724422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CDSR0301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Support SD card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2GB </a:t>
                      </a:r>
                      <a:r>
                        <a:rPr lang="ko-KR" altLang="en-US" sz="1000" kern="0" spc="0" dirty="0">
                          <a:effectLst/>
                        </a:rPr>
                        <a:t>이상의 </a:t>
                      </a:r>
                      <a:r>
                        <a:rPr lang="en-US" altLang="ko-KR" sz="1000" kern="0" spc="0" dirty="0">
                          <a:effectLst/>
                        </a:rPr>
                        <a:t>SD </a:t>
                      </a:r>
                      <a:r>
                        <a:rPr lang="ko-KR" altLang="en-US" sz="1000" kern="0" spc="0" dirty="0">
                          <a:effectLst/>
                        </a:rPr>
                        <a:t>카드를 지원해야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955059859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CDSR0302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Code Storage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2MB </a:t>
                      </a:r>
                      <a:r>
                        <a:rPr lang="ko-KR" altLang="en-US" sz="1000" kern="0" spc="0" dirty="0">
                          <a:effectLst/>
                        </a:rPr>
                        <a:t>이상의 </a:t>
                      </a:r>
                      <a:r>
                        <a:rPr lang="en-US" altLang="ko-KR" sz="1000" kern="0" spc="0" dirty="0">
                          <a:effectLst/>
                        </a:rPr>
                        <a:t>Code Storage</a:t>
                      </a:r>
                      <a:r>
                        <a:rPr lang="ko-KR" altLang="en-US" sz="1000" kern="0" spc="0" dirty="0">
                          <a:effectLst/>
                        </a:rPr>
                        <a:t>를 가져야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2828203420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CDSR0303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RAM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1MB </a:t>
                      </a:r>
                      <a:r>
                        <a:rPr lang="ko-KR" altLang="en-US" sz="1000" kern="0" spc="0" dirty="0">
                          <a:effectLst/>
                        </a:rPr>
                        <a:t>이상의 </a:t>
                      </a:r>
                      <a:r>
                        <a:rPr lang="en-US" altLang="ko-KR" sz="1000" kern="0" spc="0" dirty="0">
                          <a:effectLst/>
                        </a:rPr>
                        <a:t>RAM</a:t>
                      </a:r>
                      <a:r>
                        <a:rPr lang="ko-KR" altLang="en-US" sz="1000" kern="0" spc="0" dirty="0">
                          <a:effectLst/>
                        </a:rPr>
                        <a:t>을 가져야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489205307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CDSR0304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Data Storage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effectLst/>
                        </a:rPr>
                        <a:t>C&amp;DHS</a:t>
                      </a:r>
                      <a:r>
                        <a:rPr lang="ko-KR" altLang="en-US" sz="1000" kern="0" spc="0" dirty="0">
                          <a:effectLst/>
                        </a:rPr>
                        <a:t>는 </a:t>
                      </a:r>
                      <a:r>
                        <a:rPr lang="en-US" altLang="ko-KR" sz="1000" kern="0" spc="0" dirty="0">
                          <a:effectLst/>
                        </a:rPr>
                        <a:t>2MB </a:t>
                      </a:r>
                      <a:r>
                        <a:rPr lang="ko-KR" altLang="en-US" sz="1000" kern="0" spc="0" dirty="0">
                          <a:effectLst/>
                        </a:rPr>
                        <a:t>이상의 </a:t>
                      </a:r>
                      <a:r>
                        <a:rPr lang="en-US" altLang="ko-KR" sz="1000" kern="0" spc="0" dirty="0">
                          <a:effectLst/>
                        </a:rPr>
                        <a:t>Data </a:t>
                      </a:r>
                      <a:r>
                        <a:rPr lang="ko-KR" altLang="en-US" sz="1000" kern="0" spc="0" dirty="0">
                          <a:effectLst/>
                        </a:rPr>
                        <a:t>저장 용량을 가져야 한다</a:t>
                      </a:r>
                      <a:r>
                        <a:rPr lang="en-US" altLang="ko-KR" sz="1000" kern="0" spc="0" dirty="0"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3676473876"/>
                  </a:ext>
                </a:extLst>
              </a:tr>
              <a:tr h="221162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인터페이스</a:t>
                      </a:r>
                      <a:endParaRPr kumimoji="0" lang="en-US" altLang="ko-K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9788" marR="59788" marT="16530" marB="1653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56609496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CDSR0501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C&amp;DHS CAN bus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kern="0" spc="0">
                          <a:effectLst/>
                        </a:rPr>
                        <a:t>C&amp;DHS</a:t>
                      </a:r>
                      <a:r>
                        <a:rPr lang="ko-KR" altLang="en-US" sz="1000" kern="0" spc="0">
                          <a:effectLst/>
                        </a:rPr>
                        <a:t>는 </a:t>
                      </a:r>
                      <a:r>
                        <a:rPr lang="en-US" sz="1000" kern="0" spc="0">
                          <a:effectLst/>
                        </a:rPr>
                        <a:t>CAN(controller Area Network) bus interface</a:t>
                      </a:r>
                      <a:r>
                        <a:rPr lang="ko-KR" altLang="en-US" sz="1000" kern="0" spc="0">
                          <a:effectLst/>
                        </a:rPr>
                        <a:t>를 가진다</a:t>
                      </a:r>
                      <a:r>
                        <a:rPr lang="en-US" altLang="ko-KR" sz="1000" kern="0" spc="0">
                          <a:effectLst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CDSR0502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effectLst/>
                        </a:rPr>
                        <a:t>C&amp;DHS Interface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effectLst/>
                        </a:rPr>
                        <a:t>C&amp;DHS</a:t>
                      </a:r>
                      <a:r>
                        <a:rPr lang="ko-KR" altLang="en-US" sz="1000" kern="0" spc="0">
                          <a:effectLst/>
                        </a:rPr>
                        <a:t>는 </a:t>
                      </a:r>
                      <a:r>
                        <a:rPr lang="en-US" altLang="ko-KR" sz="1000" kern="0" spc="0">
                          <a:effectLst/>
                        </a:rPr>
                        <a:t>I2C, SPI </a:t>
                      </a:r>
                      <a:r>
                        <a:rPr lang="ko-KR" altLang="en-US" sz="1000" kern="0" spc="0">
                          <a:effectLst/>
                        </a:rPr>
                        <a:t>인터페이스를 가지며</a:t>
                      </a:r>
                      <a:r>
                        <a:rPr lang="en-US" altLang="ko-KR" sz="1000" kern="0" spc="0">
                          <a:effectLst/>
                        </a:rPr>
                        <a:t>, PWM </a:t>
                      </a:r>
                      <a:r>
                        <a:rPr lang="ko-KR" altLang="en-US" sz="1000" kern="0" spc="0">
                          <a:effectLst/>
                        </a:rPr>
                        <a:t>신호를 생성할 수 있어야 한다</a:t>
                      </a:r>
                      <a:r>
                        <a:rPr lang="en-US" altLang="ko-KR" sz="1000" kern="0" spc="0">
                          <a:effectLst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9788" marR="59788" marT="16530" marB="1653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1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582" y="353845"/>
            <a:ext cx="6979237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Prototype Board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050" y="6353633"/>
            <a:ext cx="162256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※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 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AF : Alternative function</a:t>
            </a:r>
            <a:endParaRPr lang="en-US" sz="923" dirty="0">
              <a:solidFill>
                <a:prstClr val="black"/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/>
          <a:stretch/>
        </p:blipFill>
        <p:spPr>
          <a:xfrm>
            <a:off x="659762" y="1170954"/>
            <a:ext cx="3579894" cy="4746157"/>
          </a:xfrm>
        </p:spPr>
      </p:pic>
      <p:graphicFrame>
        <p:nvGraphicFramePr>
          <p:cNvPr id="7" name="내용 개체 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320193"/>
              </p:ext>
            </p:extLst>
          </p:nvPr>
        </p:nvGraphicFramePr>
        <p:xfrm>
          <a:off x="4648200" y="1832463"/>
          <a:ext cx="4038600" cy="3561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8461">
                  <a:extLst>
                    <a:ext uri="{9D8B030D-6E8A-4147-A177-3AD203B41FA5}">
                      <a16:colId xmlns:a16="http://schemas.microsoft.com/office/drawing/2014/main" val="264355155"/>
                    </a:ext>
                  </a:extLst>
                </a:gridCol>
                <a:gridCol w="2320139">
                  <a:extLst>
                    <a:ext uri="{9D8B030D-6E8A-4147-A177-3AD203B41FA5}">
                      <a16:colId xmlns:a16="http://schemas.microsoft.com/office/drawing/2014/main" val="774615283"/>
                    </a:ext>
                  </a:extLst>
                </a:gridCol>
              </a:tblGrid>
              <a:tr h="3423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Features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02634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marL="84406" marR="84406" marT="42203" marB="4220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marL="84406" marR="84406" marT="42203" marB="4220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5955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MCU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ARM Cortex-M4F</a:t>
                      </a:r>
                      <a:r>
                        <a:rPr lang="en-US" altLang="ko-KR" sz="1300" baseline="0" dirty="0"/>
                        <a:t> 168MHz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05621718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Embeded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en-US" altLang="ko-KR" sz="1300" dirty="0"/>
                        <a:t>Flash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1MB Flash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17559567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Embeded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en-US" altLang="ko-KR" sz="1300" dirty="0"/>
                        <a:t>RAM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192KB RAM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9877337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External storage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SRAM, PSRAM, NOR Flash,</a:t>
                      </a:r>
                      <a:r>
                        <a:rPr lang="en-US" altLang="ko-KR" sz="1300" baseline="0" dirty="0"/>
                        <a:t> etc.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256251339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PC</a:t>
                      </a:r>
                      <a:r>
                        <a:rPr lang="en-US" altLang="ko-KR" sz="1300" baseline="0" dirty="0"/>
                        <a:t> connection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USB</a:t>
                      </a:r>
                      <a:r>
                        <a:rPr lang="en-US" altLang="ko-KR" sz="1300" baseline="0" dirty="0"/>
                        <a:t> type A to Mini-B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425291175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Board power</a:t>
                      </a:r>
                      <a:r>
                        <a:rPr lang="en-US" altLang="ko-KR" sz="1300" baseline="0" dirty="0"/>
                        <a:t> supply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5V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3026648074"/>
                  </a:ext>
                </a:extLst>
              </a:tr>
              <a:tr h="474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External application power supply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3V and 5V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216884784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Interfaces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CAN, I2C, UART, SPI, I2C,</a:t>
                      </a:r>
                      <a:r>
                        <a:rPr lang="en-US" altLang="ko-KR" sz="1300" baseline="0" dirty="0"/>
                        <a:t> etc.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49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7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7378050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C&amp;DHS </a:t>
            </a:r>
            <a:r>
              <a:rPr lang="ko-KR" altLang="en-US" dirty="0"/>
              <a:t>보드 설계</a:t>
            </a:r>
            <a:r>
              <a:rPr lang="en-US" altLang="ko-KR" dirty="0"/>
              <a:t>(1)</a:t>
            </a:r>
            <a:endParaRPr 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9" t="14262" r="2247" b="20742"/>
          <a:stretch/>
        </p:blipFill>
        <p:spPr>
          <a:xfrm>
            <a:off x="2245588" y="2697842"/>
            <a:ext cx="5051638" cy="3124039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5967847" y="3009414"/>
            <a:ext cx="332345" cy="265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85814" y="2711109"/>
            <a:ext cx="155375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S-band Transmitter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041227" y="3322872"/>
            <a:ext cx="398814" cy="265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 rot="20712118">
            <a:off x="2693339" y="3331203"/>
            <a:ext cx="2264855" cy="2475387"/>
          </a:xfrm>
          <a:custGeom>
            <a:avLst/>
            <a:gdLst>
              <a:gd name="connsiteX0" fmla="*/ 0 w 1789246"/>
              <a:gd name="connsiteY0" fmla="*/ 0 h 2472150"/>
              <a:gd name="connsiteX1" fmla="*/ 1789246 w 1789246"/>
              <a:gd name="connsiteY1" fmla="*/ 0 h 2472150"/>
              <a:gd name="connsiteX2" fmla="*/ 1789246 w 1789246"/>
              <a:gd name="connsiteY2" fmla="*/ 2472150 h 2472150"/>
              <a:gd name="connsiteX3" fmla="*/ 0 w 1789246"/>
              <a:gd name="connsiteY3" fmla="*/ 2472150 h 2472150"/>
              <a:gd name="connsiteX4" fmla="*/ 0 w 1789246"/>
              <a:gd name="connsiteY4" fmla="*/ 0 h 2472150"/>
              <a:gd name="connsiteX0" fmla="*/ 0 w 2151067"/>
              <a:gd name="connsiteY0" fmla="*/ 67778 h 2472150"/>
              <a:gd name="connsiteX1" fmla="*/ 2151067 w 2151067"/>
              <a:gd name="connsiteY1" fmla="*/ 0 h 2472150"/>
              <a:gd name="connsiteX2" fmla="*/ 2151067 w 2151067"/>
              <a:gd name="connsiteY2" fmla="*/ 2472150 h 2472150"/>
              <a:gd name="connsiteX3" fmla="*/ 361821 w 2151067"/>
              <a:gd name="connsiteY3" fmla="*/ 2472150 h 2472150"/>
              <a:gd name="connsiteX4" fmla="*/ 0 w 2151067"/>
              <a:gd name="connsiteY4" fmla="*/ 67778 h 2472150"/>
              <a:gd name="connsiteX0" fmla="*/ 0 w 2151067"/>
              <a:gd name="connsiteY0" fmla="*/ 0 h 2404372"/>
              <a:gd name="connsiteX1" fmla="*/ 1228167 w 2151067"/>
              <a:gd name="connsiteY1" fmla="*/ 40930 h 2404372"/>
              <a:gd name="connsiteX2" fmla="*/ 2151067 w 2151067"/>
              <a:gd name="connsiteY2" fmla="*/ 2404372 h 2404372"/>
              <a:gd name="connsiteX3" fmla="*/ 361821 w 2151067"/>
              <a:gd name="connsiteY3" fmla="*/ 2404372 h 2404372"/>
              <a:gd name="connsiteX4" fmla="*/ 0 w 2151067"/>
              <a:gd name="connsiteY4" fmla="*/ 0 h 2404372"/>
              <a:gd name="connsiteX0" fmla="*/ 124808 w 2275875"/>
              <a:gd name="connsiteY0" fmla="*/ 0 h 2404372"/>
              <a:gd name="connsiteX1" fmla="*/ 1622 w 2275875"/>
              <a:gd name="connsiteY1" fmla="*/ 23193 h 2404372"/>
              <a:gd name="connsiteX2" fmla="*/ 1352975 w 2275875"/>
              <a:gd name="connsiteY2" fmla="*/ 40930 h 2404372"/>
              <a:gd name="connsiteX3" fmla="*/ 2275875 w 2275875"/>
              <a:gd name="connsiteY3" fmla="*/ 2404372 h 2404372"/>
              <a:gd name="connsiteX4" fmla="*/ 486629 w 2275875"/>
              <a:gd name="connsiteY4" fmla="*/ 2404372 h 2404372"/>
              <a:gd name="connsiteX5" fmla="*/ 124808 w 2275875"/>
              <a:gd name="connsiteY5" fmla="*/ 0 h 2404372"/>
              <a:gd name="connsiteX0" fmla="*/ 31541 w 2277840"/>
              <a:gd name="connsiteY0" fmla="*/ 12935 h 2382279"/>
              <a:gd name="connsiteX1" fmla="*/ 3587 w 2277840"/>
              <a:gd name="connsiteY1" fmla="*/ 1100 h 2382279"/>
              <a:gd name="connsiteX2" fmla="*/ 1354940 w 2277840"/>
              <a:gd name="connsiteY2" fmla="*/ 18837 h 2382279"/>
              <a:gd name="connsiteX3" fmla="*/ 2277840 w 2277840"/>
              <a:gd name="connsiteY3" fmla="*/ 2382279 h 2382279"/>
              <a:gd name="connsiteX4" fmla="*/ 488594 w 2277840"/>
              <a:gd name="connsiteY4" fmla="*/ 2382279 h 2382279"/>
              <a:gd name="connsiteX5" fmla="*/ 31541 w 2277840"/>
              <a:gd name="connsiteY5" fmla="*/ 12935 h 2382279"/>
              <a:gd name="connsiteX0" fmla="*/ 31541 w 2277840"/>
              <a:gd name="connsiteY0" fmla="*/ 12935 h 2600044"/>
              <a:gd name="connsiteX1" fmla="*/ 3587 w 2277840"/>
              <a:gd name="connsiteY1" fmla="*/ 1100 h 2600044"/>
              <a:gd name="connsiteX2" fmla="*/ 1354940 w 2277840"/>
              <a:gd name="connsiteY2" fmla="*/ 18837 h 2600044"/>
              <a:gd name="connsiteX3" fmla="*/ 2277840 w 2277840"/>
              <a:gd name="connsiteY3" fmla="*/ 2382279 h 2600044"/>
              <a:gd name="connsiteX4" fmla="*/ 792177 w 2277840"/>
              <a:gd name="connsiteY4" fmla="*/ 2600044 h 2600044"/>
              <a:gd name="connsiteX5" fmla="*/ 31541 w 2277840"/>
              <a:gd name="connsiteY5" fmla="*/ 12935 h 2600044"/>
              <a:gd name="connsiteX0" fmla="*/ 0 w 2282694"/>
              <a:gd name="connsiteY0" fmla="*/ 20286 h 2599815"/>
              <a:gd name="connsiteX1" fmla="*/ 8441 w 2282694"/>
              <a:gd name="connsiteY1" fmla="*/ 871 h 2599815"/>
              <a:gd name="connsiteX2" fmla="*/ 1359794 w 2282694"/>
              <a:gd name="connsiteY2" fmla="*/ 18608 h 2599815"/>
              <a:gd name="connsiteX3" fmla="*/ 2282694 w 2282694"/>
              <a:gd name="connsiteY3" fmla="*/ 2382050 h 2599815"/>
              <a:gd name="connsiteX4" fmla="*/ 797031 w 2282694"/>
              <a:gd name="connsiteY4" fmla="*/ 2599815 h 2599815"/>
              <a:gd name="connsiteX5" fmla="*/ 0 w 2282694"/>
              <a:gd name="connsiteY5" fmla="*/ 20286 h 2599815"/>
              <a:gd name="connsiteX0" fmla="*/ 0 w 2501972"/>
              <a:gd name="connsiteY0" fmla="*/ 20286 h 2599815"/>
              <a:gd name="connsiteX1" fmla="*/ 8441 w 2501972"/>
              <a:gd name="connsiteY1" fmla="*/ 871 h 2599815"/>
              <a:gd name="connsiteX2" fmla="*/ 1359794 w 2501972"/>
              <a:gd name="connsiteY2" fmla="*/ 18608 h 2599815"/>
              <a:gd name="connsiteX3" fmla="*/ 2501972 w 2501972"/>
              <a:gd name="connsiteY3" fmla="*/ 2268019 h 2599815"/>
              <a:gd name="connsiteX4" fmla="*/ 797031 w 2501972"/>
              <a:gd name="connsiteY4" fmla="*/ 2599815 h 2599815"/>
              <a:gd name="connsiteX5" fmla="*/ 0 w 2501972"/>
              <a:gd name="connsiteY5" fmla="*/ 20286 h 2599815"/>
              <a:gd name="connsiteX0" fmla="*/ 0 w 2501972"/>
              <a:gd name="connsiteY0" fmla="*/ 20286 h 2681852"/>
              <a:gd name="connsiteX1" fmla="*/ 8441 w 2501972"/>
              <a:gd name="connsiteY1" fmla="*/ 871 h 2681852"/>
              <a:gd name="connsiteX2" fmla="*/ 1359794 w 2501972"/>
              <a:gd name="connsiteY2" fmla="*/ 18608 h 2681852"/>
              <a:gd name="connsiteX3" fmla="*/ 2501972 w 2501972"/>
              <a:gd name="connsiteY3" fmla="*/ 2268019 h 2681852"/>
              <a:gd name="connsiteX4" fmla="*/ 749565 w 2501972"/>
              <a:gd name="connsiteY4" fmla="*/ 2681852 h 2681852"/>
              <a:gd name="connsiteX5" fmla="*/ 0 w 2501972"/>
              <a:gd name="connsiteY5" fmla="*/ 20286 h 2681852"/>
              <a:gd name="connsiteX0" fmla="*/ 0 w 2454806"/>
              <a:gd name="connsiteY0" fmla="*/ 20286 h 2681852"/>
              <a:gd name="connsiteX1" fmla="*/ 8441 w 2454806"/>
              <a:gd name="connsiteY1" fmla="*/ 871 h 2681852"/>
              <a:gd name="connsiteX2" fmla="*/ 1359794 w 2454806"/>
              <a:gd name="connsiteY2" fmla="*/ 18608 h 2681852"/>
              <a:gd name="connsiteX3" fmla="*/ 2454806 w 2454806"/>
              <a:gd name="connsiteY3" fmla="*/ 2479105 h 2681852"/>
              <a:gd name="connsiteX4" fmla="*/ 749565 w 2454806"/>
              <a:gd name="connsiteY4" fmla="*/ 2681852 h 2681852"/>
              <a:gd name="connsiteX5" fmla="*/ 0 w 2454806"/>
              <a:gd name="connsiteY5" fmla="*/ 20286 h 2681852"/>
              <a:gd name="connsiteX0" fmla="*/ 0 w 2454806"/>
              <a:gd name="connsiteY0" fmla="*/ 20286 h 2681852"/>
              <a:gd name="connsiteX1" fmla="*/ 8441 w 2454806"/>
              <a:gd name="connsiteY1" fmla="*/ 871 h 2681852"/>
              <a:gd name="connsiteX2" fmla="*/ 1184191 w 2454806"/>
              <a:gd name="connsiteY2" fmla="*/ 32403 h 2681852"/>
              <a:gd name="connsiteX3" fmla="*/ 2454806 w 2454806"/>
              <a:gd name="connsiteY3" fmla="*/ 2479105 h 2681852"/>
              <a:gd name="connsiteX4" fmla="*/ 749565 w 2454806"/>
              <a:gd name="connsiteY4" fmla="*/ 2681852 h 2681852"/>
              <a:gd name="connsiteX5" fmla="*/ 0 w 2454806"/>
              <a:gd name="connsiteY5" fmla="*/ 20286 h 2681852"/>
              <a:gd name="connsiteX0" fmla="*/ 0 w 2454806"/>
              <a:gd name="connsiteY0" fmla="*/ 20286 h 2681852"/>
              <a:gd name="connsiteX1" fmla="*/ 8441 w 2454806"/>
              <a:gd name="connsiteY1" fmla="*/ 871 h 2681852"/>
              <a:gd name="connsiteX2" fmla="*/ 1188437 w 2454806"/>
              <a:gd name="connsiteY2" fmla="*/ 16330 h 2681852"/>
              <a:gd name="connsiteX3" fmla="*/ 2454806 w 2454806"/>
              <a:gd name="connsiteY3" fmla="*/ 2479105 h 2681852"/>
              <a:gd name="connsiteX4" fmla="*/ 749565 w 2454806"/>
              <a:gd name="connsiteY4" fmla="*/ 2681852 h 2681852"/>
              <a:gd name="connsiteX5" fmla="*/ 0 w 2454806"/>
              <a:gd name="connsiteY5" fmla="*/ 20286 h 2681852"/>
              <a:gd name="connsiteX0" fmla="*/ 0 w 2454806"/>
              <a:gd name="connsiteY0" fmla="*/ 20286 h 2681852"/>
              <a:gd name="connsiteX1" fmla="*/ 8441 w 2454806"/>
              <a:gd name="connsiteY1" fmla="*/ 871 h 2681852"/>
              <a:gd name="connsiteX2" fmla="*/ 1188437 w 2454806"/>
              <a:gd name="connsiteY2" fmla="*/ 16330 h 2681852"/>
              <a:gd name="connsiteX3" fmla="*/ 2454806 w 2454806"/>
              <a:gd name="connsiteY3" fmla="*/ 2479105 h 2681852"/>
              <a:gd name="connsiteX4" fmla="*/ 749565 w 2454806"/>
              <a:gd name="connsiteY4" fmla="*/ 2681852 h 2681852"/>
              <a:gd name="connsiteX5" fmla="*/ 0 w 2454806"/>
              <a:gd name="connsiteY5" fmla="*/ 20286 h 2681852"/>
              <a:gd name="connsiteX0" fmla="*/ 0 w 2425236"/>
              <a:gd name="connsiteY0" fmla="*/ 20286 h 2681852"/>
              <a:gd name="connsiteX1" fmla="*/ 8441 w 2425236"/>
              <a:gd name="connsiteY1" fmla="*/ 871 h 2681852"/>
              <a:gd name="connsiteX2" fmla="*/ 1188437 w 2425236"/>
              <a:gd name="connsiteY2" fmla="*/ 16330 h 2681852"/>
              <a:gd name="connsiteX3" fmla="*/ 2425236 w 2425236"/>
              <a:gd name="connsiteY3" fmla="*/ 2428305 h 2681852"/>
              <a:gd name="connsiteX4" fmla="*/ 749565 w 2425236"/>
              <a:gd name="connsiteY4" fmla="*/ 2681852 h 2681852"/>
              <a:gd name="connsiteX5" fmla="*/ 0 w 2425236"/>
              <a:gd name="connsiteY5" fmla="*/ 20286 h 2681852"/>
              <a:gd name="connsiteX0" fmla="*/ 0 w 2477704"/>
              <a:gd name="connsiteY0" fmla="*/ 23548 h 2681779"/>
              <a:gd name="connsiteX1" fmla="*/ 60909 w 2477704"/>
              <a:gd name="connsiteY1" fmla="*/ 798 h 2681779"/>
              <a:gd name="connsiteX2" fmla="*/ 1240905 w 2477704"/>
              <a:gd name="connsiteY2" fmla="*/ 16257 h 2681779"/>
              <a:gd name="connsiteX3" fmla="*/ 2477704 w 2477704"/>
              <a:gd name="connsiteY3" fmla="*/ 2428232 h 2681779"/>
              <a:gd name="connsiteX4" fmla="*/ 802033 w 2477704"/>
              <a:gd name="connsiteY4" fmla="*/ 2681779 h 2681779"/>
              <a:gd name="connsiteX5" fmla="*/ 0 w 2477704"/>
              <a:gd name="connsiteY5" fmla="*/ 23548 h 2681779"/>
              <a:gd name="connsiteX0" fmla="*/ 0 w 2453593"/>
              <a:gd name="connsiteY0" fmla="*/ 29807 h 2681669"/>
              <a:gd name="connsiteX1" fmla="*/ 36798 w 2453593"/>
              <a:gd name="connsiteY1" fmla="*/ 688 h 2681669"/>
              <a:gd name="connsiteX2" fmla="*/ 1216794 w 2453593"/>
              <a:gd name="connsiteY2" fmla="*/ 16147 h 2681669"/>
              <a:gd name="connsiteX3" fmla="*/ 2453593 w 2453593"/>
              <a:gd name="connsiteY3" fmla="*/ 2428122 h 2681669"/>
              <a:gd name="connsiteX4" fmla="*/ 777922 w 2453593"/>
              <a:gd name="connsiteY4" fmla="*/ 2681669 h 2681669"/>
              <a:gd name="connsiteX5" fmla="*/ 0 w 2453593"/>
              <a:gd name="connsiteY5" fmla="*/ 29807 h 268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3593" h="2681669">
                <a:moveTo>
                  <a:pt x="0" y="29807"/>
                </a:moveTo>
                <a:cubicBezTo>
                  <a:pt x="19443" y="36326"/>
                  <a:pt x="17355" y="-5831"/>
                  <a:pt x="36798" y="688"/>
                </a:cubicBezTo>
                <a:lnTo>
                  <a:pt x="1216794" y="16147"/>
                </a:lnTo>
                <a:lnTo>
                  <a:pt x="2453593" y="2428122"/>
                </a:lnTo>
                <a:lnTo>
                  <a:pt x="777922" y="2681669"/>
                </a:lnTo>
                <a:lnTo>
                  <a:pt x="0" y="29807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675" y="3023811"/>
            <a:ext cx="702436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C&amp;DHS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1520" y="1269013"/>
            <a:ext cx="8574491" cy="12958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62" dirty="0"/>
              <a:t>S-band Transmitter</a:t>
            </a:r>
            <a:r>
              <a:rPr lang="ko-KR" altLang="en-US" sz="1662" dirty="0"/>
              <a:t>와 보드 공유</a:t>
            </a:r>
            <a:endParaRPr lang="en-US" altLang="ko-KR" sz="1662" dirty="0"/>
          </a:p>
          <a:p>
            <a:pPr>
              <a:lnSpc>
                <a:spcPct val="110000"/>
              </a:lnSpc>
            </a:pPr>
            <a:r>
              <a:rPr lang="ko-KR" altLang="en-US" sz="1662" dirty="0"/>
              <a:t>공간이 제한적이기 때문에 </a:t>
            </a:r>
            <a:r>
              <a:rPr lang="en-US" altLang="ko-KR" sz="1662" dirty="0"/>
              <a:t>Top layer, Inner layer, Bottom layer</a:t>
            </a:r>
            <a:r>
              <a:rPr lang="ko-KR" altLang="en-US" sz="1662" dirty="0"/>
              <a:t>를 적절히 활용하여 부품 배치</a:t>
            </a:r>
            <a:endParaRPr lang="en-US" altLang="ko-KR" sz="1662" dirty="0"/>
          </a:p>
          <a:p>
            <a:pPr>
              <a:lnSpc>
                <a:spcPct val="110000"/>
              </a:lnSpc>
            </a:pPr>
            <a:r>
              <a:rPr lang="en-US" altLang="ko-KR" sz="1662" dirty="0"/>
              <a:t>Cortex-M4, SRAM, Flash, SD Card, DMA, Temperature sensor </a:t>
            </a:r>
            <a:r>
              <a:rPr lang="ko-KR" altLang="en-US" sz="1662" dirty="0"/>
              <a:t>등으로 구성</a:t>
            </a:r>
          </a:p>
        </p:txBody>
      </p:sp>
    </p:spTree>
    <p:extLst>
      <p:ext uri="{BB962C8B-B14F-4D97-AF65-F5344CB8AC3E}">
        <p14:creationId xmlns:p14="http://schemas.microsoft.com/office/powerpoint/2010/main" val="4143162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C&amp;DHS </a:t>
            </a:r>
            <a:r>
              <a:rPr lang="ko-KR" altLang="en-US" dirty="0"/>
              <a:t>보드 설계</a:t>
            </a:r>
            <a:r>
              <a:rPr lang="en-US" altLang="ko-KR" dirty="0"/>
              <a:t>(2)</a:t>
            </a:r>
            <a:endParaRPr 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7" y="1085707"/>
            <a:ext cx="8295075" cy="5219558"/>
          </a:xfrm>
        </p:spPr>
      </p:pic>
    </p:spTree>
    <p:extLst>
      <p:ext uri="{BB962C8B-B14F-4D97-AF65-F5344CB8AC3E}">
        <p14:creationId xmlns:p14="http://schemas.microsoft.com/office/powerpoint/2010/main" val="380166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C&amp;DHS </a:t>
            </a:r>
            <a:r>
              <a:rPr lang="ko-KR" altLang="en-US" dirty="0"/>
              <a:t>보드 설계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22793"/>
              </p:ext>
            </p:extLst>
          </p:nvPr>
        </p:nvGraphicFramePr>
        <p:xfrm>
          <a:off x="5170220" y="1194072"/>
          <a:ext cx="3722259" cy="5265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0753">
                  <a:extLst>
                    <a:ext uri="{9D8B030D-6E8A-4147-A177-3AD203B41FA5}">
                      <a16:colId xmlns:a16="http://schemas.microsoft.com/office/drawing/2014/main" val="2947030151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2955068290"/>
                    </a:ext>
                  </a:extLst>
                </a:gridCol>
                <a:gridCol w="1240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Interface</a:t>
                      </a:r>
                      <a:endParaRPr lang="ko-KR" altLang="en-US" sz="1400" b="1" dirty="0"/>
                    </a:p>
                  </a:txBody>
                  <a:tcPr marL="84406" marR="84406" marT="42203" marB="4220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953344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marL="84406" marR="84406" marT="42203" marB="4220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marL="84406" marR="84406" marT="42203" marB="4220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사용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pin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수</a:t>
                      </a:r>
                    </a:p>
                  </a:txBody>
                  <a:tcPr marL="84406" marR="84406" marT="42203" marB="42203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44030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382242070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16ch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4177682795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2port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855994075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FSMC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SRAM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4210683080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I2C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2port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2809398958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SDIO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</a:t>
                      </a:r>
                      <a:r>
                        <a:rPr lang="en-US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4bits Wide Bus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495491745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SPI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1port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428749172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SWD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3826594131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1port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992253977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1port</a:t>
                      </a: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821376811"/>
                  </a:ext>
                </a:extLst>
              </a:tr>
              <a:tr h="405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792" marR="8792" marT="87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8792" marR="8792" marT="8792" marB="0" anchor="ctr"/>
                </a:tc>
                <a:extLst>
                  <a:ext uri="{0D108BD9-81ED-4DB2-BD59-A6C34878D82A}">
                    <a16:rowId xmlns:a16="http://schemas.microsoft.com/office/drawing/2014/main" val="11573141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5050" y="6353633"/>
            <a:ext cx="1425390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※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 </a:t>
            </a:r>
            <a:r>
              <a:rPr lang="en-US" altLang="ko-KR" sz="923" dirty="0">
                <a:solidFill>
                  <a:prstClr val="black"/>
                </a:solidFill>
                <a:latin typeface="맑은 고딕"/>
              </a:rPr>
              <a:t>STM32CubeMX </a:t>
            </a:r>
            <a:r>
              <a:rPr lang="ko-KR" altLang="en-US" sz="923" dirty="0">
                <a:solidFill>
                  <a:prstClr val="black"/>
                </a:solidFill>
                <a:latin typeface="맑은 고딕"/>
              </a:rPr>
              <a:t>사용</a:t>
            </a:r>
            <a:endParaRPr lang="en-US" sz="923" dirty="0">
              <a:solidFill>
                <a:prstClr val="black"/>
              </a:solidFill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7943"/>
            <a:ext cx="5170220" cy="49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>
            <a:graphicFrameLocks noChangeAspect="1"/>
          </p:cNvGraphicFramePr>
          <p:nvPr>
            <p:extLst/>
          </p:nvPr>
        </p:nvGraphicFramePr>
        <p:xfrm>
          <a:off x="773723" y="1169060"/>
          <a:ext cx="7502769" cy="500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C&amp;DHS</a:t>
            </a:r>
            <a:r>
              <a:rPr lang="en-US" altLang="ko" dirty="0"/>
              <a:t> </a:t>
            </a:r>
            <a:r>
              <a:rPr lang="ko-KR" altLang="en-US" dirty="0"/>
              <a:t>개요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37441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582" y="353845"/>
            <a:ext cx="6248079" cy="585306"/>
          </a:xfrm>
        </p:spPr>
        <p:txBody>
          <a:bodyPr>
            <a:normAutofit/>
          </a:bodyPr>
          <a:lstStyle/>
          <a:p>
            <a:r>
              <a:rPr lang="ko-KR" altLang="en-US" dirty="0"/>
              <a:t>운용상 </a:t>
            </a:r>
            <a:r>
              <a:rPr lang="en-US" altLang="ko-KR" dirty="0"/>
              <a:t>Task</a:t>
            </a:r>
            <a:r>
              <a:rPr lang="ko-KR" altLang="en-US" dirty="0"/>
              <a:t>별 우선순위 및 빈도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42621"/>
              </p:ext>
            </p:extLst>
          </p:nvPr>
        </p:nvGraphicFramePr>
        <p:xfrm>
          <a:off x="461142" y="1169057"/>
          <a:ext cx="8229600" cy="41210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761">
                  <a:extLst>
                    <a:ext uri="{9D8B030D-6E8A-4147-A177-3AD203B41FA5}">
                      <a16:colId xmlns:a16="http://schemas.microsoft.com/office/drawing/2014/main" val="1243683723"/>
                    </a:ext>
                  </a:extLst>
                </a:gridCol>
                <a:gridCol w="2060537">
                  <a:extLst>
                    <a:ext uri="{9D8B030D-6E8A-4147-A177-3AD203B41FA5}">
                      <a16:colId xmlns:a16="http://schemas.microsoft.com/office/drawing/2014/main" val="1019281641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163405697"/>
                    </a:ext>
                  </a:extLst>
                </a:gridCol>
                <a:gridCol w="4580082">
                  <a:extLst>
                    <a:ext uri="{9D8B030D-6E8A-4147-A177-3AD203B41FA5}">
                      <a16:colId xmlns:a16="http://schemas.microsoft.com/office/drawing/2014/main" val="973956283"/>
                    </a:ext>
                  </a:extLst>
                </a:gridCol>
              </a:tblGrid>
              <a:tr h="352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Task</a:t>
                      </a:r>
                      <a:endParaRPr lang="ko-KR" altLang="en-US" sz="1300" dirty="0"/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빈도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3566398022"/>
                  </a:ext>
                </a:extLst>
              </a:tr>
              <a:tr h="35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Pre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Initialize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위성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분리 직후부터 임무 시작 전까지의 초기 단계 수행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3137220637"/>
                  </a:ext>
                </a:extLst>
              </a:tr>
              <a:tr h="59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Watchdog timer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한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en-US" altLang="ko-KR" sz="1300" baseline="0" dirty="0"/>
                        <a:t>Task</a:t>
                      </a:r>
                      <a:r>
                        <a:rPr lang="ko-KR" altLang="en-US" sz="1300" baseline="0" dirty="0"/>
                        <a:t>의 프로세스 과다 점유 혹은 무한 루프와 같은 </a:t>
                      </a:r>
                      <a:r>
                        <a:rPr lang="en-US" altLang="ko-KR" sz="1300" baseline="0" dirty="0"/>
                        <a:t>Task</a:t>
                      </a:r>
                      <a:r>
                        <a:rPr lang="ko-KR" altLang="en-US" sz="1300" baseline="0" dirty="0"/>
                        <a:t>들의 프로그램적 오류를 감시하여 해당 오류에서 벗어남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345012443"/>
                  </a:ext>
                </a:extLst>
              </a:tr>
              <a:tr h="630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Mission Manager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주어진 환경과 지상국의 명령에 따라 임무를 수행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 err="1"/>
                        <a:t>Megalight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 err="1"/>
                        <a:t>감지시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en-US" altLang="ko-KR" sz="1300" baseline="0" dirty="0"/>
                        <a:t>interrupt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306918695"/>
                  </a:ext>
                </a:extLst>
              </a:tr>
              <a:tr h="109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Communication Manager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지상국과의</a:t>
                      </a:r>
                      <a:r>
                        <a:rPr lang="ko-KR" altLang="en-US" sz="1300" dirty="0"/>
                        <a:t> 통신을 위해 데이터 포맷 변경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통신계로</a:t>
                      </a:r>
                      <a:r>
                        <a:rPr lang="ko-KR" altLang="en-US" sz="1300" dirty="0"/>
                        <a:t> 데이터 전송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통신계로부터 지상국의 명령 수신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CS</a:t>
                      </a:r>
                      <a:r>
                        <a:rPr lang="en-US" altLang="ko-KR" sz="1300" baseline="0" dirty="0"/>
                        <a:t> Part</a:t>
                      </a:r>
                      <a:r>
                        <a:rPr lang="ko-KR" altLang="en-US" sz="1300" baseline="0" dirty="0"/>
                        <a:t>로 부터 지상국과 연결 시 </a:t>
                      </a:r>
                      <a:r>
                        <a:rPr lang="en-US" altLang="ko-KR" sz="1300" baseline="0" dirty="0"/>
                        <a:t>interrupt</a:t>
                      </a:r>
                      <a:endParaRPr lang="en-US" altLang="ko-KR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409908502"/>
                  </a:ext>
                </a:extLst>
              </a:tr>
              <a:tr h="109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Housekeeping Manger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3Hz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위성의 모든 시스템의 전반적인 상태를 점검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배터리 잔량 점검을 통한 임무 </a:t>
                      </a:r>
                      <a:r>
                        <a:rPr lang="ko-KR" altLang="en-US" sz="1300" dirty="0" err="1"/>
                        <a:t>재계획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Daylight</a:t>
                      </a:r>
                      <a:r>
                        <a:rPr lang="ko-KR" altLang="en-US" sz="1300" dirty="0"/>
                        <a:t>시 전력 충전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오류 발생시 개별 복구 신호 및 비상 신호 발생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892286996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43439" y="5290130"/>
            <a:ext cx="3407108" cy="864095"/>
          </a:xfrm>
          <a:prstGeom prst="rect">
            <a:avLst/>
          </a:prstGeom>
        </p:spPr>
        <p:txBody>
          <a:bodyPr vert="horz" lIns="71931" tIns="35966" rIns="71931" bIns="35966" rtlCol="0">
            <a:normAutofit fontScale="70000" lnSpcReduction="20000"/>
          </a:bodyPr>
          <a:lstStyle>
            <a:lvl1pPr marL="292219" indent="-292219" algn="l" defTabSz="77925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243516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846" dirty="0">
                <a:solidFill>
                  <a:prstClr val="black"/>
                </a:solidFill>
              </a:rPr>
              <a:t>개발 환경 선정</a:t>
            </a:r>
          </a:p>
          <a:p>
            <a:pPr lvl="1">
              <a:lnSpc>
                <a:spcPct val="110000"/>
              </a:lnSpc>
            </a:pPr>
            <a:r>
              <a:rPr lang="en-US" altLang="ko-KR" sz="1662" dirty="0">
                <a:solidFill>
                  <a:prstClr val="black"/>
                </a:solidFill>
              </a:rPr>
              <a:t>OS : </a:t>
            </a:r>
            <a:r>
              <a:rPr lang="en-US" altLang="ko-KR" sz="1662" dirty="0" err="1">
                <a:solidFill>
                  <a:prstClr val="black"/>
                </a:solidFill>
              </a:rPr>
              <a:t>freeRTOS</a:t>
            </a:r>
            <a:endParaRPr lang="en-US" altLang="ko-KR" sz="1662" dirty="0">
              <a:solidFill>
                <a:prstClr val="black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1662" dirty="0">
                <a:solidFill>
                  <a:prstClr val="black"/>
                </a:solidFill>
              </a:rPr>
              <a:t>Toolchain : </a:t>
            </a:r>
            <a:r>
              <a:rPr lang="en-US" altLang="ko-KR" sz="1662" dirty="0" err="1">
                <a:solidFill>
                  <a:prstClr val="black"/>
                </a:solidFill>
              </a:rPr>
              <a:t>Atollic</a:t>
            </a:r>
            <a:r>
              <a:rPr lang="en-US" altLang="ko-KR" sz="1662" dirty="0">
                <a:solidFill>
                  <a:prstClr val="black"/>
                </a:solidFill>
              </a:rPr>
              <a:t> </a:t>
            </a:r>
            <a:r>
              <a:rPr lang="en-US" altLang="ko-KR" sz="1662" dirty="0" err="1">
                <a:solidFill>
                  <a:prstClr val="black"/>
                </a:solidFill>
              </a:rPr>
              <a:t>TrueSTUDIO</a:t>
            </a:r>
            <a:r>
              <a:rPr lang="en-US" altLang="ko-KR" sz="1662" dirty="0">
                <a:solidFill>
                  <a:prstClr val="black"/>
                </a:solidFill>
              </a:rPr>
              <a:t> for ARM 5.5.2, </a:t>
            </a:r>
            <a:r>
              <a:rPr lang="en-US" altLang="ko-KR" sz="1662" dirty="0" err="1">
                <a:solidFill>
                  <a:prstClr val="black"/>
                </a:solidFill>
              </a:rPr>
              <a:t>CubeMX</a:t>
            </a:r>
            <a:endParaRPr lang="en-US" altLang="ko-KR" sz="1662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5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운용모드별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동작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18583" y="1276643"/>
          <a:ext cx="8906834" cy="4304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0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Task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Separation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Stabilizing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Initial Operation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House-keeping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Comm.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Scanning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Pointing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Mission B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Emergency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Initialize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Watchdog Timer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Comm. Manager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House-keeping Manager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Mission Manager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1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6603217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별 알고리즘</a:t>
            </a:r>
            <a:r>
              <a:rPr lang="en-US" altLang="ko-KR" dirty="0"/>
              <a:t>(1)</a:t>
            </a:r>
            <a:endParaRPr 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118582" y="1144254"/>
            <a:ext cx="154452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b="1" dirty="0">
                <a:solidFill>
                  <a:prstClr val="black"/>
                </a:solidFill>
              </a:rPr>
              <a:t>Pre Task - Initialize</a:t>
            </a:r>
            <a:endParaRPr lang="ko-KR" altLang="en-US" sz="1385" b="1" dirty="0">
              <a:solidFill>
                <a:prstClr val="black"/>
              </a:solidFill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74975" y="1449722"/>
            <a:ext cx="653637" cy="443413"/>
          </a:xfrm>
          <a:prstGeom prst="flowChartAlternateProcess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Set-up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124477" y="2124153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CubeSat separate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순서도: 처리 87"/>
          <p:cNvSpPr/>
          <p:nvPr/>
        </p:nvSpPr>
        <p:spPr>
          <a:xfrm>
            <a:off x="342900" y="3161564"/>
            <a:ext cx="716425" cy="377408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Check all systems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342900" y="2684776"/>
            <a:ext cx="716425" cy="29014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Kill SW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순서도: 처리 89"/>
          <p:cNvSpPr/>
          <p:nvPr/>
        </p:nvSpPr>
        <p:spPr>
          <a:xfrm>
            <a:off x="1669361" y="5123076"/>
            <a:ext cx="935838" cy="373630"/>
          </a:xfrm>
          <a:prstGeom prst="flowChartProcess">
            <a:avLst/>
          </a:prstGeom>
          <a:noFill/>
          <a:ln>
            <a:solidFill>
              <a:srgbClr val="89B8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Stand by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순서도: 처리 90"/>
          <p:cNvSpPr/>
          <p:nvPr/>
        </p:nvSpPr>
        <p:spPr>
          <a:xfrm>
            <a:off x="299070" y="4426807"/>
            <a:ext cx="792294" cy="451949"/>
          </a:xfrm>
          <a:prstGeom prst="flowChartProcess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Initialize subsystem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순서도: 판단 91"/>
          <p:cNvSpPr/>
          <p:nvPr/>
        </p:nvSpPr>
        <p:spPr>
          <a:xfrm>
            <a:off x="118582" y="3922213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Any problem?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순서도: 처리 93"/>
          <p:cNvSpPr/>
          <p:nvPr/>
        </p:nvSpPr>
        <p:spPr>
          <a:xfrm>
            <a:off x="1631426" y="3911709"/>
            <a:ext cx="716425" cy="29014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Fix errors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6" name="직선 화살표 연결선 95"/>
          <p:cNvCxnSpPr>
            <a:stCxn id="83" idx="2"/>
            <a:endCxn id="85" idx="0"/>
          </p:cNvCxnSpPr>
          <p:nvPr/>
        </p:nvCxnSpPr>
        <p:spPr>
          <a:xfrm>
            <a:off x="701793" y="1893136"/>
            <a:ext cx="0" cy="23101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5" idx="2"/>
            <a:endCxn id="89" idx="0"/>
          </p:cNvCxnSpPr>
          <p:nvPr/>
        </p:nvCxnSpPr>
        <p:spPr>
          <a:xfrm flipH="1">
            <a:off x="701113" y="2423586"/>
            <a:ext cx="680" cy="2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9" idx="2"/>
            <a:endCxn id="88" idx="0"/>
          </p:cNvCxnSpPr>
          <p:nvPr/>
        </p:nvCxnSpPr>
        <p:spPr>
          <a:xfrm>
            <a:off x="701113" y="2974922"/>
            <a:ext cx="0" cy="18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88" idx="2"/>
            <a:endCxn id="92" idx="0"/>
          </p:cNvCxnSpPr>
          <p:nvPr/>
        </p:nvCxnSpPr>
        <p:spPr>
          <a:xfrm flipH="1">
            <a:off x="695899" y="3538972"/>
            <a:ext cx="5214" cy="3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2" idx="3"/>
            <a:endCxn id="94" idx="1"/>
          </p:cNvCxnSpPr>
          <p:nvPr/>
        </p:nvCxnSpPr>
        <p:spPr>
          <a:xfrm flipV="1">
            <a:off x="1273214" y="4056782"/>
            <a:ext cx="358213" cy="1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2" idx="2"/>
            <a:endCxn id="91" idx="0"/>
          </p:cNvCxnSpPr>
          <p:nvPr/>
        </p:nvCxnSpPr>
        <p:spPr>
          <a:xfrm flipH="1">
            <a:off x="695218" y="4221646"/>
            <a:ext cx="680" cy="20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판단 109"/>
          <p:cNvSpPr/>
          <p:nvPr/>
        </p:nvSpPr>
        <p:spPr>
          <a:xfrm>
            <a:off x="118582" y="5160175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Rebooted?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91" idx="2"/>
            <a:endCxn id="110" idx="0"/>
          </p:cNvCxnSpPr>
          <p:nvPr/>
        </p:nvCxnSpPr>
        <p:spPr>
          <a:xfrm>
            <a:off x="695218" y="4878756"/>
            <a:ext cx="680" cy="28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0" idx="3"/>
            <a:endCxn id="90" idx="1"/>
          </p:cNvCxnSpPr>
          <p:nvPr/>
        </p:nvCxnSpPr>
        <p:spPr>
          <a:xfrm>
            <a:off x="1273214" y="5309892"/>
            <a:ext cx="39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/>
          <p:cNvSpPr/>
          <p:nvPr/>
        </p:nvSpPr>
        <p:spPr>
          <a:xfrm>
            <a:off x="3307831" y="5369358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 battery charging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순서도: 처리 113"/>
          <p:cNvSpPr/>
          <p:nvPr/>
        </p:nvSpPr>
        <p:spPr>
          <a:xfrm>
            <a:off x="3306218" y="1519505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 </a:t>
            </a:r>
            <a:r>
              <a:rPr lang="en-US" altLang="ko-KR" sz="1000" dirty="0" err="1">
                <a:solidFill>
                  <a:schemeClr val="tx1"/>
                </a:solidFill>
              </a:rPr>
              <a:t>Detumble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판단 114"/>
          <p:cNvSpPr/>
          <p:nvPr/>
        </p:nvSpPr>
        <p:spPr>
          <a:xfrm>
            <a:off x="4503760" y="5406749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Is battery enough?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순서도: 판단 115"/>
          <p:cNvSpPr/>
          <p:nvPr/>
        </p:nvSpPr>
        <p:spPr>
          <a:xfrm>
            <a:off x="5989242" y="2487770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Antenna deployed?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순서도: 판단 116"/>
          <p:cNvSpPr/>
          <p:nvPr/>
        </p:nvSpPr>
        <p:spPr>
          <a:xfrm>
            <a:off x="3196820" y="2210299"/>
            <a:ext cx="1154632" cy="304265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Detumbled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순서도: 판단 117"/>
          <p:cNvSpPr/>
          <p:nvPr/>
        </p:nvSpPr>
        <p:spPr>
          <a:xfrm>
            <a:off x="3194382" y="4148480"/>
            <a:ext cx="1154632" cy="2994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Solar panel deployed?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순서도: 처리 118"/>
          <p:cNvSpPr/>
          <p:nvPr/>
        </p:nvSpPr>
        <p:spPr>
          <a:xfrm>
            <a:off x="6098246" y="3835970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Send initial data to CS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순서도: 처리 119"/>
          <p:cNvSpPr/>
          <p:nvPr/>
        </p:nvSpPr>
        <p:spPr>
          <a:xfrm>
            <a:off x="3332255" y="3526847"/>
            <a:ext cx="875011" cy="368199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Solar panel deploy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순서도: 처리 120"/>
          <p:cNvSpPr/>
          <p:nvPr/>
        </p:nvSpPr>
        <p:spPr>
          <a:xfrm>
            <a:off x="6105038" y="4495012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 sending beacon signal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구부러진 연결선 121"/>
          <p:cNvCxnSpPr>
            <a:stCxn id="94" idx="0"/>
            <a:endCxn id="92" idx="0"/>
          </p:cNvCxnSpPr>
          <p:nvPr/>
        </p:nvCxnSpPr>
        <p:spPr>
          <a:xfrm rot="16200000" flipH="1" flipV="1">
            <a:off x="1337517" y="3270090"/>
            <a:ext cx="10504" cy="1293741"/>
          </a:xfrm>
          <a:prstGeom prst="curvedConnector3">
            <a:avLst>
              <a:gd name="adj1" fmla="val -2138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순서도: 처리 122"/>
          <p:cNvSpPr/>
          <p:nvPr/>
        </p:nvSpPr>
        <p:spPr>
          <a:xfrm>
            <a:off x="4583435" y="2170876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Fix problem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순서도: 지연 127"/>
          <p:cNvSpPr/>
          <p:nvPr/>
        </p:nvSpPr>
        <p:spPr>
          <a:xfrm>
            <a:off x="6142023" y="5234970"/>
            <a:ext cx="1113318" cy="336532"/>
          </a:xfrm>
          <a:prstGeom prst="flowChartDelay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Wait next interrupt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/>
          <p:cNvCxnSpPr>
            <a:stCxn id="121" idx="2"/>
          </p:cNvCxnSpPr>
          <p:nvPr/>
        </p:nvCxnSpPr>
        <p:spPr>
          <a:xfrm>
            <a:off x="6572957" y="4868642"/>
            <a:ext cx="0" cy="366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85" idx="2"/>
            <a:endCxn id="113" idx="0"/>
          </p:cNvCxnSpPr>
          <p:nvPr/>
        </p:nvCxnSpPr>
        <p:spPr>
          <a:xfrm>
            <a:off x="3774136" y="5102743"/>
            <a:ext cx="1614" cy="26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대체 처리 131"/>
          <p:cNvSpPr/>
          <p:nvPr/>
        </p:nvSpPr>
        <p:spPr>
          <a:xfrm>
            <a:off x="7899512" y="5131961"/>
            <a:ext cx="653637" cy="443413"/>
          </a:xfrm>
          <a:prstGeom prst="flowChartAlternateProcess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>
            <a:stCxn id="208" idx="2"/>
            <a:endCxn id="132" idx="0"/>
          </p:cNvCxnSpPr>
          <p:nvPr/>
        </p:nvCxnSpPr>
        <p:spPr>
          <a:xfrm>
            <a:off x="8219652" y="4529192"/>
            <a:ext cx="6680" cy="6027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처리 133"/>
          <p:cNvSpPr/>
          <p:nvPr/>
        </p:nvSpPr>
        <p:spPr>
          <a:xfrm>
            <a:off x="1669360" y="5677933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Restore last state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구부러진 연결선 134"/>
          <p:cNvCxnSpPr>
            <a:stCxn id="110" idx="2"/>
            <a:endCxn id="134" idx="1"/>
          </p:cNvCxnSpPr>
          <p:nvPr/>
        </p:nvCxnSpPr>
        <p:spPr>
          <a:xfrm rot="16200000" flipH="1">
            <a:off x="980059" y="5175447"/>
            <a:ext cx="405140" cy="9734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구부러진 연결선 135"/>
          <p:cNvCxnSpPr>
            <a:stCxn id="85" idx="2"/>
            <a:endCxn id="85" idx="0"/>
          </p:cNvCxnSpPr>
          <p:nvPr/>
        </p:nvCxnSpPr>
        <p:spPr>
          <a:xfrm rot="5400000" flipH="1">
            <a:off x="552077" y="2273881"/>
            <a:ext cx="299433" cy="12069"/>
          </a:xfrm>
          <a:prstGeom prst="curvedConnector5">
            <a:avLst>
              <a:gd name="adj1" fmla="val -49232"/>
              <a:gd name="adj2" fmla="val -7526008"/>
              <a:gd name="adj3" fmla="val 16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순서도: 처리 136"/>
          <p:cNvSpPr/>
          <p:nvPr/>
        </p:nvSpPr>
        <p:spPr>
          <a:xfrm>
            <a:off x="7606021" y="2450527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Fix problem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순서도: 처리 137"/>
          <p:cNvSpPr/>
          <p:nvPr/>
        </p:nvSpPr>
        <p:spPr>
          <a:xfrm>
            <a:off x="1819581" y="2342173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Reboot &amp; Reinitialize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05188" y="2405583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6007" y="4186384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332779" y="5657712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326399" y="5135748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247186" y="3903103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145" name="구부러진 연결선 144"/>
          <p:cNvCxnSpPr>
            <a:stCxn id="90" idx="3"/>
            <a:endCxn id="114" idx="1"/>
          </p:cNvCxnSpPr>
          <p:nvPr/>
        </p:nvCxnSpPr>
        <p:spPr>
          <a:xfrm flipV="1">
            <a:off x="2605200" y="1706321"/>
            <a:ext cx="701018" cy="3603571"/>
          </a:xfrm>
          <a:prstGeom prst="curvedConnector3">
            <a:avLst>
              <a:gd name="adj1" fmla="val 50000"/>
            </a:avLst>
          </a:prstGeom>
          <a:ln>
            <a:solidFill>
              <a:srgbClr val="DC02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3" idx="3"/>
            <a:endCxn id="115" idx="1"/>
          </p:cNvCxnSpPr>
          <p:nvPr/>
        </p:nvCxnSpPr>
        <p:spPr>
          <a:xfrm>
            <a:off x="4243669" y="5556174"/>
            <a:ext cx="260090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88" idx="2"/>
            <a:endCxn id="119" idx="0"/>
          </p:cNvCxnSpPr>
          <p:nvPr/>
        </p:nvCxnSpPr>
        <p:spPr>
          <a:xfrm>
            <a:off x="6566165" y="3455211"/>
            <a:ext cx="0" cy="380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>
            <a:stCxn id="123" idx="0"/>
            <a:endCxn id="114" idx="3"/>
          </p:cNvCxnSpPr>
          <p:nvPr/>
        </p:nvCxnSpPr>
        <p:spPr>
          <a:xfrm rot="16200000" flipV="1">
            <a:off x="4414428" y="1533949"/>
            <a:ext cx="464556" cy="809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14" idx="2"/>
            <a:endCxn id="117" idx="0"/>
          </p:cNvCxnSpPr>
          <p:nvPr/>
        </p:nvCxnSpPr>
        <p:spPr>
          <a:xfrm flipH="1">
            <a:off x="3774137" y="1893135"/>
            <a:ext cx="1" cy="31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17" idx="2"/>
            <a:endCxn id="183" idx="0"/>
          </p:cNvCxnSpPr>
          <p:nvPr/>
        </p:nvCxnSpPr>
        <p:spPr>
          <a:xfrm flipH="1">
            <a:off x="3769258" y="2514564"/>
            <a:ext cx="4878" cy="31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0" idx="2"/>
            <a:endCxn id="118" idx="0"/>
          </p:cNvCxnSpPr>
          <p:nvPr/>
        </p:nvCxnSpPr>
        <p:spPr>
          <a:xfrm>
            <a:off x="3769761" y="3895045"/>
            <a:ext cx="1937" cy="25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307786" y="4141692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168170" y="3749606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306531" y="2205350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09887" y="4434864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159" name="직선 화살표 연결선 158"/>
          <p:cNvCxnSpPr>
            <a:stCxn id="118" idx="2"/>
            <a:endCxn id="185" idx="0"/>
          </p:cNvCxnSpPr>
          <p:nvPr/>
        </p:nvCxnSpPr>
        <p:spPr>
          <a:xfrm>
            <a:off x="3771698" y="4447913"/>
            <a:ext cx="2438" cy="2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17" idx="3"/>
            <a:endCxn id="123" idx="1"/>
          </p:cNvCxnSpPr>
          <p:nvPr/>
        </p:nvCxnSpPr>
        <p:spPr>
          <a:xfrm flipV="1">
            <a:off x="4351452" y="2357692"/>
            <a:ext cx="231984" cy="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순서도: 처리 163"/>
          <p:cNvSpPr/>
          <p:nvPr/>
        </p:nvSpPr>
        <p:spPr>
          <a:xfrm>
            <a:off x="4579873" y="4106244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Fix problem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18" idx="3"/>
            <a:endCxn id="164" idx="1"/>
          </p:cNvCxnSpPr>
          <p:nvPr/>
        </p:nvCxnSpPr>
        <p:spPr>
          <a:xfrm flipV="1">
            <a:off x="4349014" y="4293060"/>
            <a:ext cx="230860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 169"/>
          <p:cNvCxnSpPr>
            <a:stCxn id="164" idx="0"/>
            <a:endCxn id="120" idx="3"/>
          </p:cNvCxnSpPr>
          <p:nvPr/>
        </p:nvCxnSpPr>
        <p:spPr>
          <a:xfrm rot="16200000" flipV="1">
            <a:off x="4429881" y="3488332"/>
            <a:ext cx="395298" cy="840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 170"/>
          <p:cNvCxnSpPr>
            <a:stCxn id="116" idx="3"/>
            <a:endCxn id="137" idx="1"/>
          </p:cNvCxnSpPr>
          <p:nvPr/>
        </p:nvCxnSpPr>
        <p:spPr>
          <a:xfrm flipV="1">
            <a:off x="7143873" y="2637343"/>
            <a:ext cx="462147" cy="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8184941" y="4546480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24027" y="2492093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68143" y="2441308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cxnSp>
        <p:nvCxnSpPr>
          <p:cNvPr id="177" name="구부러진 연결선 176"/>
          <p:cNvCxnSpPr>
            <a:stCxn id="208" idx="0"/>
            <a:endCxn id="188" idx="3"/>
          </p:cNvCxnSpPr>
          <p:nvPr/>
        </p:nvCxnSpPr>
        <p:spPr>
          <a:xfrm rot="16200000" flipV="1">
            <a:off x="7241488" y="3060992"/>
            <a:ext cx="770759" cy="118556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74212" y="2496309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179" name="직선 화살표 연결선 178"/>
          <p:cNvCxnSpPr>
            <a:stCxn id="119" idx="2"/>
            <a:endCxn id="121" idx="0"/>
          </p:cNvCxnSpPr>
          <p:nvPr/>
        </p:nvCxnSpPr>
        <p:spPr>
          <a:xfrm>
            <a:off x="6566165" y="4209600"/>
            <a:ext cx="6793" cy="2854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536884" y="2792220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446216" y="5123076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yes</a:t>
            </a:r>
            <a:endParaRPr lang="ko-KR" altLang="en-US" sz="800" dirty="0"/>
          </a:p>
        </p:txBody>
      </p:sp>
      <p:sp>
        <p:nvSpPr>
          <p:cNvPr id="183" name="순서도: 처리 182"/>
          <p:cNvSpPr/>
          <p:nvPr/>
        </p:nvSpPr>
        <p:spPr>
          <a:xfrm>
            <a:off x="3301339" y="2831727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Collect initial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/>
          <p:cNvCxnSpPr>
            <a:stCxn id="183" idx="2"/>
            <a:endCxn id="120" idx="0"/>
          </p:cNvCxnSpPr>
          <p:nvPr/>
        </p:nvCxnSpPr>
        <p:spPr>
          <a:xfrm>
            <a:off x="3769258" y="3205357"/>
            <a:ext cx="503" cy="32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/>
          <p:cNvSpPr/>
          <p:nvPr/>
        </p:nvSpPr>
        <p:spPr>
          <a:xfrm>
            <a:off x="3306217" y="4729113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Collect initial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6" name="순서도: 처리 185"/>
          <p:cNvSpPr/>
          <p:nvPr/>
        </p:nvSpPr>
        <p:spPr>
          <a:xfrm>
            <a:off x="6098638" y="1797046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Antenna deploy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7" name="구부러진 연결선 186"/>
          <p:cNvCxnSpPr>
            <a:stCxn id="115" idx="2"/>
            <a:endCxn id="113" idx="2"/>
          </p:cNvCxnSpPr>
          <p:nvPr/>
        </p:nvCxnSpPr>
        <p:spPr>
          <a:xfrm rot="5400000">
            <a:off x="4410010" y="5071923"/>
            <a:ext cx="36806" cy="1305325"/>
          </a:xfrm>
          <a:prstGeom prst="curvedConnector3">
            <a:avLst>
              <a:gd name="adj1" fmla="val 755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처리 187"/>
          <p:cNvSpPr/>
          <p:nvPr/>
        </p:nvSpPr>
        <p:spPr>
          <a:xfrm>
            <a:off x="6098246" y="3081581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Collect initial 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7421138" y="4039156"/>
            <a:ext cx="1597027" cy="490037"/>
            <a:chOff x="10299832" y="2987086"/>
            <a:chExt cx="2061937" cy="632691"/>
          </a:xfrm>
        </p:grpSpPr>
        <p:sp>
          <p:nvSpPr>
            <p:cNvPr id="208" name="순서도: 판단 207"/>
            <p:cNvSpPr/>
            <p:nvPr/>
          </p:nvSpPr>
          <p:spPr>
            <a:xfrm>
              <a:off x="10299832" y="2987086"/>
              <a:ext cx="2061937" cy="632691"/>
            </a:xfrm>
            <a:prstGeom prst="flowChartDecision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순서도: 판단 206"/>
            <p:cNvSpPr/>
            <p:nvPr/>
          </p:nvSpPr>
          <p:spPr>
            <a:xfrm>
              <a:off x="10622748" y="3097547"/>
              <a:ext cx="1416107" cy="386601"/>
            </a:xfrm>
            <a:prstGeom prst="flowChartDecision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Ground command receive?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0" name="직선 화살표 연결선 189"/>
          <p:cNvCxnSpPr>
            <a:stCxn id="186" idx="2"/>
            <a:endCxn id="116" idx="0"/>
          </p:cNvCxnSpPr>
          <p:nvPr/>
        </p:nvCxnSpPr>
        <p:spPr>
          <a:xfrm>
            <a:off x="6566557" y="2170676"/>
            <a:ext cx="0" cy="3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>
            <a:stCxn id="116" idx="2"/>
            <a:endCxn id="188" idx="0"/>
          </p:cNvCxnSpPr>
          <p:nvPr/>
        </p:nvCxnSpPr>
        <p:spPr>
          <a:xfrm flipH="1">
            <a:off x="6566165" y="2787204"/>
            <a:ext cx="393" cy="29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구부러진 연결선 191"/>
          <p:cNvCxnSpPr>
            <a:stCxn id="137" idx="0"/>
            <a:endCxn id="186" idx="3"/>
          </p:cNvCxnSpPr>
          <p:nvPr/>
        </p:nvCxnSpPr>
        <p:spPr>
          <a:xfrm rot="16200000" flipV="1">
            <a:off x="7320876" y="1697463"/>
            <a:ext cx="466666" cy="1039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 192"/>
          <p:cNvCxnSpPr>
            <a:stCxn id="128" idx="3"/>
            <a:endCxn id="208" idx="1"/>
          </p:cNvCxnSpPr>
          <p:nvPr/>
        </p:nvCxnSpPr>
        <p:spPr>
          <a:xfrm flipV="1">
            <a:off x="7255341" y="4284174"/>
            <a:ext cx="165797" cy="111906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구부러진 연결선 193"/>
          <p:cNvCxnSpPr>
            <a:stCxn id="115" idx="3"/>
            <a:endCxn id="186" idx="1"/>
          </p:cNvCxnSpPr>
          <p:nvPr/>
        </p:nvCxnSpPr>
        <p:spPr>
          <a:xfrm flipV="1">
            <a:off x="5658391" y="1983862"/>
            <a:ext cx="440247" cy="3572605"/>
          </a:xfrm>
          <a:prstGeom prst="curvedConnector3">
            <a:avLst>
              <a:gd name="adj1" fmla="val 4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334969" y="5836099"/>
            <a:ext cx="337581" cy="20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no</a:t>
            </a:r>
            <a:endParaRPr lang="ko-KR" altLang="en-US" sz="800" dirty="0"/>
          </a:p>
        </p:txBody>
      </p:sp>
      <p:cxnSp>
        <p:nvCxnSpPr>
          <p:cNvPr id="196" name="구부러진 연결선 195"/>
          <p:cNvCxnSpPr>
            <a:stCxn id="119" idx="1"/>
            <a:endCxn id="128" idx="1"/>
          </p:cNvCxnSpPr>
          <p:nvPr/>
        </p:nvCxnSpPr>
        <p:spPr>
          <a:xfrm rot="10800000" flipH="1" flipV="1">
            <a:off x="6098245" y="4022784"/>
            <a:ext cx="43777" cy="1380451"/>
          </a:xfrm>
          <a:prstGeom prst="curvedConnector3">
            <a:avLst>
              <a:gd name="adj1" fmla="val -5221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순서도: 대체 처리 196"/>
          <p:cNvSpPr/>
          <p:nvPr/>
        </p:nvSpPr>
        <p:spPr>
          <a:xfrm>
            <a:off x="1908878" y="1911916"/>
            <a:ext cx="763464" cy="269251"/>
          </a:xfrm>
          <a:prstGeom prst="flowChartAlternateProcess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When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errorC</a:t>
            </a:r>
            <a:r>
              <a:rPr lang="en-US" altLang="ko-KR" sz="1000" dirty="0">
                <a:solidFill>
                  <a:schemeClr val="tx1"/>
                </a:solidFill>
              </a:rPr>
              <a:t>==5</a:t>
            </a:r>
          </a:p>
        </p:txBody>
      </p:sp>
      <p:cxnSp>
        <p:nvCxnSpPr>
          <p:cNvPr id="198" name="직선 화살표 연결선 197"/>
          <p:cNvCxnSpPr>
            <a:stCxn id="197" idx="2"/>
            <a:endCxn id="138" idx="0"/>
          </p:cNvCxnSpPr>
          <p:nvPr/>
        </p:nvCxnSpPr>
        <p:spPr>
          <a:xfrm flipH="1">
            <a:off x="2287500" y="2181167"/>
            <a:ext cx="3110" cy="1610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대체 처리 198"/>
          <p:cNvSpPr/>
          <p:nvPr/>
        </p:nvSpPr>
        <p:spPr>
          <a:xfrm>
            <a:off x="1901401" y="2874680"/>
            <a:ext cx="769536" cy="277790"/>
          </a:xfrm>
          <a:prstGeom prst="flowChartAlternate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errorC</a:t>
            </a:r>
            <a:r>
              <a:rPr lang="en-US" altLang="ko-KR" sz="1000" dirty="0">
                <a:solidFill>
                  <a:schemeClr val="tx1"/>
                </a:solidFill>
              </a:rPr>
              <a:t> = 0</a:t>
            </a:r>
          </a:p>
        </p:txBody>
      </p:sp>
      <p:cxnSp>
        <p:nvCxnSpPr>
          <p:cNvPr id="200" name="직선 화살표 연결선 199"/>
          <p:cNvCxnSpPr>
            <a:stCxn id="138" idx="2"/>
            <a:endCxn id="199" idx="0"/>
          </p:cNvCxnSpPr>
          <p:nvPr/>
        </p:nvCxnSpPr>
        <p:spPr>
          <a:xfrm flipH="1">
            <a:off x="2286169" y="2715803"/>
            <a:ext cx="1331" cy="1588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순서도: 대체 처리 200"/>
          <p:cNvSpPr/>
          <p:nvPr/>
        </p:nvSpPr>
        <p:spPr>
          <a:xfrm>
            <a:off x="4649369" y="2635432"/>
            <a:ext cx="796848" cy="277790"/>
          </a:xfrm>
          <a:prstGeom prst="flowChartAlternate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errorC</a:t>
            </a:r>
            <a:r>
              <a:rPr lang="en-US" altLang="ko-KR" sz="1000" dirty="0">
                <a:solidFill>
                  <a:schemeClr val="tx1"/>
                </a:solidFill>
              </a:rPr>
              <a:t> += 1</a:t>
            </a:r>
          </a:p>
        </p:txBody>
      </p:sp>
      <p:sp>
        <p:nvSpPr>
          <p:cNvPr id="202" name="순서도: 대체 처리 201"/>
          <p:cNvSpPr/>
          <p:nvPr/>
        </p:nvSpPr>
        <p:spPr>
          <a:xfrm>
            <a:off x="4651657" y="4569188"/>
            <a:ext cx="792270" cy="277790"/>
          </a:xfrm>
          <a:prstGeom prst="flowChartAlternate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errorC</a:t>
            </a:r>
            <a:r>
              <a:rPr lang="en-US" altLang="ko-KR" sz="1000" dirty="0">
                <a:solidFill>
                  <a:schemeClr val="tx1"/>
                </a:solidFill>
              </a:rPr>
              <a:t> += 1</a:t>
            </a:r>
          </a:p>
        </p:txBody>
      </p:sp>
      <p:sp>
        <p:nvSpPr>
          <p:cNvPr id="203" name="순서도: 대체 처리 202"/>
          <p:cNvSpPr/>
          <p:nvPr/>
        </p:nvSpPr>
        <p:spPr>
          <a:xfrm>
            <a:off x="7642129" y="2947830"/>
            <a:ext cx="863622" cy="277790"/>
          </a:xfrm>
          <a:prstGeom prst="flowChartAlternateProcess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errorC</a:t>
            </a:r>
            <a:r>
              <a:rPr lang="en-US" altLang="ko-KR" sz="1000" dirty="0">
                <a:solidFill>
                  <a:schemeClr val="tx1"/>
                </a:solidFill>
              </a:rPr>
              <a:t> += 1</a:t>
            </a:r>
          </a:p>
        </p:txBody>
      </p:sp>
      <p:cxnSp>
        <p:nvCxnSpPr>
          <p:cNvPr id="204" name="직선 화살표 연결선 203"/>
          <p:cNvCxnSpPr>
            <a:stCxn id="123" idx="2"/>
            <a:endCxn id="201" idx="0"/>
          </p:cNvCxnSpPr>
          <p:nvPr/>
        </p:nvCxnSpPr>
        <p:spPr>
          <a:xfrm flipH="1">
            <a:off x="5047793" y="2544506"/>
            <a:ext cx="3561" cy="909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64" idx="2"/>
            <a:endCxn id="202" idx="0"/>
          </p:cNvCxnSpPr>
          <p:nvPr/>
        </p:nvCxnSpPr>
        <p:spPr>
          <a:xfrm>
            <a:off x="5047792" y="4479875"/>
            <a:ext cx="0" cy="893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37" idx="2"/>
            <a:endCxn id="203" idx="0"/>
          </p:cNvCxnSpPr>
          <p:nvPr/>
        </p:nvCxnSpPr>
        <p:spPr>
          <a:xfrm>
            <a:off x="8073940" y="2824157"/>
            <a:ext cx="0" cy="1236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7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7311582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별 알고리즘</a:t>
            </a:r>
            <a:r>
              <a:rPr lang="en-US" altLang="ko-KR" dirty="0"/>
              <a:t>(2)</a:t>
            </a:r>
            <a:endParaRPr lang="en-US" b="1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5213472" y="1561139"/>
            <a:ext cx="844062" cy="278540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Start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904345" y="3516077"/>
            <a:ext cx="1462316" cy="531692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Is interrupted?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5125377" y="6060777"/>
            <a:ext cx="1020251" cy="33230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Collect subsystem data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4801142" y="2232560"/>
            <a:ext cx="1680894" cy="531692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Any unformatted data?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861462" y="2974768"/>
            <a:ext cx="1020251" cy="33230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Change data format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7140638" y="6087661"/>
            <a:ext cx="844062" cy="278540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6831511" y="3517593"/>
            <a:ext cx="1462316" cy="531692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Any data left?</a:t>
            </a:r>
          </a:p>
        </p:txBody>
      </p:sp>
      <p:sp>
        <p:nvSpPr>
          <p:cNvPr id="15" name="순서도: 판단 14"/>
          <p:cNvSpPr/>
          <p:nvPr/>
        </p:nvSpPr>
        <p:spPr>
          <a:xfrm>
            <a:off x="6786531" y="4802627"/>
            <a:ext cx="1552278" cy="531692"/>
          </a:xfrm>
          <a:prstGeom prst="flowChartDecision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Any ground command?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7782543" y="4259802"/>
            <a:ext cx="1020251" cy="332308"/>
          </a:xfrm>
          <a:prstGeom prst="flowChartProcess">
            <a:avLst/>
          </a:prstGeom>
          <a:solidFill>
            <a:schemeClr val="bg1"/>
          </a:solidFill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Send data to CS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782543" y="5544836"/>
            <a:ext cx="1020251" cy="332308"/>
          </a:xfrm>
          <a:prstGeom prst="flowChartProcess">
            <a:avLst/>
          </a:prstGeom>
          <a:solidFill>
            <a:schemeClr val="bg1"/>
          </a:solidFill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00" dirty="0">
                <a:solidFill>
                  <a:prstClr val="black"/>
                </a:solidFill>
              </a:rPr>
              <a:t>Analyze ground command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18" name="직선 화살표 연결선 17"/>
          <p:cNvCxnSpPr>
            <a:stCxn id="5" idx="2"/>
            <a:endCxn id="11" idx="0"/>
          </p:cNvCxnSpPr>
          <p:nvPr/>
        </p:nvCxnSpPr>
        <p:spPr>
          <a:xfrm>
            <a:off x="5635503" y="1839679"/>
            <a:ext cx="6086" cy="392881"/>
          </a:xfrm>
          <a:prstGeom prst="straightConnector1">
            <a:avLst/>
          </a:prstGeom>
          <a:ln w="1270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4" idx="1"/>
          </p:cNvCxnSpPr>
          <p:nvPr/>
        </p:nvCxnSpPr>
        <p:spPr>
          <a:xfrm>
            <a:off x="6366661" y="3781923"/>
            <a:ext cx="464850" cy="1516"/>
          </a:xfrm>
          <a:prstGeom prst="straightConnector1">
            <a:avLst/>
          </a:prstGeom>
          <a:ln w="1270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5635503" y="4047769"/>
            <a:ext cx="0" cy="2013008"/>
          </a:xfrm>
          <a:prstGeom prst="straightConnector1">
            <a:avLst/>
          </a:prstGeom>
          <a:ln w="1270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13" idx="1"/>
          </p:cNvCxnSpPr>
          <p:nvPr/>
        </p:nvCxnSpPr>
        <p:spPr>
          <a:xfrm>
            <a:off x="6145629" y="6226931"/>
            <a:ext cx="995010" cy="0"/>
          </a:xfrm>
          <a:prstGeom prst="straightConnector1">
            <a:avLst/>
          </a:prstGeom>
          <a:ln w="1270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원호 58"/>
          <p:cNvSpPr/>
          <p:nvPr/>
        </p:nvSpPr>
        <p:spPr>
          <a:xfrm>
            <a:off x="5730522" y="2476307"/>
            <a:ext cx="664615" cy="664615"/>
          </a:xfrm>
          <a:prstGeom prst="arc">
            <a:avLst>
              <a:gd name="adj1" fmla="val 18896070"/>
              <a:gd name="adj2" fmla="val 1781164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0" name="원호 59"/>
          <p:cNvSpPr/>
          <p:nvPr/>
        </p:nvSpPr>
        <p:spPr>
          <a:xfrm>
            <a:off x="5730522" y="3149203"/>
            <a:ext cx="664615" cy="664615"/>
          </a:xfrm>
          <a:prstGeom prst="arc">
            <a:avLst>
              <a:gd name="adj1" fmla="val 19758212"/>
              <a:gd name="adj2" fmla="val 3053017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7674193" y="3761341"/>
            <a:ext cx="642025" cy="664615"/>
          </a:xfrm>
          <a:prstGeom prst="arc">
            <a:avLst>
              <a:gd name="adj1" fmla="val 18239416"/>
              <a:gd name="adj2" fmla="val 1750276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2" name="원호 61"/>
          <p:cNvSpPr/>
          <p:nvPr/>
        </p:nvSpPr>
        <p:spPr>
          <a:xfrm>
            <a:off x="7674193" y="4412515"/>
            <a:ext cx="664615" cy="664615"/>
          </a:xfrm>
          <a:prstGeom prst="arc">
            <a:avLst>
              <a:gd name="adj1" fmla="val 19992702"/>
              <a:gd name="adj2" fmla="val 3249602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3" name="원호 62"/>
          <p:cNvSpPr/>
          <p:nvPr/>
        </p:nvSpPr>
        <p:spPr>
          <a:xfrm>
            <a:off x="7690640" y="5085556"/>
            <a:ext cx="664615" cy="664615"/>
          </a:xfrm>
          <a:prstGeom prst="arc">
            <a:avLst>
              <a:gd name="adj1" fmla="val 17902872"/>
              <a:gd name="adj2" fmla="val 1263160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906065" y="2475847"/>
            <a:ext cx="1329231" cy="1329231"/>
          </a:xfrm>
          <a:prstGeom prst="arc">
            <a:avLst>
              <a:gd name="adj1" fmla="val 7601963"/>
              <a:gd name="adj2" fmla="val 14000946"/>
            </a:avLst>
          </a:prstGeom>
          <a:ln w="12700"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7" name="원호 66"/>
          <p:cNvSpPr/>
          <p:nvPr/>
        </p:nvSpPr>
        <p:spPr>
          <a:xfrm>
            <a:off x="7674193" y="5562316"/>
            <a:ext cx="664615" cy="664615"/>
          </a:xfrm>
          <a:prstGeom prst="arc">
            <a:avLst>
              <a:gd name="adj1" fmla="val 21414646"/>
              <a:gd name="adj2" fmla="val 5806547"/>
            </a:avLst>
          </a:prstGeom>
          <a:ln w="12700"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8" name="원호 67"/>
          <p:cNvSpPr/>
          <p:nvPr/>
        </p:nvSpPr>
        <p:spPr>
          <a:xfrm>
            <a:off x="6827146" y="3813358"/>
            <a:ext cx="1329231" cy="1329231"/>
          </a:xfrm>
          <a:prstGeom prst="arc">
            <a:avLst>
              <a:gd name="adj1" fmla="val 7895614"/>
              <a:gd name="adj2" fmla="val 14379809"/>
            </a:avLst>
          </a:prstGeom>
          <a:ln w="12700"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69" name="원호 68"/>
          <p:cNvSpPr/>
          <p:nvPr/>
        </p:nvSpPr>
        <p:spPr>
          <a:xfrm>
            <a:off x="6827146" y="4973568"/>
            <a:ext cx="1329231" cy="1329231"/>
          </a:xfrm>
          <a:prstGeom prst="arc">
            <a:avLst>
              <a:gd name="adj1" fmla="val 7290061"/>
              <a:gd name="adj2" fmla="val 13530117"/>
            </a:avLst>
          </a:prstGeom>
          <a:ln w="12700"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00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79937" y="5495473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no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92668" y="5198092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yes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76944" y="3570597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yes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78228" y="26360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yes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64271" y="3900234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yes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11078" y="4070322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no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84720" y="3036384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no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6379" y="4373461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00" dirty="0">
                <a:solidFill>
                  <a:prstClr val="black"/>
                </a:solidFill>
              </a:rPr>
              <a:t>no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37875" y="1144254"/>
            <a:ext cx="266887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b="1" dirty="0">
                <a:solidFill>
                  <a:prstClr val="black"/>
                </a:solidFill>
              </a:rPr>
              <a:t>Task 2 – Communication Manager</a:t>
            </a:r>
            <a:endParaRPr lang="ko-KR" altLang="en-US" sz="1385" b="1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8581" y="1144254"/>
            <a:ext cx="201221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b="1" dirty="0">
                <a:solidFill>
                  <a:prstClr val="black"/>
                </a:solidFill>
              </a:rPr>
              <a:t>Task 0 – Watchdog Timer</a:t>
            </a:r>
            <a:endParaRPr lang="ko-KR" altLang="en-US" sz="1385" b="1" dirty="0">
              <a:solidFill>
                <a:prstClr val="black"/>
              </a:solidFill>
            </a:endParaRPr>
          </a:p>
        </p:txBody>
      </p:sp>
      <p:sp>
        <p:nvSpPr>
          <p:cNvPr id="97" name="순서도: 처리 96"/>
          <p:cNvSpPr/>
          <p:nvPr/>
        </p:nvSpPr>
        <p:spPr>
          <a:xfrm>
            <a:off x="1093038" y="2174497"/>
            <a:ext cx="2098477" cy="1405979"/>
          </a:xfrm>
          <a:prstGeom prst="flowChartProcess">
            <a:avLst/>
          </a:prstGeom>
          <a:solidFill>
            <a:schemeClr val="bg1"/>
          </a:solidFill>
          <a:ln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Main Process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98" name="순서도: 처리 97"/>
          <p:cNvSpPr/>
          <p:nvPr/>
        </p:nvSpPr>
        <p:spPr>
          <a:xfrm>
            <a:off x="1093038" y="4495102"/>
            <a:ext cx="2098477" cy="1405979"/>
          </a:xfrm>
          <a:prstGeom prst="flowChartProcess">
            <a:avLst/>
          </a:prstGeom>
          <a:solidFill>
            <a:schemeClr val="bg1"/>
          </a:solidFill>
          <a:ln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Watchdog Timer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15066" y="1561139"/>
            <a:ext cx="447558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CLK</a:t>
            </a:r>
          </a:p>
        </p:txBody>
      </p:sp>
      <p:cxnSp>
        <p:nvCxnSpPr>
          <p:cNvPr id="106" name="꺾인 연결선 105"/>
          <p:cNvCxnSpPr>
            <a:stCxn id="104" idx="2"/>
            <a:endCxn id="98" idx="3"/>
          </p:cNvCxnSpPr>
          <p:nvPr/>
        </p:nvCxnSpPr>
        <p:spPr>
          <a:xfrm rot="5400000">
            <a:off x="2099438" y="2958684"/>
            <a:ext cx="3331485" cy="1147330"/>
          </a:xfrm>
          <a:prstGeom prst="bentConnector2">
            <a:avLst/>
          </a:prstGeom>
          <a:ln w="1905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97" idx="3"/>
          </p:cNvCxnSpPr>
          <p:nvPr/>
        </p:nvCxnSpPr>
        <p:spPr>
          <a:xfrm>
            <a:off x="3191515" y="2877486"/>
            <a:ext cx="1138995" cy="0"/>
          </a:xfrm>
          <a:prstGeom prst="straightConnector1">
            <a:avLst/>
          </a:prstGeom>
          <a:ln w="19050">
            <a:solidFill>
              <a:srgbClr val="4D9DA3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200562" y="2185215"/>
            <a:ext cx="581313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Reset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43742" y="4500992"/>
            <a:ext cx="69672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Restart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7902" y="5607489"/>
            <a:ext cx="787395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dirty="0">
                <a:solidFill>
                  <a:prstClr val="black"/>
                </a:solidFill>
              </a:rPr>
              <a:t>Timeout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cxnSp>
        <p:nvCxnSpPr>
          <p:cNvPr id="113" name="꺾인 연결선 112"/>
          <p:cNvCxnSpPr>
            <a:stCxn id="111" idx="2"/>
            <a:endCxn id="109" idx="0"/>
          </p:cNvCxnSpPr>
          <p:nvPr/>
        </p:nvCxnSpPr>
        <p:spPr>
          <a:xfrm rot="5400000" flipH="1">
            <a:off x="-372461" y="4048896"/>
            <a:ext cx="3727742" cy="381"/>
          </a:xfrm>
          <a:prstGeom prst="bentConnector5">
            <a:avLst>
              <a:gd name="adj1" fmla="val -6132"/>
              <a:gd name="adj2" fmla="val 163332808"/>
              <a:gd name="adj3" fmla="val 106132"/>
            </a:avLst>
          </a:prstGeom>
          <a:ln w="1905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1479127" y="3580476"/>
            <a:ext cx="0" cy="897498"/>
          </a:xfrm>
          <a:prstGeom prst="straightConnector1">
            <a:avLst/>
          </a:prstGeom>
          <a:ln w="19050">
            <a:solidFill>
              <a:srgbClr val="4D9DA3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9483" y="1620864"/>
            <a:ext cx="2940870" cy="30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90" dirty="0"/>
              <a:t>Continuously 3 times : all system reset</a:t>
            </a:r>
            <a:endParaRPr lang="ko-KR" altLang="en-US" sz="1390" dirty="0"/>
          </a:p>
        </p:txBody>
      </p:sp>
    </p:spTree>
    <p:extLst>
      <p:ext uri="{BB962C8B-B14F-4D97-AF65-F5344CB8AC3E}">
        <p14:creationId xmlns:p14="http://schemas.microsoft.com/office/powerpoint/2010/main" val="317814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6181610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별 알고리즘</a:t>
            </a:r>
            <a:r>
              <a:rPr lang="en-US" altLang="ko-KR" dirty="0"/>
              <a:t>(4)</a:t>
            </a:r>
            <a:endParaRPr lang="en-US" b="1" dirty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997666" y="1528845"/>
            <a:ext cx="844062" cy="278540"/>
          </a:xfrm>
          <a:prstGeom prst="flowChartTerminator">
            <a:avLst/>
          </a:prstGeom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Start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579251" y="2157158"/>
            <a:ext cx="1680894" cy="531692"/>
          </a:xfrm>
          <a:prstGeom prst="flowChartDecision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daylight?</a:t>
            </a:r>
          </a:p>
        </p:txBody>
      </p:sp>
      <p:sp>
        <p:nvSpPr>
          <p:cNvPr id="10" name="순서도: 수행의 시작/종료 9"/>
          <p:cNvSpPr/>
          <p:nvPr/>
        </p:nvSpPr>
        <p:spPr>
          <a:xfrm>
            <a:off x="4149969" y="6568383"/>
            <a:ext cx="844062" cy="278540"/>
          </a:xfrm>
          <a:prstGeom prst="flowChartTerminator">
            <a:avLst/>
          </a:prstGeom>
          <a:ln w="127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12" name="순서도: 판단 11"/>
          <p:cNvSpPr/>
          <p:nvPr/>
        </p:nvSpPr>
        <p:spPr>
          <a:xfrm>
            <a:off x="579251" y="3038623"/>
            <a:ext cx="1680894" cy="531692"/>
          </a:xfrm>
          <a:prstGeom prst="flowChartDecision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target selected?</a:t>
            </a:r>
          </a:p>
        </p:txBody>
      </p:sp>
      <p:sp>
        <p:nvSpPr>
          <p:cNvPr id="13" name="순서도: 판단 12"/>
          <p:cNvSpPr/>
          <p:nvPr/>
        </p:nvSpPr>
        <p:spPr>
          <a:xfrm>
            <a:off x="3731553" y="2157158"/>
            <a:ext cx="168089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Any mega light?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5303159" y="3038623"/>
            <a:ext cx="1680894" cy="531692"/>
          </a:xfrm>
          <a:prstGeom prst="flowChartDecision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Any interesting area?</a:t>
            </a:r>
          </a:p>
        </p:txBody>
      </p:sp>
      <p:sp>
        <p:nvSpPr>
          <p:cNvPr id="15" name="순서도: 판단 14"/>
          <p:cNvSpPr/>
          <p:nvPr/>
        </p:nvSpPr>
        <p:spPr>
          <a:xfrm>
            <a:off x="5303159" y="3920087"/>
            <a:ext cx="1680894" cy="531692"/>
          </a:xfrm>
          <a:prstGeom prst="flowChartDecision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the area approach?</a:t>
            </a:r>
          </a:p>
        </p:txBody>
      </p:sp>
      <p:sp>
        <p:nvSpPr>
          <p:cNvPr id="16" name="순서도: 판단 15"/>
          <p:cNvSpPr/>
          <p:nvPr/>
        </p:nvSpPr>
        <p:spPr>
          <a:xfrm>
            <a:off x="579251" y="3920087"/>
            <a:ext cx="1680894" cy="531692"/>
          </a:xfrm>
          <a:prstGeom prst="flowChartDecision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target approach?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486833" y="4327588"/>
            <a:ext cx="1020251" cy="332308"/>
          </a:xfrm>
          <a:prstGeom prst="flowChartProcess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Find sun direction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582" y="1144254"/>
            <a:ext cx="2076851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b="1" dirty="0">
                <a:solidFill>
                  <a:prstClr val="black"/>
                </a:solidFill>
              </a:rPr>
              <a:t>Task 1 – Mission Manager</a:t>
            </a:r>
            <a:endParaRPr lang="ko-KR" altLang="en-US" sz="1385" b="1" dirty="0">
              <a:solidFill>
                <a:prstClr val="black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09571" y="5886304"/>
            <a:ext cx="1020251" cy="332308"/>
          </a:xfrm>
          <a:prstGeom prst="flowChartProcess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target area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2489868" y="5886304"/>
            <a:ext cx="1020251" cy="332308"/>
          </a:xfrm>
          <a:prstGeom prst="flowChartProcess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Charge battery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5650461" y="5886304"/>
            <a:ext cx="1020251" cy="332308"/>
          </a:xfrm>
          <a:prstGeom prst="flowChartProcess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interesting area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4061776" y="5886304"/>
            <a:ext cx="1020251" cy="332308"/>
          </a:xfrm>
          <a:prstGeom prst="flowChartProcess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mega light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7230757" y="5886304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scanning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6" name="직선 화살표 연결선 5"/>
          <p:cNvCxnSpPr>
            <a:stCxn id="7" idx="2"/>
            <a:endCxn id="9" idx="0"/>
          </p:cNvCxnSpPr>
          <p:nvPr/>
        </p:nvCxnSpPr>
        <p:spPr>
          <a:xfrm>
            <a:off x="1419697" y="1807386"/>
            <a:ext cx="1" cy="349772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2"/>
            <a:endCxn id="12" idx="0"/>
          </p:cNvCxnSpPr>
          <p:nvPr/>
        </p:nvCxnSpPr>
        <p:spPr>
          <a:xfrm>
            <a:off x="1419698" y="2688850"/>
            <a:ext cx="0" cy="349772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2"/>
            <a:endCxn id="16" idx="0"/>
          </p:cNvCxnSpPr>
          <p:nvPr/>
        </p:nvCxnSpPr>
        <p:spPr>
          <a:xfrm>
            <a:off x="1419698" y="3570315"/>
            <a:ext cx="0" cy="349772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2"/>
            <a:endCxn id="5" idx="0"/>
          </p:cNvCxnSpPr>
          <p:nvPr/>
        </p:nvCxnSpPr>
        <p:spPr>
          <a:xfrm flipH="1">
            <a:off x="1418530" y="4451779"/>
            <a:ext cx="1168" cy="393807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10" idx="0"/>
          </p:cNvCxnSpPr>
          <p:nvPr/>
        </p:nvCxnSpPr>
        <p:spPr>
          <a:xfrm>
            <a:off x="4571902" y="6218612"/>
            <a:ext cx="98" cy="349771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3"/>
            <a:endCxn id="13" idx="1"/>
          </p:cNvCxnSpPr>
          <p:nvPr/>
        </p:nvCxnSpPr>
        <p:spPr>
          <a:xfrm>
            <a:off x="2260145" y="2423004"/>
            <a:ext cx="1471408" cy="0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2"/>
            <a:endCxn id="102" idx="0"/>
          </p:cNvCxnSpPr>
          <p:nvPr/>
        </p:nvCxnSpPr>
        <p:spPr>
          <a:xfrm flipH="1">
            <a:off x="4565721" y="2688850"/>
            <a:ext cx="6279" cy="2156736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5" idx="0"/>
          </p:cNvCxnSpPr>
          <p:nvPr/>
        </p:nvCxnSpPr>
        <p:spPr>
          <a:xfrm>
            <a:off x="6143606" y="3570315"/>
            <a:ext cx="0" cy="349772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2"/>
            <a:endCxn id="103" idx="0"/>
          </p:cNvCxnSpPr>
          <p:nvPr/>
        </p:nvCxnSpPr>
        <p:spPr>
          <a:xfrm>
            <a:off x="6143606" y="4451779"/>
            <a:ext cx="8122" cy="393807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2"/>
            <a:endCxn id="101" idx="0"/>
          </p:cNvCxnSpPr>
          <p:nvPr/>
        </p:nvCxnSpPr>
        <p:spPr>
          <a:xfrm>
            <a:off x="2996959" y="4659896"/>
            <a:ext cx="1965" cy="185690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3"/>
            <a:endCxn id="24" idx="1"/>
          </p:cNvCxnSpPr>
          <p:nvPr/>
        </p:nvCxnSpPr>
        <p:spPr>
          <a:xfrm>
            <a:off x="6670713" y="6052458"/>
            <a:ext cx="560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60145" y="2181518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3061" y="267642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3061" y="358778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4632" y="449719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64" name="구부러진 연결선 63"/>
          <p:cNvCxnSpPr>
            <a:stCxn id="12" idx="3"/>
            <a:endCxn id="17" idx="0"/>
          </p:cNvCxnSpPr>
          <p:nvPr/>
        </p:nvCxnSpPr>
        <p:spPr>
          <a:xfrm>
            <a:off x="2260145" y="3304469"/>
            <a:ext cx="736814" cy="1023119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16" idx="3"/>
            <a:endCxn id="17" idx="1"/>
          </p:cNvCxnSpPr>
          <p:nvPr/>
        </p:nvCxnSpPr>
        <p:spPr>
          <a:xfrm>
            <a:off x="2260145" y="4185933"/>
            <a:ext cx="226688" cy="307809"/>
          </a:xfrm>
          <a:prstGeom prst="curvedConnector3">
            <a:avLst>
              <a:gd name="adj1" fmla="val 50000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60145" y="3080923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1411" y="3938027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94936" y="2690631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72" name="구부러진 연결선 71"/>
          <p:cNvCxnSpPr>
            <a:stCxn id="13" idx="3"/>
            <a:endCxn id="14" idx="0"/>
          </p:cNvCxnSpPr>
          <p:nvPr/>
        </p:nvCxnSpPr>
        <p:spPr>
          <a:xfrm>
            <a:off x="5412447" y="2423004"/>
            <a:ext cx="731159" cy="615618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14" idx="3"/>
            <a:endCxn id="105" idx="0"/>
          </p:cNvCxnSpPr>
          <p:nvPr/>
        </p:nvCxnSpPr>
        <p:spPr>
          <a:xfrm>
            <a:off x="6984053" y="3304469"/>
            <a:ext cx="753682" cy="1541117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815522" y="3533498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5522" y="445422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12447" y="2218588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984053" y="3084285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80" name="구부러진 연결선 79"/>
          <p:cNvCxnSpPr>
            <a:stCxn id="15" idx="3"/>
          </p:cNvCxnSpPr>
          <p:nvPr/>
        </p:nvCxnSpPr>
        <p:spPr>
          <a:xfrm>
            <a:off x="6984053" y="4185933"/>
            <a:ext cx="510863" cy="741037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84053" y="3950505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83" name="구부러진 연결선 82"/>
          <p:cNvCxnSpPr>
            <a:stCxn id="20" idx="2"/>
            <a:endCxn id="10" idx="1"/>
          </p:cNvCxnSpPr>
          <p:nvPr/>
        </p:nvCxnSpPr>
        <p:spPr>
          <a:xfrm rot="16200000" flipH="1">
            <a:off x="2540313" y="5097996"/>
            <a:ext cx="489042" cy="2730272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21" idx="2"/>
          </p:cNvCxnSpPr>
          <p:nvPr/>
        </p:nvCxnSpPr>
        <p:spPr>
          <a:xfrm rot="16200000" flipH="1">
            <a:off x="3401529" y="5817076"/>
            <a:ext cx="391873" cy="1194942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>
            <a:stCxn id="24" idx="2"/>
            <a:endCxn id="10" idx="3"/>
          </p:cNvCxnSpPr>
          <p:nvPr/>
        </p:nvCxnSpPr>
        <p:spPr>
          <a:xfrm rot="5400000">
            <a:off x="6122937" y="5089706"/>
            <a:ext cx="489042" cy="2746852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잉크 103"/>
              <p14:cNvContentPartPr/>
              <p14:nvPr/>
            </p14:nvContentPartPr>
            <p14:xfrm>
              <a:off x="1599418" y="4957502"/>
              <a:ext cx="360" cy="0"/>
            </p14:xfrm>
          </p:contentPart>
        </mc:Choice>
        <mc:Fallback xmlns="">
          <p:pic>
            <p:nvPicPr>
              <p:cNvPr id="104" name="잉크 10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9094" y="4957502"/>
                <a:ext cx="1008" cy="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다이아몬드 4"/>
          <p:cNvSpPr/>
          <p:nvPr/>
        </p:nvSpPr>
        <p:spPr>
          <a:xfrm>
            <a:off x="742875" y="4845586"/>
            <a:ext cx="1351310" cy="512023"/>
          </a:xfrm>
          <a:prstGeom prst="diamond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>
            <a:stCxn id="5" idx="2"/>
            <a:endCxn id="20" idx="0"/>
          </p:cNvCxnSpPr>
          <p:nvPr/>
        </p:nvCxnSpPr>
        <p:spPr>
          <a:xfrm>
            <a:off x="1418530" y="5357609"/>
            <a:ext cx="1167" cy="528695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01" idx="2"/>
            <a:endCxn id="21" idx="0"/>
          </p:cNvCxnSpPr>
          <p:nvPr/>
        </p:nvCxnSpPr>
        <p:spPr>
          <a:xfrm>
            <a:off x="2998924" y="5357609"/>
            <a:ext cx="1070" cy="528695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02" idx="2"/>
            <a:endCxn id="23" idx="0"/>
          </p:cNvCxnSpPr>
          <p:nvPr/>
        </p:nvCxnSpPr>
        <p:spPr>
          <a:xfrm>
            <a:off x="4565721" y="5357609"/>
            <a:ext cx="6181" cy="528695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03" idx="2"/>
            <a:endCxn id="22" idx="0"/>
          </p:cNvCxnSpPr>
          <p:nvPr/>
        </p:nvCxnSpPr>
        <p:spPr>
          <a:xfrm>
            <a:off x="6151728" y="5357609"/>
            <a:ext cx="8859" cy="528695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05" idx="2"/>
            <a:endCxn id="24" idx="0"/>
          </p:cNvCxnSpPr>
          <p:nvPr/>
        </p:nvCxnSpPr>
        <p:spPr>
          <a:xfrm>
            <a:off x="7737735" y="5357609"/>
            <a:ext cx="3148" cy="528695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2323269" y="4845586"/>
            <a:ext cx="1351310" cy="512023"/>
          </a:xfrm>
          <a:prstGeom prst="diamond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02" name="다이아몬드 101"/>
          <p:cNvSpPr/>
          <p:nvPr/>
        </p:nvSpPr>
        <p:spPr>
          <a:xfrm>
            <a:off x="3890066" y="4845586"/>
            <a:ext cx="1351310" cy="512023"/>
          </a:xfrm>
          <a:prstGeom prst="diamond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03" name="다이아몬드 102"/>
          <p:cNvSpPr/>
          <p:nvPr/>
        </p:nvSpPr>
        <p:spPr>
          <a:xfrm>
            <a:off x="5476073" y="4845586"/>
            <a:ext cx="1351310" cy="512023"/>
          </a:xfrm>
          <a:prstGeom prst="diamond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05" name="다이아몬드 104"/>
          <p:cNvSpPr/>
          <p:nvPr/>
        </p:nvSpPr>
        <p:spPr>
          <a:xfrm>
            <a:off x="7062080" y="4845586"/>
            <a:ext cx="1351310" cy="512023"/>
          </a:xfrm>
          <a:prstGeom prst="diamond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71" name="순서도: 처리 70"/>
          <p:cNvSpPr/>
          <p:nvPr/>
        </p:nvSpPr>
        <p:spPr>
          <a:xfrm>
            <a:off x="2697481" y="1674709"/>
            <a:ext cx="935838" cy="37363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Direct mega light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2591923" y="1094161"/>
            <a:ext cx="1146953" cy="415150"/>
          </a:xfrm>
          <a:prstGeom prst="flowChartAlternateProcess">
            <a:avLst/>
          </a:prstGeom>
          <a:noFill/>
          <a:ln>
            <a:solidFill>
              <a:srgbClr val="DC02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When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‘Detect </a:t>
            </a:r>
            <a:r>
              <a:rPr lang="en-US" altLang="ko-KR" sz="1000" dirty="0" err="1">
                <a:solidFill>
                  <a:schemeClr val="tx1"/>
                </a:solidFill>
              </a:rPr>
              <a:t>megalight</a:t>
            </a:r>
            <a:r>
              <a:rPr lang="en-US" altLang="ko-KR" sz="1000" dirty="0">
                <a:solidFill>
                  <a:schemeClr val="tx1"/>
                </a:solidFill>
              </a:rPr>
              <a:t>’ interrupt</a:t>
            </a: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3165400" y="1513703"/>
            <a:ext cx="0" cy="1610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5013" y="53536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34820" y="53536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14047" y="53536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788273" y="53536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378341" y="5353600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48" name="꺾인 연결선 47"/>
          <p:cNvCxnSpPr>
            <a:stCxn id="105" idx="3"/>
            <a:endCxn id="10" idx="3"/>
          </p:cNvCxnSpPr>
          <p:nvPr/>
        </p:nvCxnSpPr>
        <p:spPr>
          <a:xfrm flipH="1">
            <a:off x="4994031" y="5101598"/>
            <a:ext cx="3419359" cy="1606055"/>
          </a:xfrm>
          <a:prstGeom prst="bentConnector3">
            <a:avLst>
              <a:gd name="adj1" fmla="val -6685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" idx="3"/>
            <a:endCxn id="10" idx="1"/>
          </p:cNvCxnSpPr>
          <p:nvPr/>
        </p:nvCxnSpPr>
        <p:spPr>
          <a:xfrm>
            <a:off x="2094185" y="5101598"/>
            <a:ext cx="2055784" cy="1606055"/>
          </a:xfrm>
          <a:prstGeom prst="bentConnector3">
            <a:avLst>
              <a:gd name="adj1" fmla="val 5929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1" idx="3"/>
            <a:endCxn id="10" idx="1"/>
          </p:cNvCxnSpPr>
          <p:nvPr/>
        </p:nvCxnSpPr>
        <p:spPr>
          <a:xfrm>
            <a:off x="3674579" y="5101598"/>
            <a:ext cx="475390" cy="1606055"/>
          </a:xfrm>
          <a:prstGeom prst="bentConnector3">
            <a:avLst>
              <a:gd name="adj1" fmla="val 35883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02" idx="3"/>
            <a:endCxn id="10" idx="3"/>
          </p:cNvCxnSpPr>
          <p:nvPr/>
        </p:nvCxnSpPr>
        <p:spPr>
          <a:xfrm flipH="1">
            <a:off x="4994031" y="5101598"/>
            <a:ext cx="247345" cy="1606055"/>
          </a:xfrm>
          <a:prstGeom prst="bentConnector3">
            <a:avLst>
              <a:gd name="adj1" fmla="val -58506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03" idx="3"/>
            <a:endCxn id="10" idx="3"/>
          </p:cNvCxnSpPr>
          <p:nvPr/>
        </p:nvCxnSpPr>
        <p:spPr>
          <a:xfrm flipH="1">
            <a:off x="4994031" y="5101598"/>
            <a:ext cx="1833352" cy="1606055"/>
          </a:xfrm>
          <a:prstGeom prst="bentConnector3">
            <a:avLst>
              <a:gd name="adj1" fmla="val -7893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893002" y="5109080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95481" y="5109080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9008" y="5109080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66121" y="5109080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330463" y="5109080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42" name="순서도: 수행의 시작/종료 141"/>
          <p:cNvSpPr/>
          <p:nvPr/>
        </p:nvSpPr>
        <p:spPr>
          <a:xfrm>
            <a:off x="997666" y="1536327"/>
            <a:ext cx="844062" cy="278540"/>
          </a:xfrm>
          <a:prstGeom prst="flowChartTerminator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Start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143" name="순서도: 판단 142"/>
          <p:cNvSpPr/>
          <p:nvPr/>
        </p:nvSpPr>
        <p:spPr>
          <a:xfrm>
            <a:off x="579251" y="2164640"/>
            <a:ext cx="1680894" cy="531692"/>
          </a:xfrm>
          <a:prstGeom prst="flowChartDecision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daylight?</a:t>
            </a:r>
          </a:p>
        </p:txBody>
      </p:sp>
      <p:sp>
        <p:nvSpPr>
          <p:cNvPr id="144" name="순서도: 수행의 시작/종료 143"/>
          <p:cNvSpPr/>
          <p:nvPr/>
        </p:nvSpPr>
        <p:spPr>
          <a:xfrm>
            <a:off x="4149969" y="6575865"/>
            <a:ext cx="844062" cy="278540"/>
          </a:xfrm>
          <a:prstGeom prst="flowChartTerminator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145" name="순서도: 판단 144"/>
          <p:cNvSpPr/>
          <p:nvPr/>
        </p:nvSpPr>
        <p:spPr>
          <a:xfrm>
            <a:off x="579251" y="3046105"/>
            <a:ext cx="1680894" cy="531692"/>
          </a:xfrm>
          <a:prstGeom prst="flowChartDecision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target selected?</a:t>
            </a:r>
          </a:p>
        </p:txBody>
      </p:sp>
      <p:sp>
        <p:nvSpPr>
          <p:cNvPr id="146" name="순서도: 판단 145"/>
          <p:cNvSpPr/>
          <p:nvPr/>
        </p:nvSpPr>
        <p:spPr>
          <a:xfrm>
            <a:off x="579251" y="3927569"/>
            <a:ext cx="1680894" cy="531692"/>
          </a:xfrm>
          <a:prstGeom prst="flowChartDecision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target approach?</a:t>
            </a:r>
          </a:p>
        </p:txBody>
      </p:sp>
      <p:sp>
        <p:nvSpPr>
          <p:cNvPr id="147" name="순서도: 처리 146"/>
          <p:cNvSpPr/>
          <p:nvPr/>
        </p:nvSpPr>
        <p:spPr>
          <a:xfrm>
            <a:off x="2486833" y="4335070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Find sun direction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48" name="순서도: 처리 147"/>
          <p:cNvSpPr/>
          <p:nvPr/>
        </p:nvSpPr>
        <p:spPr>
          <a:xfrm>
            <a:off x="909571" y="5893786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target area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49" name="순서도: 처리 148"/>
          <p:cNvSpPr/>
          <p:nvPr/>
        </p:nvSpPr>
        <p:spPr>
          <a:xfrm>
            <a:off x="2489868" y="5893786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Charge battery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50" name="순서도: 처리 149"/>
          <p:cNvSpPr/>
          <p:nvPr/>
        </p:nvSpPr>
        <p:spPr>
          <a:xfrm>
            <a:off x="5650461" y="5893786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interesting area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51" name="순서도: 처리 150"/>
          <p:cNvSpPr/>
          <p:nvPr/>
        </p:nvSpPr>
        <p:spPr>
          <a:xfrm>
            <a:off x="4061776" y="5893786"/>
            <a:ext cx="1020251" cy="332308"/>
          </a:xfrm>
          <a:prstGeom prst="flowChartProcess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Direct mega light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52" name="다이아몬드 151"/>
          <p:cNvSpPr/>
          <p:nvPr/>
        </p:nvSpPr>
        <p:spPr>
          <a:xfrm>
            <a:off x="742875" y="4853068"/>
            <a:ext cx="1351310" cy="512023"/>
          </a:xfrm>
          <a:prstGeom prst="diamond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53" name="다이아몬드 152"/>
          <p:cNvSpPr/>
          <p:nvPr/>
        </p:nvSpPr>
        <p:spPr>
          <a:xfrm>
            <a:off x="2323269" y="4853068"/>
            <a:ext cx="1351310" cy="512023"/>
          </a:xfrm>
          <a:prstGeom prst="diamond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54" name="다이아몬드 153"/>
          <p:cNvSpPr/>
          <p:nvPr/>
        </p:nvSpPr>
        <p:spPr>
          <a:xfrm>
            <a:off x="3890066" y="4853068"/>
            <a:ext cx="1351310" cy="512023"/>
          </a:xfrm>
          <a:prstGeom prst="diamond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55" name="다이아몬드 154"/>
          <p:cNvSpPr/>
          <p:nvPr/>
        </p:nvSpPr>
        <p:spPr>
          <a:xfrm>
            <a:off x="5476073" y="4853068"/>
            <a:ext cx="1351310" cy="512023"/>
          </a:xfrm>
          <a:prstGeom prst="diamond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  <p:sp>
        <p:nvSpPr>
          <p:cNvPr id="156" name="다이아몬드 155"/>
          <p:cNvSpPr/>
          <p:nvPr/>
        </p:nvSpPr>
        <p:spPr>
          <a:xfrm>
            <a:off x="7062080" y="4853068"/>
            <a:ext cx="1351310" cy="512023"/>
          </a:xfrm>
          <a:prstGeom prst="diamond">
            <a:avLst/>
          </a:prstGeom>
          <a:ln w="25400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Same with last mission?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632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582" y="357209"/>
            <a:ext cx="7464785" cy="585306"/>
          </a:xfrm>
        </p:spPr>
        <p:txBody>
          <a:bodyPr>
            <a:normAutofit/>
          </a:bodyPr>
          <a:lstStyle/>
          <a:p>
            <a:r>
              <a:rPr lang="en-US" altLang="ko-KR" dirty="0"/>
              <a:t>Task</a:t>
            </a:r>
            <a:r>
              <a:rPr lang="ko-KR" altLang="en-US" dirty="0"/>
              <a:t>별 알고리즘</a:t>
            </a:r>
            <a:r>
              <a:rPr lang="en-US" altLang="ko-KR" dirty="0"/>
              <a:t>(3)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581" y="1144254"/>
            <a:ext cx="254326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385" b="1" dirty="0">
                <a:solidFill>
                  <a:prstClr val="black"/>
                </a:solidFill>
              </a:rPr>
              <a:t>Task 3 – Housekeeping Manager</a:t>
            </a:r>
            <a:endParaRPr lang="ko-KR" altLang="en-US" sz="1385" b="1" dirty="0">
              <a:solidFill>
                <a:prstClr val="black"/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201161" y="1505029"/>
            <a:ext cx="844062" cy="278540"/>
          </a:xfrm>
          <a:prstGeom prst="flowChartTerminator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Start</a:t>
            </a:r>
            <a:endParaRPr lang="ko-KR" altLang="en-US" sz="1385" dirty="0">
              <a:solidFill>
                <a:prstClr val="black"/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6034316" y="5999542"/>
            <a:ext cx="844062" cy="278540"/>
          </a:xfrm>
          <a:prstGeom prst="flowChartTerminator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385" dirty="0">
                <a:solidFill>
                  <a:prstClr val="black"/>
                </a:solidFill>
              </a:rPr>
              <a:t>End</a:t>
            </a:r>
          </a:p>
        </p:txBody>
      </p:sp>
      <p:sp>
        <p:nvSpPr>
          <p:cNvPr id="10" name="순서도: 판단 9"/>
          <p:cNvSpPr/>
          <p:nvPr/>
        </p:nvSpPr>
        <p:spPr>
          <a:xfrm>
            <a:off x="774341" y="1980848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Any ground fix command?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1643906" y="2704413"/>
            <a:ext cx="1020251" cy="332308"/>
          </a:xfrm>
          <a:prstGeom prst="flowChartProcess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Follow ground fix command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1013006" y="3239404"/>
            <a:ext cx="1255505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Check all subsystem condition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113067" y="3768989"/>
            <a:ext cx="1020251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Gather all condition data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774341" y="4298576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battery enough?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623192" y="5027544"/>
            <a:ext cx="1131896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Kill processes based on priority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774341" y="5557129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Any problem?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5925508" y="5471460"/>
            <a:ext cx="1061678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Make a report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5312518" y="1331802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Can solve?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7024969" y="2408210"/>
            <a:ext cx="1020251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Fix problem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2" name="순서도: 판단 21"/>
          <p:cNvSpPr/>
          <p:nvPr/>
        </p:nvSpPr>
        <p:spPr>
          <a:xfrm>
            <a:off x="6686243" y="2979475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Is fixed?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4802393" y="2188958"/>
            <a:ext cx="1020251" cy="332308"/>
          </a:xfrm>
          <a:prstGeom prst="flowChartProcess">
            <a:avLst/>
          </a:prstGeom>
          <a:ln w="25400">
            <a:solidFill>
              <a:srgbClr val="DC02A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Restart it’s process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1" name="순서도: 지연 10"/>
          <p:cNvSpPr/>
          <p:nvPr/>
        </p:nvSpPr>
        <p:spPr>
          <a:xfrm>
            <a:off x="4802393" y="2784473"/>
            <a:ext cx="1020251" cy="332308"/>
          </a:xfrm>
          <a:prstGeom prst="flowChartDelay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Wait restarting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4463667" y="3388096"/>
            <a:ext cx="1697704" cy="531692"/>
          </a:xfrm>
          <a:prstGeom prst="flowChartDecision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Problem has solved?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3892281" y="4094345"/>
            <a:ext cx="1020251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Gather all condition data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802393" y="4758378"/>
            <a:ext cx="1020251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Stop the process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29" name="직선 화살표 연결선 28"/>
          <p:cNvCxnSpPr>
            <a:stCxn id="5" idx="2"/>
            <a:endCxn id="10" idx="0"/>
          </p:cNvCxnSpPr>
          <p:nvPr/>
        </p:nvCxnSpPr>
        <p:spPr>
          <a:xfrm>
            <a:off x="1623192" y="1783569"/>
            <a:ext cx="1" cy="197278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3" idx="2"/>
            <a:endCxn id="14" idx="0"/>
          </p:cNvCxnSpPr>
          <p:nvPr/>
        </p:nvCxnSpPr>
        <p:spPr>
          <a:xfrm flipH="1">
            <a:off x="1623193" y="3571712"/>
            <a:ext cx="17566" cy="197277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4" idx="2"/>
            <a:endCxn id="15" idx="0"/>
          </p:cNvCxnSpPr>
          <p:nvPr/>
        </p:nvCxnSpPr>
        <p:spPr>
          <a:xfrm>
            <a:off x="1623192" y="4101297"/>
            <a:ext cx="1" cy="197278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1" idx="2"/>
            <a:endCxn id="22" idx="0"/>
          </p:cNvCxnSpPr>
          <p:nvPr/>
        </p:nvCxnSpPr>
        <p:spPr>
          <a:xfrm>
            <a:off x="7535095" y="2740518"/>
            <a:ext cx="1" cy="238957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312519" y="3116781"/>
            <a:ext cx="1" cy="271314"/>
          </a:xfrm>
          <a:prstGeom prst="straightConnector1">
            <a:avLst/>
          </a:prstGeom>
          <a:ln w="25400"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312518" y="2521266"/>
            <a:ext cx="0" cy="263208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4" idx="2"/>
            <a:endCxn id="27" idx="0"/>
          </p:cNvCxnSpPr>
          <p:nvPr/>
        </p:nvCxnSpPr>
        <p:spPr>
          <a:xfrm flipH="1">
            <a:off x="5312519" y="3919789"/>
            <a:ext cx="1" cy="838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원호 47"/>
          <p:cNvSpPr/>
          <p:nvPr/>
        </p:nvSpPr>
        <p:spPr>
          <a:xfrm>
            <a:off x="1388277" y="2283420"/>
            <a:ext cx="664615" cy="664615"/>
          </a:xfrm>
          <a:prstGeom prst="arc">
            <a:avLst>
              <a:gd name="adj1" fmla="val 19190287"/>
              <a:gd name="adj2" fmla="val 863303"/>
            </a:avLst>
          </a:prstGeom>
          <a:ln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49" name="원호 48"/>
          <p:cNvSpPr/>
          <p:nvPr/>
        </p:nvSpPr>
        <p:spPr>
          <a:xfrm>
            <a:off x="1388277" y="2761413"/>
            <a:ext cx="664615" cy="664615"/>
          </a:xfrm>
          <a:prstGeom prst="arc">
            <a:avLst>
              <a:gd name="adj1" fmla="val 20984263"/>
              <a:gd name="adj2" fmla="val 1615219"/>
            </a:avLst>
          </a:prstGeom>
          <a:ln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049266" y="2188958"/>
            <a:ext cx="1329231" cy="1329231"/>
          </a:xfrm>
          <a:prstGeom prst="arc">
            <a:avLst>
              <a:gd name="adj1" fmla="val 8703345"/>
              <a:gd name="adj2" fmla="val 13408102"/>
            </a:avLst>
          </a:prstGeom>
          <a:ln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1388277" y="4641910"/>
            <a:ext cx="664615" cy="664615"/>
          </a:xfrm>
          <a:prstGeom prst="arc">
            <a:avLst>
              <a:gd name="adj1" fmla="val 18740440"/>
              <a:gd name="adj2" fmla="val 563227"/>
            </a:avLst>
          </a:prstGeom>
          <a:ln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52" name="원호 51"/>
          <p:cNvSpPr/>
          <p:nvPr/>
        </p:nvSpPr>
        <p:spPr>
          <a:xfrm>
            <a:off x="1388277" y="5119903"/>
            <a:ext cx="664615" cy="664615"/>
          </a:xfrm>
          <a:prstGeom prst="arc">
            <a:avLst>
              <a:gd name="adj1" fmla="val 20505510"/>
              <a:gd name="adj2" fmla="val 2348152"/>
            </a:avLst>
          </a:prstGeom>
          <a:ln>
            <a:solidFill>
              <a:srgbClr val="4D9DA3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53" name="원호 52"/>
          <p:cNvSpPr/>
          <p:nvPr/>
        </p:nvSpPr>
        <p:spPr>
          <a:xfrm>
            <a:off x="1049266" y="4547448"/>
            <a:ext cx="1329231" cy="1329231"/>
          </a:xfrm>
          <a:prstGeom prst="arc">
            <a:avLst>
              <a:gd name="adj1" fmla="val 11773758"/>
              <a:gd name="adj2" fmla="val 13670368"/>
            </a:avLst>
          </a:prstGeom>
          <a:ln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62" name="원호 61"/>
          <p:cNvSpPr/>
          <p:nvPr/>
        </p:nvSpPr>
        <p:spPr>
          <a:xfrm>
            <a:off x="1913243" y="5207743"/>
            <a:ext cx="4119597" cy="1154694"/>
          </a:xfrm>
          <a:prstGeom prst="arc">
            <a:avLst>
              <a:gd name="adj1" fmla="val 31667"/>
              <a:gd name="adj2" fmla="val 10482613"/>
            </a:avLst>
          </a:prstGeom>
          <a:ln>
            <a:solidFill>
              <a:srgbClr val="4D9DA3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cxnSp>
        <p:nvCxnSpPr>
          <p:cNvPr id="64" name="구부러진 연결선 63"/>
          <p:cNvCxnSpPr>
            <a:stCxn id="17" idx="3"/>
            <a:endCxn id="20" idx="0"/>
          </p:cNvCxnSpPr>
          <p:nvPr/>
        </p:nvCxnSpPr>
        <p:spPr>
          <a:xfrm flipV="1">
            <a:off x="2472044" y="1331801"/>
            <a:ext cx="3689326" cy="4491174"/>
          </a:xfrm>
          <a:prstGeom prst="curvedConnector4">
            <a:avLst>
              <a:gd name="adj1" fmla="val 22273"/>
              <a:gd name="adj2" fmla="val 104185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20" idx="3"/>
            <a:endCxn id="21" idx="0"/>
          </p:cNvCxnSpPr>
          <p:nvPr/>
        </p:nvCxnSpPr>
        <p:spPr>
          <a:xfrm>
            <a:off x="7010222" y="1597648"/>
            <a:ext cx="524873" cy="810562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원호 74"/>
          <p:cNvSpPr/>
          <p:nvPr/>
        </p:nvSpPr>
        <p:spPr>
          <a:xfrm>
            <a:off x="5417152" y="1500196"/>
            <a:ext cx="1329231" cy="1329231"/>
          </a:xfrm>
          <a:prstGeom prst="arc">
            <a:avLst>
              <a:gd name="adj1" fmla="val 10674689"/>
              <a:gd name="adj2" fmla="val 13529767"/>
            </a:avLst>
          </a:prstGeom>
          <a:ln>
            <a:solidFill>
              <a:srgbClr val="4D9DA3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cxnSp>
        <p:nvCxnSpPr>
          <p:cNvPr id="81" name="구부러진 연결선 80"/>
          <p:cNvCxnSpPr>
            <a:stCxn id="26" idx="1"/>
            <a:endCxn id="20" idx="1"/>
          </p:cNvCxnSpPr>
          <p:nvPr/>
        </p:nvCxnSpPr>
        <p:spPr>
          <a:xfrm rot="10800000" flipH="1">
            <a:off x="3892281" y="1597648"/>
            <a:ext cx="1420237" cy="2662852"/>
          </a:xfrm>
          <a:prstGeom prst="curvedConnector3">
            <a:avLst>
              <a:gd name="adj1" fmla="val -18100"/>
            </a:avLst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24" idx="1"/>
            <a:endCxn id="26" idx="0"/>
          </p:cNvCxnSpPr>
          <p:nvPr/>
        </p:nvCxnSpPr>
        <p:spPr>
          <a:xfrm rot="10800000" flipV="1">
            <a:off x="4402408" y="3653942"/>
            <a:ext cx="61260" cy="440404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>
            <a:stCxn id="24" idx="3"/>
            <a:endCxn id="18" idx="0"/>
          </p:cNvCxnSpPr>
          <p:nvPr/>
        </p:nvCxnSpPr>
        <p:spPr>
          <a:xfrm>
            <a:off x="6161370" y="3653942"/>
            <a:ext cx="294977" cy="1817518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22" idx="1"/>
            <a:endCxn id="23" idx="3"/>
          </p:cNvCxnSpPr>
          <p:nvPr/>
        </p:nvCxnSpPr>
        <p:spPr>
          <a:xfrm rot="10800000">
            <a:off x="5822644" y="2355113"/>
            <a:ext cx="863599" cy="890209"/>
          </a:xfrm>
          <a:prstGeom prst="curvedConnector3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>
            <a:stCxn id="22" idx="2"/>
            <a:endCxn id="18" idx="3"/>
          </p:cNvCxnSpPr>
          <p:nvPr/>
        </p:nvCxnSpPr>
        <p:spPr>
          <a:xfrm rot="5400000">
            <a:off x="6197918" y="4300436"/>
            <a:ext cx="2126447" cy="547910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27" idx="2"/>
            <a:endCxn id="18" idx="1"/>
          </p:cNvCxnSpPr>
          <p:nvPr/>
        </p:nvCxnSpPr>
        <p:spPr>
          <a:xfrm rot="16200000" flipH="1">
            <a:off x="5345550" y="5057655"/>
            <a:ext cx="546928" cy="612990"/>
          </a:xfrm>
          <a:prstGeom prst="curvedConnector2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04749" y="2353851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14323" y="2351952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7401" y="4759823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93144" y="4702014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66845" y="1714688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10835" y="1764251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32228" y="3524191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64903" y="2983774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24159" y="3911908"/>
            <a:ext cx="572593" cy="404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repeat</a:t>
            </a:r>
          </a:p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3 times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54056" y="3692273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40730" y="3654888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cxnSp>
        <p:nvCxnSpPr>
          <p:cNvPr id="113" name="직선 화살표 연결선 112"/>
          <p:cNvCxnSpPr>
            <a:stCxn id="18" idx="2"/>
            <a:endCxn id="9" idx="0"/>
          </p:cNvCxnSpPr>
          <p:nvPr/>
        </p:nvCxnSpPr>
        <p:spPr>
          <a:xfrm>
            <a:off x="6456347" y="5803768"/>
            <a:ext cx="0" cy="195774"/>
          </a:xfrm>
          <a:prstGeom prst="straightConnector1">
            <a:avLst/>
          </a:prstGeom>
          <a:ln>
            <a:solidFill>
              <a:srgbClr val="4D9DA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처리 56"/>
          <p:cNvSpPr/>
          <p:nvPr/>
        </p:nvSpPr>
        <p:spPr>
          <a:xfrm>
            <a:off x="433204" y="5027544"/>
            <a:ext cx="1139758" cy="332308"/>
          </a:xfrm>
          <a:prstGeom prst="flowChartProcess">
            <a:avLst/>
          </a:prstGeom>
          <a:ln w="25400">
            <a:solidFill>
              <a:srgbClr val="89B89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9328" latinLnBrk="0"/>
            <a:r>
              <a:rPr lang="en-US" altLang="ko-KR" sz="1015" dirty="0">
                <a:solidFill>
                  <a:prstClr val="black"/>
                </a:solidFill>
              </a:rPr>
              <a:t>Reboot processes based on priority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58" name="원호 57"/>
          <p:cNvSpPr/>
          <p:nvPr/>
        </p:nvSpPr>
        <p:spPr>
          <a:xfrm>
            <a:off x="999036" y="4849390"/>
            <a:ext cx="1329231" cy="1329231"/>
          </a:xfrm>
          <a:prstGeom prst="arc">
            <a:avLst>
              <a:gd name="adj1" fmla="val 9549979"/>
              <a:gd name="adj2" fmla="val 1160052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19328" latinLnBrk="0"/>
            <a:endParaRPr lang="ko-KR" altLang="en-US" sz="1385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5856" y="5550776"/>
            <a:ext cx="35939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yes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31140" y="5976705"/>
            <a:ext cx="32252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9328" latinLnBrk="0"/>
            <a:r>
              <a:rPr lang="en-US" altLang="ko-KR" sz="1015" dirty="0">
                <a:solidFill>
                  <a:prstClr val="black"/>
                </a:solidFill>
              </a:rPr>
              <a:t>no</a:t>
            </a:r>
            <a:endParaRPr lang="ko-KR" altLang="en-US" sz="101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94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 데이터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저장</a:t>
            </a:r>
            <a:endParaRPr lang="en-US" altLang="ko-KR" dirty="0"/>
          </a:p>
          <a:p>
            <a:pPr lvl="1"/>
            <a:r>
              <a:rPr lang="ko-KR" altLang="en-US" dirty="0"/>
              <a:t>데이터 핸들링을 위해 각각의 미션 데이터를 자체 정의 파일로 분할 관리하며 메가 번개 영상과 특정 지역의 이미지는 전달받은 그대로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메모리 관리</a:t>
            </a:r>
            <a:endParaRPr lang="en-US" altLang="ko-KR" dirty="0"/>
          </a:p>
          <a:p>
            <a:pPr lvl="1"/>
            <a:r>
              <a:rPr lang="ko-KR" altLang="en-US" dirty="0"/>
              <a:t>가용 가능 메모리 범위 내에서 여유 메모리의 비율에 따라 적절한 데이터 축약 알고리즘을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중복 데이터 병합을 통해 미션 데이터의 용량을 줄인다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오래된 미션 데이터부터 삭제한다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2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69058"/>
            <a:ext cx="8229600" cy="4749634"/>
          </a:xfrm>
        </p:spPr>
        <p:txBody>
          <a:bodyPr vert="horz" lIns="77925" tIns="38963" rIns="77925" bIns="38963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Toolchain setup</a:t>
            </a:r>
            <a:r>
              <a:rPr lang="ko-KR" altLang="EN-US" dirty="0"/>
              <a:t>을 통한 </a:t>
            </a:r>
            <a:r>
              <a:rPr lang="en-US" altLang="KO-KR" dirty="0"/>
              <a:t>Prototype Board </a:t>
            </a:r>
            <a:r>
              <a:rPr lang="ko-KR" altLang="EN-US" dirty="0"/>
              <a:t>개발환경 조성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Prototype Board</a:t>
            </a:r>
            <a:r>
              <a:rPr lang="ko-KR" altLang="en-US" dirty="0" err="1"/>
              <a:t>를</a:t>
            </a:r>
            <a:r>
              <a:rPr lang="ko-KR" altLang="en-US" dirty="0">
                <a:latin typeface="맑은 고딕"/>
              </a:rPr>
              <a:t> 통한 운용 알고리즘 실험 및 검증</a:t>
            </a:r>
            <a:endParaRPr lang="en-US" altLang="ko-KR" dirty="0">
              <a:latin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/>
              <a:t>CubeMX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통한 하드웨어 설계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파트와의 데이터 교환을 위한 </a:t>
            </a:r>
            <a:r>
              <a:rPr lang="en-US" altLang="ko-KR" dirty="0"/>
              <a:t>interface </a:t>
            </a:r>
            <a:r>
              <a:rPr lang="ko-KR" altLang="en-US" dirty="0"/>
              <a:t>내용 확립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/>
              </a:rPr>
              <a:t>소프트웨어 최적화를 위한 </a:t>
            </a:r>
            <a:r>
              <a:rPr lang="en-US" altLang="ko-KR" dirty="0">
                <a:latin typeface="맑은 고딕"/>
              </a:rPr>
              <a:t>Data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handling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algorithm </a:t>
            </a:r>
            <a:r>
              <a:rPr lang="ko-KR" altLang="EN-US" dirty="0">
                <a:latin typeface="맑은 고딕"/>
              </a:rPr>
              <a:t>설</a:t>
            </a:r>
            <a:r>
              <a:rPr lang="ko-KR" altLang="en-US" dirty="0">
                <a:latin typeface="맑은 고딕"/>
              </a:rPr>
              <a:t>계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맑은 고딕"/>
              </a:rPr>
              <a:t>시스템</a:t>
            </a:r>
            <a:r>
              <a:rPr lang="en-US" altLang="ko-KR" dirty="0">
                <a:latin typeface="맑은 고딕"/>
              </a:rPr>
              <a:t> </a:t>
            </a:r>
            <a:r>
              <a:rPr lang="ko-KR" altLang="EN-US" dirty="0">
                <a:latin typeface="맑은 고딕"/>
              </a:rPr>
              <a:t>보안을 위한 </a:t>
            </a:r>
            <a:r>
              <a:rPr lang="en-US" altLang="ko-KR" dirty="0">
                <a:latin typeface="맑은 고딕"/>
              </a:rPr>
              <a:t>Security</a:t>
            </a:r>
            <a:r>
              <a:rPr lang="ko-KR" altLang="en-US" dirty="0">
                <a:latin typeface="맑은 고딕"/>
              </a:rPr>
              <a:t> </a:t>
            </a:r>
            <a:r>
              <a:rPr lang="en-US" altLang="ko-KR" dirty="0">
                <a:latin typeface="맑은 고딕"/>
              </a:rPr>
              <a:t>model</a:t>
            </a:r>
            <a:r>
              <a:rPr lang="ko-KR" altLang="EN-US" dirty="0">
                <a:latin typeface="맑은 고딕"/>
              </a:rPr>
              <a:t>검토</a:t>
            </a:r>
          </a:p>
        </p:txBody>
      </p:sp>
    </p:spTree>
    <p:extLst>
      <p:ext uri="{BB962C8B-B14F-4D97-AF65-F5344CB8AC3E}">
        <p14:creationId xmlns:p14="http://schemas.microsoft.com/office/powerpoint/2010/main" val="14795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C&amp;DHS </a:t>
            </a:r>
            <a:r>
              <a:rPr lang="ko-KR" altLang="en-US" dirty="0"/>
              <a:t>요구조건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509" y="6128662"/>
            <a:ext cx="3809056" cy="223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64012" latinLnBrk="0"/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※</a:t>
            </a:r>
            <a:r>
              <a:rPr lang="ko-KR" altLang="en-US" sz="852" kern="0" dirty="0">
                <a:solidFill>
                  <a:prstClr val="black"/>
                </a:solidFill>
                <a:latin typeface="맑은 고딕"/>
              </a:rPr>
              <a:t> </a:t>
            </a:r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I:</a:t>
            </a:r>
            <a:r>
              <a:rPr lang="ko-KR" altLang="en-US" sz="852" kern="0" dirty="0">
                <a:solidFill>
                  <a:prstClr val="black"/>
                </a:solidFill>
                <a:latin typeface="맑은 고딕"/>
              </a:rPr>
              <a:t>검사</a:t>
            </a:r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852" kern="0" dirty="0">
                <a:solidFill>
                  <a:prstClr val="black"/>
                </a:solidFill>
                <a:latin typeface="맑은 고딕"/>
              </a:rPr>
              <a:t>Inspection), A:</a:t>
            </a:r>
            <a:r>
              <a:rPr lang="ko-KR" altLang="en-US" sz="852" kern="0" dirty="0">
                <a:solidFill>
                  <a:prstClr val="black"/>
                </a:solidFill>
                <a:latin typeface="맑은 고딕"/>
              </a:rPr>
              <a:t>분석</a:t>
            </a:r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852" kern="0" dirty="0">
                <a:solidFill>
                  <a:prstClr val="black"/>
                </a:solidFill>
                <a:latin typeface="맑은 고딕"/>
              </a:rPr>
              <a:t>Analysis), D:</a:t>
            </a:r>
            <a:r>
              <a:rPr lang="ko-KR" altLang="en-US" sz="852" kern="0" dirty="0">
                <a:solidFill>
                  <a:prstClr val="black"/>
                </a:solidFill>
                <a:latin typeface="맑은 고딕"/>
              </a:rPr>
              <a:t>시연</a:t>
            </a:r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852" kern="0" dirty="0">
                <a:solidFill>
                  <a:prstClr val="black"/>
                </a:solidFill>
                <a:latin typeface="맑은 고딕"/>
              </a:rPr>
              <a:t>Demonstration), T:</a:t>
            </a:r>
            <a:r>
              <a:rPr lang="ko-KR" altLang="en-US" sz="852" kern="0" dirty="0">
                <a:solidFill>
                  <a:prstClr val="black"/>
                </a:solidFill>
                <a:latin typeface="맑은 고딕"/>
              </a:rPr>
              <a:t>시험</a:t>
            </a:r>
            <a:r>
              <a:rPr lang="en-US" altLang="ko-KR" sz="852" kern="0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852" kern="0" dirty="0">
                <a:solidFill>
                  <a:prstClr val="black"/>
                </a:solidFill>
                <a:latin typeface="맑은 고딕"/>
              </a:rPr>
              <a:t>Test)</a:t>
            </a:r>
            <a:endParaRPr lang="en-US" sz="852" kern="0" dirty="0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22510" y="1169060"/>
          <a:ext cx="8098982" cy="47857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763">
                  <a:extLst>
                    <a:ext uri="{9D8B030D-6E8A-4147-A177-3AD203B41FA5}">
                      <a16:colId xmlns:a16="http://schemas.microsoft.com/office/drawing/2014/main" val="4162679125"/>
                    </a:ext>
                  </a:extLst>
                </a:gridCol>
                <a:gridCol w="5644745">
                  <a:extLst>
                    <a:ext uri="{9D8B030D-6E8A-4147-A177-3AD203B41FA5}">
                      <a16:colId xmlns:a16="http://schemas.microsoft.com/office/drawing/2014/main" val="132174358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7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번호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HCI Popp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요구조건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HCI Popp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검증 방법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기능</a:t>
                      </a:r>
                      <a:endParaRPr kumimoji="0" lang="en-US" sz="1000" b="1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58287787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Operating System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실시간 운영체제</a:t>
                      </a:r>
                      <a:r>
                        <a:rPr lang="en-US" altLang="ko-KR" sz="900" kern="0" spc="0" dirty="0">
                          <a:effectLst/>
                        </a:rPr>
                        <a:t>(RTOS)</a:t>
                      </a:r>
                      <a:r>
                        <a:rPr lang="ko-KR" altLang="en-US" sz="900" kern="0" spc="0" dirty="0">
                          <a:effectLst/>
                        </a:rPr>
                        <a:t>를 가져야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I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임무 지속성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ko-KR" altLang="en-US" sz="900" kern="0" spc="0" dirty="0" err="1">
                          <a:effectLst/>
                        </a:rPr>
                        <a:t>지상국의</a:t>
                      </a:r>
                      <a:r>
                        <a:rPr lang="ko-KR" altLang="en-US" sz="900" kern="0" spc="0" dirty="0">
                          <a:effectLst/>
                        </a:rPr>
                        <a:t> 별도 명령 없이 최소 </a:t>
                      </a:r>
                      <a:r>
                        <a:rPr lang="en-US" altLang="ko-KR" sz="900" kern="0" spc="0" dirty="0">
                          <a:effectLst/>
                        </a:rPr>
                        <a:t>3</a:t>
                      </a:r>
                      <a:r>
                        <a:rPr lang="ko-KR" altLang="en-US" sz="900" kern="0" spc="0" dirty="0">
                          <a:effectLst/>
                        </a:rPr>
                        <a:t>일 이상 작동해야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D, 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634557947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임무 지속성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별도의 지상국 명령이 없을 경우</a:t>
                      </a:r>
                      <a:r>
                        <a:rPr lang="en-US" altLang="ko-KR" sz="900" kern="0" spc="0" dirty="0">
                          <a:effectLst/>
                        </a:rPr>
                        <a:t>, </a:t>
                      </a:r>
                      <a:r>
                        <a:rPr lang="ko-KR" altLang="en-US" sz="900" kern="0" spc="0" dirty="0">
                          <a:effectLst/>
                        </a:rPr>
                        <a:t>미리 지정된 동작을 수행해야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3479222498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CDSR0104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상태 이상 검출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각 파트 부품의 고장을 검출 가능해야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D, 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975647820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데이터 보존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별도의 지상국 명령이 없을 경우</a:t>
                      </a:r>
                      <a:r>
                        <a:rPr lang="en-US" altLang="ko-KR" sz="900" kern="0" spc="0" dirty="0">
                          <a:effectLst/>
                        </a:rPr>
                        <a:t>, </a:t>
                      </a:r>
                      <a:r>
                        <a:rPr lang="ko-KR" altLang="en-US" sz="900" kern="0" spc="0" dirty="0">
                          <a:effectLst/>
                        </a:rPr>
                        <a:t>데이터 손실이 발생하지 않도록 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A, T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604975306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CDSR0106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데이터 보존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데이터가 메모리를 초과 할 경우</a:t>
                      </a:r>
                      <a:r>
                        <a:rPr lang="en-US" altLang="ko-KR" sz="900" kern="0" spc="0" dirty="0">
                          <a:effectLst/>
                        </a:rPr>
                        <a:t>, </a:t>
                      </a:r>
                      <a:r>
                        <a:rPr lang="ko-KR" altLang="en-US" sz="900" kern="0" spc="0" dirty="0">
                          <a:effectLst/>
                        </a:rPr>
                        <a:t>비슷한 값들을 정리해서 제거하며 오래된 데이터부터 제거한다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A, 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500196060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CDSR0107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임무 일정 관리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Vision Cube</a:t>
                      </a:r>
                      <a:r>
                        <a:rPr lang="ko-KR" altLang="en-US" sz="900" kern="0" spc="0" dirty="0">
                          <a:effectLst/>
                        </a:rPr>
                        <a:t>의 임무 일정을 관리해야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A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576461397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임무 일정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ko-KR" altLang="en-US" sz="900" kern="0" spc="0" dirty="0" err="1">
                          <a:effectLst/>
                        </a:rPr>
                        <a:t>지상국의</a:t>
                      </a:r>
                      <a:r>
                        <a:rPr lang="ko-KR" altLang="en-US" sz="900" kern="0" spc="0" dirty="0">
                          <a:effectLst/>
                        </a:rPr>
                        <a:t> 명령에 따라 임무 일정을 수행해야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A, 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3550806132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CDSR0109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effectLst/>
                        </a:rPr>
                        <a:t>오류 대처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</a:rPr>
                        <a:t>C&amp;DHS</a:t>
                      </a:r>
                      <a:r>
                        <a:rPr lang="ko-KR" altLang="en-US" sz="900" kern="0" spc="0">
                          <a:effectLst/>
                        </a:rPr>
                        <a:t>는 운용상의 에러 발생 시</a:t>
                      </a:r>
                      <a:r>
                        <a:rPr lang="en-US" altLang="ko-KR" sz="900" kern="0" spc="0">
                          <a:effectLst/>
                        </a:rPr>
                        <a:t>, </a:t>
                      </a:r>
                      <a:r>
                        <a:rPr lang="ko-KR" altLang="en-US" sz="900" kern="0" spc="0">
                          <a:effectLst/>
                        </a:rPr>
                        <a:t>데이터를 모두 저장하고</a:t>
                      </a:r>
                      <a:r>
                        <a:rPr lang="en-US" altLang="ko-KR" sz="900" kern="0" spc="0">
                          <a:effectLst/>
                        </a:rPr>
                        <a:t>, </a:t>
                      </a:r>
                      <a:r>
                        <a:rPr lang="ko-KR" altLang="en-US" sz="900" kern="0" spc="0">
                          <a:effectLst/>
                        </a:rPr>
                        <a:t>재부팅을 시도해야 한다</a:t>
                      </a:r>
                      <a:r>
                        <a:rPr lang="en-US" altLang="ko-KR" sz="900" kern="0" spc="0">
                          <a:effectLst/>
                        </a:rPr>
                        <a:t>.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A, 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671551422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CDSR0110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전력 관리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배터리의 잔량이 부족하면 각 시스템의 임무를 중단하고 배터리를 충전해야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A, 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CDSR0111</a:t>
                      </a:r>
                      <a:endParaRPr kumimoji="0" lang="en-US" altLang="ko-KR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</a:t>
                      </a:r>
                      <a:r>
                        <a:rPr lang="ko-KR" altLang="en-US" sz="9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C&amp;DHS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각 보드에 장착된 온도센서로부터 아날로그 온도데이터를 수집하여 위성의 온도를 모니터링한다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577498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CDSR0112</a:t>
                      </a:r>
                      <a:endParaRPr kumimoji="0" lang="en-US" altLang="ko-KR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히터 제어</a:t>
                      </a: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C&amp;DHS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altLang="en-US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위성에 장착된 모든 히터의 </a:t>
                      </a:r>
                      <a:r>
                        <a:rPr lang="en-US" altLang="ko-KR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On/Off</a:t>
                      </a:r>
                      <a:r>
                        <a:rPr lang="ko-KR" altLang="en-US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제어한다</a:t>
                      </a:r>
                      <a:r>
                        <a:rPr lang="en-US" altLang="ko-KR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sz="8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362749740"/>
                  </a:ext>
                </a:extLst>
              </a:tr>
              <a:tr h="204150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성능</a:t>
                      </a:r>
                      <a:endParaRPr kumimoji="0" lang="en-US" altLang="ko-K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CDSR0201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C&amp;DHS </a:t>
                      </a:r>
                      <a:r>
                        <a:rPr lang="ko-KR" altLang="en-US" sz="900" kern="0" spc="0" dirty="0">
                          <a:effectLst/>
                        </a:rPr>
                        <a:t>전력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의 소모전력은 </a:t>
                      </a:r>
                      <a:r>
                        <a:rPr lang="en-US" altLang="ko-KR" sz="900" kern="0" spc="0" dirty="0">
                          <a:effectLst/>
                        </a:rPr>
                        <a:t>1W </a:t>
                      </a:r>
                      <a:r>
                        <a:rPr lang="ko-KR" altLang="en-US" sz="900" kern="0" spc="0" dirty="0">
                          <a:effectLst/>
                        </a:rPr>
                        <a:t>이하여야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I, 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645893527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CDSR0202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Clock speed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의 </a:t>
                      </a:r>
                      <a:r>
                        <a:rPr lang="en-US" altLang="ko-KR" sz="900" kern="0" spc="0" dirty="0">
                          <a:effectLst/>
                        </a:rPr>
                        <a:t>Clock speed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40MHz </a:t>
                      </a:r>
                      <a:r>
                        <a:rPr lang="ko-KR" altLang="en-US" sz="900" kern="0" spc="0" dirty="0">
                          <a:effectLst/>
                        </a:rPr>
                        <a:t>이상이어야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50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</a:t>
                      </a:r>
                      <a:endParaRPr kumimoji="0" lang="en-US" altLang="ko-K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99724422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CDSR0301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Support SD card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2GB </a:t>
                      </a:r>
                      <a:r>
                        <a:rPr lang="ko-KR" altLang="en-US" sz="900" kern="0" spc="0" dirty="0">
                          <a:effectLst/>
                        </a:rPr>
                        <a:t>이상의 </a:t>
                      </a:r>
                      <a:r>
                        <a:rPr lang="en-US" altLang="ko-KR" sz="900" kern="0" spc="0" dirty="0">
                          <a:effectLst/>
                        </a:rPr>
                        <a:t>SD </a:t>
                      </a:r>
                      <a:r>
                        <a:rPr lang="ko-KR" altLang="en-US" sz="900" kern="0" spc="0" dirty="0">
                          <a:effectLst/>
                        </a:rPr>
                        <a:t>카드를 지원해야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955059859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CDSR0302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Code Storage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2MB </a:t>
                      </a:r>
                      <a:r>
                        <a:rPr lang="ko-KR" altLang="en-US" sz="900" kern="0" spc="0" dirty="0">
                          <a:effectLst/>
                        </a:rPr>
                        <a:t>이상의 </a:t>
                      </a:r>
                      <a:r>
                        <a:rPr lang="en-US" altLang="ko-KR" sz="900" kern="0" spc="0" dirty="0">
                          <a:effectLst/>
                        </a:rPr>
                        <a:t>Code Storage</a:t>
                      </a:r>
                      <a:r>
                        <a:rPr lang="ko-KR" altLang="en-US" sz="900" kern="0" spc="0" dirty="0">
                          <a:effectLst/>
                        </a:rPr>
                        <a:t>를 가져야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I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2828203420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CDSR0303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RAM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1MB </a:t>
                      </a:r>
                      <a:r>
                        <a:rPr lang="ko-KR" altLang="en-US" sz="900" kern="0" spc="0" dirty="0">
                          <a:effectLst/>
                        </a:rPr>
                        <a:t>이상의 </a:t>
                      </a:r>
                      <a:r>
                        <a:rPr lang="en-US" altLang="ko-KR" sz="900" kern="0" spc="0" dirty="0">
                          <a:effectLst/>
                        </a:rPr>
                        <a:t>RAM</a:t>
                      </a:r>
                      <a:r>
                        <a:rPr lang="ko-KR" altLang="en-US" sz="900" kern="0" spc="0" dirty="0">
                          <a:effectLst/>
                        </a:rPr>
                        <a:t>을 가져야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489205307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CDSR0304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Data Storage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effectLst/>
                        </a:rPr>
                        <a:t>C&amp;DHS</a:t>
                      </a:r>
                      <a:r>
                        <a:rPr lang="ko-KR" altLang="en-US" sz="900" kern="0" spc="0" dirty="0">
                          <a:effectLst/>
                        </a:rPr>
                        <a:t>는 </a:t>
                      </a:r>
                      <a:r>
                        <a:rPr lang="en-US" altLang="ko-KR" sz="900" kern="0" spc="0" dirty="0">
                          <a:effectLst/>
                        </a:rPr>
                        <a:t>2MB </a:t>
                      </a:r>
                      <a:r>
                        <a:rPr lang="ko-KR" altLang="en-US" sz="900" kern="0" spc="0" dirty="0">
                          <a:effectLst/>
                        </a:rPr>
                        <a:t>이상의 </a:t>
                      </a:r>
                      <a:r>
                        <a:rPr lang="en-US" altLang="ko-KR" sz="900" kern="0" spc="0" dirty="0">
                          <a:effectLst/>
                        </a:rPr>
                        <a:t>Data </a:t>
                      </a:r>
                      <a:r>
                        <a:rPr lang="ko-KR" altLang="en-US" sz="900" kern="0" spc="0" dirty="0">
                          <a:effectLst/>
                        </a:rPr>
                        <a:t>저장 용량을 가져야 한다</a:t>
                      </a:r>
                      <a:r>
                        <a:rPr lang="en-US" altLang="ko-KR" sz="900" kern="0" spc="0" dirty="0">
                          <a:effectLst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3676473876"/>
                  </a:ext>
                </a:extLst>
              </a:tr>
              <a:tr h="204150">
                <a:tc gridSpan="4">
                  <a:txBody>
                    <a:bodyPr/>
                    <a:lstStyle/>
                    <a:p>
                      <a:pPr marL="0" marR="0" lvl="0" indent="0" algn="ctr" defTabSz="77925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인터페이스</a:t>
                      </a:r>
                      <a:endParaRPr kumimoji="0" lang="en-US" altLang="ko-K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55189" marR="55189" marT="15258" marB="15258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56609496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CDSR0501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C&amp;DHS CAN bus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kern="0" spc="0">
                          <a:effectLst/>
                        </a:rPr>
                        <a:t>C&amp;DHS</a:t>
                      </a:r>
                      <a:r>
                        <a:rPr lang="ko-KR" altLang="en-US" sz="900" kern="0" spc="0">
                          <a:effectLst/>
                        </a:rPr>
                        <a:t>는 </a:t>
                      </a:r>
                      <a:r>
                        <a:rPr lang="en-US" sz="900" kern="0" spc="0">
                          <a:effectLst/>
                        </a:rPr>
                        <a:t>CAN(controller Area Network) bus interface</a:t>
                      </a:r>
                      <a:r>
                        <a:rPr lang="ko-KR" altLang="en-US" sz="900" kern="0" spc="0">
                          <a:effectLst/>
                        </a:rPr>
                        <a:t>를 가진다</a:t>
                      </a:r>
                      <a:r>
                        <a:rPr lang="en-US" altLang="ko-KR" sz="900" kern="0" spc="0">
                          <a:effectLst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effectLst/>
                        </a:rPr>
                        <a:t>CDSR0502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effectLst/>
                        </a:rPr>
                        <a:t>C&amp;DHS Interface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effectLst/>
                        </a:rPr>
                        <a:t>C&amp;DHS</a:t>
                      </a:r>
                      <a:r>
                        <a:rPr lang="ko-KR" altLang="en-US" sz="900" kern="0" spc="0">
                          <a:effectLst/>
                        </a:rPr>
                        <a:t>는 </a:t>
                      </a:r>
                      <a:r>
                        <a:rPr lang="en-US" altLang="ko-KR" sz="900" kern="0" spc="0">
                          <a:effectLst/>
                        </a:rPr>
                        <a:t>I2C, SPI </a:t>
                      </a:r>
                      <a:r>
                        <a:rPr lang="ko-KR" altLang="en-US" sz="900" kern="0" spc="0">
                          <a:effectLst/>
                        </a:rPr>
                        <a:t>인터페이스를 가지며</a:t>
                      </a:r>
                      <a:r>
                        <a:rPr lang="en-US" altLang="ko-KR" sz="900" kern="0" spc="0">
                          <a:effectLst/>
                        </a:rPr>
                        <a:t>, PWM </a:t>
                      </a:r>
                      <a:r>
                        <a:rPr lang="ko-KR" altLang="en-US" sz="900" kern="0" spc="0">
                          <a:effectLst/>
                        </a:rPr>
                        <a:t>신호를 생성할 수 있어야 한다</a:t>
                      </a:r>
                      <a:r>
                        <a:rPr lang="en-US" altLang="ko-KR" sz="900" kern="0" spc="0">
                          <a:effectLst/>
                        </a:rPr>
                        <a:t>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effectLst/>
                        </a:rPr>
                        <a:t>I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189" marR="55189" marT="15258" marB="1525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4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MCS 개요 (Main Control System)</a:t>
            </a:r>
          </a:p>
        </p:txBody>
      </p:sp>
      <p:graphicFrame>
        <p:nvGraphicFramePr>
          <p:cNvPr id="2" name="표 4"/>
          <p:cNvGraphicFramePr/>
          <p:nvPr>
            <p:extLst/>
          </p:nvPr>
        </p:nvGraphicFramePr>
        <p:xfrm>
          <a:off x="773723" y="1169058"/>
          <a:ext cx="7596554" cy="43469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50644">
                  <a:extLst>
                    <a:ext uri="{9D8B030D-6E8A-4147-A177-3AD203B41FA5}">
                      <a16:colId xmlns:a16="http://schemas.microsoft.com/office/drawing/2014/main" val="2880228830"/>
                    </a:ext>
                  </a:extLst>
                </a:gridCol>
                <a:gridCol w="4445910">
                  <a:extLst>
                    <a:ext uri="{9D8B030D-6E8A-4147-A177-3AD203B41FA5}">
                      <a16:colId xmlns:a16="http://schemas.microsoft.com/office/drawing/2014/main" val="2176249158"/>
                    </a:ext>
                  </a:extLst>
                </a:gridCol>
              </a:tblGrid>
              <a:tr h="279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기능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Malgun Gothic" charset="0"/>
                        </a:rPr>
                        <a:t>설명</a:t>
                      </a:r>
                      <a:endParaRPr lang="en-US" altLang="en-US" sz="1300" b="0" dirty="0">
                        <a:latin typeface="Malgun Gothic" charset="0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915519309"/>
                  </a:ext>
                </a:extLst>
              </a:tr>
              <a:tr h="125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시스템 통신/제어</a:t>
                      </a:r>
                      <a:endParaRPr lang="ko-KR" altLang="en-US" sz="1300" b="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EPS : 전력 상태 점검 및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/>
                        <a:t>CS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en-US" altLang="ko-KR" sz="1300" dirty="0"/>
                        <a:t>: </a:t>
                      </a: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데이터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패킷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전송</a:t>
                      </a:r>
                      <a:r>
                        <a:rPr lang="en-US" altLang="ko-KR" sz="1300" dirty="0"/>
                        <a:t>및 </a:t>
                      </a:r>
                      <a:r>
                        <a:rPr lang="ko-KR" altLang="en-US" sz="1300" dirty="0"/>
                        <a:t>통신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명령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PS : 영상 데이터 수집, 촬영 명령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ADCS </a:t>
                      </a:r>
                      <a:r>
                        <a:rPr lang="en-US" altLang="en-US" sz="1300" dirty="0"/>
                        <a:t>: </a:t>
                      </a:r>
                      <a:r>
                        <a:rPr lang="ko-KR" altLang="en-US" sz="1300" dirty="0"/>
                        <a:t>자세 제어</a:t>
                      </a:r>
                      <a:r>
                        <a:rPr lang="en-US" altLang="en-US" sz="1300" dirty="0"/>
                        <a:t> </a:t>
                      </a:r>
                      <a:r>
                        <a:rPr lang="ko-KR" altLang="en-US" sz="1300" dirty="0"/>
                        <a:t>명령</a:t>
                      </a:r>
                      <a:r>
                        <a:rPr lang="en-US" altLang="en-US" sz="1300" dirty="0"/>
                        <a:t>및 </a:t>
                      </a:r>
                      <a:r>
                        <a:rPr lang="ko-KR" altLang="en-US" sz="1300" dirty="0"/>
                        <a:t>상호</a:t>
                      </a:r>
                      <a:r>
                        <a:rPr lang="en-US" altLang="en-US" sz="1300" dirty="0"/>
                        <a:t> </a:t>
                      </a:r>
                      <a:r>
                        <a:rPr lang="ko-KR" altLang="en-US" sz="1300" dirty="0"/>
                        <a:t>데이터</a:t>
                      </a:r>
                      <a:r>
                        <a:rPr lang="en-US" altLang="en-US" sz="1300" dirty="0"/>
                        <a:t> </a:t>
                      </a:r>
                      <a:r>
                        <a:rPr lang="ko-KR" altLang="en-US" sz="1300" dirty="0"/>
                        <a:t>교환</a:t>
                      </a:r>
                    </a:p>
                    <a:p>
                      <a:pPr latinLnBrk="1"/>
                      <a:endParaRPr lang="ko-KR" altLang="en-US" sz="1300" dirty="0"/>
                    </a:p>
                    <a:p>
                      <a:pPr latinLnBrk="1"/>
                      <a:r>
                        <a:rPr lang="ko-KR" altLang="en-US" sz="1300" dirty="0"/>
                        <a:t>각 파트에서 데이터 수집 후 필요 데이터 및 명령 하달</a:t>
                      </a:r>
                      <a:endParaRPr lang="en-US" altLang="en-US" sz="1300" b="0" dirty="0">
                        <a:latin typeface="Malgun Gothic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642995521"/>
                  </a:ext>
                </a:extLst>
              </a:tr>
              <a:tr h="1253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데이터 관리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데이터 저장 및 분리 : </a:t>
                      </a:r>
                      <a:r>
                        <a:rPr lang="en-US" altLang="ko-KR" sz="1300" dirty="0"/>
                        <a:t>DMA</a:t>
                      </a:r>
                      <a:r>
                        <a:rPr lang="ko-KR" altLang="en-US" sz="1300" dirty="0"/>
                        <a:t>를 활용하여 각 파트에서 전송된 데이터를 실시간으로 지정된 자료 구조로 저장, 정리 한다.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데이터 스토리지 관리 : 잔여 스토리지에 따라 효율적으로 데이터를 저장 할 수 있도록 차별화된 데이터 저장 알고리즘을 적용한다.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306753497"/>
                  </a:ext>
                </a:extLst>
              </a:tr>
              <a:tr h="1058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위성 운용 모드 관리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Initiali</a:t>
                      </a:r>
                      <a:r>
                        <a:rPr lang="en-US" altLang="ko-KR" sz="1300" dirty="0"/>
                        <a:t>se mode :</a:t>
                      </a:r>
                      <a:r>
                        <a:rPr lang="ko-KR" altLang="en-US" sz="1300" dirty="0"/>
                        <a:t>위성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분리</a:t>
                      </a:r>
                      <a:r>
                        <a:rPr lang="en-US" altLang="ko-KR" sz="1300" dirty="0"/>
                        <a:t>후 </a:t>
                      </a:r>
                      <a:r>
                        <a:rPr lang="ko-KR" altLang="en-US" sz="1300" dirty="0"/>
                        <a:t>초기화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모드</a:t>
                      </a:r>
                      <a:r>
                        <a:rPr lang="en-US" altLang="ko-KR" sz="1300" dirty="0"/>
                        <a:t>(첫 </a:t>
                      </a:r>
                      <a:r>
                        <a:rPr lang="ko-KR" altLang="en-US" sz="1300" dirty="0"/>
                        <a:t>교신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대기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/>
                        <a:t>Mission mode : </a:t>
                      </a:r>
                      <a:r>
                        <a:rPr lang="ko-KR" altLang="en-US" sz="1300" dirty="0"/>
                        <a:t>미션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운용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모드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메가 번개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관찰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/>
                        <a:t>House Keeping  mode : </a:t>
                      </a:r>
                      <a:r>
                        <a:rPr lang="ko-KR" altLang="en-US" sz="1300" dirty="0"/>
                        <a:t>데이터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수집 </a:t>
                      </a:r>
                      <a:r>
                        <a:rPr lang="en-US" altLang="ko-KR" sz="1300" dirty="0"/>
                        <a:t>및 </a:t>
                      </a:r>
                      <a:r>
                        <a:rPr lang="ko-KR" altLang="en-US" sz="1300" dirty="0"/>
                        <a:t>전력 충전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위성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상태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검토</a:t>
                      </a:r>
                      <a:r>
                        <a:rPr lang="en-US" altLang="ko-KR" sz="1300" dirty="0"/>
                        <a:t> 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dirty="0"/>
                        <a:t>Communication mode : </a:t>
                      </a:r>
                      <a:r>
                        <a:rPr lang="ko-KR" altLang="en-US" sz="1300" dirty="0"/>
                        <a:t>지상국과의 통신을 담당</a:t>
                      </a:r>
                      <a:endParaRPr lang="en-US" altLang="ko-KR" sz="1300" dirty="0"/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229451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84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Action Items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pPr fontAlgn="base" latinLnBrk="1"/>
            <a:r>
              <a:rPr lang="ko-KR" altLang="en-US" dirty="0"/>
              <a:t>보드간 통신 데이터 패킷 정의</a:t>
            </a:r>
          </a:p>
          <a:p>
            <a:pPr fontAlgn="base" latinLnBrk="1"/>
            <a:r>
              <a:rPr lang="ko-KR" altLang="en-US" dirty="0"/>
              <a:t>통신 테스트</a:t>
            </a:r>
          </a:p>
          <a:p>
            <a:pPr fontAlgn="base" latinLnBrk="1"/>
            <a:r>
              <a:rPr lang="en-US" altLang="ko-KR" dirty="0"/>
              <a:t>RTOS </a:t>
            </a:r>
            <a:r>
              <a:rPr lang="ko-KR" altLang="en-US" dirty="0"/>
              <a:t>활용</a:t>
            </a:r>
          </a:p>
          <a:p>
            <a:pPr lvl="1" fontAlgn="base" latinLnBrk="1"/>
            <a:r>
              <a:rPr lang="en-US" altLang="ko-KR" dirty="0"/>
              <a:t>TASK </a:t>
            </a:r>
            <a:r>
              <a:rPr lang="ko-KR" altLang="en-US" dirty="0"/>
              <a:t>정의</a:t>
            </a:r>
          </a:p>
          <a:p>
            <a:pPr lvl="1" fontAlgn="base" latinLnBrk="1"/>
            <a:r>
              <a:rPr lang="ko-KR" altLang="en-US" dirty="0"/>
              <a:t>스케줄링을 통한 </a:t>
            </a:r>
            <a:r>
              <a:rPr lang="en-US" altLang="ko-KR" dirty="0"/>
              <a:t>TASK </a:t>
            </a:r>
            <a:r>
              <a:rPr lang="ko-KR" altLang="en-US" dirty="0"/>
              <a:t>할당</a:t>
            </a:r>
          </a:p>
          <a:p>
            <a:pPr lvl="1" fontAlgn="base" latinLnBrk="1"/>
            <a:r>
              <a:rPr lang="en-US" altLang="ko-KR" dirty="0"/>
              <a:t>DMA </a:t>
            </a:r>
            <a:r>
              <a:rPr lang="ko-KR" altLang="en-US" dirty="0"/>
              <a:t>활용</a:t>
            </a:r>
          </a:p>
          <a:p>
            <a:pPr fontAlgn="base" latinLnBrk="1"/>
            <a:r>
              <a:rPr lang="ko-KR" altLang="en-US" dirty="0"/>
              <a:t>데모 </a:t>
            </a:r>
            <a:r>
              <a:rPr lang="ko-KR" altLang="en-US" dirty="0" err="1"/>
              <a:t>킷</a:t>
            </a:r>
            <a:r>
              <a:rPr lang="ko-KR" altLang="en-US" dirty="0" err="1">
                <a:latin typeface="맑은 고딕"/>
              </a:rPr>
              <a:t>을</a:t>
            </a:r>
            <a:r>
              <a:rPr lang="ko-KR" altLang="en-US" dirty="0"/>
              <a:t> 통한 테스트 및 검증</a:t>
            </a:r>
          </a:p>
          <a:p>
            <a:pPr lvl="1" fontAlgn="base" latinLnBrk="1"/>
            <a:r>
              <a:rPr lang="en-US" altLang="ko-KR" dirty="0"/>
              <a:t>ADC, UART, I2C, SDIO, DMA</a:t>
            </a:r>
            <a:endParaRPr lang="ko-KR" altLang="en-US" dirty="0"/>
          </a:p>
          <a:p>
            <a:pPr fontAlgn="base" latinLnBrk="1"/>
            <a:r>
              <a:rPr lang="en-US" altLang="ko-KR" dirty="0"/>
              <a:t>PCB </a:t>
            </a:r>
            <a:r>
              <a:rPr lang="ko-KR" altLang="en-US" dirty="0"/>
              <a:t>설계</a:t>
            </a:r>
          </a:p>
          <a:p>
            <a:pPr fontAlgn="base" latinLnBrk="1"/>
            <a:r>
              <a:rPr lang="ko-KR" altLang="en-US" dirty="0"/>
              <a:t>전체 소프트웨어 상세 설계 내용</a:t>
            </a:r>
            <a:endParaRPr lang="en-US" altLang="ko-KR" dirty="0"/>
          </a:p>
          <a:p>
            <a:pPr fontAlgn="base" latinLnBrk="1"/>
            <a:r>
              <a:rPr lang="ko-KR" altLang="en-US" dirty="0"/>
              <a:t>데이터 핸들링 상세 설계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584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/>
              <a:t>PDR 이후 변경 사항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/>
          </p:nvPr>
        </p:nvGraphicFramePr>
        <p:xfrm>
          <a:off x="762245" y="1151093"/>
          <a:ext cx="7596554" cy="32106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680">
                  <a:extLst>
                    <a:ext uri="{9D8B030D-6E8A-4147-A177-3AD203B41FA5}">
                      <a16:colId xmlns:a16="http://schemas.microsoft.com/office/drawing/2014/main" val="2634361231"/>
                    </a:ext>
                  </a:extLst>
                </a:gridCol>
                <a:gridCol w="2245668">
                  <a:extLst>
                    <a:ext uri="{9D8B030D-6E8A-4147-A177-3AD203B41FA5}">
                      <a16:colId xmlns:a16="http://schemas.microsoft.com/office/drawing/2014/main" val="31683040"/>
                    </a:ext>
                  </a:extLst>
                </a:gridCol>
                <a:gridCol w="2261156">
                  <a:extLst>
                    <a:ext uri="{9D8B030D-6E8A-4147-A177-3AD203B41FA5}">
                      <a16:colId xmlns:a16="http://schemas.microsoft.com/office/drawing/2014/main" val="4181709158"/>
                    </a:ext>
                  </a:extLst>
                </a:gridCol>
                <a:gridCol w="1932050">
                  <a:extLst>
                    <a:ext uri="{9D8B030D-6E8A-4147-A177-3AD203B41FA5}">
                      <a16:colId xmlns:a16="http://schemas.microsoft.com/office/drawing/2014/main" val="2081813316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변경사항</a:t>
                      </a: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PDR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/>
                        <a:t>CDR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변경사유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3440228579"/>
                  </a:ext>
                </a:extLst>
              </a:tr>
              <a:tr h="626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보드 설계</a:t>
                      </a:r>
                      <a:r>
                        <a:rPr lang="en-US" altLang="ko-KR" sz="1200" baseline="0" dirty="0"/>
                        <a:t> – </a:t>
                      </a:r>
                      <a:r>
                        <a:rPr lang="ko-KR" altLang="en-US" sz="1200" baseline="0" dirty="0"/>
                        <a:t>인터페이스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effectLst/>
                        </a:rPr>
                        <a:t>온도센서를 </a:t>
                      </a:r>
                      <a:r>
                        <a:rPr lang="en-US" altLang="ko-KR" sz="1200" b="0" dirty="0">
                          <a:effectLst/>
                        </a:rPr>
                        <a:t>AHB/APB</a:t>
                      </a:r>
                      <a:r>
                        <a:rPr lang="ko-KR" altLang="en-US" sz="1200" b="0" dirty="0">
                          <a:effectLst/>
                        </a:rPr>
                        <a:t>에 바로 연결</a:t>
                      </a:r>
                      <a:r>
                        <a:rPr lang="en-US" altLang="ko-KR" sz="1200" b="0" dirty="0">
                          <a:effectLst/>
                        </a:rPr>
                        <a:t>,</a:t>
                      </a:r>
                      <a:r>
                        <a:rPr lang="en-US" altLang="ko-KR" sz="1200" b="0" baseline="0" dirty="0">
                          <a:effectLst/>
                        </a:rPr>
                        <a:t> PWM </a:t>
                      </a:r>
                      <a:r>
                        <a:rPr lang="ko-KR" altLang="en-US" sz="1200" b="0" baseline="0" dirty="0">
                          <a:effectLst/>
                        </a:rPr>
                        <a:t>존재</a:t>
                      </a:r>
                      <a:r>
                        <a:rPr lang="en-US" altLang="ko-KR" sz="1200" b="0" baseline="0" dirty="0">
                          <a:effectLst/>
                        </a:rPr>
                        <a:t>, Serial, SRAM </a:t>
                      </a:r>
                      <a:r>
                        <a:rPr lang="ko-KR" altLang="en-US" sz="1200" b="0" baseline="0" dirty="0">
                          <a:effectLst/>
                        </a:rPr>
                        <a:t>제거</a:t>
                      </a:r>
                      <a:endParaRPr lang="en-US" sz="1200" b="0" dirty="0">
                        <a:effectLst/>
                      </a:endParaRPr>
                    </a:p>
                  </a:txBody>
                  <a:tcPr marL="0" marR="16231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err="1"/>
                        <a:t>온도센서를</a:t>
                      </a:r>
                      <a:r>
                        <a:rPr lang="ko-KR" altLang="en-US" sz="1200" dirty="0"/>
                        <a:t> 위해 </a:t>
                      </a:r>
                      <a:r>
                        <a:rPr lang="en-US" altLang="ko-KR" sz="1200" dirty="0"/>
                        <a:t>16ch ADC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중간에 넣고</a:t>
                      </a:r>
                      <a:r>
                        <a:rPr lang="en-US" altLang="ko-KR" sz="1200" dirty="0"/>
                        <a:t>, PWM</a:t>
                      </a:r>
                      <a:r>
                        <a:rPr lang="ko-KR" altLang="en-US" sz="1200" dirty="0"/>
                        <a:t>을 제거</a:t>
                      </a:r>
                      <a:r>
                        <a:rPr lang="en-US" altLang="ko-KR" sz="1200" dirty="0"/>
                        <a:t>, Serial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UART</a:t>
                      </a:r>
                      <a:r>
                        <a:rPr lang="ko-KR" altLang="en-US" sz="1200" dirty="0" err="1"/>
                        <a:t>로</a:t>
                      </a:r>
                      <a:r>
                        <a:rPr lang="ko-KR" altLang="en-US" sz="1200" dirty="0"/>
                        <a:t> 확정</a:t>
                      </a:r>
                      <a:endParaRPr lang="en-US" altLang="ko-KR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잘못 설계되었던 부분들을 제거 및 변경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1369562218"/>
                  </a:ext>
                </a:extLst>
              </a:tr>
              <a:tr h="4436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알고리즘</a:t>
                      </a: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적합한 운용 알고리즘으로 변경이 필요하였기에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4030651178"/>
                  </a:ext>
                </a:extLst>
              </a:tr>
              <a:tr h="992313">
                <a:tc>
                  <a:txBody>
                    <a:bodyPr/>
                    <a:lstStyle/>
                    <a:p>
                      <a:pPr marL="0" marR="0" indent="0" algn="ctr" defTabSz="7193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요구조건 </a:t>
                      </a:r>
                      <a:r>
                        <a:rPr lang="en-US" altLang="ko-KR" sz="12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데이터 보존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데이터 메모리 초과시 지상국 명령 대기</a:t>
                      </a: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데이터 메모리 초과시 중복 데이터</a:t>
                      </a:r>
                      <a:r>
                        <a:rPr lang="ko-KR" altLang="en-US" sz="1200" baseline="0" dirty="0"/>
                        <a:t> 병합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오래된 데이터 삭제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지상국과 연결이 되면 데이터 전송을 통해 데이터 메모리가 비워지게 되기 때문에 요구조건이 말이 안되어서</a:t>
                      </a:r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4035455633"/>
                  </a:ext>
                </a:extLst>
              </a:tr>
              <a:tr h="6265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Task </a:t>
                      </a:r>
                      <a:r>
                        <a:rPr lang="ko-KR" altLang="en-US" sz="1200" dirty="0"/>
                        <a:t>별 빈도 및 우선순위</a:t>
                      </a:r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10, 20, 40 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/>
                        <a:t>1, 2, 3 Hz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/>
                        <a:t>각 </a:t>
                      </a:r>
                      <a:r>
                        <a:rPr lang="en-US" altLang="ko-KR" sz="1200" dirty="0"/>
                        <a:t>Task</a:t>
                      </a:r>
                      <a:r>
                        <a:rPr lang="ko-KR" altLang="en-US" sz="1200" dirty="0"/>
                        <a:t>가 너무 자주 호출되며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중요 이벤트를 인터럽트로 처리가 가능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23598152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err="1"/>
                        <a:t>추가중</a:t>
                      </a: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200" dirty="0"/>
                    </a:p>
                  </a:txBody>
                  <a:tcPr marL="77913" marR="77913" marT="38957" marB="38957" anchor="ctr"/>
                </a:tc>
                <a:extLst>
                  <a:ext uri="{0D108BD9-81ED-4DB2-BD59-A6C34878D82A}">
                    <a16:rowId xmlns:a16="http://schemas.microsoft.com/office/drawing/2014/main" val="252935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72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C&amp;DHS 보드 설계</a:t>
            </a:r>
            <a:r>
              <a:rPr lang="en-US" altLang="ko" dirty="0"/>
              <a:t>(1)</a:t>
            </a:r>
            <a:endParaRPr lang="ko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23" y="1994167"/>
            <a:ext cx="3923254" cy="3071446"/>
          </a:xfrm>
          <a:prstGeom prst="rect">
            <a:avLst/>
          </a:prstGeom>
        </p:spPr>
      </p:pic>
      <p:pic>
        <p:nvPicPr>
          <p:cNvPr id="10" name="내용 개체 틀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1866654"/>
            <a:ext cx="3481754" cy="33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84392" tIns="84392" rIns="84392" bIns="84392" rtlCol="0" anchor="t" anchorCtr="0">
            <a:noAutofit/>
          </a:bodyPr>
          <a:lstStyle/>
          <a:p>
            <a:r>
              <a:rPr lang="ko" dirty="0"/>
              <a:t>C&amp;DHS 보드 설계</a:t>
            </a:r>
            <a:r>
              <a:rPr lang="en-US" altLang="ko" dirty="0"/>
              <a:t>(2)</a:t>
            </a:r>
            <a:endParaRPr lang="ko" dirty="0"/>
          </a:p>
        </p:txBody>
      </p:sp>
      <p:pic>
        <p:nvPicPr>
          <p:cNvPr id="9" name="Shape 100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26" y="1169378"/>
            <a:ext cx="5146260" cy="5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 rot="952933">
            <a:off x="2427065" y="2801370"/>
            <a:ext cx="4320480" cy="1395847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44083" latinLnBrk="0"/>
            <a:r>
              <a:rPr lang="ko-KR" altLang="en-US" sz="2954" b="1" kern="0" dirty="0">
                <a:solidFill>
                  <a:srgbClr val="FF0000"/>
                </a:solidFill>
              </a:rPr>
              <a:t>수정 중</a:t>
            </a:r>
          </a:p>
        </p:txBody>
      </p:sp>
    </p:spTree>
    <p:extLst>
      <p:ext uri="{BB962C8B-B14F-4D97-AF65-F5344CB8AC3E}">
        <p14:creationId xmlns:p14="http://schemas.microsoft.com/office/powerpoint/2010/main" val="34210893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sionCubePPT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USCL" id="{FD73750D-133E-47CF-920E-5A42F648706E}" vid="{453F82DD-B8C1-40E7-A952-611747B2ADFB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2673</Words>
  <Application>Microsoft Office PowerPoint</Application>
  <PresentationFormat>화면 슬라이드 쇼(4:3)</PresentationFormat>
  <Paragraphs>804</Paragraphs>
  <Slides>37</Slides>
  <Notes>30</Notes>
  <HiddenSlides>16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HCI Poppy</vt:lpstr>
      <vt:lpstr>HYGothic-Extra</vt:lpstr>
      <vt:lpstr>HYGothic-Extra</vt:lpstr>
      <vt:lpstr>맑은 고딕</vt:lpstr>
      <vt:lpstr>맑은 고딕</vt:lpstr>
      <vt:lpstr>Arial</vt:lpstr>
      <vt:lpstr>Calibri</vt:lpstr>
      <vt:lpstr>Courier New</vt:lpstr>
      <vt:lpstr>1_Office 테마</vt:lpstr>
      <vt:lpstr>VisionCubePPT</vt:lpstr>
      <vt:lpstr>C&amp;DHS(Command &amp; Data Handling System)</vt:lpstr>
      <vt:lpstr>Contents</vt:lpstr>
      <vt:lpstr>C&amp;DHS 개요</vt:lpstr>
      <vt:lpstr>C&amp;DHS 요구조건</vt:lpstr>
      <vt:lpstr>MCS 개요 (Main Control System)</vt:lpstr>
      <vt:lpstr>Action Items</vt:lpstr>
      <vt:lpstr>PDR 이후 변경 사항</vt:lpstr>
      <vt:lpstr>C&amp;DHS 보드 설계(1)</vt:lpstr>
      <vt:lpstr>C&amp;DHS 보드 설계(2)</vt:lpstr>
      <vt:lpstr>TASK 별 우선순위 및 빈도</vt:lpstr>
      <vt:lpstr>운용 모드별 TASK 동작</vt:lpstr>
      <vt:lpstr>TASK 별 알고리즘 (1) </vt:lpstr>
      <vt:lpstr>TASK 별 알고리즘 (2)</vt:lpstr>
      <vt:lpstr>TASK 별 알고리즘 (3) </vt:lpstr>
      <vt:lpstr>TASK 별 알고리즘 (4) </vt:lpstr>
      <vt:lpstr>Data Managment - Mission Data 관리</vt:lpstr>
      <vt:lpstr>Data Management - Data packet</vt:lpstr>
      <vt:lpstr>Data Management - Data packet</vt:lpstr>
      <vt:lpstr>SDIO, UART, ADC, I2C 활용 및 검증</vt:lpstr>
      <vt:lpstr>요구 조건 검증</vt:lpstr>
      <vt:lpstr>향후계획</vt:lpstr>
      <vt:lpstr>PowerPoint 프레젠테이션</vt:lpstr>
      <vt:lpstr>PDR Action Items</vt:lpstr>
      <vt:lpstr>PDR 이후 변경 사항</vt:lpstr>
      <vt:lpstr>C&amp;DHS 요구조건</vt:lpstr>
      <vt:lpstr>Prototype Board</vt:lpstr>
      <vt:lpstr>C&amp;DHS 보드 설계(1)</vt:lpstr>
      <vt:lpstr>C&amp;DHS 보드 설계(2)</vt:lpstr>
      <vt:lpstr>C&amp;DHS 보드 설계(3)</vt:lpstr>
      <vt:lpstr>운용상 Task별 우선순위 및 빈도</vt:lpstr>
      <vt:lpstr>운용모드별 Task 동작</vt:lpstr>
      <vt:lpstr>Task별 알고리즘(1)</vt:lpstr>
      <vt:lpstr>Task별 알고리즘(2)</vt:lpstr>
      <vt:lpstr>Task별 알고리즘(4)</vt:lpstr>
      <vt:lpstr>Task별 알고리즘(3)</vt:lpstr>
      <vt:lpstr>미션 데이터 관리</vt:lpstr>
      <vt:lpstr>향후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C&amp;DHS(Command &amp; Data Handling System)</dc:title>
  <dc:creator>김현근</dc:creator>
  <cp:lastModifiedBy>김현근</cp:lastModifiedBy>
  <cp:revision>133</cp:revision>
  <dcterms:created xsi:type="dcterms:W3CDTF">2016-02-14T08:30:47Z</dcterms:created>
  <dcterms:modified xsi:type="dcterms:W3CDTF">2016-07-31T06:37:48Z</dcterms:modified>
</cp:coreProperties>
</file>