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8D4BC1B-519C-490A-8570-BE1E5862249E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5"/>
            <p14:sldId id="26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8172"/>
    <a:srgbClr val="FFFFFF"/>
    <a:srgbClr val="745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B3820-20F5-4A16-B4E4-39BEFF933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85E6DE-C9E5-401A-801C-25ACEA05D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3290D2-83FB-4349-8473-269FFB73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30DFEB-0777-4D0F-959C-391CD45E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D2921-E7F2-4C53-B73D-A8026366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38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5DE6B9-EDC7-4294-B417-6F7D5BBE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B1FD33-BAD0-4B39-8BFC-62DBF0D46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3336C5-56E4-4AA9-87C9-57E44DDF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2C9759-8823-4891-A9DF-8ABCF6B7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12CFB6-351F-41F5-8F42-A67491DB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49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2B660A-C154-4D6A-8292-8881ACCE6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6677F5-8379-4197-9883-5DFD745DA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8B98EE-60A9-44FD-9A09-09D1D3E2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84AAC9-F03C-462C-A9B3-359BB5AF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DB2E79-28EF-4BE9-AAA7-61BDDF33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96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EF9CC-27DD-4B7D-820B-6B4A06C0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1329E7-D791-4170-B35F-1731E3DB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3B2855-86DE-4CB2-83D7-F3038507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3CD879-2DB7-493E-A108-37B20B48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5914EB-631C-4565-BB58-143572A0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43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C1661-D982-4242-B107-8481B2AC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592D77-78B8-4D6E-A1F0-04E326C02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2B4CF1-753E-4730-A979-F3E53B16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C3B213-74F0-4754-9E27-9CBB3FE9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A8866-A7C2-4757-80B6-E3F5E088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66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D29EA-AB2D-4ADC-8D38-D04E2A0A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922D28-F241-4F4A-A314-76CC1E0FA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30B42C-7525-4CC2-B0BE-D5A5EDF39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133EF4-5DCD-4BE2-AA6E-7E9C6A1C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8713F7-CA51-4669-8019-E66C0B0F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78C28D-1C94-4395-AF6F-99CD4D4C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88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B9A8E8-08B9-4A1B-AAF9-5A61152D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05A095-68C6-454D-AFD8-1F6A6E4BA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30AAA8-C23C-4408-9A33-5BD37932A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5B394E-DB96-44F2-B674-391C3F937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E8B972C-47C6-41D2-9918-085BD897A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8DC4AB-3005-44EF-8C73-FBDABD5A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42F58D3-28C0-48F0-A1F5-EC7B04B3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3F3360-E156-4C57-8798-325636FD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96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27028-019A-4517-93AF-07688DB5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F2ABC6-3BE8-49FA-B301-F0C7E635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DFA0D7-9989-4F98-903D-7589F244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0B422F-1519-4D10-BD76-4C3EB7D4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25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46947D-D0A9-4588-BD4A-17A7DDCF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E0537A-DD14-472C-A772-2A643AA9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743CFA-6A03-4A29-92F1-EB198601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4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E1E83-190E-4295-A2C8-EAD09594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0B7F26-8F24-43DF-B4EB-1CF03208D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1D3607-1E1B-45F4-93C0-8E9C50844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3CF7F3-FB1C-4BD4-9243-CB56969B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D43895-6F63-40FF-86C0-A1BD992C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878141-E0E6-4F41-B844-84C23A46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83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7B4E9-6922-4CC6-B932-37DA7D1E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793846-33D4-4771-968E-63EBE726A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CE9E87-C51F-4DE5-877B-EF65593FE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06B8D0-F110-428A-A032-EDC0E91C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A85160-3BAB-4278-9C75-24F37796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B90B65-5891-4E22-9597-E32088A1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20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4BF823-B468-4BC8-BCCE-D28F447D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DF64B6-CB5F-4D6C-B063-001A4C456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63BCB8-0234-4CF0-A021-726F0EA43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508A-905F-4345-BD66-372636CDC739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2EB3AB-D641-49E8-A2A4-8DF9D15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932FD2-AC80-4BD5-B80E-7A7DFE41C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6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295721-FDE6-453D-A5FF-354344A3A8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89857B3-B8A0-46D2-9666-C589BB833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584" y="3245223"/>
            <a:ext cx="5052831" cy="36755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D9A1164-C2B6-40AF-ABEA-1570C3011675}"/>
              </a:ext>
            </a:extLst>
          </p:cNvPr>
          <p:cNvSpPr txBox="1"/>
          <p:nvPr/>
        </p:nvSpPr>
        <p:spPr>
          <a:xfrm>
            <a:off x="3505198" y="3612776"/>
            <a:ext cx="5181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Développeur d'application - Android</a:t>
            </a:r>
            <a:endParaRPr lang="fr-FR" sz="2000" dirty="0">
              <a:solidFill>
                <a:schemeClr val="bg1"/>
              </a:solidFill>
              <a:latin typeface="Geomanist Bol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97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80F821-E0B8-4D7C-BFA8-A18C29BC39FB}"/>
              </a:ext>
            </a:extLst>
          </p:cNvPr>
          <p:cNvSpPr txBox="1"/>
          <p:nvPr/>
        </p:nvSpPr>
        <p:spPr>
          <a:xfrm>
            <a:off x="6445074" y="304937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Réalisation du test de la database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2948897B-F6D2-4A6A-8EBB-E01117173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86" y="2006830"/>
            <a:ext cx="5065121" cy="1633053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7D3078BD-5BE2-4258-872B-30B129D2C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93" y="151179"/>
            <a:ext cx="6141181" cy="65556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com.cleanup.todoc.data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lang="fr-FR" altLang="fr-FR" sz="1000" dirty="0">
                <a:solidFill>
                  <a:srgbClr val="A9B7C6"/>
                </a:solidFill>
                <a:latin typeface="JetBrains Mono"/>
              </a:rPr>
              <a:t>…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@RunWith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(AndroidJUnit4.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DatabaseInstrumentedTest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taskDao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ProjectDao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projectDao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final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Lazy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TaskDatabase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database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inject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TaskDatabase.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@Rule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InstantTaskExecutorRule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taskExecutorRule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InstantTaskExecutorRule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@Before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createDb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taskDao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.getValue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projectDao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.getValue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projectDao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@After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closeDb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.getValue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().close()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@Test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writeUserAndReadInList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 long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Date().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getTime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Project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project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Project(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"Projet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Tartampion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0xFFEADAD1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project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"test2"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assertEquals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getOrAwaitValue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projectDao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.getAllProject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()).size())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taskDao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.insert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final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getOrAwaitValue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taskDao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.getAllTask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assertEquals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taskList.size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final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task1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taskList.get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assertEquals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"test2"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task1.getName())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assertEquals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(time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task1.getCreationTimestamp())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assertNotNull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(task1.getProject())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assertEquals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task1.getProject().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assertEquals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"Projet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Tartampion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task1.getProject().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assertEquals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0xFFEADAD1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task1.getProject().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getColor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taskDao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.delete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assertFalse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getOrAwaitValue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taskDao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.getAllTask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contains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64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0FAC3-617C-4220-A89A-9CF8EB7455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DC6ACD1-B689-46C9-95B8-A492D1EDF28D}"/>
              </a:ext>
            </a:extLst>
          </p:cNvPr>
          <p:cNvSpPr txBox="1"/>
          <p:nvPr/>
        </p:nvSpPr>
        <p:spPr>
          <a:xfrm>
            <a:off x="3505198" y="3228945"/>
            <a:ext cx="5181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LA SUITE SUR</a:t>
            </a:r>
            <a:endParaRPr lang="fr-FR" sz="2000" dirty="0">
              <a:solidFill>
                <a:schemeClr val="bg1"/>
              </a:solidFill>
              <a:latin typeface="Geomanist Bold" panose="02000503000000020004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4AED10-B838-4C0D-AB61-7F34FAF0A08D}"/>
              </a:ext>
            </a:extLst>
          </p:cNvPr>
          <p:cNvSpPr txBox="1"/>
          <p:nvPr/>
        </p:nvSpPr>
        <p:spPr>
          <a:xfrm>
            <a:off x="3505198" y="3629055"/>
            <a:ext cx="5181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Android Studio</a:t>
            </a:r>
            <a:endParaRPr lang="fr-FR" sz="2000" dirty="0">
              <a:solidFill>
                <a:schemeClr val="bg1"/>
              </a:solidFill>
              <a:latin typeface="Geomanist Bol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5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873C3A-214F-429A-BCE4-67E6E67755EA}"/>
              </a:ext>
            </a:extLst>
          </p:cNvPr>
          <p:cNvSpPr/>
          <p:nvPr/>
        </p:nvSpPr>
        <p:spPr>
          <a:xfrm>
            <a:off x="0" y="0"/>
            <a:ext cx="4484914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4ED3A0-517C-4D74-9D01-92F473EB6BAE}"/>
              </a:ext>
            </a:extLst>
          </p:cNvPr>
          <p:cNvSpPr txBox="1"/>
          <p:nvPr/>
        </p:nvSpPr>
        <p:spPr>
          <a:xfrm>
            <a:off x="1074056" y="6294336"/>
            <a:ext cx="233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Montserrat SemiBold" panose="00000700000000000000" pitchFamily="2" charset="0"/>
              </a:rPr>
              <a:t>Mickael DA SILVA</a:t>
            </a:r>
            <a:endParaRPr lang="fr-FR" dirty="0">
              <a:latin typeface="Montserrat SemiBold" panose="00000700000000000000" pitchFamily="2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91504A4-48BB-4E93-96F4-BE3B3315AF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1" y="664337"/>
            <a:ext cx="4484914" cy="533499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0A64A3F-468D-4A29-AB25-0D5412C2D253}"/>
              </a:ext>
            </a:extLst>
          </p:cNvPr>
          <p:cNvSpPr txBox="1"/>
          <p:nvPr/>
        </p:nvSpPr>
        <p:spPr>
          <a:xfrm>
            <a:off x="1284514" y="3070224"/>
            <a:ext cx="1915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Geomanist Bold" panose="02000503000000020004" pitchFamily="2" charset="0"/>
              </a:rPr>
              <a:t>PR    JET 5</a:t>
            </a:r>
            <a:endParaRPr lang="fr-FR" sz="28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443F17D-FC87-4A91-A984-EB44BA4A4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71" y="3173932"/>
            <a:ext cx="236446" cy="281262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F642232E-51E9-4249-A3C1-DD15DD375FB0}"/>
              </a:ext>
            </a:extLst>
          </p:cNvPr>
          <p:cNvGrpSpPr/>
          <p:nvPr/>
        </p:nvGrpSpPr>
        <p:grpSpPr>
          <a:xfrm>
            <a:off x="7423896" y="2015338"/>
            <a:ext cx="1810871" cy="2109772"/>
            <a:chOff x="7395882" y="1550060"/>
            <a:chExt cx="1810871" cy="2109772"/>
          </a:xfrm>
          <a:effectLst/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C410B98B-4114-4A04-BB29-E165261E9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9069" y="1550060"/>
              <a:ext cx="1625792" cy="1623872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10C7CF8F-1278-47FD-BABB-7DAD45B837A8}"/>
                </a:ext>
              </a:extLst>
            </p:cNvPr>
            <p:cNvSpPr txBox="1"/>
            <p:nvPr/>
          </p:nvSpPr>
          <p:spPr>
            <a:xfrm>
              <a:off x="7395882" y="3198167"/>
              <a:ext cx="1810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B08172"/>
                  </a:solidFill>
                  <a:latin typeface="Geomanist Bold" panose="02000503000000020004" pitchFamily="2" charset="0"/>
                </a:rPr>
                <a:t>TODOC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01CC9468-0D1E-4A61-9E63-23D5D8663972}"/>
              </a:ext>
            </a:extLst>
          </p:cNvPr>
          <p:cNvSpPr txBox="1"/>
          <p:nvPr/>
        </p:nvSpPr>
        <p:spPr>
          <a:xfrm>
            <a:off x="6928436" y="6228610"/>
            <a:ext cx="3057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SemiBold" panose="00000700000000000000" pitchFamily="2" charset="0"/>
              </a:rPr>
              <a:t>Une application </a:t>
            </a:r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Cleanup</a:t>
            </a:r>
          </a:p>
        </p:txBody>
      </p:sp>
    </p:spTree>
    <p:extLst>
      <p:ext uri="{BB962C8B-B14F-4D97-AF65-F5344CB8AC3E}">
        <p14:creationId xmlns:p14="http://schemas.microsoft.com/office/powerpoint/2010/main" val="221026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9AD98469-0F3E-4024-89FE-8401C32BBC92}"/>
              </a:ext>
            </a:extLst>
          </p:cNvPr>
          <p:cNvSpPr/>
          <p:nvPr/>
        </p:nvSpPr>
        <p:spPr>
          <a:xfrm>
            <a:off x="-27214" y="0"/>
            <a:ext cx="5861958" cy="6858000"/>
          </a:xfrm>
          <a:custGeom>
            <a:avLst/>
            <a:gdLst>
              <a:gd name="connsiteX0" fmla="*/ 0 w 7576458"/>
              <a:gd name="connsiteY0" fmla="*/ 6858000 h 6858000"/>
              <a:gd name="connsiteX1" fmla="*/ 1714500 w 7576458"/>
              <a:gd name="connsiteY1" fmla="*/ 0 h 6858000"/>
              <a:gd name="connsiteX2" fmla="*/ 7576458 w 7576458"/>
              <a:gd name="connsiteY2" fmla="*/ 0 h 6858000"/>
              <a:gd name="connsiteX3" fmla="*/ 5861958 w 7576458"/>
              <a:gd name="connsiteY3" fmla="*/ 6858000 h 6858000"/>
              <a:gd name="connsiteX4" fmla="*/ 0 w 7576458"/>
              <a:gd name="connsiteY4" fmla="*/ 6858000 h 6858000"/>
              <a:gd name="connsiteX0" fmla="*/ 0 w 5861958"/>
              <a:gd name="connsiteY0" fmla="*/ 6858000 h 6858000"/>
              <a:gd name="connsiteX1" fmla="*/ 0 w 5861958"/>
              <a:gd name="connsiteY1" fmla="*/ 0 h 6858000"/>
              <a:gd name="connsiteX2" fmla="*/ 5861958 w 5861958"/>
              <a:gd name="connsiteY2" fmla="*/ 0 h 6858000"/>
              <a:gd name="connsiteX3" fmla="*/ 4147458 w 5861958"/>
              <a:gd name="connsiteY3" fmla="*/ 6858000 h 6858000"/>
              <a:gd name="connsiteX4" fmla="*/ 0 w 5861958"/>
              <a:gd name="connsiteY4" fmla="*/ 6858000 h 6858000"/>
              <a:gd name="connsiteX0" fmla="*/ 9525 w 5861958"/>
              <a:gd name="connsiteY0" fmla="*/ 6858000 h 6858000"/>
              <a:gd name="connsiteX1" fmla="*/ 0 w 5861958"/>
              <a:gd name="connsiteY1" fmla="*/ 0 h 6858000"/>
              <a:gd name="connsiteX2" fmla="*/ 5861958 w 5861958"/>
              <a:gd name="connsiteY2" fmla="*/ 0 h 6858000"/>
              <a:gd name="connsiteX3" fmla="*/ 4147458 w 5861958"/>
              <a:gd name="connsiteY3" fmla="*/ 6858000 h 6858000"/>
              <a:gd name="connsiteX4" fmla="*/ 9525 w 586195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1958" h="6858000">
                <a:moveTo>
                  <a:pt x="9525" y="6858000"/>
                </a:moveTo>
                <a:lnTo>
                  <a:pt x="0" y="0"/>
                </a:lnTo>
                <a:lnTo>
                  <a:pt x="5861958" y="0"/>
                </a:lnTo>
                <a:lnTo>
                  <a:pt x="4147458" y="6858000"/>
                </a:lnTo>
                <a:lnTo>
                  <a:pt x="9525" y="6858000"/>
                </a:lnTo>
                <a:close/>
              </a:path>
            </a:pathLst>
          </a:custGeom>
          <a:solidFill>
            <a:srgbClr val="B081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Geomanist Bold" panose="02000503000000020004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1C8AB70-822A-4237-98E4-5380CC8464D0}"/>
              </a:ext>
            </a:extLst>
          </p:cNvPr>
          <p:cNvSpPr txBox="1"/>
          <p:nvPr/>
        </p:nvSpPr>
        <p:spPr>
          <a:xfrm>
            <a:off x="6357258" y="1114572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Résumé du Projet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FD1D6DE-7A53-4BF5-9F79-913CC867D99A}"/>
              </a:ext>
            </a:extLst>
          </p:cNvPr>
          <p:cNvSpPr txBox="1"/>
          <p:nvPr/>
        </p:nvSpPr>
        <p:spPr>
          <a:xfrm>
            <a:off x="6357253" y="4757444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Mise en situation de l’application (Démo)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C19F31F-1510-4990-84C7-76BB80407B5C}"/>
              </a:ext>
            </a:extLst>
          </p:cNvPr>
          <p:cNvSpPr txBox="1"/>
          <p:nvPr/>
        </p:nvSpPr>
        <p:spPr>
          <a:xfrm>
            <a:off x="6357259" y="2330202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Mission et Contraintes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BACD2DD-7B0A-4856-B28B-42FF85423D82}"/>
              </a:ext>
            </a:extLst>
          </p:cNvPr>
          <p:cNvSpPr txBox="1"/>
          <p:nvPr/>
        </p:nvSpPr>
        <p:spPr>
          <a:xfrm>
            <a:off x="6357258" y="1720378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Analyse de l’existant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33E0B24-DD6B-4C71-8A5F-C199E39B1A66}"/>
              </a:ext>
            </a:extLst>
          </p:cNvPr>
          <p:cNvSpPr txBox="1"/>
          <p:nvPr/>
        </p:nvSpPr>
        <p:spPr>
          <a:xfrm>
            <a:off x="6357256" y="2940026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Outils et méthodes utilisés</a:t>
            </a:r>
          </a:p>
        </p:txBody>
      </p:sp>
      <p:pic>
        <p:nvPicPr>
          <p:cNvPr id="22" name="Image 2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3F83DAA8-7CF0-4EC8-A411-B5DE2108F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6"/>
          <a:stretch/>
        </p:blipFill>
        <p:spPr>
          <a:xfrm>
            <a:off x="0" y="84468"/>
            <a:ext cx="4800600" cy="668906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ACE45F9-FA89-433A-B083-F4A684A20BFB}"/>
              </a:ext>
            </a:extLst>
          </p:cNvPr>
          <p:cNvSpPr txBox="1"/>
          <p:nvPr/>
        </p:nvSpPr>
        <p:spPr>
          <a:xfrm>
            <a:off x="803276" y="3022188"/>
            <a:ext cx="3468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Geomanist Bold" panose="02000503000000020004" pitchFamily="2" charset="0"/>
              </a:rPr>
              <a:t>TABLES DES MATIÈRES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DC4546A-5110-499F-97BD-645193606FD7}"/>
              </a:ext>
            </a:extLst>
          </p:cNvPr>
          <p:cNvSpPr txBox="1"/>
          <p:nvPr/>
        </p:nvSpPr>
        <p:spPr>
          <a:xfrm>
            <a:off x="1688166" y="3409948"/>
            <a:ext cx="1424267" cy="390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B08172"/>
                </a:solidFill>
                <a:latin typeface="Geomanist Bold" panose="02000503000000020004" pitchFamily="2" charset="0"/>
              </a:rPr>
              <a:t>TODOC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75C4B50-7DB0-4D2D-AC16-837CA84B9ECB}"/>
              </a:ext>
            </a:extLst>
          </p:cNvPr>
          <p:cNvSpPr txBox="1"/>
          <p:nvPr/>
        </p:nvSpPr>
        <p:spPr>
          <a:xfrm>
            <a:off x="6357255" y="3545832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Diagrammes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25C4904-B235-4CA1-B2AD-0B50247FE900}"/>
              </a:ext>
            </a:extLst>
          </p:cNvPr>
          <p:cNvSpPr txBox="1"/>
          <p:nvPr/>
        </p:nvSpPr>
        <p:spPr>
          <a:xfrm>
            <a:off x="6357253" y="5363250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Relecture du code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7A24EC7-0A01-42B6-A44D-C80C689B10F8}"/>
              </a:ext>
            </a:extLst>
          </p:cNvPr>
          <p:cNvSpPr txBox="1"/>
          <p:nvPr/>
        </p:nvSpPr>
        <p:spPr>
          <a:xfrm>
            <a:off x="6357253" y="4151638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Réalisation du test de la database</a:t>
            </a:r>
          </a:p>
        </p:txBody>
      </p:sp>
    </p:spTree>
    <p:extLst>
      <p:ext uri="{BB962C8B-B14F-4D97-AF65-F5344CB8AC3E}">
        <p14:creationId xmlns:p14="http://schemas.microsoft.com/office/powerpoint/2010/main" val="130275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7">
            <a:extLst>
              <a:ext uri="{FF2B5EF4-FFF2-40B4-BE49-F238E27FC236}">
                <a16:creationId xmlns:a16="http://schemas.microsoft.com/office/drawing/2014/main" id="{7B323179-077E-4998-9F2A-FEC47E37CEA8}"/>
              </a:ext>
            </a:extLst>
          </p:cNvPr>
          <p:cNvSpPr/>
          <p:nvPr/>
        </p:nvSpPr>
        <p:spPr>
          <a:xfrm flipH="1">
            <a:off x="2524122" y="0"/>
            <a:ext cx="9690267" cy="6858000"/>
          </a:xfrm>
          <a:custGeom>
            <a:avLst/>
            <a:gdLst>
              <a:gd name="connsiteX0" fmla="*/ 0 w 7576458"/>
              <a:gd name="connsiteY0" fmla="*/ 6858000 h 6858000"/>
              <a:gd name="connsiteX1" fmla="*/ 1714500 w 7576458"/>
              <a:gd name="connsiteY1" fmla="*/ 0 h 6858000"/>
              <a:gd name="connsiteX2" fmla="*/ 7576458 w 7576458"/>
              <a:gd name="connsiteY2" fmla="*/ 0 h 6858000"/>
              <a:gd name="connsiteX3" fmla="*/ 5861958 w 7576458"/>
              <a:gd name="connsiteY3" fmla="*/ 6858000 h 6858000"/>
              <a:gd name="connsiteX4" fmla="*/ 0 w 7576458"/>
              <a:gd name="connsiteY4" fmla="*/ 6858000 h 6858000"/>
              <a:gd name="connsiteX0" fmla="*/ 0 w 5861958"/>
              <a:gd name="connsiteY0" fmla="*/ 6858000 h 6858000"/>
              <a:gd name="connsiteX1" fmla="*/ 0 w 5861958"/>
              <a:gd name="connsiteY1" fmla="*/ 0 h 6858000"/>
              <a:gd name="connsiteX2" fmla="*/ 5861958 w 5861958"/>
              <a:gd name="connsiteY2" fmla="*/ 0 h 6858000"/>
              <a:gd name="connsiteX3" fmla="*/ 4147458 w 5861958"/>
              <a:gd name="connsiteY3" fmla="*/ 6858000 h 6858000"/>
              <a:gd name="connsiteX4" fmla="*/ 0 w 5861958"/>
              <a:gd name="connsiteY4" fmla="*/ 6858000 h 6858000"/>
              <a:gd name="connsiteX0" fmla="*/ 9525 w 5861958"/>
              <a:gd name="connsiteY0" fmla="*/ 6858000 h 6858000"/>
              <a:gd name="connsiteX1" fmla="*/ 0 w 5861958"/>
              <a:gd name="connsiteY1" fmla="*/ 0 h 6858000"/>
              <a:gd name="connsiteX2" fmla="*/ 5861958 w 5861958"/>
              <a:gd name="connsiteY2" fmla="*/ 0 h 6858000"/>
              <a:gd name="connsiteX3" fmla="*/ 4147458 w 5861958"/>
              <a:gd name="connsiteY3" fmla="*/ 6858000 h 6858000"/>
              <a:gd name="connsiteX4" fmla="*/ 9525 w 5861958"/>
              <a:gd name="connsiteY4" fmla="*/ 6858000 h 6858000"/>
              <a:gd name="connsiteX0" fmla="*/ 0 w 5875534"/>
              <a:gd name="connsiteY0" fmla="*/ 6858000 h 6858000"/>
              <a:gd name="connsiteX1" fmla="*/ 13576 w 5875534"/>
              <a:gd name="connsiteY1" fmla="*/ 0 h 6858000"/>
              <a:gd name="connsiteX2" fmla="*/ 5875534 w 5875534"/>
              <a:gd name="connsiteY2" fmla="*/ 0 h 6858000"/>
              <a:gd name="connsiteX3" fmla="*/ 4161034 w 5875534"/>
              <a:gd name="connsiteY3" fmla="*/ 6858000 h 6858000"/>
              <a:gd name="connsiteX4" fmla="*/ 0 w 5875534"/>
              <a:gd name="connsiteY4" fmla="*/ 6858000 h 6858000"/>
              <a:gd name="connsiteX0" fmla="*/ 0 w 5875534"/>
              <a:gd name="connsiteY0" fmla="*/ 6858000 h 6858000"/>
              <a:gd name="connsiteX1" fmla="*/ 13576 w 5875534"/>
              <a:gd name="connsiteY1" fmla="*/ 0 h 6858000"/>
              <a:gd name="connsiteX2" fmla="*/ 5875534 w 5875534"/>
              <a:gd name="connsiteY2" fmla="*/ 0 h 6858000"/>
              <a:gd name="connsiteX3" fmla="*/ 4161034 w 5875534"/>
              <a:gd name="connsiteY3" fmla="*/ 6858000 h 6858000"/>
              <a:gd name="connsiteX4" fmla="*/ 0 w 587553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5534" h="6858000">
                <a:moveTo>
                  <a:pt x="0" y="6858000"/>
                </a:moveTo>
                <a:cubicBezTo>
                  <a:pt x="4525" y="4572000"/>
                  <a:pt x="9051" y="2286000"/>
                  <a:pt x="13576" y="0"/>
                </a:cubicBezTo>
                <a:lnTo>
                  <a:pt x="5875534" y="0"/>
                </a:lnTo>
                <a:lnTo>
                  <a:pt x="41610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081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Geomanist Bold" panose="02000503000000020004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0E73C4E-ADA7-4178-81C4-B079D1119AF4}"/>
              </a:ext>
            </a:extLst>
          </p:cNvPr>
          <p:cNvSpPr txBox="1"/>
          <p:nvPr/>
        </p:nvSpPr>
        <p:spPr>
          <a:xfrm>
            <a:off x="674912" y="1547888"/>
            <a:ext cx="2159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Résumé du Projet</a:t>
            </a:r>
          </a:p>
        </p:txBody>
      </p:sp>
      <p:pic>
        <p:nvPicPr>
          <p:cNvPr id="10" name="Image 9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0C24B171-CBD9-408A-B655-9AC26F8922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3" r="68621"/>
          <a:stretch/>
        </p:blipFill>
        <p:spPr>
          <a:xfrm>
            <a:off x="10014921" y="84468"/>
            <a:ext cx="2199468" cy="668906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96288C0-F699-4A2B-9989-564824F7220F}"/>
              </a:ext>
            </a:extLst>
          </p:cNvPr>
          <p:cNvSpPr txBox="1"/>
          <p:nvPr/>
        </p:nvSpPr>
        <p:spPr>
          <a:xfrm>
            <a:off x="5305425" y="2041028"/>
            <a:ext cx="63912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Cleanup est une entreprise fondée en 2002. Elle s’occupe du nettoyage de locaux commerciaux.</a:t>
            </a:r>
          </a:p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Cleanup a financé le développement d’une application de gestion de tâches intitulée Todoc. </a:t>
            </a:r>
          </a:p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Nous souhaitons que nos collaborateurs puissent avoir une vision précise des tâches à accomplir lorsqu'ils se rendent dans des locaux à nettoyer. 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785111E8-F31D-42D6-85DB-F2351A3EA5C0}"/>
              </a:ext>
            </a:extLst>
          </p:cNvPr>
          <p:cNvGrpSpPr/>
          <p:nvPr/>
        </p:nvGrpSpPr>
        <p:grpSpPr>
          <a:xfrm>
            <a:off x="849431" y="3200340"/>
            <a:ext cx="1810871" cy="2109772"/>
            <a:chOff x="7395882" y="1550060"/>
            <a:chExt cx="1810871" cy="2109772"/>
          </a:xfrm>
          <a:effectLst/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9FC084DC-6083-4D26-8503-971DD0C39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9069" y="1550060"/>
              <a:ext cx="1625792" cy="1623872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D9439D94-3824-4790-972C-683D956CA951}"/>
                </a:ext>
              </a:extLst>
            </p:cNvPr>
            <p:cNvSpPr txBox="1"/>
            <p:nvPr/>
          </p:nvSpPr>
          <p:spPr>
            <a:xfrm>
              <a:off x="7395882" y="3198167"/>
              <a:ext cx="1810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B08172"/>
                  </a:solidFill>
                  <a:latin typeface="Geomanist Bold" panose="02000503000000020004" pitchFamily="2" charset="0"/>
                </a:rPr>
                <a:t>TODOC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36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1880669-778C-4B8E-B463-DF8CC04AD48A}"/>
              </a:ext>
            </a:extLst>
          </p:cNvPr>
          <p:cNvSpPr/>
          <p:nvPr/>
        </p:nvSpPr>
        <p:spPr>
          <a:xfrm>
            <a:off x="-20" y="0"/>
            <a:ext cx="12192000" cy="68559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C1403F-8A38-431F-BEA7-5767DD6489BD}"/>
              </a:ext>
            </a:extLst>
          </p:cNvPr>
          <p:cNvSpPr/>
          <p:nvPr/>
        </p:nvSpPr>
        <p:spPr>
          <a:xfrm>
            <a:off x="0" y="0"/>
            <a:ext cx="12192000" cy="6855958"/>
          </a:xfrm>
          <a:prstGeom prst="rect">
            <a:avLst/>
          </a:prstGeom>
          <a:solidFill>
            <a:srgbClr val="B081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FA766D-3260-4E0A-9E7F-A2C93DFF1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6518"/>
            <a:ext cx="4100079" cy="6194580"/>
          </a:xfrm>
          <a:custGeom>
            <a:avLst/>
            <a:gdLst>
              <a:gd name="connsiteX0" fmla="*/ 1002789 w 4100079"/>
              <a:gd name="connsiteY0" fmla="*/ 0 h 6194580"/>
              <a:gd name="connsiteX1" fmla="*/ 4100079 w 4100079"/>
              <a:gd name="connsiteY1" fmla="*/ 3097290 h 6194580"/>
              <a:gd name="connsiteX2" fmla="*/ 1002789 w 4100079"/>
              <a:gd name="connsiteY2" fmla="*/ 6194580 h 6194580"/>
              <a:gd name="connsiteX3" fmla="*/ 81750 w 4100079"/>
              <a:gd name="connsiteY3" fmla="*/ 6055332 h 6194580"/>
              <a:gd name="connsiteX4" fmla="*/ 0 w 4100079"/>
              <a:gd name="connsiteY4" fmla="*/ 6025411 h 6194580"/>
              <a:gd name="connsiteX5" fmla="*/ 0 w 4100079"/>
              <a:gd name="connsiteY5" fmla="*/ 169169 h 6194580"/>
              <a:gd name="connsiteX6" fmla="*/ 81750 w 4100079"/>
              <a:gd name="connsiteY6" fmla="*/ 139248 h 6194580"/>
              <a:gd name="connsiteX7" fmla="*/ 1002789 w 4100079"/>
              <a:gd name="connsiteY7" fmla="*/ 0 h 619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0079" h="6194580">
                <a:moveTo>
                  <a:pt x="1002789" y="0"/>
                </a:moveTo>
                <a:cubicBezTo>
                  <a:pt x="2713375" y="0"/>
                  <a:pt x="4100079" y="1386704"/>
                  <a:pt x="4100079" y="3097290"/>
                </a:cubicBezTo>
                <a:cubicBezTo>
                  <a:pt x="4100079" y="4807876"/>
                  <a:pt x="2713375" y="6194580"/>
                  <a:pt x="1002789" y="6194580"/>
                </a:cubicBezTo>
                <a:cubicBezTo>
                  <a:pt x="682054" y="6194580"/>
                  <a:pt x="372706" y="6145829"/>
                  <a:pt x="81750" y="6055332"/>
                </a:cubicBezTo>
                <a:lnTo>
                  <a:pt x="0" y="6025411"/>
                </a:lnTo>
                <a:lnTo>
                  <a:pt x="0" y="169169"/>
                </a:lnTo>
                <a:lnTo>
                  <a:pt x="81750" y="139248"/>
                </a:lnTo>
                <a:cubicBezTo>
                  <a:pt x="372706" y="48751"/>
                  <a:pt x="682054" y="0"/>
                  <a:pt x="100278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D15FE725-B8AB-4AE7-ADF6-AE584C2BDF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" t="7011" r="2322" b="11647"/>
          <a:stretch/>
        </p:blipFill>
        <p:spPr>
          <a:xfrm>
            <a:off x="20" y="413156"/>
            <a:ext cx="3933420" cy="5861304"/>
          </a:xfrm>
          <a:custGeom>
            <a:avLst/>
            <a:gdLst/>
            <a:ahLst/>
            <a:cxnLst/>
            <a:rect l="l" t="t" r="r" b="b"/>
            <a:pathLst>
              <a:path w="3933440" h="5861304">
                <a:moveTo>
                  <a:pt x="1002788" y="0"/>
                </a:moveTo>
                <a:cubicBezTo>
                  <a:pt x="2621342" y="0"/>
                  <a:pt x="3933440" y="1312098"/>
                  <a:pt x="3933440" y="2930652"/>
                </a:cubicBezTo>
                <a:cubicBezTo>
                  <a:pt x="3933440" y="4549206"/>
                  <a:pt x="2621342" y="5861304"/>
                  <a:pt x="1002788" y="5861304"/>
                </a:cubicBezTo>
                <a:cubicBezTo>
                  <a:pt x="699309" y="5861304"/>
                  <a:pt x="406604" y="5815176"/>
                  <a:pt x="131302" y="5729548"/>
                </a:cubicBezTo>
                <a:lnTo>
                  <a:pt x="0" y="5681491"/>
                </a:lnTo>
                <a:lnTo>
                  <a:pt x="0" y="179814"/>
                </a:lnTo>
                <a:lnTo>
                  <a:pt x="131302" y="131756"/>
                </a:lnTo>
                <a:cubicBezTo>
                  <a:pt x="406604" y="46129"/>
                  <a:pt x="699309" y="0"/>
                  <a:pt x="1002788" y="0"/>
                </a:cubicBez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B435A06-5FFD-4CF8-BE06-3796EC420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53543" y="0"/>
            <a:ext cx="3566160" cy="3159748"/>
          </a:xfrm>
          <a:custGeom>
            <a:avLst/>
            <a:gdLst>
              <a:gd name="connsiteX0" fmla="*/ 649888 w 3566160"/>
              <a:gd name="connsiteY0" fmla="*/ 0 h 3159748"/>
              <a:gd name="connsiteX1" fmla="*/ 2916273 w 3566160"/>
              <a:gd name="connsiteY1" fmla="*/ 0 h 3159748"/>
              <a:gd name="connsiteX2" fmla="*/ 2917285 w 3566160"/>
              <a:gd name="connsiteY2" fmla="*/ 757 h 3159748"/>
              <a:gd name="connsiteX3" fmla="*/ 3566160 w 3566160"/>
              <a:gd name="connsiteY3" fmla="*/ 1376668 h 3159748"/>
              <a:gd name="connsiteX4" fmla="*/ 1783080 w 3566160"/>
              <a:gd name="connsiteY4" fmla="*/ 3159748 h 3159748"/>
              <a:gd name="connsiteX5" fmla="*/ 0 w 3566160"/>
              <a:gd name="connsiteY5" fmla="*/ 1376668 h 3159748"/>
              <a:gd name="connsiteX6" fmla="*/ 648876 w 3566160"/>
              <a:gd name="connsiteY6" fmla="*/ 757 h 315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6160" h="3159748">
                <a:moveTo>
                  <a:pt x="649888" y="0"/>
                </a:moveTo>
                <a:lnTo>
                  <a:pt x="2916273" y="0"/>
                </a:lnTo>
                <a:lnTo>
                  <a:pt x="2917285" y="757"/>
                </a:lnTo>
                <a:cubicBezTo>
                  <a:pt x="3313569" y="327800"/>
                  <a:pt x="3566160" y="822736"/>
                  <a:pt x="3566160" y="1376668"/>
                </a:cubicBezTo>
                <a:cubicBezTo>
                  <a:pt x="3566160" y="2361436"/>
                  <a:pt x="2767848" y="3159748"/>
                  <a:pt x="1783080" y="3159748"/>
                </a:cubicBezTo>
                <a:cubicBezTo>
                  <a:pt x="798312" y="3159748"/>
                  <a:pt x="0" y="2361436"/>
                  <a:pt x="0" y="1376668"/>
                </a:cubicBezTo>
                <a:cubicBezTo>
                  <a:pt x="0" y="822736"/>
                  <a:pt x="252591" y="327800"/>
                  <a:pt x="648876" y="7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92461C8-BCD6-4310-B16B-32659E5164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2791" r="1" b="25626"/>
          <a:stretch/>
        </p:blipFill>
        <p:spPr>
          <a:xfrm>
            <a:off x="4518135" y="0"/>
            <a:ext cx="3236976" cy="2995146"/>
          </a:xfrm>
          <a:custGeom>
            <a:avLst/>
            <a:gdLst/>
            <a:ahLst/>
            <a:cxnLst/>
            <a:rect l="l" t="t" r="r" b="b"/>
            <a:pathLst>
              <a:path w="3236976" h="2995156">
                <a:moveTo>
                  <a:pt x="770517" y="0"/>
                </a:moveTo>
                <a:lnTo>
                  <a:pt x="2466460" y="0"/>
                </a:lnTo>
                <a:lnTo>
                  <a:pt x="2523400" y="34592"/>
                </a:lnTo>
                <a:cubicBezTo>
                  <a:pt x="2953921" y="325446"/>
                  <a:pt x="3236976" y="818002"/>
                  <a:pt x="3236976" y="1376668"/>
                </a:cubicBezTo>
                <a:cubicBezTo>
                  <a:pt x="3236976" y="2270534"/>
                  <a:pt x="2512354" y="2995156"/>
                  <a:pt x="1618488" y="2995156"/>
                </a:cubicBezTo>
                <a:cubicBezTo>
                  <a:pt x="724622" y="2995156"/>
                  <a:pt x="0" y="2270534"/>
                  <a:pt x="0" y="1376668"/>
                </a:cubicBezTo>
                <a:cubicBezTo>
                  <a:pt x="0" y="818002"/>
                  <a:pt x="283056" y="325446"/>
                  <a:pt x="713576" y="34592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E10DA6E-C3FF-4539-BF84-4775BB7E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4396" y="2042"/>
            <a:ext cx="3387604" cy="4183848"/>
          </a:xfrm>
          <a:custGeom>
            <a:avLst/>
            <a:gdLst>
              <a:gd name="connsiteX0" fmla="*/ 420128 w 3387604"/>
              <a:gd name="connsiteY0" fmla="*/ 0 h 4183848"/>
              <a:gd name="connsiteX1" fmla="*/ 3387604 w 3387604"/>
              <a:gd name="connsiteY1" fmla="*/ 0 h 4183848"/>
              <a:gd name="connsiteX2" fmla="*/ 3387604 w 3387604"/>
              <a:gd name="connsiteY2" fmla="*/ 4101530 h 4183848"/>
              <a:gd name="connsiteX3" fmla="*/ 3283372 w 3387604"/>
              <a:gd name="connsiteY3" fmla="*/ 4128330 h 4183848"/>
              <a:gd name="connsiteX4" fmla="*/ 2732648 w 3387604"/>
              <a:gd name="connsiteY4" fmla="*/ 4183848 h 4183848"/>
              <a:gd name="connsiteX5" fmla="*/ 0 w 3387604"/>
              <a:gd name="connsiteY5" fmla="*/ 1451200 h 4183848"/>
              <a:gd name="connsiteX6" fmla="*/ 329816 w 3387604"/>
              <a:gd name="connsiteY6" fmla="*/ 148658 h 418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7604" h="4183848">
                <a:moveTo>
                  <a:pt x="420128" y="0"/>
                </a:moveTo>
                <a:lnTo>
                  <a:pt x="3387604" y="0"/>
                </a:lnTo>
                <a:lnTo>
                  <a:pt x="3387604" y="4101530"/>
                </a:lnTo>
                <a:lnTo>
                  <a:pt x="3283372" y="4128330"/>
                </a:lnTo>
                <a:cubicBezTo>
                  <a:pt x="3105483" y="4164732"/>
                  <a:pt x="2921298" y="4183848"/>
                  <a:pt x="2732648" y="4183848"/>
                </a:cubicBezTo>
                <a:cubicBezTo>
                  <a:pt x="1223448" y="4183848"/>
                  <a:pt x="0" y="2960400"/>
                  <a:pt x="0" y="1451200"/>
                </a:cubicBezTo>
                <a:cubicBezTo>
                  <a:pt x="0" y="979575"/>
                  <a:pt x="119477" y="535856"/>
                  <a:pt x="329816" y="14865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60DA544-7272-4AD4-8040-C85E8A8E5F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" r="2" b="29882"/>
          <a:stretch/>
        </p:blipFill>
        <p:spPr>
          <a:xfrm>
            <a:off x="8967592" y="2042"/>
            <a:ext cx="3224421" cy="4020664"/>
          </a:xfrm>
          <a:custGeom>
            <a:avLst/>
            <a:gdLst/>
            <a:ahLst/>
            <a:cxnLst/>
            <a:rect l="l" t="t" r="r" b="b"/>
            <a:pathLst>
              <a:path w="3224421" h="4020664">
                <a:moveTo>
                  <a:pt x="449733" y="0"/>
                </a:moveTo>
                <a:lnTo>
                  <a:pt x="3224421" y="0"/>
                </a:lnTo>
                <a:lnTo>
                  <a:pt x="3224421" y="3933205"/>
                </a:lnTo>
                <a:lnTo>
                  <a:pt x="3087301" y="3968462"/>
                </a:lnTo>
                <a:cubicBezTo>
                  <a:pt x="2920035" y="4002689"/>
                  <a:pt x="2746849" y="4020664"/>
                  <a:pt x="2569464" y="4020664"/>
                </a:cubicBezTo>
                <a:cubicBezTo>
                  <a:pt x="1150388" y="4020664"/>
                  <a:pt x="0" y="2870276"/>
                  <a:pt x="0" y="1451200"/>
                </a:cubicBezTo>
                <a:cubicBezTo>
                  <a:pt x="0" y="919047"/>
                  <a:pt x="161773" y="424677"/>
                  <a:pt x="438824" y="14588"/>
                </a:cubicBezTo>
                <a:close/>
              </a:path>
            </a:pathLst>
          </a:cu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4B6C2E0-764E-4612-96B0-C8C980174198}"/>
              </a:ext>
            </a:extLst>
          </p:cNvPr>
          <p:cNvSpPr txBox="1"/>
          <p:nvPr/>
        </p:nvSpPr>
        <p:spPr>
          <a:xfrm>
            <a:off x="5777519" y="3347516"/>
            <a:ext cx="302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eomanist Bold" panose="02000503000000020004" pitchFamily="2" charset="0"/>
              </a:rPr>
              <a:t>Analyse de l’existant</a:t>
            </a:r>
            <a:endParaRPr lang="fr-FR" sz="2400" dirty="0">
              <a:latin typeface="Geomanist Bold" panose="02000503000000020004" pitchFamily="2" charset="0"/>
            </a:endParaRPr>
          </a:p>
        </p:txBody>
      </p:sp>
      <p:pic>
        <p:nvPicPr>
          <p:cNvPr id="22" name="Image 2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D6D006A9-DEF9-41CB-BFCE-5DF2AD0346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4" t="-1232" r="-282" b="55628"/>
          <a:stretch/>
        </p:blipFill>
        <p:spPr>
          <a:xfrm>
            <a:off x="4283051" y="3805473"/>
            <a:ext cx="6896102" cy="305048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4F506AC-6D3D-408C-821A-327A14DF6E15}"/>
              </a:ext>
            </a:extLst>
          </p:cNvPr>
          <p:cNvSpPr txBox="1"/>
          <p:nvPr/>
        </p:nvSpPr>
        <p:spPr>
          <a:xfrm>
            <a:off x="3832065" y="3856576"/>
            <a:ext cx="73470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Si aucune tâche n’est présente, une illustration et un message (Tu n’as aucune tâche à traiter) apparaître à l’écran.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Ajouter une tâche à réaliser. Celle-ci est assignée à un projet au moment de sa création. Pour le moment, seulement 3 projets sont gérés : « Projet </a:t>
            </a:r>
            <a:r>
              <a:rPr lang="fr-FR" dirty="0" err="1">
                <a:solidFill>
                  <a:schemeClr val="bg1"/>
                </a:solidFill>
              </a:rPr>
              <a:t>Tartampion</a:t>
            </a:r>
            <a:r>
              <a:rPr lang="fr-FR" dirty="0">
                <a:solidFill>
                  <a:schemeClr val="bg1"/>
                </a:solidFill>
              </a:rPr>
              <a:t> », « Projet </a:t>
            </a:r>
            <a:r>
              <a:rPr lang="fr-FR" dirty="0" err="1">
                <a:solidFill>
                  <a:schemeClr val="bg1"/>
                </a:solidFill>
              </a:rPr>
              <a:t>Lucidia</a:t>
            </a:r>
            <a:r>
              <a:rPr lang="fr-FR" dirty="0">
                <a:solidFill>
                  <a:schemeClr val="bg1"/>
                </a:solidFill>
              </a:rPr>
              <a:t> » et « Projet Circus ».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Supprimer une tâche.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Trier les tâches, par nom de projet OU par date de création.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Application responsive sur toutes les tailles de téléphones et tablettes Android en modes portrait et paysage.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Application qui supporte Android 5.0 (API 21) et ses versions supérieures.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7B5BD3-0865-49BB-8F14-86193631A284}"/>
              </a:ext>
            </a:extLst>
          </p:cNvPr>
          <p:cNvSpPr/>
          <p:nvPr/>
        </p:nvSpPr>
        <p:spPr>
          <a:xfrm>
            <a:off x="5474494" y="1323975"/>
            <a:ext cx="20240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991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AE7245DC-1D9D-4AE9-8BF6-3F96D3CBBB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8" t="27377"/>
          <a:stretch/>
        </p:blipFill>
        <p:spPr>
          <a:xfrm>
            <a:off x="0" y="0"/>
            <a:ext cx="6898886" cy="6858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B3434D1-77F1-46E8-8BD1-8966D694D770}"/>
              </a:ext>
            </a:extLst>
          </p:cNvPr>
          <p:cNvSpPr txBox="1"/>
          <p:nvPr/>
        </p:nvSpPr>
        <p:spPr>
          <a:xfrm>
            <a:off x="787589" y="568368"/>
            <a:ext cx="27159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/>
              <a:t>Mission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111025E-6998-45FC-9CB6-F9AEE4F009C4}"/>
              </a:ext>
            </a:extLst>
          </p:cNvPr>
          <p:cNvSpPr txBox="1"/>
          <p:nvPr/>
        </p:nvSpPr>
        <p:spPr>
          <a:xfrm>
            <a:off x="5978438" y="1536174"/>
            <a:ext cx="58373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Implémentation d’une base de données SQLite. Objectif : sauvegarde de la liste des tâches facilitée et structurée.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Réalisation d’un modèle relationnel.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Réalisation d’un diagramme de classes. Objectif : mettre en avant les différentes classes utilisées dans l’application et les relations entre elles.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Réalisation d’un diagramme d’utilisation. Objectif : mieux visualiser le comportement fonctionnel de l’application.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Déploiement de l’application sur le Play Store en mode “bêta”, avec création d’une version “release” et “​signée​”, en générant l’APK correspondant.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Code l’application ​obfusqué​ en version “release”, afin de protéger encore un peu plus le code source de ce projet.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Mise à jour des tests, afin d’intégrer SQLite à l’application.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Langage : Java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CE48430-8702-4F25-9D0E-E2F3380815CC}"/>
              </a:ext>
            </a:extLst>
          </p:cNvPr>
          <p:cNvSpPr txBox="1"/>
          <p:nvPr/>
        </p:nvSpPr>
        <p:spPr>
          <a:xfrm>
            <a:off x="7539160" y="405970"/>
            <a:ext cx="27159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/>
              <a:t>Contraintes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4C53DE4-B19A-47A4-ADA4-D68A517B6607}"/>
              </a:ext>
            </a:extLst>
          </p:cNvPr>
          <p:cNvSpPr txBox="1"/>
          <p:nvPr/>
        </p:nvSpPr>
        <p:spPr>
          <a:xfrm>
            <a:off x="691501" y="1536174"/>
            <a:ext cx="2908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/>
              <a:t>Gérer la persistance des données de l’application.</a:t>
            </a:r>
          </a:p>
        </p:txBody>
      </p:sp>
    </p:spTree>
    <p:extLst>
      <p:ext uri="{BB962C8B-B14F-4D97-AF65-F5344CB8AC3E}">
        <p14:creationId xmlns:p14="http://schemas.microsoft.com/office/powerpoint/2010/main" val="754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B5C2440-579B-45D5-BFA2-5C209D084F5F}"/>
              </a:ext>
            </a:extLst>
          </p:cNvPr>
          <p:cNvSpPr/>
          <p:nvPr/>
        </p:nvSpPr>
        <p:spPr>
          <a:xfrm>
            <a:off x="-8389" y="0"/>
            <a:ext cx="12192000" cy="6855958"/>
          </a:xfrm>
          <a:prstGeom prst="rect">
            <a:avLst/>
          </a:prstGeom>
          <a:solidFill>
            <a:srgbClr val="B081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15354E-2262-4CDC-ACE4-463C19C5518A}"/>
              </a:ext>
            </a:extLst>
          </p:cNvPr>
          <p:cNvSpPr txBox="1"/>
          <p:nvPr/>
        </p:nvSpPr>
        <p:spPr>
          <a:xfrm>
            <a:off x="580571" y="882626"/>
            <a:ext cx="437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Méthodes utilisés</a:t>
            </a:r>
          </a:p>
        </p:txBody>
      </p:sp>
      <p:pic>
        <p:nvPicPr>
          <p:cNvPr id="3" name="Image 2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FB3E78A8-9C7B-4D41-B28C-1DF447F5E8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3" r="36935" b="34161"/>
          <a:stretch/>
        </p:blipFill>
        <p:spPr>
          <a:xfrm>
            <a:off x="3618591" y="0"/>
            <a:ext cx="8573409" cy="6858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AE98C10-07FD-49AA-B1AD-30A684D45096}"/>
              </a:ext>
            </a:extLst>
          </p:cNvPr>
          <p:cNvSpPr txBox="1"/>
          <p:nvPr/>
        </p:nvSpPr>
        <p:spPr>
          <a:xfrm>
            <a:off x="847271" y="1561574"/>
            <a:ext cx="58373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Modification de la structure de l’application en MVVM.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Update du code source de base.</a:t>
            </a:r>
          </a:p>
          <a:p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Utilisation de TIMBER pour la gestion des Log.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Implémentation d’une base de données à l’aide de l’ORM ROOM.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Gestion des injections de dépendance avec KOIN.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CC87161-0E37-4B8E-ADE6-B45FF49FA9AB}"/>
              </a:ext>
            </a:extLst>
          </p:cNvPr>
          <p:cNvSpPr txBox="1"/>
          <p:nvPr/>
        </p:nvSpPr>
        <p:spPr>
          <a:xfrm>
            <a:off x="8821024" y="4114785"/>
            <a:ext cx="2523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Android Studio 4.2.2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Langage JAVA.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29B6A0-246C-44E1-BA08-2C953B61CC5F}"/>
              </a:ext>
            </a:extLst>
          </p:cNvPr>
          <p:cNvSpPr txBox="1"/>
          <p:nvPr/>
        </p:nvSpPr>
        <p:spPr>
          <a:xfrm>
            <a:off x="8510793" y="3343383"/>
            <a:ext cx="1890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Outils</a:t>
            </a:r>
          </a:p>
        </p:txBody>
      </p:sp>
    </p:spTree>
    <p:extLst>
      <p:ext uri="{BB962C8B-B14F-4D97-AF65-F5344CB8AC3E}">
        <p14:creationId xmlns:p14="http://schemas.microsoft.com/office/powerpoint/2010/main" val="360180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7">
            <a:extLst>
              <a:ext uri="{FF2B5EF4-FFF2-40B4-BE49-F238E27FC236}">
                <a16:creationId xmlns:a16="http://schemas.microsoft.com/office/drawing/2014/main" id="{5826F34D-F5AC-4057-9038-534C93F7D56E}"/>
              </a:ext>
            </a:extLst>
          </p:cNvPr>
          <p:cNvSpPr/>
          <p:nvPr/>
        </p:nvSpPr>
        <p:spPr>
          <a:xfrm>
            <a:off x="-27215" y="0"/>
            <a:ext cx="7942489" cy="6858000"/>
          </a:xfrm>
          <a:custGeom>
            <a:avLst/>
            <a:gdLst>
              <a:gd name="connsiteX0" fmla="*/ 0 w 7576458"/>
              <a:gd name="connsiteY0" fmla="*/ 6858000 h 6858000"/>
              <a:gd name="connsiteX1" fmla="*/ 1714500 w 7576458"/>
              <a:gd name="connsiteY1" fmla="*/ 0 h 6858000"/>
              <a:gd name="connsiteX2" fmla="*/ 7576458 w 7576458"/>
              <a:gd name="connsiteY2" fmla="*/ 0 h 6858000"/>
              <a:gd name="connsiteX3" fmla="*/ 5861958 w 7576458"/>
              <a:gd name="connsiteY3" fmla="*/ 6858000 h 6858000"/>
              <a:gd name="connsiteX4" fmla="*/ 0 w 7576458"/>
              <a:gd name="connsiteY4" fmla="*/ 6858000 h 6858000"/>
              <a:gd name="connsiteX0" fmla="*/ 0 w 5861958"/>
              <a:gd name="connsiteY0" fmla="*/ 6858000 h 6858000"/>
              <a:gd name="connsiteX1" fmla="*/ 0 w 5861958"/>
              <a:gd name="connsiteY1" fmla="*/ 0 h 6858000"/>
              <a:gd name="connsiteX2" fmla="*/ 5861958 w 5861958"/>
              <a:gd name="connsiteY2" fmla="*/ 0 h 6858000"/>
              <a:gd name="connsiteX3" fmla="*/ 4147458 w 5861958"/>
              <a:gd name="connsiteY3" fmla="*/ 6858000 h 6858000"/>
              <a:gd name="connsiteX4" fmla="*/ 0 w 5861958"/>
              <a:gd name="connsiteY4" fmla="*/ 6858000 h 6858000"/>
              <a:gd name="connsiteX0" fmla="*/ 9525 w 5861958"/>
              <a:gd name="connsiteY0" fmla="*/ 6858000 h 6858000"/>
              <a:gd name="connsiteX1" fmla="*/ 0 w 5861958"/>
              <a:gd name="connsiteY1" fmla="*/ 0 h 6858000"/>
              <a:gd name="connsiteX2" fmla="*/ 5861958 w 5861958"/>
              <a:gd name="connsiteY2" fmla="*/ 0 h 6858000"/>
              <a:gd name="connsiteX3" fmla="*/ 4147458 w 5861958"/>
              <a:gd name="connsiteY3" fmla="*/ 6858000 h 6858000"/>
              <a:gd name="connsiteX4" fmla="*/ 9525 w 586195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1958" h="6858000">
                <a:moveTo>
                  <a:pt x="9525" y="6858000"/>
                </a:moveTo>
                <a:lnTo>
                  <a:pt x="0" y="0"/>
                </a:lnTo>
                <a:lnTo>
                  <a:pt x="5861958" y="0"/>
                </a:lnTo>
                <a:lnTo>
                  <a:pt x="4147458" y="6858000"/>
                </a:lnTo>
                <a:lnTo>
                  <a:pt x="9525" y="6858000"/>
                </a:lnTo>
                <a:close/>
              </a:path>
            </a:pathLst>
          </a:custGeom>
          <a:solidFill>
            <a:srgbClr val="B081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Geomanist Bold" panose="02000503000000020004" pitchFamily="2" charset="0"/>
            </a:endParaRPr>
          </a:p>
        </p:txBody>
      </p:sp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7827AF5-B9C1-4990-98E1-197BB73D58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2" t="29943" r="-156" b="-1612"/>
          <a:stretch/>
        </p:blipFill>
        <p:spPr>
          <a:xfrm>
            <a:off x="0" y="0"/>
            <a:ext cx="6534150" cy="652526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D98F0CC-E7AA-4EC8-A237-2C71E8ECB40E}"/>
              </a:ext>
            </a:extLst>
          </p:cNvPr>
          <p:cNvSpPr txBox="1"/>
          <p:nvPr/>
        </p:nvSpPr>
        <p:spPr>
          <a:xfrm>
            <a:off x="477155" y="332732"/>
            <a:ext cx="5515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Diagrammes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5381436-8A95-43E3-B9A9-8E813384B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59" y="1533140"/>
            <a:ext cx="5271417" cy="379172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EBD9A5D-ABFD-4E0A-9102-DA7719FFFEA6}"/>
              </a:ext>
            </a:extLst>
          </p:cNvPr>
          <p:cNvSpPr txBox="1"/>
          <p:nvPr/>
        </p:nvSpPr>
        <p:spPr>
          <a:xfrm>
            <a:off x="1825022" y="5509565"/>
            <a:ext cx="2418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Cas d’utilisation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D64062-F079-434D-AD0C-324C8DF8E800}"/>
              </a:ext>
            </a:extLst>
          </p:cNvPr>
          <p:cNvSpPr txBox="1"/>
          <p:nvPr/>
        </p:nvSpPr>
        <p:spPr>
          <a:xfrm>
            <a:off x="8400352" y="753877"/>
            <a:ext cx="316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Diagramme relationnel théorique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440872-C42C-46C1-A6A1-25BC5A06DCD7}"/>
              </a:ext>
            </a:extLst>
          </p:cNvPr>
          <p:cNvSpPr txBox="1"/>
          <p:nvPr/>
        </p:nvSpPr>
        <p:spPr>
          <a:xfrm>
            <a:off x="8313633" y="3558793"/>
            <a:ext cx="2672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Diagramme relationnel</a:t>
            </a:r>
          </a:p>
          <a:p>
            <a:r>
              <a:rPr lang="fr-FR" sz="2000" b="1" dirty="0"/>
              <a:t>utilisé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E409C41-DC45-4E00-B7D2-D4974041F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153" y="4509012"/>
            <a:ext cx="4123952" cy="174955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FD38A01-15E9-4563-B137-FB18FAF63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153" y="1852422"/>
            <a:ext cx="4123952" cy="116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5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5FF44146-FB03-4C8C-AC33-8B8287B98ABA}"/>
              </a:ext>
            </a:extLst>
          </p:cNvPr>
          <p:cNvSpPr/>
          <p:nvPr/>
        </p:nvSpPr>
        <p:spPr>
          <a:xfrm rot="10800000" flipH="1">
            <a:off x="0" y="0"/>
            <a:ext cx="2055303" cy="3674378"/>
          </a:xfrm>
          <a:prstGeom prst="rtTriangle">
            <a:avLst/>
          </a:prstGeom>
          <a:solidFill>
            <a:srgbClr val="B081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BE0521-9A1E-474D-AB9A-BC028DCAA2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" t="174" r="20329" b="33792"/>
          <a:stretch/>
        </p:blipFill>
        <p:spPr>
          <a:xfrm>
            <a:off x="7996517" y="3429000"/>
            <a:ext cx="4195483" cy="3429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9958E9A-7A20-4522-8A1D-FA003349C58F}"/>
              </a:ext>
            </a:extLst>
          </p:cNvPr>
          <p:cNvSpPr txBox="1"/>
          <p:nvPr/>
        </p:nvSpPr>
        <p:spPr>
          <a:xfrm>
            <a:off x="661872" y="5491366"/>
            <a:ext cx="2418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Diagramme de </a:t>
            </a:r>
          </a:p>
          <a:p>
            <a:r>
              <a:rPr lang="fr-FR" sz="2000" b="1" dirty="0"/>
              <a:t>classes</a:t>
            </a:r>
          </a:p>
        </p:txBody>
      </p:sp>
      <p:pic>
        <p:nvPicPr>
          <p:cNvPr id="4" name="Image 3" descr="Une image contenant texte, nuit, sombre&#10;&#10;Description générée automatiquement">
            <a:extLst>
              <a:ext uri="{FF2B5EF4-FFF2-40B4-BE49-F238E27FC236}">
                <a16:creationId xmlns:a16="http://schemas.microsoft.com/office/drawing/2014/main" id="{39F2733F-8F81-4807-91E4-98DAE6402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09" y="187445"/>
            <a:ext cx="10424181" cy="64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16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764</Words>
  <Application>Microsoft Office PowerPoint</Application>
  <PresentationFormat>Grand écran</PresentationFormat>
  <Paragraphs>69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Comic Sans MS</vt:lpstr>
      <vt:lpstr>Geomanist Bold</vt:lpstr>
      <vt:lpstr>JetBrains Mono</vt:lpstr>
      <vt:lpstr>Montserrat</vt:lpstr>
      <vt:lpstr>Montserrat SemiBold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Mickael DA SILVA</dc:creator>
  <cp:lastModifiedBy>Mickael DA SILVA</cp:lastModifiedBy>
  <cp:revision>29</cp:revision>
  <dcterms:created xsi:type="dcterms:W3CDTF">2021-07-06T15:18:57Z</dcterms:created>
  <dcterms:modified xsi:type="dcterms:W3CDTF">2021-07-12T09:13:40Z</dcterms:modified>
</cp:coreProperties>
</file>