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D4BC1B-519C-490A-8570-BE1E5862249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172"/>
    <a:srgbClr val="FFFFFF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3820-20F5-4A16-B4E4-39BEFF9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5E6DE-C9E5-401A-801C-25ACEA0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290D2-83FB-4349-8473-269FFB73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0DFEB-0777-4D0F-959C-391CD4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D2921-E7F2-4C53-B73D-A80263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E6B9-EDC7-4294-B417-6F7D5BB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1FD33-BAD0-4B39-8BFC-62DBF0D4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336C5-56E4-4AA9-87C9-57E44D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C9759-8823-4891-A9DF-8ABCF6B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CFB6-351F-41F5-8F42-A67491D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B660A-C154-4D6A-8292-8881ACCE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677F5-8379-4197-9883-5DFD745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B98EE-60A9-44FD-9A09-09D1D3E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4AAC9-F03C-462C-A9B3-359BB5A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2E79-28EF-4BE9-AAA7-61BDDF3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F9CC-27DD-4B7D-820B-6B4A06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29E7-D791-4170-B35F-1731E3D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2855-86DE-4CB2-83D7-F3038507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D879-2DB7-493E-A108-37B20B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914EB-631C-4565-BB58-143572A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1661-D982-4242-B107-8481B2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92D77-78B8-4D6E-A1F0-04E326C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4CF1-753E-4730-A979-F3E53B1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B213-74F0-4754-9E27-9CBB3FE9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8866-A7C2-4757-80B6-E3F5E08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29EA-AB2D-4ADC-8D38-D04E2A0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D28-F241-4F4A-A314-76CC1E0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0B42C-7525-4CC2-B0BE-D5A5EDF3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3EF4-5DCD-4BE2-AA6E-7E9C6A1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713F7-CA51-4669-8019-E66C0B0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8C28D-1C94-4395-AF6F-99CD4D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9A8E8-08B9-4A1B-AAF9-5A61152D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A095-68C6-454D-AFD8-1F6A6E4B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0AAA8-C23C-4408-9A33-5BD3793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B394E-DB96-44F2-B674-391C3F93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B972C-47C6-41D2-9918-085BD897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DC4AB-3005-44EF-8C73-FBDABD5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2F58D3-28C0-48F0-A1F5-EC7B04B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F3360-E156-4C57-8798-325636FD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7028-019A-4517-93AF-07688DB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2ABC6-3BE8-49FA-B301-F0C7E635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FA0D7-9989-4F98-903D-7589F24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B422F-1519-4D10-BD76-4C3EB7D4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6947D-D0A9-4588-BD4A-17A7DDC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E0537A-DD14-472C-A772-2A643A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3CFA-6A03-4A29-92F1-EB19860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1E83-190E-4295-A2C8-EAD0959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B7F26-8F24-43DF-B4EB-1CF0320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607-1E1B-45F4-93C0-8E9C508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F7F3-FB1C-4BD4-9243-CB56969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43895-6F63-40FF-86C0-A1BD992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78141-E0E6-4F41-B844-84C23A4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4E9-6922-4CC6-B932-37DA7D1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793846-33D4-4771-968E-63EBE726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E9E87-C51F-4DE5-877B-EF65593F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6B8D0-F110-428A-A032-EDC0E91C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85160-3BAB-4278-9C75-24F3779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90B65-5891-4E22-9597-E32088A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4BF823-B468-4BC8-BCCE-D28F447D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64B6-CB5F-4D6C-B063-001A4C45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3BCB8-0234-4CF0-A021-726F0EA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08A-905F-4345-BD66-372636CDC739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EB3AB-D641-49E8-A2A4-8DF9D15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32FD2-AC80-4BD5-B80E-7A7DFE41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95721-FDE6-453D-A5FF-354344A3A8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857B3-B8A0-46D2-9666-C589BB83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4" y="3245223"/>
            <a:ext cx="5052831" cy="367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9A1164-C2B6-40AF-ABEA-1570C3011675}"/>
              </a:ext>
            </a:extLst>
          </p:cNvPr>
          <p:cNvSpPr txBox="1"/>
          <p:nvPr/>
        </p:nvSpPr>
        <p:spPr>
          <a:xfrm>
            <a:off x="3505198" y="3612776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Développeur d'application - Android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80F821-E0B8-4D7C-BFA8-A18C29BC39FB}"/>
              </a:ext>
            </a:extLst>
          </p:cNvPr>
          <p:cNvSpPr txBox="1"/>
          <p:nvPr/>
        </p:nvSpPr>
        <p:spPr>
          <a:xfrm>
            <a:off x="6445074" y="304937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Réalisation du test de la database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48897B-F6D2-4A6A-8EBB-E0111717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6" y="2006830"/>
            <a:ext cx="5065121" cy="16330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3078BD-5BE2-4258-872B-30B129D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93" y="151179"/>
            <a:ext cx="614118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com.cleanup.todoc.data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fr-FR" altLang="fr-FR" sz="1000" dirty="0">
                <a:solidFill>
                  <a:srgbClr val="A9B7C6"/>
                </a:solidFill>
                <a:latin typeface="JetBrains Mono"/>
              </a:rPr>
              <a:t>…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@RunWith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(AndroidJUnit4.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DatabaseInstrumentedTest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Lazy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@Rule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@Before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@After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closeDb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().close()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writeUserAndReadInList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()).size())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.insert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taskList.size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task1.getName())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task1.getCreationTimestamp())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assertNotNull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(task1.getProject())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contains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0FAC3-617C-4220-A89A-9CF8EB745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C6ACD1-B689-46C9-95B8-A492D1EDF28D}"/>
              </a:ext>
            </a:extLst>
          </p:cNvPr>
          <p:cNvSpPr txBox="1"/>
          <p:nvPr/>
        </p:nvSpPr>
        <p:spPr>
          <a:xfrm>
            <a:off x="3505198" y="322894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 SUITE SUR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4AED10-B838-4C0D-AB61-7F34FAF0A08D}"/>
              </a:ext>
            </a:extLst>
          </p:cNvPr>
          <p:cNvSpPr txBox="1"/>
          <p:nvPr/>
        </p:nvSpPr>
        <p:spPr>
          <a:xfrm>
            <a:off x="3505198" y="362905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Android Studio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73C3A-214F-429A-BCE4-67E6E67755EA}"/>
              </a:ext>
            </a:extLst>
          </p:cNvPr>
          <p:cNvSpPr/>
          <p:nvPr/>
        </p:nvSpPr>
        <p:spPr>
          <a:xfrm>
            <a:off x="0" y="0"/>
            <a:ext cx="448491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4ED3A0-517C-4D74-9D01-92F473EB6BAE}"/>
              </a:ext>
            </a:extLst>
          </p:cNvPr>
          <p:cNvSpPr txBox="1"/>
          <p:nvPr/>
        </p:nvSpPr>
        <p:spPr>
          <a:xfrm>
            <a:off x="1074056" y="6294336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 SemiBold" panose="00000700000000000000" pitchFamily="2" charset="0"/>
              </a:rPr>
              <a:t>Mickael DA SILVA</a:t>
            </a:r>
            <a:endParaRPr lang="fr-FR" dirty="0">
              <a:latin typeface="Montserrat SemiBold" panose="000007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504A4-48BB-4E93-96F4-BE3B3315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664337"/>
            <a:ext cx="4484914" cy="53349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A64A3F-468D-4A29-AB25-0D5412C2D253}"/>
              </a:ext>
            </a:extLst>
          </p:cNvPr>
          <p:cNvSpPr txBox="1"/>
          <p:nvPr/>
        </p:nvSpPr>
        <p:spPr>
          <a:xfrm>
            <a:off x="1284514" y="3070224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manist Bold" panose="02000503000000020004" pitchFamily="2" charset="0"/>
              </a:rPr>
              <a:t>PR    JET 5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43F17D-FC87-4A91-A984-EB44BA4A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1" y="3173932"/>
            <a:ext cx="236446" cy="28126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42232E-51E9-4249-A3C1-DD15DD375FB0}"/>
              </a:ext>
            </a:extLst>
          </p:cNvPr>
          <p:cNvGrpSpPr/>
          <p:nvPr/>
        </p:nvGrpSpPr>
        <p:grpSpPr>
          <a:xfrm>
            <a:off x="7423896" y="2015338"/>
            <a:ext cx="1810871" cy="2109772"/>
            <a:chOff x="7395882" y="1550060"/>
            <a:chExt cx="1810871" cy="2109772"/>
          </a:xfrm>
          <a:effectLst/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410B98B-4114-4A04-BB29-E165261E9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C7CF8F-1278-47FD-BABB-7DAD45B837A8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C9468-0D1E-4A61-9E63-23D5D8663972}"/>
              </a:ext>
            </a:extLst>
          </p:cNvPr>
          <p:cNvSpPr txBox="1"/>
          <p:nvPr/>
        </p:nvSpPr>
        <p:spPr>
          <a:xfrm>
            <a:off x="6928436" y="6228610"/>
            <a:ext cx="305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2" charset="0"/>
              </a:rPr>
              <a:t>Une application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22102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9AD98469-0F3E-4024-89FE-8401C32BBC92}"/>
              </a:ext>
            </a:extLst>
          </p:cNvPr>
          <p:cNvSpPr/>
          <p:nvPr/>
        </p:nvSpPr>
        <p:spPr>
          <a:xfrm>
            <a:off x="-27214" y="0"/>
            <a:ext cx="5861958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C8AB70-822A-4237-98E4-5380CC8464D0}"/>
              </a:ext>
            </a:extLst>
          </p:cNvPr>
          <p:cNvSpPr txBox="1"/>
          <p:nvPr/>
        </p:nvSpPr>
        <p:spPr>
          <a:xfrm>
            <a:off x="6357258" y="111457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Résumé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D1D6DE-7A53-4BF5-9F79-913CC867D99A}"/>
              </a:ext>
            </a:extLst>
          </p:cNvPr>
          <p:cNvSpPr txBox="1"/>
          <p:nvPr/>
        </p:nvSpPr>
        <p:spPr>
          <a:xfrm>
            <a:off x="6357253" y="4757444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Mise en situation de l’application (Démo)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19F31F-1510-4990-84C7-76BB80407B5C}"/>
              </a:ext>
            </a:extLst>
          </p:cNvPr>
          <p:cNvSpPr txBox="1"/>
          <p:nvPr/>
        </p:nvSpPr>
        <p:spPr>
          <a:xfrm>
            <a:off x="6357259" y="233020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 et 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ACD2DD-7B0A-4856-B28B-42FF85423D82}"/>
              </a:ext>
            </a:extLst>
          </p:cNvPr>
          <p:cNvSpPr txBox="1"/>
          <p:nvPr/>
        </p:nvSpPr>
        <p:spPr>
          <a:xfrm>
            <a:off x="6357258" y="172037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de l’existant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3E0B24-DD6B-4C71-8A5F-C199E39B1A66}"/>
              </a:ext>
            </a:extLst>
          </p:cNvPr>
          <p:cNvSpPr txBox="1"/>
          <p:nvPr/>
        </p:nvSpPr>
        <p:spPr>
          <a:xfrm>
            <a:off x="6357256" y="2940026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Outils et méthodes utilisés</a:t>
            </a: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F83DAA8-7CF0-4EC8-A411-B5DE210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/>
          <a:stretch/>
        </p:blipFill>
        <p:spPr>
          <a:xfrm>
            <a:off x="0" y="84468"/>
            <a:ext cx="4800600" cy="66890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CE45F9-FA89-433A-B083-F4A684A20BFB}"/>
              </a:ext>
            </a:extLst>
          </p:cNvPr>
          <p:cNvSpPr txBox="1"/>
          <p:nvPr/>
        </p:nvSpPr>
        <p:spPr>
          <a:xfrm>
            <a:off x="803276" y="3022188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manist Bold" panose="02000503000000020004" pitchFamily="2" charset="0"/>
              </a:rPr>
              <a:t>TABLES DES MATIÈRES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C4546A-5110-499F-97BD-645193606FD7}"/>
              </a:ext>
            </a:extLst>
          </p:cNvPr>
          <p:cNvSpPr txBox="1"/>
          <p:nvPr/>
        </p:nvSpPr>
        <p:spPr>
          <a:xfrm>
            <a:off x="1688166" y="3409948"/>
            <a:ext cx="1424267" cy="39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B08172"/>
                </a:solidFill>
                <a:latin typeface="Geomanist Bold" panose="02000503000000020004" pitchFamily="2" charset="0"/>
              </a:rPr>
              <a:t>TODOC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5C4B50-7DB0-4D2D-AC16-837CA84B9ECB}"/>
              </a:ext>
            </a:extLst>
          </p:cNvPr>
          <p:cNvSpPr txBox="1"/>
          <p:nvPr/>
        </p:nvSpPr>
        <p:spPr>
          <a:xfrm>
            <a:off x="6357255" y="354583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C4904-B235-4CA1-B2AD-0B50247FE900}"/>
              </a:ext>
            </a:extLst>
          </p:cNvPr>
          <p:cNvSpPr txBox="1"/>
          <p:nvPr/>
        </p:nvSpPr>
        <p:spPr>
          <a:xfrm>
            <a:off x="6357253" y="5363250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Relecture du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A24EC7-0A01-42B6-A44D-C80C689B10F8}"/>
              </a:ext>
            </a:extLst>
          </p:cNvPr>
          <p:cNvSpPr txBox="1"/>
          <p:nvPr/>
        </p:nvSpPr>
        <p:spPr>
          <a:xfrm>
            <a:off x="6357253" y="415163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Réalisation du test de la database</a:t>
            </a:r>
          </a:p>
        </p:txBody>
      </p:sp>
    </p:spTree>
    <p:extLst>
      <p:ext uri="{BB962C8B-B14F-4D97-AF65-F5344CB8AC3E}">
        <p14:creationId xmlns:p14="http://schemas.microsoft.com/office/powerpoint/2010/main" val="13027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7">
            <a:extLst>
              <a:ext uri="{FF2B5EF4-FFF2-40B4-BE49-F238E27FC236}">
                <a16:creationId xmlns:a16="http://schemas.microsoft.com/office/drawing/2014/main" id="{7B323179-077E-4998-9F2A-FEC47E37CEA8}"/>
              </a:ext>
            </a:extLst>
          </p:cNvPr>
          <p:cNvSpPr/>
          <p:nvPr/>
        </p:nvSpPr>
        <p:spPr>
          <a:xfrm flipH="1">
            <a:off x="2524122" y="0"/>
            <a:ext cx="9690267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534" h="6858000">
                <a:moveTo>
                  <a:pt x="0" y="6858000"/>
                </a:moveTo>
                <a:cubicBezTo>
                  <a:pt x="4525" y="4572000"/>
                  <a:pt x="9051" y="2286000"/>
                  <a:pt x="13576" y="0"/>
                </a:cubicBezTo>
                <a:lnTo>
                  <a:pt x="5875534" y="0"/>
                </a:lnTo>
                <a:lnTo>
                  <a:pt x="41610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73C4E-ADA7-4178-81C4-B079D1119AF4}"/>
              </a:ext>
            </a:extLst>
          </p:cNvPr>
          <p:cNvSpPr txBox="1"/>
          <p:nvPr/>
        </p:nvSpPr>
        <p:spPr>
          <a:xfrm>
            <a:off x="674912" y="1547888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Résumé du Projet</a:t>
            </a: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24B171-CBD9-408A-B655-9AC26F892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r="68621"/>
          <a:stretch/>
        </p:blipFill>
        <p:spPr>
          <a:xfrm>
            <a:off x="10014921" y="84468"/>
            <a:ext cx="2199468" cy="6689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6288C0-F699-4A2B-9989-564824F7220F}"/>
              </a:ext>
            </a:extLst>
          </p:cNvPr>
          <p:cNvSpPr txBox="1"/>
          <p:nvPr/>
        </p:nvSpPr>
        <p:spPr>
          <a:xfrm>
            <a:off x="5305425" y="2041028"/>
            <a:ext cx="6391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est une entreprise fondée en 2002. Elle s’occupe du nettoyage de locaux commerciaux.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a financé le développement d’une application de gestion de tâches intitulée Todoc. 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Nous souhaitons que nos collaborateurs puissent avoir une vision précise des tâches à accomplir lorsqu'ils se rendent dans des locaux à nettoyer.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85111E8-F31D-42D6-85DB-F2351A3EA5C0}"/>
              </a:ext>
            </a:extLst>
          </p:cNvPr>
          <p:cNvGrpSpPr/>
          <p:nvPr/>
        </p:nvGrpSpPr>
        <p:grpSpPr>
          <a:xfrm>
            <a:off x="849431" y="3200340"/>
            <a:ext cx="1810871" cy="2109772"/>
            <a:chOff x="7395882" y="1550060"/>
            <a:chExt cx="1810871" cy="2109772"/>
          </a:xfrm>
          <a:effectLst/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FC084DC-6083-4D26-8503-971DD0C3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9439D94-3824-4790-972C-683D956CA951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3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880669-778C-4B8E-B463-DF8CC04AD48A}"/>
              </a:ext>
            </a:extLst>
          </p:cNvPr>
          <p:cNvSpPr/>
          <p:nvPr/>
        </p:nvSpPr>
        <p:spPr>
          <a:xfrm>
            <a:off x="-20" y="0"/>
            <a:ext cx="12192000" cy="6855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1403F-8A38-431F-BEA7-5767DD6489BD}"/>
              </a:ext>
            </a:extLst>
          </p:cNvPr>
          <p:cNvSpPr/>
          <p:nvPr/>
        </p:nvSpPr>
        <p:spPr>
          <a:xfrm>
            <a:off x="0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5FE725-B8AB-4AE7-ADF6-AE584C2B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7011" r="2322" b="11647"/>
          <a:stretch/>
        </p:blipFill>
        <p:spPr>
          <a:xfrm>
            <a:off x="20" y="413156"/>
            <a:ext cx="3933420" cy="5861304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2461C8-BCD6-4310-B16B-32659E51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791" r="1" b="25626"/>
          <a:stretch/>
        </p:blipFill>
        <p:spPr>
          <a:xfrm>
            <a:off x="4518135" y="0"/>
            <a:ext cx="3236976" cy="2995146"/>
          </a:xfrm>
          <a:custGeom>
            <a:avLst/>
            <a:gdLst/>
            <a:ahLst/>
            <a:cxnLst/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0DA544-7272-4AD4-8040-C85E8A8E5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r="2" b="29882"/>
          <a:stretch/>
        </p:blipFill>
        <p:spPr>
          <a:xfrm>
            <a:off x="8967592" y="2042"/>
            <a:ext cx="3224421" cy="4020664"/>
          </a:xfrm>
          <a:custGeom>
            <a:avLst/>
            <a:gdLst/>
            <a:ahLst/>
            <a:cxnLst/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B6C2E0-764E-4612-96B0-C8C980174198}"/>
              </a:ext>
            </a:extLst>
          </p:cNvPr>
          <p:cNvSpPr txBox="1"/>
          <p:nvPr/>
        </p:nvSpPr>
        <p:spPr>
          <a:xfrm>
            <a:off x="5777519" y="3347516"/>
            <a:ext cx="30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manist Bold" panose="02000503000000020004" pitchFamily="2" charset="0"/>
              </a:rPr>
              <a:t>Analyse de l’existant</a:t>
            </a:r>
            <a:endParaRPr lang="fr-FR" sz="2400" dirty="0">
              <a:latin typeface="Geomanist Bold" panose="02000503000000020004" pitchFamily="2" charset="0"/>
            </a:endParaRP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D006A9-DEF9-41CB-BFCE-5DF2AD0346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" t="-1232" r="-282" b="55628"/>
          <a:stretch/>
        </p:blipFill>
        <p:spPr>
          <a:xfrm>
            <a:off x="4283051" y="3805473"/>
            <a:ext cx="6896102" cy="305048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F506AC-6D3D-408C-821A-327A14DF6E15}"/>
              </a:ext>
            </a:extLst>
          </p:cNvPr>
          <p:cNvSpPr txBox="1"/>
          <p:nvPr/>
        </p:nvSpPr>
        <p:spPr>
          <a:xfrm>
            <a:off x="3832065" y="3856576"/>
            <a:ext cx="73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Si aucune tâche n’est présente, une illustration et un message (Tu n’as aucune tâche à traiter) apparaître à l’écran.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Ajouter une tâche à réaliser. Celle-ci est assignée à un projet au moment de sa création. Pour le moment, seulement 3 projets sont gérés : « Projet </a:t>
            </a:r>
            <a:r>
              <a:rPr lang="fr-FR" dirty="0" err="1">
                <a:solidFill>
                  <a:schemeClr val="bg1"/>
                </a:solidFill>
              </a:rPr>
              <a:t>Tartampion</a:t>
            </a:r>
            <a:r>
              <a:rPr lang="fr-FR" dirty="0">
                <a:solidFill>
                  <a:schemeClr val="bg1"/>
                </a:solidFill>
              </a:rPr>
              <a:t> », « Projet </a:t>
            </a:r>
            <a:r>
              <a:rPr lang="fr-FR" dirty="0" err="1">
                <a:solidFill>
                  <a:schemeClr val="bg1"/>
                </a:solidFill>
              </a:rPr>
              <a:t>Lucidia</a:t>
            </a:r>
            <a:r>
              <a:rPr lang="fr-FR" dirty="0">
                <a:solidFill>
                  <a:schemeClr val="bg1"/>
                </a:solidFill>
              </a:rPr>
              <a:t> » et « Projet Circus ».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Supprimer une tâche.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Trier les tâches, par nom de projet OU par date de création.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responsive sur toutes les tailles de téléphones et tablettes Android en modes portrait et paysage.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qui supporte Android 5.0 (API 21) et ses versions supérieures.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B5BD3-0865-49BB-8F14-86193631A284}"/>
              </a:ext>
            </a:extLst>
          </p:cNvPr>
          <p:cNvSpPr/>
          <p:nvPr/>
        </p:nvSpPr>
        <p:spPr>
          <a:xfrm>
            <a:off x="5474494" y="1323975"/>
            <a:ext cx="2024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9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E7245DC-1D9D-4AE9-8BF6-3F96D3CB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27377"/>
          <a:stretch/>
        </p:blipFill>
        <p:spPr>
          <a:xfrm>
            <a:off x="0" y="0"/>
            <a:ext cx="689888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3434D1-77F1-46E8-8BD1-8966D694D770}"/>
              </a:ext>
            </a:extLst>
          </p:cNvPr>
          <p:cNvSpPr txBox="1"/>
          <p:nvPr/>
        </p:nvSpPr>
        <p:spPr>
          <a:xfrm>
            <a:off x="787589" y="568368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11025E-6998-45FC-9CB6-F9AEE4F009C4}"/>
              </a:ext>
            </a:extLst>
          </p:cNvPr>
          <p:cNvSpPr txBox="1"/>
          <p:nvPr/>
        </p:nvSpPr>
        <p:spPr>
          <a:xfrm>
            <a:off x="5978438" y="1536174"/>
            <a:ext cx="5837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Implémentation d’une base de données SQLite. Objectif : sauvegarde de la liste des tâches facilitée et structurée.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modèle relationnel.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de classes. Objectif : mettre en avant les différentes classes utilisées dans l’application et les relations entre elles.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d’utilisation. Objectif : mieux visualiser le comportement fonctionnel de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Déploiement de l’application sur le Play Store en mode “bêta”, avec création d’une version “release” et “​signée​”, en générant l’APK correspondant.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Code l’application ​obfusqué​ en version “release”, afin de protéger encore un peu plus le code source de ce projet.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Mise à jour des tests, afin d’intégrer SQLite à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Langage : Java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E48430-8702-4F25-9D0E-E2F3380815CC}"/>
              </a:ext>
            </a:extLst>
          </p:cNvPr>
          <p:cNvSpPr txBox="1"/>
          <p:nvPr/>
        </p:nvSpPr>
        <p:spPr>
          <a:xfrm>
            <a:off x="7539160" y="405970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Contraintes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C53DE4-B19A-47A4-ADA4-D68A517B6607}"/>
              </a:ext>
            </a:extLst>
          </p:cNvPr>
          <p:cNvSpPr txBox="1"/>
          <p:nvPr/>
        </p:nvSpPr>
        <p:spPr>
          <a:xfrm>
            <a:off x="691501" y="1536174"/>
            <a:ext cx="29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Gérer la persistance des données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75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C2440-579B-45D5-BFA2-5C209D084F5F}"/>
              </a:ext>
            </a:extLst>
          </p:cNvPr>
          <p:cNvSpPr/>
          <p:nvPr/>
        </p:nvSpPr>
        <p:spPr>
          <a:xfrm>
            <a:off x="-8389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5354E-2262-4CDC-ACE4-463C19C5518A}"/>
              </a:ext>
            </a:extLst>
          </p:cNvPr>
          <p:cNvSpPr txBox="1"/>
          <p:nvPr/>
        </p:nvSpPr>
        <p:spPr>
          <a:xfrm>
            <a:off x="580571" y="882626"/>
            <a:ext cx="437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Méthodes utilisés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B3E78A8-9C7B-4D41-B28C-1DF447F5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36935" b="34161"/>
          <a:stretch/>
        </p:blipFill>
        <p:spPr>
          <a:xfrm>
            <a:off x="3618591" y="0"/>
            <a:ext cx="8573409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E98C10-07FD-49AA-B1AD-30A684D45096}"/>
              </a:ext>
            </a:extLst>
          </p:cNvPr>
          <p:cNvSpPr txBox="1"/>
          <p:nvPr/>
        </p:nvSpPr>
        <p:spPr>
          <a:xfrm>
            <a:off x="847271" y="1561574"/>
            <a:ext cx="583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Modification de la structure de l’application en MVVM.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Update du code source de base.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Utilisation de TIMBER pour la gestion des Log.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Implémentation d’une base de données à l’aide de l’ORM 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Gestion des injections de dépendance avec KOIN.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87161-0E37-4B8E-ADE6-B45FF49FA9AB}"/>
              </a:ext>
            </a:extLst>
          </p:cNvPr>
          <p:cNvSpPr txBox="1"/>
          <p:nvPr/>
        </p:nvSpPr>
        <p:spPr>
          <a:xfrm>
            <a:off x="8821024" y="4114785"/>
            <a:ext cx="252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Android Studio 4.2.2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Langage JAVA.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29B6A0-246C-44E1-BA08-2C953B61CC5F}"/>
              </a:ext>
            </a:extLst>
          </p:cNvPr>
          <p:cNvSpPr txBox="1"/>
          <p:nvPr/>
        </p:nvSpPr>
        <p:spPr>
          <a:xfrm>
            <a:off x="8510793" y="3343383"/>
            <a:ext cx="189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601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7">
            <a:extLst>
              <a:ext uri="{FF2B5EF4-FFF2-40B4-BE49-F238E27FC236}">
                <a16:creationId xmlns:a16="http://schemas.microsoft.com/office/drawing/2014/main" id="{5826F34D-F5AC-4057-9038-534C93F7D56E}"/>
              </a:ext>
            </a:extLst>
          </p:cNvPr>
          <p:cNvSpPr/>
          <p:nvPr/>
        </p:nvSpPr>
        <p:spPr>
          <a:xfrm>
            <a:off x="-27215" y="0"/>
            <a:ext cx="7942489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7827AF5-B9C1-4990-98E1-197BB73D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2" t="29943" r="-156" b="-1612"/>
          <a:stretch/>
        </p:blipFill>
        <p:spPr>
          <a:xfrm>
            <a:off x="0" y="0"/>
            <a:ext cx="6534150" cy="65252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98F0CC-E7AA-4EC8-A237-2C71E8ECB40E}"/>
              </a:ext>
            </a:extLst>
          </p:cNvPr>
          <p:cNvSpPr txBox="1"/>
          <p:nvPr/>
        </p:nvSpPr>
        <p:spPr>
          <a:xfrm>
            <a:off x="477155" y="332732"/>
            <a:ext cx="551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Diagrammes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381436-8A95-43E3-B9A9-8E813384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9" y="1533140"/>
            <a:ext cx="5271417" cy="37917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BD9A5D-ABFD-4E0A-9102-DA7719FFFEA6}"/>
              </a:ext>
            </a:extLst>
          </p:cNvPr>
          <p:cNvSpPr txBox="1"/>
          <p:nvPr/>
        </p:nvSpPr>
        <p:spPr>
          <a:xfrm>
            <a:off x="1825022" y="5509565"/>
            <a:ext cx="241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D64062-F079-434D-AD0C-324C8DF8E800}"/>
              </a:ext>
            </a:extLst>
          </p:cNvPr>
          <p:cNvSpPr txBox="1"/>
          <p:nvPr/>
        </p:nvSpPr>
        <p:spPr>
          <a:xfrm>
            <a:off x="8400352" y="753877"/>
            <a:ext cx="316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 théorique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440872-C42C-46C1-A6A1-25BC5A06DCD7}"/>
              </a:ext>
            </a:extLst>
          </p:cNvPr>
          <p:cNvSpPr txBox="1"/>
          <p:nvPr/>
        </p:nvSpPr>
        <p:spPr>
          <a:xfrm>
            <a:off x="8313633" y="3558793"/>
            <a:ext cx="267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</a:t>
            </a:r>
          </a:p>
          <a:p>
            <a:r>
              <a:rPr lang="fr-FR" sz="2000" b="1" dirty="0"/>
              <a:t>utilisé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409C41-DC45-4E00-B7D2-D4974041F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4509012"/>
            <a:ext cx="4123952" cy="17495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D38A01-15E9-4563-B137-FB18FAF6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1852422"/>
            <a:ext cx="4123952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5FF44146-FB03-4C8C-AC33-8B8287B98ABA}"/>
              </a:ext>
            </a:extLst>
          </p:cNvPr>
          <p:cNvSpPr/>
          <p:nvPr/>
        </p:nvSpPr>
        <p:spPr>
          <a:xfrm rot="10800000" flipH="1">
            <a:off x="0" y="0"/>
            <a:ext cx="2055303" cy="3674378"/>
          </a:xfrm>
          <a:prstGeom prst="rtTriangle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BE0521-9A1E-474D-AB9A-BC028DCA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174" r="20329" b="33792"/>
          <a:stretch/>
        </p:blipFill>
        <p:spPr>
          <a:xfrm>
            <a:off x="7996517" y="3429000"/>
            <a:ext cx="4195483" cy="3429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958E9A-7A20-4522-8A1D-FA003349C58F}"/>
              </a:ext>
            </a:extLst>
          </p:cNvPr>
          <p:cNvSpPr txBox="1"/>
          <p:nvPr/>
        </p:nvSpPr>
        <p:spPr>
          <a:xfrm>
            <a:off x="661872" y="5491366"/>
            <a:ext cx="241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de </a:t>
            </a:r>
          </a:p>
          <a:p>
            <a:r>
              <a:rPr lang="fr-FR" sz="2000" b="1" dirty="0"/>
              <a:t>classes</a:t>
            </a:r>
          </a:p>
        </p:txBody>
      </p:sp>
      <p:pic>
        <p:nvPicPr>
          <p:cNvPr id="3" name="Image 2" descr="Une image contenant nuit, sombre&#10;&#10;Description générée automatiquement">
            <a:extLst>
              <a:ext uri="{FF2B5EF4-FFF2-40B4-BE49-F238E27FC236}">
                <a16:creationId xmlns:a16="http://schemas.microsoft.com/office/drawing/2014/main" id="{88825EE6-8334-4011-9C06-A5132DA73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9" y="216401"/>
            <a:ext cx="10424181" cy="64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764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Geomanist Bold</vt:lpstr>
      <vt:lpstr>JetBrains Mono</vt:lpstr>
      <vt:lpstr>Montserrat</vt:lpstr>
      <vt:lpstr>Montserrat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DA SILVA</dc:creator>
  <cp:lastModifiedBy>Mickael DA SILVA</cp:lastModifiedBy>
  <cp:revision>28</cp:revision>
  <dcterms:created xsi:type="dcterms:W3CDTF">2021-07-06T15:18:57Z</dcterms:created>
  <dcterms:modified xsi:type="dcterms:W3CDTF">2021-07-09T09:35:57Z</dcterms:modified>
</cp:coreProperties>
</file>