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6" r:id="rId4"/>
    <p:sldId id="258" r:id="rId5"/>
    <p:sldId id="260" r:id="rId6"/>
    <p:sldId id="259" r:id="rId7"/>
    <p:sldId id="269" r:id="rId8"/>
    <p:sldId id="262" r:id="rId9"/>
    <p:sldId id="263" r:id="rId10"/>
    <p:sldId id="261" r:id="rId11"/>
    <p:sldId id="27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A436C-8462-4E28-902A-54592E92CF35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B9B04-EC3D-46F6-B277-A3435B53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B9B04-EC3D-46F6-B277-A3435B531A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4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D17F-26A2-88CE-A7B0-EC57E27A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E23E-4863-095F-B8D6-B2A24FFFE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555F-607B-3E04-07B4-8BFF110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3496-D1C5-0BD4-2F6B-C182C38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71A2-655B-2D02-7BA7-1CB7DA4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D6B-EFE1-FB6D-F8B0-ACA677AB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0852-4A9A-B300-BFEC-C921C011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BC9E-B98C-BD84-2854-479E5DE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35A3-B37D-762D-B5F1-91ACB2C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449D-75CE-D169-5C0C-2A978CD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F6808-BDA8-8C22-F8DE-E4512C8D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BA33-8EA0-2625-4546-0FEB7DBC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8B42-2B0E-2C5A-2AA9-BD85998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5C2B-F61C-82B2-F5F5-291F11E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ECE2-94BC-2153-95F0-AFEABF9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AD7-9432-A751-A233-2538859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8703-E637-F3B0-275B-8A0753B4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3276-EDAD-1A59-AA6E-533A6AD5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BBD6-E805-73B3-EFAC-70ABED88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A3B5-8BD3-467A-206B-127BAC2B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5915-EE14-BD4C-4863-91E577B0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C78E-D743-E5CE-7B5C-88EDD568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431C-34C9-71DF-8F9A-55FC656F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7D0F-F053-7DF6-4CB2-24D3A85C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BC49-2DF6-ECB3-25AF-F0674B4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04E3-D95B-3816-239C-A7B940E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42E4-2DCB-43CC-2E41-681CF7D08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1896-6128-AB12-A9CF-82D3E710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E034-E857-31D8-37CD-996642BF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B2532-DCF2-4C3B-B93D-F5489C9A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80637-04D0-01EC-B3CF-D92B7439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6C42-FE8B-EA4A-20BC-5D02915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F2DA-F4B0-7E6F-4F14-CAF941D6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972E-EC79-E86B-DAAF-F2D4FA17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CD7DD-0F4F-612C-C6EE-DAF401D3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C275B-4096-4DBC-7BCF-A5CD75AF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CF21B-7005-6897-F597-CC1F5C8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A5154-5763-E1DC-A397-9BA86168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0E86-14E7-7832-831D-B829AFE6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A427-E25D-F8F1-1A8E-20B1472B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546F-4CB8-335C-AB84-319F913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3A23-EA83-2C6D-F006-9831072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D7B9A-A2EA-E02A-1CE0-ADADF8D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71E45-3619-AE7A-0A0A-71055829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41D28-44A9-3FA1-D8DE-91C2D8BC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F6E5-BF54-4144-DFC1-765402E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041-5775-ED23-BAD0-11D28DA0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7100-2D88-7780-1365-0802B71C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FFA8-EA0E-6FF4-9037-2D0269F25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17765-C822-3529-072C-918B5FD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BD98-53CC-A9CA-4F26-BD7CD9F2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AFA1-7C53-3623-E20A-9E8975F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5692-E042-C3E5-D2A0-2152923A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D264E-2AC8-4034-BB2A-9B807ACF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D3E8B-01C9-A4C7-AAE8-04A4766B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80F7-02A6-EBF4-07EB-A790C80F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50C5-82C7-E988-EC97-705C3C5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8E7D9-8F32-B583-739B-49AB208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F25C-7D2C-9A70-6BE8-AA989579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CB2C-3613-730C-C32B-14308420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EE62-75C1-5793-40FE-858E1517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EBD4-B349-9B5D-D4D6-890419AF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9166-2008-6D7C-2E03-D2B87FB60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709.01507" TargetMode="External"/><Relationship Id="rId2" Type="http://schemas.openxmlformats.org/officeDocument/2006/relationships/hyperlink" Target="https://medium.com/codex/kernels-filters-in-convolutional-neural-network-cnn-lets-talk-about-them-ee4e94f33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gen.tech/guides/computer-vision/resnet/" TargetMode="External"/><Relationship Id="rId4" Type="http://schemas.openxmlformats.org/officeDocument/2006/relationships/hyperlink" Target="https://www.datasciencecentral.com/lenet-5-a-classic-cnn-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1F2-71CD-4BB0-CF4C-5383AEA37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Biomedical Image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2A14-7598-CFA7-7492-F93D560C7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1488"/>
          </a:xfrm>
        </p:spPr>
        <p:txBody>
          <a:bodyPr/>
          <a:lstStyle/>
          <a:p>
            <a:r>
              <a:rPr lang="en-US" dirty="0"/>
              <a:t>Charlie Ko, Lars Schimmelpfennig, </a:t>
            </a:r>
            <a:r>
              <a:rPr lang="en-US" dirty="0" err="1"/>
              <a:t>Xuexuan</a:t>
            </a:r>
            <a:r>
              <a:rPr lang="en-US" dirty="0"/>
              <a:t> Wang, </a:t>
            </a:r>
            <a:r>
              <a:rPr lang="en-US" dirty="0" err="1"/>
              <a:t>Chaoyu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81839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89BF-203C-3E99-E1ED-436A1C77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37BC04-0BBB-0C8B-CD07-682EAFC91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51412"/>
              </p:ext>
            </p:extLst>
          </p:nvPr>
        </p:nvGraphicFramePr>
        <p:xfrm>
          <a:off x="386499" y="1459865"/>
          <a:ext cx="11246176" cy="432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5">
                  <a:extLst>
                    <a:ext uri="{9D8B030D-6E8A-4147-A177-3AD203B41FA5}">
                      <a16:colId xmlns:a16="http://schemas.microsoft.com/office/drawing/2014/main" val="3606069240"/>
                    </a:ext>
                  </a:extLst>
                </a:gridCol>
                <a:gridCol w="1590755">
                  <a:extLst>
                    <a:ext uri="{9D8B030D-6E8A-4147-A177-3AD203B41FA5}">
                      <a16:colId xmlns:a16="http://schemas.microsoft.com/office/drawing/2014/main" val="2260240208"/>
                    </a:ext>
                  </a:extLst>
                </a:gridCol>
                <a:gridCol w="1889022">
                  <a:extLst>
                    <a:ext uri="{9D8B030D-6E8A-4147-A177-3AD203B41FA5}">
                      <a16:colId xmlns:a16="http://schemas.microsoft.com/office/drawing/2014/main" val="1017850923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852077862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2432324687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PathMNIST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Time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48074"/>
                  </a:ext>
                </a:extLst>
              </a:tr>
              <a:tr h="281388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2133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83301"/>
                  </a:ext>
                </a:extLst>
              </a:tr>
              <a:tr h="47149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4601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75541"/>
                  </a:ext>
                </a:extLst>
              </a:tr>
              <a:tr h="36750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759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5526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464.3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33153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80575"/>
                  </a:ext>
                </a:extLst>
              </a:tr>
              <a:tr h="3675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</a:p>
                    <a:p>
                      <a:pPr algn="ctr"/>
                      <a:r>
                        <a:rPr lang="en-US" dirty="0"/>
                        <a:t>ResNet-50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51448"/>
                  </a:ext>
                </a:extLst>
              </a:tr>
              <a:tr h="2713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9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0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98E6-898B-F783-B988-8B70C1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A056-5B74-37DA-0C87-0F49E595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SENet provided significant benefit to the test accuracy of ResNet with the large image size. </a:t>
            </a:r>
          </a:p>
          <a:p>
            <a:r>
              <a:rPr lang="en-US" dirty="0"/>
              <a:t>We would be very interested to see if SENet improves performance for other models and image types.</a:t>
            </a:r>
          </a:p>
          <a:p>
            <a:r>
              <a:rPr lang="en-US" dirty="0"/>
              <a:t>LeNet is an old model. </a:t>
            </a:r>
          </a:p>
        </p:txBody>
      </p:sp>
    </p:spTree>
    <p:extLst>
      <p:ext uri="{BB962C8B-B14F-4D97-AF65-F5344CB8AC3E}">
        <p14:creationId xmlns:p14="http://schemas.microsoft.com/office/powerpoint/2010/main" val="114390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704-A962-FF01-8647-10C87806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6CA1-5BF8-8880-0E8B-282C678F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https://medium.com/codex/kernels-filters-in-convolutional-neural-network-cnn-lets-talk-about-them-ee4e94f3319</a:t>
            </a:r>
            <a:r>
              <a:rPr lang="en-US" dirty="0"/>
              <a:t> </a:t>
            </a:r>
          </a:p>
          <a:p>
            <a:r>
              <a:rPr lang="en-US" dirty="0"/>
              <a:t>Squeeze-and-Excitation Networks </a:t>
            </a:r>
            <a:r>
              <a:rPr lang="en-US" dirty="0">
                <a:hlinkClick r:id="rId3"/>
              </a:rPr>
              <a:t>https://doi.org/10.48550/arXiv.1709.01507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https://www.datasciencecentral.com/lenet-5-a-classic-cnn-architecture/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https://datagen.tech/guides/computer-vision/resnet/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68D7-1271-0309-C334-0DCBD4A5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0C3D-1F39-C7BE-20F4-B7F21A14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4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Net: The Basics and 3 ResNet Extensions">
            <a:extLst>
              <a:ext uri="{FF2B5EF4-FFF2-40B4-BE49-F238E27FC236}">
                <a16:creationId xmlns:a16="http://schemas.microsoft.com/office/drawing/2014/main" id="{6F4EF0A4-E618-9118-A192-94B5E30D8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98" y="3068737"/>
            <a:ext cx="5110487" cy="365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26E59-2E88-F601-5562-7F9C987F859A}"/>
              </a:ext>
            </a:extLst>
          </p:cNvPr>
          <p:cNvSpPr txBox="1"/>
          <p:nvPr/>
        </p:nvSpPr>
        <p:spPr>
          <a:xfrm>
            <a:off x="542348" y="4330350"/>
            <a:ext cx="533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ResNet</a:t>
            </a:r>
            <a:r>
              <a:rPr lang="en-US" dirty="0"/>
              <a:t> – uses residual connections. Output of earlier layers are used as input of future layers.</a:t>
            </a:r>
          </a:p>
        </p:txBody>
      </p:sp>
      <p:pic>
        <p:nvPicPr>
          <p:cNvPr id="3" name="Picture 2" descr="1lvvWF48t7cyRWqct13eU0w">
            <a:extLst>
              <a:ext uri="{FF2B5EF4-FFF2-40B4-BE49-F238E27FC236}">
                <a16:creationId xmlns:a16="http://schemas.microsoft.com/office/drawing/2014/main" id="{7100ADA8-51F4-0DB9-CC22-511D51E3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456" y="346565"/>
            <a:ext cx="8416792" cy="251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AC16D-9992-D9F2-99D1-85A7089A03AD}"/>
              </a:ext>
            </a:extLst>
          </p:cNvPr>
          <p:cNvSpPr txBox="1"/>
          <p:nvPr/>
        </p:nvSpPr>
        <p:spPr>
          <a:xfrm>
            <a:off x="957128" y="1234491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3362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021D-26CB-295B-E8C5-FE5F1F9D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MedMNIST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3FF60-110A-5893-83DC-5C8F440FCE9C}"/>
              </a:ext>
            </a:extLst>
          </p:cNvPr>
          <p:cNvSpPr txBox="1"/>
          <p:nvPr/>
        </p:nvSpPr>
        <p:spPr>
          <a:xfrm>
            <a:off x="209146" y="2402412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62E02-8F56-72E6-6316-CECCB47EC37C}"/>
              </a:ext>
            </a:extLst>
          </p:cNvPr>
          <p:cNvSpPr txBox="1"/>
          <p:nvPr/>
        </p:nvSpPr>
        <p:spPr>
          <a:xfrm>
            <a:off x="145915" y="4455588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4" name="Picture 3" descr="A collage of multiple squares of pink and white cells&#10;&#10;Description automatically generated">
            <a:extLst>
              <a:ext uri="{FF2B5EF4-FFF2-40B4-BE49-F238E27FC236}">
                <a16:creationId xmlns:a16="http://schemas.microsoft.com/office/drawing/2014/main" id="{8A524385-96F1-BA26-F6EF-00819569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83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79B0-CD39-6C15-EAED-0C6B6A35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7" y="661480"/>
            <a:ext cx="10515600" cy="78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SENet finds attention values for each color channel of an image to reduce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C2E36-9014-0677-1E9E-EA89B445A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2007908" y="2561734"/>
            <a:ext cx="1706252" cy="18037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B9C8DF-A02E-64A5-EF69-039F4141A9D0}"/>
              </a:ext>
            </a:extLst>
          </p:cNvPr>
          <p:cNvSpPr/>
          <p:nvPr/>
        </p:nvSpPr>
        <p:spPr>
          <a:xfrm>
            <a:off x="2828040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EBC4E-64B1-C963-0749-AF9F094602C6}"/>
              </a:ext>
            </a:extLst>
          </p:cNvPr>
          <p:cNvSpPr/>
          <p:nvPr/>
        </p:nvSpPr>
        <p:spPr>
          <a:xfrm>
            <a:off x="3497343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93913-D5A9-8D52-82C4-F49CCAA40C7A}"/>
              </a:ext>
            </a:extLst>
          </p:cNvPr>
          <p:cNvSpPr/>
          <p:nvPr/>
        </p:nvSpPr>
        <p:spPr>
          <a:xfrm>
            <a:off x="3648172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1CFC5-A082-5C67-58D1-0BF8336773DA}"/>
              </a:ext>
            </a:extLst>
          </p:cNvPr>
          <p:cNvSpPr/>
          <p:nvPr/>
        </p:nvSpPr>
        <p:spPr>
          <a:xfrm>
            <a:off x="2810757" y="3106171"/>
            <a:ext cx="350368" cy="11955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7C807-1622-0798-C89B-8FEB0776323D}"/>
              </a:ext>
            </a:extLst>
          </p:cNvPr>
          <p:cNvSpPr/>
          <p:nvPr/>
        </p:nvSpPr>
        <p:spPr>
          <a:xfrm>
            <a:off x="2460389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F5AEA-2462-3BA6-EECA-952A86315697}"/>
              </a:ext>
            </a:extLst>
          </p:cNvPr>
          <p:cNvSpPr/>
          <p:nvPr/>
        </p:nvSpPr>
        <p:spPr>
          <a:xfrm>
            <a:off x="2101380" y="3103035"/>
            <a:ext cx="350368" cy="11955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D62E1-A124-41DF-DF84-303887ABC525}"/>
              </a:ext>
            </a:extLst>
          </p:cNvPr>
          <p:cNvCxnSpPr/>
          <p:nvPr/>
        </p:nvCxnSpPr>
        <p:spPr>
          <a:xfrm flipV="1">
            <a:off x="2493383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A116F-81F6-9BDF-77AA-44105816960C}"/>
              </a:ext>
            </a:extLst>
          </p:cNvPr>
          <p:cNvCxnSpPr/>
          <p:nvPr/>
        </p:nvCxnSpPr>
        <p:spPr>
          <a:xfrm flipV="1">
            <a:off x="2837465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F36D3-6F6F-BF56-B20B-5FDED9E7EDC3}"/>
              </a:ext>
            </a:extLst>
          </p:cNvPr>
          <p:cNvSpPr/>
          <p:nvPr/>
        </p:nvSpPr>
        <p:spPr>
          <a:xfrm>
            <a:off x="2493383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65DB68-D17F-CD4A-225C-502A0D99EA9E}"/>
              </a:ext>
            </a:extLst>
          </p:cNvPr>
          <p:cNvSpPr/>
          <p:nvPr/>
        </p:nvSpPr>
        <p:spPr>
          <a:xfrm>
            <a:off x="2829606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00DEC49-B9FE-1117-9483-2F6CF7B26B50}"/>
              </a:ext>
            </a:extLst>
          </p:cNvPr>
          <p:cNvSpPr/>
          <p:nvPr/>
        </p:nvSpPr>
        <p:spPr>
          <a:xfrm>
            <a:off x="2073896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460EC4-7D6A-C2AD-2CA4-9FDC17E038C1}"/>
              </a:ext>
            </a:extLst>
          </p:cNvPr>
          <p:cNvSpPr/>
          <p:nvPr/>
        </p:nvSpPr>
        <p:spPr>
          <a:xfrm>
            <a:off x="3167405" y="2630079"/>
            <a:ext cx="432063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77B0F5-FD9C-374B-5369-1E04731F3A85}"/>
              </a:ext>
            </a:extLst>
          </p:cNvPr>
          <p:cNvCxnSpPr>
            <a:cxnSpLocks/>
          </p:cNvCxnSpPr>
          <p:nvPr/>
        </p:nvCxnSpPr>
        <p:spPr>
          <a:xfrm>
            <a:off x="4892511" y="3297025"/>
            <a:ext cx="1640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F28914-A06D-FBC3-5170-A14137E0CA51}"/>
              </a:ext>
            </a:extLst>
          </p:cNvPr>
          <p:cNvSpPr txBox="1"/>
          <p:nvPr/>
        </p:nvSpPr>
        <p:spPr>
          <a:xfrm>
            <a:off x="5241302" y="2872465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SENet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94495A-DFD7-3256-3F23-95C80D08E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7574437" y="2561734"/>
            <a:ext cx="1706252" cy="18037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427F7BC-599D-0546-0135-42DAB0542BD8}"/>
              </a:ext>
            </a:extLst>
          </p:cNvPr>
          <p:cNvSpPr/>
          <p:nvPr/>
        </p:nvSpPr>
        <p:spPr>
          <a:xfrm>
            <a:off x="8394569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70F16-165F-EF61-4DC0-513DEBECEBA4}"/>
              </a:ext>
            </a:extLst>
          </p:cNvPr>
          <p:cNvSpPr/>
          <p:nvPr/>
        </p:nvSpPr>
        <p:spPr>
          <a:xfrm>
            <a:off x="9063872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4F4C1C-7586-948A-3489-D9329F8305D7}"/>
              </a:ext>
            </a:extLst>
          </p:cNvPr>
          <p:cNvSpPr/>
          <p:nvPr/>
        </p:nvSpPr>
        <p:spPr>
          <a:xfrm>
            <a:off x="9214701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F7BBC6-D525-D410-4DA2-DEDFC7F362D1}"/>
              </a:ext>
            </a:extLst>
          </p:cNvPr>
          <p:cNvSpPr/>
          <p:nvPr/>
        </p:nvSpPr>
        <p:spPr>
          <a:xfrm>
            <a:off x="8377286" y="3106171"/>
            <a:ext cx="350368" cy="11955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349B4F-B2DB-E934-2808-A3129623163F}"/>
              </a:ext>
            </a:extLst>
          </p:cNvPr>
          <p:cNvSpPr/>
          <p:nvPr/>
        </p:nvSpPr>
        <p:spPr>
          <a:xfrm>
            <a:off x="8026918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3EC828-1874-1F58-E5FB-22B44AF85964}"/>
              </a:ext>
            </a:extLst>
          </p:cNvPr>
          <p:cNvSpPr/>
          <p:nvPr/>
        </p:nvSpPr>
        <p:spPr>
          <a:xfrm>
            <a:off x="7667909" y="3103035"/>
            <a:ext cx="350368" cy="11955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5477B9-3952-AC3F-16A2-D002A95C9812}"/>
              </a:ext>
            </a:extLst>
          </p:cNvPr>
          <p:cNvCxnSpPr/>
          <p:nvPr/>
        </p:nvCxnSpPr>
        <p:spPr>
          <a:xfrm flipV="1">
            <a:off x="8059912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2DCFFE-CD5D-6444-8EE5-369F1DB6FB1A}"/>
              </a:ext>
            </a:extLst>
          </p:cNvPr>
          <p:cNvCxnSpPr/>
          <p:nvPr/>
        </p:nvCxnSpPr>
        <p:spPr>
          <a:xfrm flipV="1">
            <a:off x="8403994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8A69881-53C7-2E43-BD3C-0DD594C514B2}"/>
              </a:ext>
            </a:extLst>
          </p:cNvPr>
          <p:cNvSpPr/>
          <p:nvPr/>
        </p:nvSpPr>
        <p:spPr>
          <a:xfrm>
            <a:off x="8059912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760C80-154C-D24A-5430-C6A299371EC4}"/>
              </a:ext>
            </a:extLst>
          </p:cNvPr>
          <p:cNvSpPr/>
          <p:nvPr/>
        </p:nvSpPr>
        <p:spPr>
          <a:xfrm>
            <a:off x="8396135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038B4-C663-5F86-6CF9-2D5182A17E68}"/>
              </a:ext>
            </a:extLst>
          </p:cNvPr>
          <p:cNvSpPr/>
          <p:nvPr/>
        </p:nvSpPr>
        <p:spPr>
          <a:xfrm>
            <a:off x="7640425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54BD4F-832A-D152-BC85-5961F79AF41B}"/>
              </a:ext>
            </a:extLst>
          </p:cNvPr>
          <p:cNvSpPr/>
          <p:nvPr/>
        </p:nvSpPr>
        <p:spPr>
          <a:xfrm>
            <a:off x="8733934" y="2630079"/>
            <a:ext cx="457195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2700B5-A938-E2D8-CC47-76937D50EDE0}"/>
              </a:ext>
            </a:extLst>
          </p:cNvPr>
          <p:cNvSpPr txBox="1"/>
          <p:nvPr/>
        </p:nvSpPr>
        <p:spPr>
          <a:xfrm>
            <a:off x="7419090" y="4570767"/>
            <a:ext cx="238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Learned attention weights: </a:t>
            </a:r>
            <a:r>
              <a:rPr lang="en-US" dirty="0">
                <a:solidFill>
                  <a:srgbClr val="FF0000"/>
                </a:solidFill>
              </a:rPr>
              <a:t>.5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.5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85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7476-32A9-2B84-4B0D-E7AA937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Impact of SENet on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51F5-6941-69E5-463B-6D29A1EA30A8}"/>
              </a:ext>
            </a:extLst>
          </p:cNvPr>
          <p:cNvSpPr txBox="1"/>
          <p:nvPr/>
        </p:nvSpPr>
        <p:spPr>
          <a:xfrm>
            <a:off x="1971464" y="2431595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EFFA4-244F-B103-6896-47ABB7F9EEA0}"/>
              </a:ext>
            </a:extLst>
          </p:cNvPr>
          <p:cNvSpPr txBox="1"/>
          <p:nvPr/>
        </p:nvSpPr>
        <p:spPr>
          <a:xfrm>
            <a:off x="1921203" y="5198732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13" name="Picture 12" descr="Purple and black images of a purple and white surface&#10;&#10;Description automatically generated with medium confidence">
            <a:extLst>
              <a:ext uri="{FF2B5EF4-FFF2-40B4-BE49-F238E27FC236}">
                <a16:creationId xmlns:a16="http://schemas.microsoft.com/office/drawing/2014/main" id="{BB933EF6-05E0-A47F-8DB6-1F9E9617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3429000"/>
            <a:ext cx="6451609" cy="3225804"/>
          </a:xfrm>
          <a:prstGeom prst="rect">
            <a:avLst/>
          </a:prstGeom>
        </p:spPr>
      </p:pic>
      <p:pic>
        <p:nvPicPr>
          <p:cNvPr id="15" name="Picture 1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73431052-766A-5DC4-2D99-98CF69917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886188"/>
            <a:ext cx="6451609" cy="3225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FDE14-733B-7DB2-EF53-0513368E7E13}"/>
              </a:ext>
            </a:extLst>
          </p:cNvPr>
          <p:cNvSpPr txBox="1"/>
          <p:nvPr/>
        </p:nvSpPr>
        <p:spPr>
          <a:xfrm>
            <a:off x="9407187" y="2800927"/>
            <a:ext cx="2449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Learned RGB Weights: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0.8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0.3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299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739-74BE-B40A-0783-1D0F657A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Job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0844-96C4-C016-79B4-6FBB9551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37"/>
            <a:ext cx="10515600" cy="1457536"/>
          </a:xfrm>
        </p:spPr>
        <p:txBody>
          <a:bodyPr/>
          <a:lstStyle/>
          <a:p>
            <a:r>
              <a:rPr lang="en-US" sz="2100" dirty="0"/>
              <a:t>2 GPUs used for each job, example names: NVIDIA A100-SXM4-80GB, </a:t>
            </a:r>
            <a:r>
              <a:rPr lang="pt-BR" sz="2100" dirty="0"/>
              <a:t>NVIDIA GeForce RTX 2080 Ti, NVIDIA L40. </a:t>
            </a:r>
          </a:p>
          <a:p>
            <a:r>
              <a:rPr lang="pt-BR" sz="2100" dirty="0"/>
              <a:t>Each job uses ~33.8 GB Disk, ~18.4 GB Memory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7AD03-ADDF-0012-315D-535B5F16F0AF}"/>
              </a:ext>
            </a:extLst>
          </p:cNvPr>
          <p:cNvSpPr txBox="1"/>
          <p:nvPr/>
        </p:nvSpPr>
        <p:spPr>
          <a:xfrm>
            <a:off x="1799734" y="3614848"/>
            <a:ext cx="403545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--model LeNet --image_size 28 --</a:t>
            </a:r>
            <a:r>
              <a:rPr lang="en-US" sz="1400" dirty="0" err="1"/>
              <a:t>use_se</a:t>
            </a:r>
            <a:endParaRPr lang="en-US" sz="1400" dirty="0"/>
          </a:p>
          <a:p>
            <a:r>
              <a:rPr lang="en-US" sz="1400" dirty="0"/>
              <a:t>--model LeNet --image_size 28</a:t>
            </a:r>
          </a:p>
          <a:p>
            <a:r>
              <a:rPr lang="en-US" sz="1400" dirty="0"/>
              <a:t>--model LeNet --image_size 224 --use_se</a:t>
            </a:r>
          </a:p>
          <a:p>
            <a:r>
              <a:rPr lang="en-US" sz="1400" dirty="0"/>
              <a:t>--model LeNet --image_size 224</a:t>
            </a:r>
          </a:p>
          <a:p>
            <a:r>
              <a:rPr lang="en-US" sz="1400" dirty="0"/>
              <a:t>--model ResNet --image_size 28 --use_se</a:t>
            </a:r>
          </a:p>
          <a:p>
            <a:r>
              <a:rPr lang="en-US" sz="1400" dirty="0"/>
              <a:t>--model ResNet --image_size 28</a:t>
            </a:r>
          </a:p>
          <a:p>
            <a:r>
              <a:rPr lang="en-US" sz="1400" dirty="0"/>
              <a:t>--model ResNet --image_size 224 --use_se</a:t>
            </a:r>
          </a:p>
          <a:p>
            <a:r>
              <a:rPr lang="en-US" sz="1400" dirty="0"/>
              <a:t>--model ResNet --image_size 224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07310-5FCF-A95C-C6B9-E636A93C69FF}"/>
              </a:ext>
            </a:extLst>
          </p:cNvPr>
          <p:cNvSpPr txBox="1"/>
          <p:nvPr/>
        </p:nvSpPr>
        <p:spPr>
          <a:xfrm>
            <a:off x="1799734" y="3202473"/>
            <a:ext cx="383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model_list.txt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0F1ABB-E3C7-4A4B-6559-80E8F76CEB06}"/>
              </a:ext>
            </a:extLst>
          </p:cNvPr>
          <p:cNvCxnSpPr/>
          <p:nvPr/>
        </p:nvCxnSpPr>
        <p:spPr>
          <a:xfrm>
            <a:off x="6106212" y="4371349"/>
            <a:ext cx="1923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05C8D9-9231-A547-FB62-698B1B8748B1}"/>
              </a:ext>
            </a:extLst>
          </p:cNvPr>
          <p:cNvSpPr txBox="1"/>
          <p:nvPr/>
        </p:nvSpPr>
        <p:spPr>
          <a:xfrm>
            <a:off x="6106212" y="3703808"/>
            <a:ext cx="207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model from model_list.txt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94A94-C754-3E31-F19A-1A04B7B08EA0}"/>
              </a:ext>
            </a:extLst>
          </p:cNvPr>
          <p:cNvSpPr txBox="1"/>
          <p:nvPr/>
        </p:nvSpPr>
        <p:spPr>
          <a:xfrm>
            <a:off x="8455843" y="4057751"/>
            <a:ext cx="1234911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CHTC</a:t>
            </a:r>
          </a:p>
        </p:txBody>
      </p:sp>
    </p:spTree>
    <p:extLst>
      <p:ext uri="{BB962C8B-B14F-4D97-AF65-F5344CB8AC3E}">
        <p14:creationId xmlns:p14="http://schemas.microsoft.com/office/powerpoint/2010/main" val="33663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B3D-FAE5-6524-5A41-26E10EA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LeNet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B6A58B-00FD-DAC4-E8DF-F40A44C4B034}"/>
              </a:ext>
            </a:extLst>
          </p:cNvPr>
          <p:cNvSpPr txBox="1"/>
          <p:nvPr/>
        </p:nvSpPr>
        <p:spPr>
          <a:xfrm>
            <a:off x="284480" y="952035"/>
            <a:ext cx="260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LeNet 28x28 without SENet</a:t>
            </a:r>
            <a:r>
              <a:rPr lang="en-US" dirty="0"/>
              <a:t> </a:t>
            </a:r>
          </a:p>
        </p:txBody>
      </p:sp>
      <p:pic>
        <p:nvPicPr>
          <p:cNvPr id="4" name="Picture 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F2096A6D-A4B9-DC90-3BA1-2B8179AAF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" t="8877" r="9471"/>
          <a:stretch/>
        </p:blipFill>
        <p:spPr>
          <a:xfrm>
            <a:off x="3223368" y="3767764"/>
            <a:ext cx="6716950" cy="3090236"/>
          </a:xfrm>
          <a:prstGeom prst="rect">
            <a:avLst/>
          </a:prstGeom>
        </p:spPr>
      </p:pic>
      <p:pic>
        <p:nvPicPr>
          <p:cNvPr id="6" name="Picture 5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B7C6B8E-6BAC-869F-E00B-294C228E05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7" t="10532" r="8570"/>
          <a:stretch/>
        </p:blipFill>
        <p:spPr>
          <a:xfrm>
            <a:off x="3223369" y="653817"/>
            <a:ext cx="6634264" cy="2945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EF4AF1-159A-7776-7BDB-F643A695EAD5}"/>
              </a:ext>
            </a:extLst>
          </p:cNvPr>
          <p:cNvSpPr txBox="1"/>
          <p:nvPr/>
        </p:nvSpPr>
        <p:spPr>
          <a:xfrm>
            <a:off x="284479" y="3874640"/>
            <a:ext cx="29388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LeNet 28x28 with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SENet did not have significant effect 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LeNet 224x224 (not shown) had significant overfitting.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9E1C28-CDBB-9070-1DFC-DACEE28299EC}"/>
              </a:ext>
            </a:extLst>
          </p:cNvPr>
          <p:cNvCxnSpPr/>
          <p:nvPr/>
        </p:nvCxnSpPr>
        <p:spPr>
          <a:xfrm>
            <a:off x="0" y="36580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79A63-4C39-11BE-A124-1AC74B65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ResNet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B7B94FA-FF71-1049-59B3-2B7E06E20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/>
          <a:stretch/>
        </p:blipFill>
        <p:spPr>
          <a:xfrm>
            <a:off x="2539998" y="635104"/>
            <a:ext cx="7487937" cy="2843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422A9-4BB5-8991-0A66-6F7B866A6F17}"/>
              </a:ext>
            </a:extLst>
          </p:cNvPr>
          <p:cNvSpPr txBox="1"/>
          <p:nvPr/>
        </p:nvSpPr>
        <p:spPr>
          <a:xfrm>
            <a:off x="431800" y="836579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224x224 without SENet</a:t>
            </a: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4B9EB64-71B4-C16C-C70B-2B3CC8D07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"/>
          <a:stretch/>
        </p:blipFill>
        <p:spPr>
          <a:xfrm>
            <a:off x="2362200" y="3715914"/>
            <a:ext cx="7843531" cy="2958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BA792B-3737-A99F-DCAA-D5B0F81CC434}"/>
              </a:ext>
            </a:extLst>
          </p:cNvPr>
          <p:cNvSpPr txBox="1"/>
          <p:nvPr/>
        </p:nvSpPr>
        <p:spPr>
          <a:xfrm>
            <a:off x="375918" y="3837579"/>
            <a:ext cx="2164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224x224 with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SENet provides improvements with ResNet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09CCB7-4D59-2861-7510-2DAF93644D18}"/>
              </a:ext>
            </a:extLst>
          </p:cNvPr>
          <p:cNvCxnSpPr/>
          <p:nvPr/>
        </p:nvCxnSpPr>
        <p:spPr>
          <a:xfrm>
            <a:off x="0" y="36580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4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406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Benchmarking Biomedical Image Classification Models</vt:lpstr>
      <vt:lpstr>Motivation</vt:lpstr>
      <vt:lpstr>PowerPoint Presentation</vt:lpstr>
      <vt:lpstr>MedMNIST</vt:lpstr>
      <vt:lpstr>PowerPoint Presentation</vt:lpstr>
      <vt:lpstr>Impact of SENet on images</vt:lpstr>
      <vt:lpstr>Parallel Job Information</vt:lpstr>
      <vt:lpstr>Training Results - LeNet</vt:lpstr>
      <vt:lpstr>Training Results - ResNet</vt:lpstr>
      <vt:lpstr>Benchmarking Results</vt:lpstr>
      <vt:lpstr>Conclusions and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SCHIMMELPFENNIG</dc:creator>
  <cp:lastModifiedBy>LARS SCHIMMELPFENNIG</cp:lastModifiedBy>
  <cp:revision>46</cp:revision>
  <dcterms:created xsi:type="dcterms:W3CDTF">2024-04-20T17:10:46Z</dcterms:created>
  <dcterms:modified xsi:type="dcterms:W3CDTF">2024-04-23T18:28:42Z</dcterms:modified>
</cp:coreProperties>
</file>