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24" autoAdjust="0"/>
  </p:normalViewPr>
  <p:slideViewPr>
    <p:cSldViewPr>
      <p:cViewPr varScale="1">
        <p:scale>
          <a:sx n="69" d="100"/>
          <a:sy n="69" d="100"/>
        </p:scale>
        <p:origin x="-1440" y="-10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11/26/2020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fontScale="90000"/>
          </a:bodyPr>
          <a:lstStyle/>
          <a:p>
            <a:pPr marL="914400" indent="-914400"/>
            <a:r>
              <a:rPr lang="en-US" dirty="0" smtClean="0"/>
              <a:t>Housing: Price Prediction Model</a:t>
            </a:r>
            <a:endParaRPr lang="en-US" dirty="0"/>
          </a:p>
        </p:txBody>
      </p:sp>
      <p:sp>
        <p:nvSpPr>
          <p:cNvPr id="3" name="Subtitle 2"/>
          <p:cNvSpPr>
            <a:spLocks noGrp="1"/>
          </p:cNvSpPr>
          <p:nvPr>
            <p:ph type="subTitle" idx="1"/>
          </p:nvPr>
        </p:nvSpPr>
        <p:spPr>
          <a:xfrm>
            <a:off x="228600" y="1676400"/>
            <a:ext cx="8686800" cy="4800600"/>
          </a:xfrm>
        </p:spPr>
        <p:txBody>
          <a:bodyPr>
            <a:normAutofit/>
          </a:bodyPr>
          <a:lstStyle/>
          <a:p>
            <a:pPr algn="l"/>
            <a:r>
              <a:rPr lang="en-US" sz="3200" b="1" dirty="0" smtClean="0">
                <a:latin typeface="Arial Black" pitchFamily="34" charset="0"/>
              </a:rPr>
              <a:t>Basic Introduction of the Project</a:t>
            </a:r>
            <a:r>
              <a:rPr lang="en-US" b="1" dirty="0" smtClean="0">
                <a:latin typeface="Arial Black" pitchFamily="34" charset="0"/>
              </a:rPr>
              <a:t>:</a:t>
            </a:r>
          </a:p>
          <a:p>
            <a:pPr marR="64008" algn="l">
              <a:spcBef>
                <a:spcPts val="400"/>
              </a:spcBef>
              <a:buClr>
                <a:schemeClr val="accent1"/>
              </a:buClr>
              <a:buSzPct val="68000"/>
              <a:defRPr/>
            </a:pPr>
            <a:r>
              <a:rPr lang="en-IN" sz="2800" dirty="0" smtClean="0"/>
              <a:t>A US-based housing company named </a:t>
            </a:r>
            <a:r>
              <a:rPr lang="en-IN" sz="2800" b="1" dirty="0" smtClean="0"/>
              <a:t>Surprise Housing</a:t>
            </a:r>
            <a:r>
              <a:rPr lang="en-IN" sz="2800" dirty="0" smtClean="0"/>
              <a:t>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This is the Regression problem so we have to build a model which predict the price of the house.</a:t>
            </a:r>
            <a:endParaRPr lang="en-US" sz="2800" dirty="0" smtClean="0"/>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kern="1200" dirty="0" smtClean="0">
              <a:solidFill>
                <a:schemeClr val="tx2"/>
              </a:solidFill>
              <a:latin typeface="+mn-lt"/>
              <a:ea typeface="+mn-ea"/>
              <a:cs typeface="+mn-c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smtClean="0"/>
              <a:t>Problem Statement:</a:t>
            </a:r>
            <a:br>
              <a:rPr lang="en-US" sz="3600" b="1" dirty="0" smtClean="0"/>
            </a:br>
            <a:endParaRPr lang="en-US" sz="3600" b="1" dirty="0"/>
          </a:p>
        </p:txBody>
      </p:sp>
      <p:sp>
        <p:nvSpPr>
          <p:cNvPr id="3" name="Content Placeholder 2"/>
          <p:cNvSpPr>
            <a:spLocks noGrp="1"/>
          </p:cNvSpPr>
          <p:nvPr>
            <p:ph idx="1"/>
          </p:nvPr>
        </p:nvSpPr>
        <p:spPr>
          <a:xfrm>
            <a:off x="304800" y="609600"/>
            <a:ext cx="8610600" cy="6019800"/>
          </a:xfrm>
        </p:spPr>
        <p:txBody>
          <a:bodyPr>
            <a:normAutofit/>
          </a:bodyPr>
          <a:lstStyle/>
          <a:p>
            <a:r>
              <a:rPr lang="en-IN" sz="24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IN" sz="2400" dirty="0" smtClean="0"/>
              <a:t>Data science comes as a very important tool to solve problems in the domain to help the companies increase their overall revenue, profits, improving their marketing strategies and focusing on changing trends in house sales and purchases. </a:t>
            </a:r>
          </a:p>
          <a:p>
            <a:r>
              <a:rPr lang="en-IN" sz="2400" dirty="0" smtClean="0"/>
              <a:t>Predictive modelling, Market mix modelling, recommendation systems are some of the machine learning techniques used for achieving the business goals for housing companies. Our problem is related to one such housing company.</a:t>
            </a:r>
            <a:endParaRPr lang="en-US" sz="2400"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smtClean="0"/>
              <a:t>Data Cleaning Steps</a:t>
            </a:r>
            <a:r>
              <a:rPr lang="en-US" dirty="0" smtClean="0"/>
              <a:t>:</a:t>
            </a:r>
            <a:endParaRPr lang="en-US" dirty="0"/>
          </a:p>
        </p:txBody>
      </p:sp>
      <p:sp>
        <p:nvSpPr>
          <p:cNvPr id="3" name="Content Placeholder 2"/>
          <p:cNvSpPr>
            <a:spLocks noGrp="1"/>
          </p:cNvSpPr>
          <p:nvPr>
            <p:ph idx="1"/>
          </p:nvPr>
        </p:nvSpPr>
        <p:spPr>
          <a:xfrm>
            <a:off x="457200" y="990600"/>
            <a:ext cx="8382000" cy="5715000"/>
          </a:xfrm>
        </p:spPr>
        <p:txBody>
          <a:bodyPr>
            <a:normAutofit/>
          </a:bodyPr>
          <a:lstStyle/>
          <a:p>
            <a:r>
              <a:rPr lang="en-US" dirty="0" smtClean="0"/>
              <a:t>First we check the information of the given dataset because it tells that how many rows and columns are present in our dataset and data type of the columns whether they are object, integer or float.</a:t>
            </a:r>
          </a:p>
          <a:p>
            <a:r>
              <a:rPr lang="en-US" dirty="0" smtClean="0"/>
              <a:t>Drop duplicates rows if present in dataset.</a:t>
            </a:r>
          </a:p>
          <a:p>
            <a:r>
              <a:rPr lang="en-US" dirty="0" smtClean="0"/>
              <a:t>Then we check for the null values present in our dataset. If null values are present then fill it via mean, median or mode. Or also you can remove that rows but kindly check it properly.</a:t>
            </a:r>
          </a:p>
          <a:p>
            <a:r>
              <a:rPr lang="en-US" dirty="0" smtClean="0"/>
              <a:t>After that we check the summary statistics of our dataset. This part tells about the statistics of our dataset i.e. mean, median, max value ,min values and also it tell whether outliers are present in our dataset or not.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i="1" dirty="0" smtClean="0"/>
              <a:t>Data Cleaning steps continued</a:t>
            </a:r>
            <a:endParaRPr lang="en-US" sz="4000" b="1" i="1" dirty="0"/>
          </a:p>
        </p:txBody>
      </p:sp>
      <p:sp>
        <p:nvSpPr>
          <p:cNvPr id="3" name="Content Placeholder 2"/>
          <p:cNvSpPr>
            <a:spLocks noGrp="1"/>
          </p:cNvSpPr>
          <p:nvPr>
            <p:ph idx="1"/>
          </p:nvPr>
        </p:nvSpPr>
        <p:spPr>
          <a:xfrm>
            <a:off x="457200" y="990600"/>
            <a:ext cx="8229600" cy="5486400"/>
          </a:xfrm>
        </p:spPr>
        <p:txBody>
          <a:bodyPr>
            <a:normAutofit/>
          </a:bodyPr>
          <a:lstStyle/>
          <a:p>
            <a:r>
              <a:rPr lang="en-US" dirty="0" smtClean="0"/>
              <a:t>We also check the correlation of our dataset to check the correlation of the columns with </a:t>
            </a:r>
            <a:r>
              <a:rPr lang="en-US" dirty="0" err="1" smtClean="0"/>
              <a:t>eachother</a:t>
            </a:r>
            <a:r>
              <a:rPr lang="en-US" dirty="0" smtClean="0"/>
              <a:t>. If columns are highly correlated with each other let’s say 90% or above then remove those columns to avoid </a:t>
            </a:r>
            <a:r>
              <a:rPr lang="en-US" dirty="0" err="1" smtClean="0"/>
              <a:t>multicolinearity</a:t>
            </a:r>
            <a:r>
              <a:rPr lang="en-US" dirty="0" smtClean="0"/>
              <a:t> problem.</a:t>
            </a:r>
          </a:p>
          <a:p>
            <a:r>
              <a:rPr lang="en-US" dirty="0" smtClean="0"/>
              <a:t>We  also drop some columns because it has null values more than 90%.</a:t>
            </a:r>
          </a:p>
          <a:p>
            <a:r>
              <a:rPr lang="en-US" dirty="0" smtClean="0"/>
              <a:t>We cannot remove outliers because more than 20% of our data  are removed but we remove the </a:t>
            </a:r>
            <a:r>
              <a:rPr lang="en-US" dirty="0" err="1" smtClean="0"/>
              <a:t>skewness</a:t>
            </a:r>
            <a:r>
              <a:rPr lang="en-US" dirty="0" smtClean="0"/>
              <a:t> of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smtClean="0"/>
              <a:t>Visualization:</a:t>
            </a:r>
            <a:endParaRPr lang="en-US" sz="4000" b="1" i="1" dirty="0"/>
          </a:p>
        </p:txBody>
      </p:sp>
      <p:sp>
        <p:nvSpPr>
          <p:cNvPr id="5" name="Content Placeholder 4"/>
          <p:cNvSpPr>
            <a:spLocks noGrp="1"/>
          </p:cNvSpPr>
          <p:nvPr>
            <p:ph idx="1"/>
          </p:nvPr>
        </p:nvSpPr>
        <p:spPr>
          <a:xfrm>
            <a:off x="457200" y="990600"/>
            <a:ext cx="8229600" cy="5867400"/>
          </a:xfrm>
        </p:spPr>
        <p:txBody>
          <a:bodyPr>
            <a:normAutofit/>
          </a:bodyPr>
          <a:lstStyle/>
          <a:p>
            <a:r>
              <a:rPr lang="en-US" dirty="0" smtClean="0"/>
              <a:t>We plot correlation matrix via </a:t>
            </a:r>
            <a:r>
              <a:rPr lang="en-US" dirty="0" err="1" smtClean="0"/>
              <a:t>heatmap</a:t>
            </a:r>
            <a:r>
              <a:rPr lang="en-US" dirty="0" smtClean="0"/>
              <a:t> to see the correlation of the columns with other  columns. </a:t>
            </a:r>
          </a:p>
          <a:p>
            <a:r>
              <a:rPr lang="en-US" dirty="0" smtClean="0"/>
              <a:t>We also visualize the correlation of columns with target column via bar graph to see which column is highly correlated with target column. </a:t>
            </a:r>
          </a:p>
          <a:p>
            <a:r>
              <a:rPr lang="en-US" dirty="0" smtClean="0"/>
              <a:t>In this project we plot the data according to their property means we visualize the numerical features  </a:t>
            </a:r>
            <a:r>
              <a:rPr lang="en-US" dirty="0" err="1" smtClean="0"/>
              <a:t>seprately</a:t>
            </a:r>
            <a:r>
              <a:rPr lang="en-US" dirty="0" smtClean="0"/>
              <a:t>  and categorical feature </a:t>
            </a:r>
            <a:r>
              <a:rPr lang="en-US" dirty="0" err="1" smtClean="0"/>
              <a:t>seprately</a:t>
            </a:r>
            <a:r>
              <a:rPr lang="en-US" dirty="0" smtClean="0"/>
              <a:t>. </a:t>
            </a:r>
          </a:p>
          <a:p>
            <a:r>
              <a:rPr lang="en-US" dirty="0" smtClean="0"/>
              <a:t>We plot discrete variables </a:t>
            </a:r>
            <a:r>
              <a:rPr lang="en-US" dirty="0" err="1" smtClean="0"/>
              <a:t>seprately</a:t>
            </a:r>
            <a:r>
              <a:rPr lang="en-US" dirty="0" smtClean="0"/>
              <a:t>  via  </a:t>
            </a:r>
            <a:r>
              <a:rPr lang="en-US" dirty="0" err="1" smtClean="0"/>
              <a:t>barplot</a:t>
            </a:r>
            <a:r>
              <a:rPr lang="en-US" dirty="0" smtClean="0"/>
              <a:t> and continuous variables </a:t>
            </a:r>
            <a:r>
              <a:rPr lang="en-US" dirty="0" err="1" smtClean="0"/>
              <a:t>seprately</a:t>
            </a:r>
            <a:r>
              <a:rPr lang="en-US" dirty="0" smtClean="0"/>
              <a:t>  via histogram.</a:t>
            </a:r>
          </a:p>
          <a:p>
            <a:r>
              <a:rPr lang="en-US" dirty="0" smtClean="0"/>
              <a:t>We also see the distribution of the  </a:t>
            </a:r>
            <a:r>
              <a:rPr lang="en-US" dirty="0" err="1" smtClean="0"/>
              <a:t>the</a:t>
            </a:r>
            <a:r>
              <a:rPr lang="en-US" dirty="0" smtClean="0"/>
              <a:t> continuous variable  with the help of distribution plot whether it is left skewed or right skewed.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smtClean="0"/>
              <a:t>Modeling Parts</a:t>
            </a:r>
            <a:r>
              <a:rPr lang="en-US"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We know that this is Regression problem so we use R_2 score , MAE, MSE and RMSE  as our </a:t>
            </a:r>
            <a:r>
              <a:rPr lang="en-US" dirty="0" err="1" smtClean="0"/>
              <a:t>eveluation</a:t>
            </a:r>
            <a:r>
              <a:rPr lang="en-US" dirty="0" smtClean="0"/>
              <a:t> matrix. We also see the cross validated score.</a:t>
            </a:r>
          </a:p>
          <a:p>
            <a:r>
              <a:rPr lang="en-US" dirty="0" smtClean="0"/>
              <a:t>As we know, this dataset has a lot of categorical features so before doing the modeling part first we have to change features data type.</a:t>
            </a:r>
          </a:p>
          <a:p>
            <a:r>
              <a:rPr lang="en-US" dirty="0" smtClean="0"/>
              <a:t>We also do feature scaling to scale down the data.</a:t>
            </a:r>
          </a:p>
          <a:p>
            <a:r>
              <a:rPr lang="en-US" dirty="0" smtClean="0"/>
              <a:t>First we see the result without doing </a:t>
            </a:r>
            <a:r>
              <a:rPr lang="en-US" dirty="0" err="1" smtClean="0"/>
              <a:t>hyperparameter</a:t>
            </a:r>
            <a:r>
              <a:rPr lang="en-US" dirty="0" smtClean="0"/>
              <a:t> tuning. </a:t>
            </a:r>
          </a:p>
          <a:p>
            <a:r>
              <a:rPr lang="en-US" dirty="0" smtClean="0"/>
              <a:t>We also use </a:t>
            </a:r>
            <a:r>
              <a:rPr lang="en-US" dirty="0" err="1" smtClean="0"/>
              <a:t>severals</a:t>
            </a:r>
            <a:r>
              <a:rPr lang="en-US" dirty="0" smtClean="0"/>
              <a:t> models  as our evaluation model without using </a:t>
            </a:r>
            <a:r>
              <a:rPr lang="en-US" dirty="0" err="1" smtClean="0"/>
              <a:t>hyperparameter</a:t>
            </a:r>
            <a:r>
              <a:rPr lang="en-US" dirty="0" smtClean="0"/>
              <a:t>  tuning  and see their result and after that we do </a:t>
            </a:r>
            <a:r>
              <a:rPr lang="en-US" dirty="0" err="1" smtClean="0"/>
              <a:t>hyperparameter</a:t>
            </a:r>
            <a:r>
              <a:rPr lang="en-US" dirty="0" smtClean="0"/>
              <a:t> </a:t>
            </a:r>
            <a:r>
              <a:rPr lang="en-US" dirty="0" err="1" smtClean="0"/>
              <a:t>tunning</a:t>
            </a:r>
            <a:r>
              <a:rPr lang="en-US" dirty="0" smtClean="0"/>
              <a:t> and compare both the result that which one gives better  R_2 score.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Finalize the Model:</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US" dirty="0" smtClean="0"/>
              <a:t>We use </a:t>
            </a:r>
            <a:r>
              <a:rPr lang="en-US" dirty="0" err="1" smtClean="0"/>
              <a:t>GridSearchCV</a:t>
            </a:r>
            <a:r>
              <a:rPr lang="en-US" dirty="0" smtClean="0"/>
              <a:t> to do </a:t>
            </a:r>
            <a:r>
              <a:rPr lang="en-US" dirty="0" err="1" smtClean="0"/>
              <a:t>hypertuning</a:t>
            </a:r>
            <a:r>
              <a:rPr lang="en-US" dirty="0" smtClean="0"/>
              <a:t> of the model and these models gives the best results.</a:t>
            </a:r>
          </a:p>
          <a:p>
            <a:r>
              <a:rPr lang="en-US" dirty="0" smtClean="0"/>
              <a:t>The hyper </a:t>
            </a:r>
            <a:r>
              <a:rPr lang="en-US" dirty="0" err="1" smtClean="0"/>
              <a:t>tunned</a:t>
            </a:r>
            <a:r>
              <a:rPr lang="en-US" dirty="0" smtClean="0"/>
              <a:t> Gradient Boosting model gives the best result so we save this model as our final model.</a:t>
            </a:r>
          </a:p>
          <a:p>
            <a:r>
              <a:rPr lang="en-US" dirty="0" smtClean="0"/>
              <a:t> R_2 score is very good approx 91% and cross validated score is 89.93%. </a:t>
            </a:r>
          </a:p>
          <a:p>
            <a:r>
              <a:rPr lang="en-US" dirty="0" smtClean="0"/>
              <a:t>We also see the error metrics for this model.</a:t>
            </a:r>
          </a:p>
          <a:p>
            <a:r>
              <a:rPr lang="en-US" dirty="0" smtClean="0"/>
              <a:t>MAE= 0.081 , MSE= 0.0145 and RMSE= 0.120.</a:t>
            </a:r>
          </a:p>
          <a:p>
            <a:r>
              <a:rPr lang="en-US" dirty="0" smtClean="0"/>
              <a:t> We also plot scatter plot between </a:t>
            </a:r>
            <a:r>
              <a:rPr lang="en-US" dirty="0" err="1" smtClean="0"/>
              <a:t>origional</a:t>
            </a:r>
            <a:r>
              <a:rPr lang="en-US" dirty="0" smtClean="0"/>
              <a:t> data and predicted data to see the model performance.</a:t>
            </a:r>
          </a:p>
          <a:p>
            <a:r>
              <a:rPr lang="en-US" dirty="0" smtClean="0"/>
              <a:t>We save this model as our final model as a pickle file with the help of </a:t>
            </a:r>
            <a:r>
              <a:rPr lang="en-US" dirty="0" err="1" smtClean="0"/>
              <a:t>Joblib</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t>Conclusion of the Project</a:t>
            </a:r>
            <a:r>
              <a:rPr lang="en-US" dirty="0" smtClean="0"/>
              <a:t>:</a:t>
            </a:r>
            <a:endParaRPr lang="en-US" dirty="0"/>
          </a:p>
        </p:txBody>
      </p:sp>
      <p:sp>
        <p:nvSpPr>
          <p:cNvPr id="3" name="Content Placeholder 2"/>
          <p:cNvSpPr>
            <a:spLocks noGrp="1"/>
          </p:cNvSpPr>
          <p:nvPr>
            <p:ph idx="1"/>
          </p:nvPr>
        </p:nvSpPr>
        <p:spPr>
          <a:xfrm>
            <a:off x="457200" y="1935480"/>
            <a:ext cx="8229600" cy="4541520"/>
          </a:xfrm>
        </p:spPr>
        <p:txBody>
          <a:bodyPr>
            <a:normAutofit fontScale="92500"/>
          </a:bodyPr>
          <a:lstStyle/>
          <a:p>
            <a:r>
              <a:rPr lang="en-US" dirty="0" smtClean="0"/>
              <a:t>In this project the sample data is provided to us from our client database. </a:t>
            </a:r>
            <a:endParaRPr lang="en-US" sz="2400" dirty="0" smtClean="0"/>
          </a:p>
          <a:p>
            <a:r>
              <a:rPr lang="en-IN" dirty="0" smtClean="0"/>
              <a:t>We are required to model the price of houses with the available independent variables. This model will then be used by the management to understand how exactly the prices vary with the variables. </a:t>
            </a:r>
          </a:p>
          <a:p>
            <a:r>
              <a:rPr lang="en-IN" dirty="0" smtClean="0"/>
              <a:t>They can accordingly manipulate the strategy of the firm and concentrate on areas that will yield high returns</a:t>
            </a:r>
            <a:r>
              <a:rPr lang="en-US" dirty="0" smtClean="0"/>
              <a:t> </a:t>
            </a:r>
          </a:p>
          <a:p>
            <a:r>
              <a:rPr lang="en-US" dirty="0" smtClean="0"/>
              <a:t>We make a machine learning model in order to improve the  house price prediction according to the given </a:t>
            </a:r>
            <a:r>
              <a:rPr lang="en-US" smtClean="0"/>
              <a:t>features.</a:t>
            </a:r>
            <a:endParaRPr lang="en-US" dirty="0" smtClean="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1003</TotalTime>
  <Words>882</Words>
  <Application>Microsoft Office PowerPoint</Application>
  <PresentationFormat>On-screen Show (4:3)</PresentationFormat>
  <Paragraphs>42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Housing: Price Prediction Model</vt:lpstr>
      <vt:lpstr>Problem Statement: </vt:lpstr>
      <vt:lpstr>Data Cleaning Steps:</vt:lpstr>
      <vt:lpstr>Data Cleaning steps continued</vt:lpstr>
      <vt:lpstr>Visualization:</vt:lpstr>
      <vt:lpstr>Modeling Parts:</vt:lpstr>
      <vt:lpstr>Finalize the Model:</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56</cp:revision>
  <dcterms:created xsi:type="dcterms:W3CDTF">2020-09-19T16:06:16Z</dcterms:created>
  <dcterms:modified xsi:type="dcterms:W3CDTF">2020-11-26T03:25:36Z</dcterms:modified>
</cp:coreProperties>
</file>