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2"/>
    <p:sldId id="257" r:id="rId3"/>
    <p:sldId id="259" r:id="rId4"/>
    <p:sldId id="260" r:id="rId5"/>
    <p:sldId id="261" r:id="rId6"/>
    <p:sldId id="262" r:id="rId7"/>
    <p:sldId id="263" r:id="rId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os="3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90" d="100"/>
          <a:sy n="90" d="100"/>
        </p:scale>
        <p:origin x="702" y="96"/>
      </p:cViewPr>
      <p:guideLst>
        <p:guide orient="horz" pos="2165"/>
        <p:guide pos="383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2018/12/18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2018/12/18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2018/12/18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3.jpg"/><Relationship Id="rId18" Type="http://schemas.openxmlformats.org/officeDocument/2006/relationships/image" Target="../media/image18.jpg"/><Relationship Id="rId3" Type="http://schemas.openxmlformats.org/officeDocument/2006/relationships/image" Target="../media/image7.jpg"/><Relationship Id="rId7" Type="http://schemas.openxmlformats.org/officeDocument/2006/relationships/image" Target="../media/image4.jpg"/><Relationship Id="rId12" Type="http://schemas.openxmlformats.org/officeDocument/2006/relationships/image" Target="../media/image12.jpg"/><Relationship Id="rId17" Type="http://schemas.openxmlformats.org/officeDocument/2006/relationships/image" Target="../media/image17.jpg"/><Relationship Id="rId2" Type="http://schemas.openxmlformats.org/officeDocument/2006/relationships/slideLayout" Target="../slideLayouts/slideLayout4.xml"/><Relationship Id="rId16" Type="http://schemas.openxmlformats.org/officeDocument/2006/relationships/image" Target="../media/image16.jpg"/><Relationship Id="rId1" Type="http://schemas.openxmlformats.org/officeDocument/2006/relationships/tags" Target="../tags/tag10.xml"/><Relationship Id="rId6" Type="http://schemas.openxmlformats.org/officeDocument/2006/relationships/image" Target="../media/image8.jpg"/><Relationship Id="rId11" Type="http://schemas.openxmlformats.org/officeDocument/2006/relationships/image" Target="../media/image6.jpg"/><Relationship Id="rId5" Type="http://schemas.openxmlformats.org/officeDocument/2006/relationships/image" Target="../media/image3.jpg"/><Relationship Id="rId15" Type="http://schemas.openxmlformats.org/officeDocument/2006/relationships/image" Target="../media/image15.jpg"/><Relationship Id="rId10" Type="http://schemas.openxmlformats.org/officeDocument/2006/relationships/image" Target="../media/image11.jpg"/><Relationship Id="rId4" Type="http://schemas.openxmlformats.org/officeDocument/2006/relationships/image" Target="../media/image2.jpg"/><Relationship Id="rId9" Type="http://schemas.openxmlformats.org/officeDocument/2006/relationships/image" Target="../media/image10.jpg"/><Relationship Id="rId1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pPr>
              <a:lnSpc>
                <a:spcPct val="130000"/>
              </a:lnSpc>
            </a:pPr>
            <a:r>
              <a:rPr lang="en-US" altLang="zh-CN" dirty="0"/>
              <a:t>FMS+SVM</a:t>
            </a:r>
            <a:r>
              <a:rPr lang="zh-CN" altLang="en-US" dirty="0"/>
              <a:t>图像分割算法</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a:t>
            </a:r>
            <a:r>
              <a:rPr lang="en-US" altLang="zh-CN"/>
              <a:t>SVM</a:t>
            </a:r>
          </a:p>
        </p:txBody>
      </p:sp>
      <p:sp>
        <p:nvSpPr>
          <p:cNvPr id="4" name="文本框 3"/>
          <p:cNvSpPr txBox="1"/>
          <p:nvPr/>
        </p:nvSpPr>
        <p:spPr>
          <a:xfrm>
            <a:off x="647700" y="1287145"/>
            <a:ext cx="5141595" cy="4335780"/>
          </a:xfrm>
          <a:prstGeom prst="rect">
            <a:avLst/>
          </a:prstGeom>
          <a:noFill/>
        </p:spPr>
        <p:txBody>
          <a:bodyPr wrap="square" rtlCol="0">
            <a:spAutoFit/>
          </a:bodyPr>
          <a:lstStyle/>
          <a:p>
            <a:pPr>
              <a:lnSpc>
                <a:spcPct val="115000"/>
              </a:lnSpc>
              <a:spcBef>
                <a:spcPts val="0"/>
              </a:spcBef>
              <a:spcAft>
                <a:spcPts val="0"/>
              </a:spcAft>
            </a:pPr>
            <a:r>
              <a:rPr lang="en-US" altLang="zh-CN" sz="2400"/>
              <a:t>      </a:t>
            </a:r>
            <a:r>
              <a:rPr lang="zh-CN" altLang="en-US" sz="2400"/>
              <a:t>对于两个不同的类，给他们不同的标记，分别设定为正样本和负样本，线性SVM的目标是划一条线（决策面），把两个类分在决策面的两边。满足条件的决策面有很多，需要选择其中的最优方案，也就是要选择分类间隔最大的一种分类方案。所以SVM的算法是要寻找一个可行区域里能够获得最大分类间隔的直线斜率和截距的最优值。</a:t>
            </a:r>
          </a:p>
        </p:txBody>
      </p:sp>
      <p:pic>
        <p:nvPicPr>
          <p:cNvPr id="7" name="图片 1" descr="1"/>
          <p:cNvPicPr>
            <a:picLocks noGrp="1" noChangeAspect="1"/>
          </p:cNvPicPr>
          <p:nvPr>
            <p:ph idx="1"/>
          </p:nvPr>
        </p:nvPicPr>
        <p:blipFill>
          <a:blip r:embed="rId3"/>
          <a:stretch>
            <a:fillRect/>
          </a:stretch>
        </p:blipFill>
        <p:spPr>
          <a:xfrm>
            <a:off x="6209665" y="1287145"/>
            <a:ext cx="5334000" cy="400050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FMS+SVM</a:t>
            </a:r>
          </a:p>
        </p:txBody>
      </p:sp>
      <p:sp>
        <p:nvSpPr>
          <p:cNvPr id="4" name="文本框 3"/>
          <p:cNvSpPr txBox="1"/>
          <p:nvPr/>
        </p:nvSpPr>
        <p:spPr>
          <a:xfrm>
            <a:off x="647700" y="1345565"/>
            <a:ext cx="10633710" cy="1753235"/>
          </a:xfrm>
          <a:prstGeom prst="rect">
            <a:avLst/>
          </a:prstGeom>
          <a:noFill/>
        </p:spPr>
        <p:txBody>
          <a:bodyPr wrap="square" rtlCol="0">
            <a:spAutoFit/>
          </a:bodyPr>
          <a:lstStyle/>
          <a:p>
            <a:r>
              <a:rPr lang="zh-CN" altLang="en-US" sz="2000"/>
              <a:t>目的：将图像中的主体和背景区分开</a:t>
            </a:r>
          </a:p>
          <a:p>
            <a:endParaRPr lang="zh-CN" altLang="en-US" sz="2000"/>
          </a:p>
          <a:p>
            <a:r>
              <a:rPr lang="zh-CN" altLang="en-US" sz="2000"/>
              <a:t>方法：</a:t>
            </a:r>
            <a:r>
              <a:rPr lang="en-US" altLang="zh-CN" sz="2000"/>
              <a:t>SVM</a:t>
            </a:r>
            <a:r>
              <a:rPr lang="zh-CN" altLang="en-US" sz="2000"/>
              <a:t>利用一小部分样本训练分类器，用分类器将</a:t>
            </a:r>
            <a:r>
              <a:rPr lang="en-US" altLang="zh-CN" sz="2000"/>
              <a:t>FMS</a:t>
            </a:r>
            <a:r>
              <a:rPr lang="zh-CN" altLang="en-US" sz="2000"/>
              <a:t>预处理后的图像做分割</a:t>
            </a:r>
            <a:endParaRPr lang="zh-CN" altLang="en-US" sz="2400"/>
          </a:p>
          <a:p>
            <a:endParaRPr lang="en-US" altLang="zh-CN" sz="2400"/>
          </a:p>
          <a:p>
            <a:endParaRPr lang="en-US" altLang="zh-CN" sz="2400"/>
          </a:p>
        </p:txBody>
      </p:sp>
      <p:sp>
        <p:nvSpPr>
          <p:cNvPr id="7" name="流程图: 终止 6"/>
          <p:cNvSpPr/>
          <p:nvPr/>
        </p:nvSpPr>
        <p:spPr>
          <a:xfrm>
            <a:off x="2257425" y="2603500"/>
            <a:ext cx="1252855" cy="4953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开始</a:t>
            </a:r>
          </a:p>
        </p:txBody>
      </p:sp>
      <p:sp>
        <p:nvSpPr>
          <p:cNvPr id="8" name="流程图: 过程 7"/>
          <p:cNvSpPr/>
          <p:nvPr/>
        </p:nvSpPr>
        <p:spPr>
          <a:xfrm>
            <a:off x="1369060" y="5839460"/>
            <a:ext cx="3028950"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FMS</a:t>
            </a:r>
            <a:r>
              <a:rPr lang="zh-CN" altLang="en-US"/>
              <a:t>预分割</a:t>
            </a:r>
          </a:p>
        </p:txBody>
      </p:sp>
      <p:sp>
        <p:nvSpPr>
          <p:cNvPr id="9" name="流程图: 过程 8"/>
          <p:cNvSpPr/>
          <p:nvPr/>
        </p:nvSpPr>
        <p:spPr>
          <a:xfrm>
            <a:off x="1369060" y="3710940"/>
            <a:ext cx="3028950"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图像显著图</a:t>
            </a:r>
          </a:p>
        </p:txBody>
      </p:sp>
      <p:sp>
        <p:nvSpPr>
          <p:cNvPr id="10" name="流程图: 过程 9"/>
          <p:cNvSpPr/>
          <p:nvPr/>
        </p:nvSpPr>
        <p:spPr>
          <a:xfrm>
            <a:off x="1368425" y="4667885"/>
            <a:ext cx="3029585"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最小子图</a:t>
            </a:r>
          </a:p>
        </p:txBody>
      </p:sp>
      <p:sp>
        <p:nvSpPr>
          <p:cNvPr id="11" name="流程图: 过程 10"/>
          <p:cNvSpPr/>
          <p:nvPr/>
        </p:nvSpPr>
        <p:spPr>
          <a:xfrm>
            <a:off x="6885940" y="3098800"/>
            <a:ext cx="3073400"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小区域正负样本选择</a:t>
            </a:r>
          </a:p>
        </p:txBody>
      </p:sp>
      <p:sp>
        <p:nvSpPr>
          <p:cNvPr id="12" name="流程图: 过程 11"/>
          <p:cNvSpPr/>
          <p:nvPr/>
        </p:nvSpPr>
        <p:spPr>
          <a:xfrm>
            <a:off x="6885940" y="4055745"/>
            <a:ext cx="3073400"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SVM</a:t>
            </a:r>
            <a:r>
              <a:rPr lang="zh-CN" altLang="en-US"/>
              <a:t>分类超平面训练</a:t>
            </a:r>
          </a:p>
        </p:txBody>
      </p:sp>
      <p:sp>
        <p:nvSpPr>
          <p:cNvPr id="14" name="流程图: 过程 13"/>
          <p:cNvSpPr/>
          <p:nvPr/>
        </p:nvSpPr>
        <p:spPr>
          <a:xfrm>
            <a:off x="6885940" y="5085715"/>
            <a:ext cx="3073400" cy="61214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分类</a:t>
            </a:r>
          </a:p>
        </p:txBody>
      </p:sp>
      <p:sp>
        <p:nvSpPr>
          <p:cNvPr id="15" name="流程图: 终止 14"/>
          <p:cNvSpPr/>
          <p:nvPr/>
        </p:nvSpPr>
        <p:spPr>
          <a:xfrm>
            <a:off x="7599680" y="6108065"/>
            <a:ext cx="1645920" cy="55372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t>获得结果</a:t>
            </a:r>
          </a:p>
        </p:txBody>
      </p:sp>
      <p:cxnSp>
        <p:nvCxnSpPr>
          <p:cNvPr id="16" name="直接箭头连接符 15"/>
          <p:cNvCxnSpPr>
            <a:stCxn id="7" idx="2"/>
            <a:endCxn id="9" idx="0"/>
          </p:cNvCxnSpPr>
          <p:nvPr/>
        </p:nvCxnSpPr>
        <p:spPr>
          <a:xfrm flipH="1">
            <a:off x="2883535" y="3098800"/>
            <a:ext cx="635" cy="6121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endCxn id="10" idx="0"/>
          </p:cNvCxnSpPr>
          <p:nvPr/>
        </p:nvCxnSpPr>
        <p:spPr>
          <a:xfrm>
            <a:off x="2883535" y="4164965"/>
            <a:ext cx="0" cy="5029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10" idx="2"/>
            <a:endCxn id="8" idx="0"/>
          </p:cNvCxnSpPr>
          <p:nvPr/>
        </p:nvCxnSpPr>
        <p:spPr>
          <a:xfrm>
            <a:off x="2883535" y="5280025"/>
            <a:ext cx="0" cy="5594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2"/>
            <a:endCxn id="12" idx="0"/>
          </p:cNvCxnSpPr>
          <p:nvPr/>
        </p:nvCxnSpPr>
        <p:spPr>
          <a:xfrm>
            <a:off x="8422640" y="3710940"/>
            <a:ext cx="0" cy="344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2" idx="2"/>
            <a:endCxn id="14" idx="0"/>
          </p:cNvCxnSpPr>
          <p:nvPr/>
        </p:nvCxnSpPr>
        <p:spPr>
          <a:xfrm>
            <a:off x="8422640" y="4667885"/>
            <a:ext cx="0" cy="4178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4" idx="2"/>
            <a:endCxn id="15" idx="0"/>
          </p:cNvCxnSpPr>
          <p:nvPr/>
        </p:nvCxnSpPr>
        <p:spPr>
          <a:xfrm>
            <a:off x="8422640" y="5697855"/>
            <a:ext cx="0" cy="4102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肘形连接符 21"/>
          <p:cNvCxnSpPr>
            <a:stCxn id="8" idx="2"/>
            <a:endCxn id="11" idx="0"/>
          </p:cNvCxnSpPr>
          <p:nvPr/>
        </p:nvCxnSpPr>
        <p:spPr>
          <a:xfrm rot="5400000" flipH="1" flipV="1">
            <a:off x="3976370" y="2005330"/>
            <a:ext cx="3352800" cy="5539105"/>
          </a:xfrm>
          <a:prstGeom prst="bentConnector5">
            <a:avLst>
              <a:gd name="adj1" fmla="val -7093"/>
              <a:gd name="adj2" fmla="val 49794"/>
              <a:gd name="adj3" fmla="val 107112"/>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2882900" y="3253740"/>
            <a:ext cx="1515745" cy="368300"/>
          </a:xfrm>
          <a:prstGeom prst="rect">
            <a:avLst/>
          </a:prstGeom>
          <a:noFill/>
        </p:spPr>
        <p:txBody>
          <a:bodyPr wrap="square" rtlCol="0">
            <a:spAutoFit/>
          </a:bodyPr>
          <a:lstStyle/>
          <a:p>
            <a:r>
              <a:rPr lang="zh-CN" altLang="en-US"/>
              <a:t>谱残差方法</a:t>
            </a:r>
          </a:p>
        </p:txBody>
      </p:sp>
      <p:sp>
        <p:nvSpPr>
          <p:cNvPr id="25" name="文本框 24"/>
          <p:cNvSpPr txBox="1"/>
          <p:nvPr/>
        </p:nvSpPr>
        <p:spPr>
          <a:xfrm>
            <a:off x="8422640" y="3687445"/>
            <a:ext cx="888365" cy="368300"/>
          </a:xfrm>
          <a:prstGeom prst="rect">
            <a:avLst/>
          </a:prstGeom>
          <a:noFill/>
        </p:spPr>
        <p:txBody>
          <a:bodyPr wrap="square" rtlCol="0">
            <a:spAutoFit/>
          </a:bodyPr>
          <a:lstStyle/>
          <a:p>
            <a:r>
              <a:rPr lang="zh-CN" altLang="en-US"/>
              <a:t>标记</a:t>
            </a:r>
          </a:p>
        </p:txBody>
      </p:sp>
      <p:sp>
        <p:nvSpPr>
          <p:cNvPr id="26" name="文本框 25"/>
          <p:cNvSpPr txBox="1"/>
          <p:nvPr/>
        </p:nvSpPr>
        <p:spPr>
          <a:xfrm>
            <a:off x="8418195" y="4666615"/>
            <a:ext cx="889000" cy="368300"/>
          </a:xfrm>
          <a:prstGeom prst="rect">
            <a:avLst/>
          </a:prstGeom>
          <a:noFill/>
        </p:spPr>
        <p:txBody>
          <a:bodyPr wrap="square" rtlCol="0">
            <a:spAutoFit/>
          </a:bodyPr>
          <a:lstStyle/>
          <a:p>
            <a:r>
              <a:rPr lang="zh-CN" altLang="en-US"/>
              <a:t>分类器</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过程一览：</a:t>
            </a:r>
            <a:r>
              <a:rPr lang="en-US" altLang="zh-CN" dirty="0" smtClean="0"/>
              <a:t/>
            </a:r>
            <a:br>
              <a:rPr lang="en-US" altLang="zh-CN" dirty="0" smtClean="0"/>
            </a:br>
            <a:r>
              <a:rPr lang="en-US" altLang="zh-CN" dirty="0" smtClean="0"/>
              <a:t>step1</a:t>
            </a:r>
            <a:r>
              <a:rPr lang="zh-CN" altLang="en-US" dirty="0" smtClean="0"/>
              <a:t>：获取</a:t>
            </a:r>
            <a:r>
              <a:rPr lang="zh-CN" altLang="en-US" dirty="0"/>
              <a:t>图像显著图</a:t>
            </a:r>
            <a:r>
              <a:rPr lang="en-US" altLang="zh-CN" dirty="0"/>
              <a:t> &amp;&amp; FMS</a:t>
            </a:r>
            <a:r>
              <a:rPr lang="zh-CN" altLang="en-US" dirty="0"/>
              <a:t>预处理</a:t>
            </a:r>
            <a:br>
              <a:rPr lang="zh-CN" altLang="en-US" dirty="0"/>
            </a:br>
            <a:endParaRPr lang="zh-CN" altLang="en-US" dirty="0"/>
          </a:p>
        </p:txBody>
      </p:sp>
      <p:pic>
        <p:nvPicPr>
          <p:cNvPr id="8" name="内容占位符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42039" y="2339180"/>
            <a:ext cx="4095750" cy="3324225"/>
          </a:xfr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065" y="2339179"/>
            <a:ext cx="4095750" cy="3324225"/>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4091" y="2339179"/>
            <a:ext cx="4095750" cy="3324225"/>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44" y="1109680"/>
            <a:ext cx="8118769" cy="633458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869" y="1109680"/>
            <a:ext cx="8104165" cy="6334581"/>
          </a:xfrm>
          <a:prstGeom prst="rect">
            <a:avLst/>
          </a:prstGeom>
        </p:spPr>
      </p:pic>
      <p:sp>
        <p:nvSpPr>
          <p:cNvPr id="2" name="标题 1"/>
          <p:cNvSpPr>
            <a:spLocks noGrp="1"/>
          </p:cNvSpPr>
          <p:nvPr>
            <p:ph type="title"/>
          </p:nvPr>
        </p:nvSpPr>
        <p:spPr>
          <a:xfrm>
            <a:off x="275560" y="-4763"/>
            <a:ext cx="10515600" cy="1325563"/>
          </a:xfrm>
        </p:spPr>
        <p:txBody>
          <a:bodyPr/>
          <a:lstStyle/>
          <a:p>
            <a:r>
              <a:rPr lang="en-US" altLang="zh-CN" dirty="0" smtClean="0"/>
              <a:t>step2</a:t>
            </a:r>
            <a:r>
              <a:rPr lang="zh-CN" altLang="en-US" dirty="0" smtClean="0"/>
              <a:t>：</a:t>
            </a:r>
            <a:r>
              <a:rPr lang="zh-CN" altLang="en-US" dirty="0"/>
              <a:t>标记正负</a:t>
            </a:r>
            <a:r>
              <a:rPr lang="zh-CN" altLang="en-US" dirty="0" smtClean="0"/>
              <a:t>样本 </a:t>
            </a:r>
            <a:r>
              <a:rPr lang="en-US" altLang="zh-CN" dirty="0" smtClean="0"/>
              <a:t>&amp;&amp; </a:t>
            </a:r>
            <a:r>
              <a:rPr lang="zh-CN" altLang="en-US" dirty="0" smtClean="0"/>
              <a:t>训练</a:t>
            </a:r>
            <a:endParaRPr lang="zh-CN" altLang="en-US" dirty="0"/>
          </a:p>
        </p:txBody>
      </p:sp>
      <p:grpSp>
        <p:nvGrpSpPr>
          <p:cNvPr id="7" name="组合 6"/>
          <p:cNvGrpSpPr/>
          <p:nvPr/>
        </p:nvGrpSpPr>
        <p:grpSpPr>
          <a:xfrm>
            <a:off x="3208655" y="1555750"/>
            <a:ext cx="8466455" cy="2907030"/>
            <a:chOff x="3208655" y="1555750"/>
            <a:chExt cx="8466455" cy="2907030"/>
          </a:xfrm>
        </p:grpSpPr>
        <p:sp>
          <p:nvSpPr>
            <p:cNvPr id="6" name="椭圆 5"/>
            <p:cNvSpPr/>
            <p:nvPr/>
          </p:nvSpPr>
          <p:spPr>
            <a:xfrm>
              <a:off x="3980180" y="295656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47465" y="270002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80180" y="310388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17900" y="270002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74085" y="284734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947285" y="368808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14570" y="3823335"/>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080000" y="354076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81855" y="3970655"/>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41370" y="299466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208655" y="3103880"/>
              <a:ext cx="132715" cy="147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1"/>
            </p:cNvCxnSpPr>
            <p:nvPr/>
          </p:nvCxnSpPr>
          <p:spPr>
            <a:xfrm flipV="1">
              <a:off x="3867150" y="1821180"/>
              <a:ext cx="4181475"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7"/>
            </p:cNvCxnSpPr>
            <p:nvPr/>
          </p:nvCxnSpPr>
          <p:spPr>
            <a:xfrm flipV="1">
              <a:off x="4093210" y="1835785"/>
              <a:ext cx="3970020" cy="1142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6"/>
            </p:cNvCxnSpPr>
            <p:nvPr/>
          </p:nvCxnSpPr>
          <p:spPr>
            <a:xfrm flipV="1">
              <a:off x="4112895" y="1924685"/>
              <a:ext cx="3935730" cy="1252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7"/>
            </p:cNvCxnSpPr>
            <p:nvPr/>
          </p:nvCxnSpPr>
          <p:spPr>
            <a:xfrm flipV="1">
              <a:off x="3630930" y="1835785"/>
              <a:ext cx="435864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048625" y="1555750"/>
              <a:ext cx="3626485" cy="922020"/>
            </a:xfrm>
            <a:prstGeom prst="rect">
              <a:avLst/>
            </a:prstGeom>
            <a:noFill/>
          </p:spPr>
          <p:txBody>
            <a:bodyPr wrap="square" rtlCol="0">
              <a:spAutoFit/>
            </a:bodyPr>
            <a:lstStyle/>
            <a:p>
              <a:r>
                <a:rPr lang="zh-CN" altLang="en-US" dirty="0"/>
                <a:t>显著区域边界的小区域的点作为负样本，计算属性平均值取一个中心点代表，标记为</a:t>
              </a:r>
              <a:r>
                <a:rPr lang="en-US" altLang="zh-CN" dirty="0"/>
                <a:t>0</a:t>
              </a:r>
            </a:p>
          </p:txBody>
        </p:sp>
        <p:sp>
          <p:nvSpPr>
            <p:cNvPr id="25" name="椭圆 24"/>
            <p:cNvSpPr/>
            <p:nvPr/>
          </p:nvSpPr>
          <p:spPr>
            <a:xfrm>
              <a:off x="3594735" y="3575685"/>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3721735" y="3702685"/>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3483610" y="3177540"/>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3326765" y="3569970"/>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椭圆 28"/>
            <p:cNvSpPr/>
            <p:nvPr/>
          </p:nvSpPr>
          <p:spPr>
            <a:xfrm>
              <a:off x="3447415" y="3977640"/>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椭圆 29"/>
            <p:cNvSpPr/>
            <p:nvPr/>
          </p:nvSpPr>
          <p:spPr>
            <a:xfrm>
              <a:off x="3742055" y="3442970"/>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椭圆 30"/>
            <p:cNvSpPr/>
            <p:nvPr/>
          </p:nvSpPr>
          <p:spPr>
            <a:xfrm>
              <a:off x="3466465" y="3408045"/>
              <a:ext cx="147320" cy="1327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32" name="直接箭头连接符 31"/>
            <p:cNvCxnSpPr>
              <a:stCxn id="27" idx="7"/>
            </p:cNvCxnSpPr>
            <p:nvPr/>
          </p:nvCxnSpPr>
          <p:spPr>
            <a:xfrm>
              <a:off x="3609340" y="3197225"/>
              <a:ext cx="4424680" cy="4965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3" name="直接箭头连接符 32"/>
            <p:cNvCxnSpPr>
              <a:stCxn id="30" idx="5"/>
            </p:cNvCxnSpPr>
            <p:nvPr/>
          </p:nvCxnSpPr>
          <p:spPr>
            <a:xfrm>
              <a:off x="3867785" y="3556000"/>
              <a:ext cx="4210685" cy="1822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4" name="直接箭头连接符 33"/>
            <p:cNvCxnSpPr>
              <a:stCxn id="26" idx="4"/>
            </p:cNvCxnSpPr>
            <p:nvPr/>
          </p:nvCxnSpPr>
          <p:spPr>
            <a:xfrm flipV="1">
              <a:off x="3795395" y="3796665"/>
              <a:ext cx="4238625" cy="3873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5" name="直接箭头连接符 34"/>
            <p:cNvCxnSpPr>
              <a:stCxn id="29" idx="4"/>
            </p:cNvCxnSpPr>
            <p:nvPr/>
          </p:nvCxnSpPr>
          <p:spPr>
            <a:xfrm flipV="1">
              <a:off x="3521075" y="3841115"/>
              <a:ext cx="4542155" cy="2692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6" name="文本框 35"/>
            <p:cNvSpPr txBox="1"/>
            <p:nvPr/>
          </p:nvSpPr>
          <p:spPr>
            <a:xfrm>
              <a:off x="8048625" y="3540760"/>
              <a:ext cx="3626485" cy="922020"/>
            </a:xfrm>
            <a:prstGeom prst="rect">
              <a:avLst/>
            </a:prstGeom>
            <a:noFill/>
          </p:spPr>
          <p:txBody>
            <a:bodyPr wrap="square" rtlCol="0">
              <a:spAutoFit/>
            </a:bodyPr>
            <a:lstStyle/>
            <a:p>
              <a:r>
                <a:rPr lang="zh-CN" altLang="en-US"/>
                <a:t>显著区域内的小区域的点作为正样本，选择显著性均值排序前面的点，取一个中心点代表，标记为</a:t>
              </a:r>
              <a:r>
                <a:rPr lang="en-US" altLang="zh-CN"/>
                <a:t>1</a:t>
              </a:r>
            </a:p>
          </p:txBody>
        </p:sp>
      </p:grpSp>
      <p:sp>
        <p:nvSpPr>
          <p:cNvPr id="37" name="文本框 36"/>
          <p:cNvSpPr txBox="1"/>
          <p:nvPr/>
        </p:nvSpPr>
        <p:spPr>
          <a:xfrm>
            <a:off x="8063230" y="4944139"/>
            <a:ext cx="2945248" cy="2585323"/>
          </a:xfrm>
          <a:prstGeom prst="rect">
            <a:avLst/>
          </a:prstGeom>
          <a:noFill/>
        </p:spPr>
        <p:txBody>
          <a:bodyPr wrap="square" rtlCol="0">
            <a:spAutoFit/>
          </a:bodyPr>
          <a:lstStyle/>
          <a:p>
            <a:r>
              <a:rPr lang="zh-CN" altLang="en-US" dirty="0"/>
              <a:t>调用函数对之前对图像标记过的样本进行超平面训练</a:t>
            </a:r>
          </a:p>
          <a:p>
            <a:endParaRPr lang="zh-CN" altLang="en-US" dirty="0"/>
          </a:p>
          <a:p>
            <a:endParaRPr lang="zh-CN" altLang="en-US" dirty="0"/>
          </a:p>
          <a:p>
            <a:endParaRPr lang="zh-CN" altLang="en-US" dirty="0"/>
          </a:p>
          <a:p>
            <a:r>
              <a:rPr lang="zh-CN" altLang="en-US" dirty="0"/>
              <a:t>用分类器对图像进行二分类</a:t>
            </a:r>
          </a:p>
          <a:p>
            <a:endParaRPr lang="zh-CN" altLang="en-US" dirty="0"/>
          </a:p>
          <a:p>
            <a:endParaRPr lang="zh-CN" altLang="en-US" dirty="0"/>
          </a:p>
          <a:p>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randombar(horizontal)">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254295" y="-94229"/>
            <a:ext cx="10515600" cy="1325563"/>
          </a:xfrm>
        </p:spPr>
        <p:txBody>
          <a:bodyPr/>
          <a:lstStyle/>
          <a:p>
            <a:r>
              <a:rPr lang="zh-CN" altLang="en-US" dirty="0" smtClean="0"/>
              <a:t>效果一览</a:t>
            </a:r>
            <a:endParaRPr lang="zh-CN" altLang="en-US" dirty="0"/>
          </a:p>
        </p:txBody>
      </p:sp>
      <p:grpSp>
        <p:nvGrpSpPr>
          <p:cNvPr id="9" name="组合 8"/>
          <p:cNvGrpSpPr/>
          <p:nvPr/>
        </p:nvGrpSpPr>
        <p:grpSpPr>
          <a:xfrm>
            <a:off x="395406" y="1032209"/>
            <a:ext cx="9684259" cy="1805746"/>
            <a:chOff x="550015" y="3101515"/>
            <a:chExt cx="9000000" cy="146093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015" y="3101515"/>
              <a:ext cx="1800000" cy="146093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015" y="3101515"/>
              <a:ext cx="1800000" cy="146093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0015" y="3101515"/>
              <a:ext cx="1800000" cy="1460930"/>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0015" y="3101515"/>
              <a:ext cx="1800000" cy="1460930"/>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015" y="3101515"/>
              <a:ext cx="1800000" cy="1460930"/>
            </a:xfrm>
            <a:prstGeom prst="rect">
              <a:avLst/>
            </a:prstGeom>
          </p:spPr>
        </p:pic>
      </p:grpSp>
      <p:grpSp>
        <p:nvGrpSpPr>
          <p:cNvPr id="19" name="组合 18"/>
          <p:cNvGrpSpPr/>
          <p:nvPr/>
        </p:nvGrpSpPr>
        <p:grpSpPr>
          <a:xfrm>
            <a:off x="395406" y="2810227"/>
            <a:ext cx="11672547" cy="1802899"/>
            <a:chOff x="1092276" y="3319085"/>
            <a:chExt cx="10766271" cy="1460930"/>
          </a:xfrm>
        </p:grpSpPr>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8547" y="3319085"/>
              <a:ext cx="1800000" cy="1460930"/>
            </a:xfrm>
            <a:prstGeom prst="rect">
              <a:avLst/>
            </a:prstGeom>
          </p:spPr>
        </p:pic>
        <p:grpSp>
          <p:nvGrpSpPr>
            <p:cNvPr id="18" name="组合 17"/>
            <p:cNvGrpSpPr/>
            <p:nvPr/>
          </p:nvGrpSpPr>
          <p:grpSpPr>
            <a:xfrm>
              <a:off x="1092276" y="3319085"/>
              <a:ext cx="8966271" cy="1460930"/>
              <a:chOff x="1092276" y="3319085"/>
              <a:chExt cx="8966271" cy="1460930"/>
            </a:xfrm>
          </p:grpSpPr>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2276" y="3319085"/>
                <a:ext cx="1800000" cy="1460930"/>
              </a:xfrm>
              <a:prstGeom prst="rect">
                <a:avLst/>
              </a:prstGeom>
            </p:spPr>
          </p:pic>
          <p:grpSp>
            <p:nvGrpSpPr>
              <p:cNvPr id="17" name="组合 16"/>
              <p:cNvGrpSpPr/>
              <p:nvPr/>
            </p:nvGrpSpPr>
            <p:grpSpPr>
              <a:xfrm>
                <a:off x="2892276" y="3319085"/>
                <a:ext cx="7166271" cy="1460930"/>
                <a:chOff x="2892276" y="3319085"/>
                <a:chExt cx="7166271" cy="1460930"/>
              </a:xfrm>
            </p:grpSpPr>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2276" y="3319085"/>
                  <a:ext cx="1800000" cy="1460930"/>
                </a:xfrm>
                <a:prstGeom prst="rect">
                  <a:avLst/>
                </a:prstGeom>
              </p:spPr>
            </p:pic>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92276" y="3319085"/>
                  <a:ext cx="1800000" cy="1460930"/>
                </a:xfrm>
                <a:prstGeom prst="rect">
                  <a:avLst/>
                </a:prstGeom>
              </p:spPr>
            </p:pic>
            <p:pic>
              <p:nvPicPr>
                <p:cNvPr id="13" name="图片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58547" y="3319085"/>
                  <a:ext cx="1800000" cy="1460930"/>
                </a:xfrm>
                <a:prstGeom prst="rect">
                  <a:avLst/>
                </a:prstGeom>
              </p:spPr>
            </p:pic>
            <p:pic>
              <p:nvPicPr>
                <p:cNvPr id="16" name="图片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92276" y="3319085"/>
                  <a:ext cx="1800000" cy="1460930"/>
                </a:xfrm>
                <a:prstGeom prst="rect">
                  <a:avLst/>
                </a:prstGeom>
              </p:spPr>
            </p:pic>
          </p:grpSp>
        </p:grpSp>
      </p:grpSp>
      <p:grpSp>
        <p:nvGrpSpPr>
          <p:cNvPr id="25" name="组合 24"/>
          <p:cNvGrpSpPr/>
          <p:nvPr/>
        </p:nvGrpSpPr>
        <p:grpSpPr>
          <a:xfrm>
            <a:off x="395405" y="4613126"/>
            <a:ext cx="9684260" cy="1805746"/>
            <a:chOff x="1092276" y="5042859"/>
            <a:chExt cx="8966271" cy="1472233"/>
          </a:xfrm>
        </p:grpSpPr>
        <p:pic>
          <p:nvPicPr>
            <p:cNvPr id="20" name="图片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92276" y="5042859"/>
              <a:ext cx="1800000" cy="1460930"/>
            </a:xfrm>
            <a:prstGeom prst="rect">
              <a:avLst/>
            </a:prstGeom>
          </p:spPr>
        </p:pic>
        <p:pic>
          <p:nvPicPr>
            <p:cNvPr id="21" name="图片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2276" y="5042859"/>
              <a:ext cx="1800000" cy="1460930"/>
            </a:xfrm>
            <a:prstGeom prst="rect">
              <a:avLst/>
            </a:prstGeom>
          </p:spPr>
        </p:pic>
        <p:pic>
          <p:nvPicPr>
            <p:cNvPr id="22" name="图片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58547" y="5054162"/>
              <a:ext cx="1800000" cy="1460930"/>
            </a:xfrm>
            <a:prstGeom prst="rect">
              <a:avLst/>
            </a:prstGeom>
          </p:spPr>
        </p:pic>
        <p:pic>
          <p:nvPicPr>
            <p:cNvPr id="23" name="图片 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92276" y="5042859"/>
              <a:ext cx="1800000" cy="1460930"/>
            </a:xfrm>
            <a:prstGeom prst="rect">
              <a:avLst/>
            </a:prstGeom>
          </p:spPr>
        </p:pic>
        <p:pic>
          <p:nvPicPr>
            <p:cNvPr id="24" name="图片 2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58547" y="5054162"/>
              <a:ext cx="1800000" cy="1460930"/>
            </a:xfrm>
            <a:prstGeom prst="rect">
              <a:avLst/>
            </a:prstGeom>
          </p:spPr>
        </p:pic>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step3</a:t>
            </a:r>
            <a:r>
              <a:rPr lang="zh-CN" altLang="en-US" dirty="0"/>
              <a:t/>
            </a:r>
            <a:br>
              <a:rPr lang="zh-CN" altLang="en-US" dirty="0"/>
            </a:br>
            <a:endParaRPr lang="zh-CN" altLang="en-US" dirty="0"/>
          </a:p>
        </p:txBody>
      </p:sp>
      <p:pic>
        <p:nvPicPr>
          <p:cNvPr id="4" name="图片 3"/>
          <p:cNvPicPr>
            <a:picLocks noChangeAspect="1"/>
          </p:cNvPicPr>
          <p:nvPr/>
        </p:nvPicPr>
        <p:blipFill>
          <a:blip r:embed="rId3"/>
          <a:stretch>
            <a:fillRect/>
          </a:stretch>
        </p:blipFill>
        <p:spPr>
          <a:xfrm>
            <a:off x="1109192" y="1448251"/>
            <a:ext cx="9592616" cy="3921189"/>
          </a:xfrm>
          <a:prstGeom prst="rect">
            <a:avLst/>
          </a:prstGeom>
        </p:spPr>
      </p:pic>
    </p:spTree>
    <p:custDataLst>
      <p:tags r:id="rId1"/>
    </p:custDataLst>
    <p:extLst>
      <p:ext uri="{BB962C8B-B14F-4D97-AF65-F5344CB8AC3E}">
        <p14:creationId xmlns:p14="http://schemas.microsoft.com/office/powerpoint/2010/main" val="26269605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250</Words>
  <Application>Microsoft Office PowerPoint</Application>
  <PresentationFormat>宽屏</PresentationFormat>
  <Paragraphs>31</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宋体</vt:lpstr>
      <vt:lpstr>微软雅黑</vt:lpstr>
      <vt:lpstr>Arial</vt:lpstr>
      <vt:lpstr>Calibri</vt:lpstr>
      <vt:lpstr>Office 主题​​</vt:lpstr>
      <vt:lpstr>FMS+SVM图像分割算法</vt:lpstr>
      <vt:lpstr>基于SVM</vt:lpstr>
      <vt:lpstr>FMS+SVM</vt:lpstr>
      <vt:lpstr>过程一览： step1：获取图像显著图 &amp;&amp; FMS预处理 </vt:lpstr>
      <vt:lpstr>step2：标记正负样本 &amp;&amp; 训练</vt:lpstr>
      <vt:lpstr>效果一览</vt:lpstr>
      <vt:lpstr>step3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asus</cp:lastModifiedBy>
  <cp:revision>398</cp:revision>
  <dcterms:created xsi:type="dcterms:W3CDTF">2017-08-03T09:01:00Z</dcterms:created>
  <dcterms:modified xsi:type="dcterms:W3CDTF">2018-12-18T14:52:24Z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