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9" r:id="rId2"/>
    <p:sldId id="258" r:id="rId3"/>
    <p:sldId id="262" r:id="rId4"/>
    <p:sldId id="260" r:id="rId5"/>
    <p:sldId id="268" r:id="rId6"/>
    <p:sldId id="263" r:id="rId7"/>
    <p:sldId id="272" r:id="rId8"/>
    <p:sldId id="265" r:id="rId9"/>
    <p:sldId id="264" r:id="rId10"/>
    <p:sldId id="267"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D6D"/>
    <a:srgbClr val="093C6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3" d="100"/>
          <a:sy n="73" d="100"/>
        </p:scale>
        <p:origin x="-63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2947A-5971-4D93-944C-4681FC053F9B}" type="datetimeFigureOut">
              <a:rPr lang="en-IN" smtClean="0"/>
              <a:pPr/>
              <a:t>26-06-2021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FC89C-2F7C-4944-9A2C-7797D3CAAFDE}" type="slidenum">
              <a:rPr lang="en-IN" smtClean="0"/>
              <a:pPr/>
              <a:t>‹#›</a:t>
            </a:fld>
            <a:endParaRPr lang="en-IN"/>
          </a:p>
        </p:txBody>
      </p:sp>
    </p:spTree>
    <p:extLst>
      <p:ext uri="{BB962C8B-B14F-4D97-AF65-F5344CB8AC3E}">
        <p14:creationId xmlns:p14="http://schemas.microsoft.com/office/powerpoint/2010/main" xmlns="" val="166389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pPr/>
              <a:t>5</a:t>
            </a:fld>
            <a:endParaRPr lang="en-US"/>
          </a:p>
        </p:txBody>
      </p:sp>
    </p:spTree>
    <p:extLst>
      <p:ext uri="{BB962C8B-B14F-4D97-AF65-F5344CB8AC3E}">
        <p14:creationId xmlns:p14="http://schemas.microsoft.com/office/powerpoint/2010/main" xmlns="" val="288209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7</a:t>
            </a:fld>
            <a:endParaRPr lang="en-US" dirty="0"/>
          </a:p>
        </p:txBody>
      </p:sp>
    </p:spTree>
    <p:extLst>
      <p:ext uri="{BB962C8B-B14F-4D97-AF65-F5344CB8AC3E}">
        <p14:creationId xmlns="" xmlns:p14="http://schemas.microsoft.com/office/powerpoint/2010/main" val="3998165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6F0C27-6F6E-4891-ADC4-DB0B73FA4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40481F7-F2F7-4BDE-9411-632C138B6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49C484C-8F2A-4BBD-811B-222557A42F03}"/>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5" name="Footer Placeholder 4">
            <a:extLst>
              <a:ext uri="{FF2B5EF4-FFF2-40B4-BE49-F238E27FC236}">
                <a16:creationId xmlns:a16="http://schemas.microsoft.com/office/drawing/2014/main" xmlns="" id="{82E66AB1-4535-4305-A45E-9467FEC943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xmlns="" id="{4BB3C033-8CEC-4966-8C1B-1106F5D13D5D}"/>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a16="http://schemas.microsoft.com/office/drawing/2014/main" xmlns="" id="{808AE2CC-BB5B-4C65-BF89-536C8B87928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268384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D6D3E-2F50-4FED-91FB-C3018F063E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9446E60-2011-4F0A-B0DC-8AC8C680C7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3AE7BF6-5AB8-4852-ADA9-ACFAF0318F0A}"/>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5" name="Footer Placeholder 4">
            <a:extLst>
              <a:ext uri="{FF2B5EF4-FFF2-40B4-BE49-F238E27FC236}">
                <a16:creationId xmlns:a16="http://schemas.microsoft.com/office/drawing/2014/main" xmlns="" id="{92813047-528A-4C5F-8B4A-A613AAEF7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1A44A2C-7772-41C8-A3DC-63851ACAC62F}"/>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a16="http://schemas.microsoft.com/office/drawing/2014/main" xmlns="" id="{A0508045-7A37-46AD-821B-6BC38EE33BA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156454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4C2190F-2380-46FC-B474-3216369047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B52F3D2-AD63-4795-9399-75F4FF1AF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E38868-1673-40F4-A199-D2D07336C1FC}"/>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5" name="Footer Placeholder 4">
            <a:extLst>
              <a:ext uri="{FF2B5EF4-FFF2-40B4-BE49-F238E27FC236}">
                <a16:creationId xmlns:a16="http://schemas.microsoft.com/office/drawing/2014/main" xmlns="" id="{C248D2DF-3E7D-4DC4-8824-A38BB4A8C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DA088E-E464-4A2E-83B9-CA21B6C310E9}"/>
              </a:ext>
            </a:extLst>
          </p:cNvPr>
          <p:cNvSpPr>
            <a:spLocks noGrp="1"/>
          </p:cNvSpPr>
          <p:nvPr>
            <p:ph type="sldNum" sz="quarter" idx="12"/>
          </p:nvPr>
        </p:nvSpPr>
        <p:spPr/>
        <p:txBody>
          <a:bodyPr/>
          <a:lstStyle/>
          <a:p>
            <a:fld id="{74E30BA9-6E52-4D9E-9D14-565A3349961A}" type="slidenum">
              <a:rPr lang="en-IN" smtClean="0"/>
              <a:pPr/>
              <a:t>‹#›</a:t>
            </a:fld>
            <a:endParaRPr lang="en-IN"/>
          </a:p>
        </p:txBody>
      </p:sp>
    </p:spTree>
    <p:extLst>
      <p:ext uri="{BB962C8B-B14F-4D97-AF65-F5344CB8AC3E}">
        <p14:creationId xmlns:p14="http://schemas.microsoft.com/office/powerpoint/2010/main" xmlns="" val="413956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grpSp>
        <p:nvGrpSpPr>
          <p:cNvPr id="2" name="Group 42">
            <a:extLst>
              <a:ext uri="{FF2B5EF4-FFF2-40B4-BE49-F238E27FC236}">
                <a16:creationId xmlns="" xmlns:a16="http://schemas.microsoft.com/office/drawing/2014/main" id="{306F3896-19D4-4232-82CE-6C81979F6FE1}"/>
              </a:ext>
              <a:ext uri="{C183D7F6-B498-43B3-948B-1728B52AA6E4}">
                <adec:decorative xmlns=""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 xmlns:a16="http://schemas.microsoft.com/office/drawing/2014/main" id="{6F7B3B56-B1E0-482A-BCB7-F6DFF267F460}"/>
              </a:ext>
              <a:ext uri="{C183D7F6-B498-43B3-948B-1728B52AA6E4}">
                <adec:decorative xmlns="" xmlns:adec="http://schemas.microsoft.com/office/drawing/2017/decorative" val="1"/>
              </a:ext>
            </a:extLst>
          </p:cNvPr>
          <p:cNvSpPr/>
          <p:nvPr userDrawn="1"/>
        </p:nvSpPr>
        <p:spPr>
          <a:xfrm rot="16200000" flipH="1">
            <a:off x="-1184687" y="1185453"/>
            <a:ext cx="6408742"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 xmlns:a16="http://schemas.microsoft.com/office/drawing/2014/main" id="{1966FDA2-772B-4D2A-AB6A-EE70A258E8F2}"/>
              </a:ext>
              <a:ext uri="{C183D7F6-B498-43B3-948B-1728B52AA6E4}">
                <adec:decorative xmlns="" xmlns:adec="http://schemas.microsoft.com/office/drawing/2017/decorative" val="1"/>
              </a:ext>
            </a:extLst>
          </p:cNvPr>
          <p:cNvSpPr/>
          <p:nvPr userDrawn="1"/>
        </p:nvSpPr>
        <p:spPr>
          <a:xfrm rot="16200000" flipH="1">
            <a:off x="1043780" y="3413921"/>
            <a:ext cx="1951041"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 xmlns:a16="http://schemas.microsoft.com/office/drawing/2014/main" id="{113291B3-B6EE-40A3-8DD7-FA478AD26ED6}"/>
              </a:ext>
              <a:ext uri="{C183D7F6-B498-43B3-948B-1728B52AA6E4}">
                <adec:decorative xmlns="" xmlns:adec="http://schemas.microsoft.com/office/drawing/2017/decorative" val="1"/>
              </a:ext>
            </a:extLst>
          </p:cNvPr>
          <p:cNvSpPr/>
          <p:nvPr userDrawn="1"/>
        </p:nvSpPr>
        <p:spPr>
          <a:xfrm rot="20635413">
            <a:off x="-364225" y="1757079"/>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 xmlns:a16="http://schemas.microsoft.com/office/drawing/2014/main" id="{CD997F7F-035E-456B-A91D-449104462481}"/>
              </a:ext>
              <a:ext uri="{C183D7F6-B498-43B3-948B-1728B52AA6E4}">
                <adec:decorative xmlns="" xmlns:adec="http://schemas.microsoft.com/office/drawing/2017/decorative" val="1"/>
              </a:ext>
            </a:extLst>
          </p:cNvPr>
          <p:cNvSpPr/>
          <p:nvPr userDrawn="1"/>
        </p:nvSpPr>
        <p:spPr>
          <a:xfrm rot="5400000" flipH="1">
            <a:off x="47595" y="413658"/>
            <a:ext cx="4400609"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 xmlns:a16="http://schemas.microsoft.com/office/drawing/2014/main" id="{10052647-C66D-4244-962F-2AA82F920071}"/>
              </a:ext>
            </a:extLst>
          </p:cNvPr>
          <p:cNvSpPr>
            <a:spLocks noGrp="1"/>
          </p:cNvSpPr>
          <p:nvPr>
            <p:ph type="title"/>
          </p:nvPr>
        </p:nvSpPr>
        <p:spPr>
          <a:xfrm>
            <a:off x="518616" y="586633"/>
            <a:ext cx="3125336" cy="3611584"/>
          </a:xfrm>
        </p:spPr>
        <p:txBody>
          <a:bodyPr/>
          <a:lstStyle>
            <a:lvl1pPr>
              <a:defRPr>
                <a:solidFill>
                  <a:schemeClr val="bg1"/>
                </a:solidFill>
              </a:defRPr>
            </a:lvl1pPr>
          </a:lstStyle>
          <a:p>
            <a:r>
              <a:rPr lang="en-US">
                <a:solidFill>
                  <a:schemeClr val="bg1"/>
                </a:solidFill>
              </a:rPr>
              <a:t>Click to edit Master title style</a:t>
            </a:r>
            <a:endParaRPr lang="en-US" dirty="0">
              <a:solidFill>
                <a:schemeClr val="bg1"/>
              </a:solidFill>
            </a:endParaRPr>
          </a:p>
        </p:txBody>
      </p:sp>
      <p:sp>
        <p:nvSpPr>
          <p:cNvPr id="30" name="Footer Placeholder 4">
            <a:extLst>
              <a:ext uri="{FF2B5EF4-FFF2-40B4-BE49-F238E27FC236}">
                <a16:creationId xmlns="" xmlns:a16="http://schemas.microsoft.com/office/drawing/2014/main" id="{43D0BC76-B58B-4508-A4FF-DC3D3ADB54CE}"/>
              </a:ext>
            </a:extLst>
          </p:cNvPr>
          <p:cNvSpPr>
            <a:spLocks noGrp="1"/>
          </p:cNvSpPr>
          <p:nvPr>
            <p:ph type="ftr" sz="quarter" idx="11"/>
          </p:nvPr>
        </p:nvSpPr>
        <p:spPr>
          <a:xfrm rot="5400000">
            <a:off x="-1828801" y="1912217"/>
            <a:ext cx="4114800" cy="457200"/>
          </a:xfrm>
        </p:spPr>
        <p:txBody>
          <a:bodyPr/>
          <a:lstStyle>
            <a:lvl1pPr>
              <a:defRPr>
                <a:solidFill>
                  <a:schemeClr val="bg1"/>
                </a:solidFill>
              </a:defRPr>
            </a:lvl1pPr>
          </a:lstStyle>
          <a:p>
            <a:r>
              <a:rPr lang="en-US" dirty="0">
                <a:solidFill>
                  <a:schemeClr val="bg1"/>
                </a:solidFill>
              </a:rPr>
              <a:t>Sample Footer Text</a:t>
            </a:r>
          </a:p>
        </p:txBody>
      </p:sp>
      <p:sp>
        <p:nvSpPr>
          <p:cNvPr id="3" name="Content Placeholder 2">
            <a:extLst>
              <a:ext uri="{FF2B5EF4-FFF2-40B4-BE49-F238E27FC236}">
                <a16:creationId xmlns="" xmlns:a16="http://schemas.microsoft.com/office/drawing/2014/main" id="{50A73B76-2F23-43F4-BD43-914BAEE88CF6}"/>
              </a:ext>
            </a:extLst>
          </p:cNvPr>
          <p:cNvSpPr>
            <a:spLocks noGrp="1"/>
          </p:cNvSpPr>
          <p:nvPr>
            <p:ph sz="quarter" idx="16" hasCustomPrompt="1"/>
          </p:nvPr>
        </p:nvSpPr>
        <p:spPr>
          <a:xfrm>
            <a:off x="4778375" y="863600"/>
            <a:ext cx="3441700" cy="5130800"/>
          </a:xfrm>
        </p:spPr>
        <p:txBody>
          <a:bodyPr anchor="ctr">
            <a:normAutofit/>
          </a:bodyPr>
          <a:lstStyle>
            <a:lvl1pPr>
              <a:buNone/>
              <a:defRPr sz="1800"/>
            </a:lvl1pPr>
            <a:lvl2pPr>
              <a:buNone/>
              <a:defRPr/>
            </a:lvl2pPr>
            <a:lvl3pPr>
              <a:buNone/>
              <a:defRPr/>
            </a:lvl3pPr>
            <a:lvl4pPr>
              <a:buNone/>
              <a:defRPr/>
            </a:lvl4pPr>
            <a:lvl5pPr>
              <a:buNone/>
              <a:defRPr/>
            </a:lvl5pPr>
          </a:lstStyle>
          <a:p>
            <a:pPr lvl="0"/>
            <a:r>
              <a:rPr lang="en-US" dirty="0"/>
              <a:t>Object</a:t>
            </a:r>
          </a:p>
        </p:txBody>
      </p:sp>
      <p:sp>
        <p:nvSpPr>
          <p:cNvPr id="40" name="Picture Placeholder 39">
            <a:extLst>
              <a:ext uri="{FF2B5EF4-FFF2-40B4-BE49-F238E27FC236}">
                <a16:creationId xmlns="" xmlns:a16="http://schemas.microsoft.com/office/drawing/2014/main" id="{25D66CC0-A06E-4254-AAF8-8DA80B01936E}"/>
              </a:ext>
            </a:extLst>
          </p:cNvPr>
          <p:cNvSpPr>
            <a:spLocks noGrp="1"/>
          </p:cNvSpPr>
          <p:nvPr>
            <p:ph type="pic" sz="quarter" idx="13"/>
          </p:nvPr>
        </p:nvSpPr>
        <p:spPr>
          <a:xfrm>
            <a:off x="8787384" y="8686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1" name="Picture Placeholder 39">
            <a:extLst>
              <a:ext uri="{FF2B5EF4-FFF2-40B4-BE49-F238E27FC236}">
                <a16:creationId xmlns="" xmlns:a16="http://schemas.microsoft.com/office/drawing/2014/main" id="{9E32C36A-291F-44F8-81D5-1899179E0AED}"/>
              </a:ext>
            </a:extLst>
          </p:cNvPr>
          <p:cNvSpPr>
            <a:spLocks noGrp="1"/>
          </p:cNvSpPr>
          <p:nvPr>
            <p:ph type="pic" sz="quarter" idx="14"/>
          </p:nvPr>
        </p:nvSpPr>
        <p:spPr>
          <a:xfrm>
            <a:off x="8787384" y="2688336"/>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42" name="Picture Placeholder 39">
            <a:extLst>
              <a:ext uri="{FF2B5EF4-FFF2-40B4-BE49-F238E27FC236}">
                <a16:creationId xmlns="" xmlns:a16="http://schemas.microsoft.com/office/drawing/2014/main" id="{E44311D2-BC20-4706-9F00-7D9178FB0A2F}"/>
              </a:ext>
            </a:extLst>
          </p:cNvPr>
          <p:cNvSpPr>
            <a:spLocks noGrp="1"/>
          </p:cNvSpPr>
          <p:nvPr>
            <p:ph type="pic" sz="quarter" idx="15"/>
          </p:nvPr>
        </p:nvSpPr>
        <p:spPr>
          <a:xfrm>
            <a:off x="8787384" y="4526280"/>
            <a:ext cx="2505456" cy="1499616"/>
          </a:xfrm>
          <a:solidFill>
            <a:schemeClr val="accent6"/>
          </a:solidFill>
        </p:spPr>
        <p:txBody>
          <a:bodyPr/>
          <a:lstStyle>
            <a:lvl1pPr>
              <a:defRPr>
                <a:solidFill>
                  <a:schemeClr val="bg1"/>
                </a:solidFill>
              </a:defRPr>
            </a:lvl1pPr>
          </a:lstStyle>
          <a:p>
            <a:r>
              <a:rPr lang="en-US"/>
              <a:t>Click icon to add picture</a:t>
            </a:r>
            <a:endParaRPr lang="en-US" dirty="0"/>
          </a:p>
        </p:txBody>
      </p:sp>
      <p:sp>
        <p:nvSpPr>
          <p:cNvPr id="35" name="Date Placeholder 3">
            <a:extLst>
              <a:ext uri="{FF2B5EF4-FFF2-40B4-BE49-F238E27FC236}">
                <a16:creationId xmlns=""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dirty="0"/>
              <a:t>Monday, February 1, 20XX</a:t>
            </a:r>
          </a:p>
        </p:txBody>
      </p:sp>
      <p:sp>
        <p:nvSpPr>
          <p:cNvPr id="36" name="Slide Number Placeholder 5">
            <a:extLst>
              <a:ext uri="{FF2B5EF4-FFF2-40B4-BE49-F238E27FC236}">
                <a16:creationId xmlns=""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 xmlns:p14="http://schemas.microsoft.com/office/powerpoint/2010/main" val="54792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7AEC50-43C2-46BA-A057-9F06FC1751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D65BC4C-B1C6-4949-BB0D-EA5B65AC8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BE884A9-6DA4-47A2-8ED1-BD3FD9874957}"/>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5" name="Footer Placeholder 4">
            <a:extLst>
              <a:ext uri="{FF2B5EF4-FFF2-40B4-BE49-F238E27FC236}">
                <a16:creationId xmlns:a16="http://schemas.microsoft.com/office/drawing/2014/main" xmlns="" id="{2D918EB9-777F-4C6C-84F7-00A6CCC90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8FC4729-0387-4735-BE4D-B924B5219B98}"/>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a16="http://schemas.microsoft.com/office/drawing/2014/main" xmlns="" id="{22368133-C445-4C54-9613-D824507ABA5D}"/>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1411996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DD4EBD-A0DA-4B97-99EF-DACAF9494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A529E08-D1D4-4EBA-AFA9-151876B16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E298B60-0134-4905-92EE-B4C7B2C1B9DA}"/>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5" name="Footer Placeholder 4">
            <a:extLst>
              <a:ext uri="{FF2B5EF4-FFF2-40B4-BE49-F238E27FC236}">
                <a16:creationId xmlns:a16="http://schemas.microsoft.com/office/drawing/2014/main" xmlns="" id="{9FBA6469-7D7A-4DD9-891C-250F9553D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FF21BEF-377A-4796-8C0F-31484FC605BE}"/>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7" name="Picture 6">
            <a:extLst>
              <a:ext uri="{FF2B5EF4-FFF2-40B4-BE49-F238E27FC236}">
                <a16:creationId xmlns:a16="http://schemas.microsoft.com/office/drawing/2014/main" xmlns="" id="{E3944B81-11E3-4331-BA80-6C28B7361FB2}"/>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400813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90A43-30AC-411E-8D0B-284FCFDD86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9DEBE2C-CD43-4524-8511-90A375982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C505BAD-7C59-4F1C-B045-4B0D3EE59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72EE49E-EE2C-4985-B96D-742EEFE23448}"/>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6" name="Footer Placeholder 5">
            <a:extLst>
              <a:ext uri="{FF2B5EF4-FFF2-40B4-BE49-F238E27FC236}">
                <a16:creationId xmlns:a16="http://schemas.microsoft.com/office/drawing/2014/main" xmlns="" id="{CFE7DA71-51FF-489A-A607-9039E69B9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CC6ECD4-3667-4AD8-BA7B-70A1D3292F19}"/>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8" name="Picture 7">
            <a:extLst>
              <a:ext uri="{FF2B5EF4-FFF2-40B4-BE49-F238E27FC236}">
                <a16:creationId xmlns:a16="http://schemas.microsoft.com/office/drawing/2014/main" xmlns="" id="{09A2897B-D393-44EF-9B0E-FDACAF53F9F7}"/>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332525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CFFA1-285D-4A5E-8360-C3CF95A1D7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6D4162E-D974-42A5-97CF-0AA4F88CA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572A17E-8A6E-4DC3-A7F7-A68EC8718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260F560-C298-42CA-8F4B-FFE589EE7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009898B-3D47-4ADB-9A9B-27EEE0B934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45321BE-FA6F-4FFF-BF51-3BC2BD1A91F6}"/>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8" name="Footer Placeholder 7">
            <a:extLst>
              <a:ext uri="{FF2B5EF4-FFF2-40B4-BE49-F238E27FC236}">
                <a16:creationId xmlns:a16="http://schemas.microsoft.com/office/drawing/2014/main" xmlns="" id="{8CD837B3-91C5-412B-BDA6-C16009D481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2DE1991-779D-4972-946A-FA9C34945CDE}"/>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10" name="Picture 9">
            <a:extLst>
              <a:ext uri="{FF2B5EF4-FFF2-40B4-BE49-F238E27FC236}">
                <a16:creationId xmlns:a16="http://schemas.microsoft.com/office/drawing/2014/main" xmlns="" id="{9E4CE312-0CD2-4AA2-AE33-2C1AF3ED475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42377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974C0D-C454-4721-ABA2-917F596C55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DB36FAD-9F5B-4EEB-AB4C-454E36FE67A0}"/>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4" name="Footer Placeholder 3">
            <a:extLst>
              <a:ext uri="{FF2B5EF4-FFF2-40B4-BE49-F238E27FC236}">
                <a16:creationId xmlns:a16="http://schemas.microsoft.com/office/drawing/2014/main" xmlns="" id="{5FD8B07C-DBED-4EF5-8F00-D75D496E1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665EE2A-8161-4F71-AC33-41967569FCDB}"/>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6" name="Picture 5">
            <a:extLst>
              <a:ext uri="{FF2B5EF4-FFF2-40B4-BE49-F238E27FC236}">
                <a16:creationId xmlns:a16="http://schemas.microsoft.com/office/drawing/2014/main" xmlns="" id="{EB0EEF83-5DC6-41B1-875E-ED0D3CDCBAC3}"/>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118315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1E2AED8-8A1B-4610-A257-75A4111F10BB}"/>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3" name="Footer Placeholder 2">
            <a:extLst>
              <a:ext uri="{FF2B5EF4-FFF2-40B4-BE49-F238E27FC236}">
                <a16:creationId xmlns:a16="http://schemas.microsoft.com/office/drawing/2014/main" xmlns="" id="{969FA5F2-510B-4E6B-AAF1-3A8B85FECA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8A20FE9-737E-41EB-AC0F-6C577306ED76}"/>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5" name="Picture 4">
            <a:extLst>
              <a:ext uri="{FF2B5EF4-FFF2-40B4-BE49-F238E27FC236}">
                <a16:creationId xmlns:a16="http://schemas.microsoft.com/office/drawing/2014/main" xmlns="" id="{4C86B8FC-77DE-439A-94C6-28C28C6763D0}"/>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368784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FDC91-C742-4101-96EA-14344AC4A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68274F6-4525-43BE-B8F7-491C1E163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FF811F1-2C5B-4D8C-AEC3-90A579DB4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EA4986E-99F5-44A5-BBFE-EA380A2A6573}"/>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6" name="Footer Placeholder 5">
            <a:extLst>
              <a:ext uri="{FF2B5EF4-FFF2-40B4-BE49-F238E27FC236}">
                <a16:creationId xmlns:a16="http://schemas.microsoft.com/office/drawing/2014/main" xmlns="" id="{3045F5AB-A949-4878-87F0-CC0A18167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073A203-AC78-44E2-BFF1-ED5361C96C83}"/>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8" name="Picture 7">
            <a:extLst>
              <a:ext uri="{FF2B5EF4-FFF2-40B4-BE49-F238E27FC236}">
                <a16:creationId xmlns:a16="http://schemas.microsoft.com/office/drawing/2014/main" xmlns="" id="{8A32913E-CC50-451D-8E1A-1B5BBB7B8656}"/>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350137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1C0E44-CB32-4ECA-BB36-05B0EC972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6FAF9B9-787E-4E85-8BCE-ACD507DAA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85C1F3D-635D-4F8F-BA29-4430FFFF5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8BFF12-E093-4EAD-A0BE-EA736E12A461}"/>
              </a:ext>
            </a:extLst>
          </p:cNvPr>
          <p:cNvSpPr>
            <a:spLocks noGrp="1"/>
          </p:cNvSpPr>
          <p:nvPr>
            <p:ph type="dt" sz="half" idx="10"/>
          </p:nvPr>
        </p:nvSpPr>
        <p:spPr/>
        <p:txBody>
          <a:bodyPr/>
          <a:lstStyle/>
          <a:p>
            <a:fld id="{CD7E34D3-FA35-45F1-B10C-79798732C000}" type="datetimeFigureOut">
              <a:rPr lang="en-IN" smtClean="0"/>
              <a:pPr/>
              <a:t>26-06-2021</a:t>
            </a:fld>
            <a:endParaRPr lang="en-IN"/>
          </a:p>
        </p:txBody>
      </p:sp>
      <p:sp>
        <p:nvSpPr>
          <p:cNvPr id="6" name="Footer Placeholder 5">
            <a:extLst>
              <a:ext uri="{FF2B5EF4-FFF2-40B4-BE49-F238E27FC236}">
                <a16:creationId xmlns:a16="http://schemas.microsoft.com/office/drawing/2014/main" xmlns="" id="{C06C9C6F-ECBD-4634-AF18-66226F0F5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427195A-9416-433C-83CF-A97FD62ACEAE}"/>
              </a:ext>
            </a:extLst>
          </p:cNvPr>
          <p:cNvSpPr>
            <a:spLocks noGrp="1"/>
          </p:cNvSpPr>
          <p:nvPr>
            <p:ph type="sldNum" sz="quarter" idx="12"/>
          </p:nvPr>
        </p:nvSpPr>
        <p:spPr/>
        <p:txBody>
          <a:bodyPr/>
          <a:lstStyle/>
          <a:p>
            <a:fld id="{74E30BA9-6E52-4D9E-9D14-565A3349961A}" type="slidenum">
              <a:rPr lang="en-IN" smtClean="0"/>
              <a:pPr/>
              <a:t>‹#›</a:t>
            </a:fld>
            <a:endParaRPr lang="en-IN"/>
          </a:p>
        </p:txBody>
      </p:sp>
      <p:pic>
        <p:nvPicPr>
          <p:cNvPr id="8" name="Picture 7">
            <a:extLst>
              <a:ext uri="{FF2B5EF4-FFF2-40B4-BE49-F238E27FC236}">
                <a16:creationId xmlns:a16="http://schemas.microsoft.com/office/drawing/2014/main" xmlns="" id="{5C657195-5639-48AB-8CE5-F9D22FA68BBC}"/>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8814232" y="6184984"/>
            <a:ext cx="3225397" cy="673016"/>
          </a:xfrm>
          <a:prstGeom prst="rect">
            <a:avLst/>
          </a:prstGeom>
        </p:spPr>
      </p:pic>
    </p:spTree>
    <p:extLst>
      <p:ext uri="{BB962C8B-B14F-4D97-AF65-F5344CB8AC3E}">
        <p14:creationId xmlns:p14="http://schemas.microsoft.com/office/powerpoint/2010/main" xmlns="" val="129431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alpha val="99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EB39FA5-EDBA-4EE0-A9C9-EB936F60EB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6C03501-2FD9-466C-9C62-053590BD5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C26CDAF-4F07-41E3-92CC-FCB70FA60C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E34D3-FA35-45F1-B10C-79798732C000}" type="datetimeFigureOut">
              <a:rPr lang="en-IN" smtClean="0"/>
              <a:pPr/>
              <a:t>26-06-2021</a:t>
            </a:fld>
            <a:endParaRPr lang="en-IN"/>
          </a:p>
        </p:txBody>
      </p:sp>
      <p:sp>
        <p:nvSpPr>
          <p:cNvPr id="5" name="Footer Placeholder 4">
            <a:extLst>
              <a:ext uri="{FF2B5EF4-FFF2-40B4-BE49-F238E27FC236}">
                <a16:creationId xmlns:a16="http://schemas.microsoft.com/office/drawing/2014/main" xmlns="" id="{96B05637-55E7-4279-8C8A-4D192F136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1FF0959-8803-40F7-83A6-2383D3516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30BA9-6E52-4D9E-9D14-565A3349961A}" type="slidenum">
              <a:rPr lang="en-IN" smtClean="0"/>
              <a:pPr/>
              <a:t>‹#›</a:t>
            </a:fld>
            <a:endParaRPr lang="en-IN"/>
          </a:p>
        </p:txBody>
      </p:sp>
    </p:spTree>
    <p:extLst>
      <p:ext uri="{BB962C8B-B14F-4D97-AF65-F5344CB8AC3E}">
        <p14:creationId xmlns:p14="http://schemas.microsoft.com/office/powerpoint/2010/main" xmlns="" val="35577783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3" descr="A group of people posing for the camera&#10;&#10;Description generated with very high confidence"/>
          <p:cNvPicPr preferRelativeResize="0"/>
          <p:nvPr/>
        </p:nvPicPr>
        <p:blipFill rotWithShape="1">
          <a:blip r:embed="rId3" cstate="print">
            <a:alphaModFix/>
          </a:blip>
          <a:srcRect t="15378" r="-3" b="15373"/>
          <a:stretch/>
        </p:blipFill>
        <p:spPr>
          <a:xfrm>
            <a:off x="3649321" y="3"/>
            <a:ext cx="4609359" cy="2426373"/>
          </a:xfrm>
          <a:custGeom>
            <a:avLst/>
            <a:gdLst/>
            <a:ahLst/>
            <a:cxnLst/>
            <a:rect l="l" t="t" r="r" b="b"/>
            <a:pathLst>
              <a:path w="4609359" h="2130473" extrusionOk="0">
                <a:moveTo>
                  <a:pt x="986689" y="0"/>
                </a:moveTo>
                <a:lnTo>
                  <a:pt x="4609359" y="0"/>
                </a:lnTo>
                <a:lnTo>
                  <a:pt x="3622670" y="2130473"/>
                </a:lnTo>
                <a:lnTo>
                  <a:pt x="0" y="2130473"/>
                </a:lnTo>
                <a:close/>
              </a:path>
            </a:pathLst>
          </a:custGeom>
          <a:noFill/>
          <a:ln>
            <a:noFill/>
          </a:ln>
        </p:spPr>
      </p:pic>
      <p:pic>
        <p:nvPicPr>
          <p:cNvPr id="92" name="Google Shape;92;p13" descr="A large sign above the front of a building&#10;&#10;Description generated with very high confidence"/>
          <p:cNvPicPr preferRelativeResize="0"/>
          <p:nvPr/>
        </p:nvPicPr>
        <p:blipFill rotWithShape="1">
          <a:blip r:embed="rId4" cstate="print">
            <a:alphaModFix/>
          </a:blip>
          <a:srcRect t="35118" r="2" b="17274"/>
          <a:stretch/>
        </p:blipFill>
        <p:spPr>
          <a:xfrm>
            <a:off x="20" y="-6954"/>
            <a:ext cx="4475120" cy="2426373"/>
          </a:xfrm>
          <a:custGeom>
            <a:avLst/>
            <a:gdLst/>
            <a:ahLst/>
            <a:cxnLst/>
            <a:rect l="l" t="t" r="r" b="b"/>
            <a:pathLst>
              <a:path w="4475140" h="2130473" extrusionOk="0">
                <a:moveTo>
                  <a:pt x="0" y="0"/>
                </a:moveTo>
                <a:lnTo>
                  <a:pt x="1074821" y="0"/>
                </a:lnTo>
                <a:lnTo>
                  <a:pt x="1074821" y="239"/>
                </a:lnTo>
                <a:lnTo>
                  <a:pt x="4475140" y="239"/>
                </a:lnTo>
                <a:lnTo>
                  <a:pt x="3488563" y="2130473"/>
                </a:lnTo>
                <a:lnTo>
                  <a:pt x="0" y="2130473"/>
                </a:lnTo>
                <a:close/>
              </a:path>
            </a:pathLst>
          </a:custGeom>
          <a:noFill/>
          <a:ln>
            <a:noFill/>
          </a:ln>
        </p:spPr>
      </p:pic>
      <p:pic>
        <p:nvPicPr>
          <p:cNvPr id="93" name="Google Shape;93;p13" descr="A group of people sitting at a table&#10;&#10;Description generated with very high confidence"/>
          <p:cNvPicPr preferRelativeResize="0"/>
          <p:nvPr/>
        </p:nvPicPr>
        <p:blipFill rotWithShape="1">
          <a:blip r:embed="rId5" cstate="print">
            <a:alphaModFix/>
          </a:blip>
          <a:srcRect t="30138" r="3" b="10194"/>
          <a:stretch/>
        </p:blipFill>
        <p:spPr>
          <a:xfrm>
            <a:off x="7431341" y="1"/>
            <a:ext cx="4760659" cy="2426373"/>
          </a:xfrm>
          <a:custGeom>
            <a:avLst/>
            <a:gdLst/>
            <a:ahLst/>
            <a:cxnLst/>
            <a:rect l="l" t="t" r="r" b="b"/>
            <a:pathLst>
              <a:path w="4760659" h="2130473" extrusionOk="0">
                <a:moveTo>
                  <a:pt x="986689" y="0"/>
                </a:moveTo>
                <a:lnTo>
                  <a:pt x="4760659" y="0"/>
                </a:lnTo>
                <a:lnTo>
                  <a:pt x="4760659" y="2130473"/>
                </a:lnTo>
                <a:lnTo>
                  <a:pt x="0" y="2130473"/>
                </a:lnTo>
                <a:close/>
              </a:path>
            </a:pathLst>
          </a:custGeom>
          <a:noFill/>
          <a:ln>
            <a:noFill/>
          </a:ln>
        </p:spPr>
      </p:pic>
      <p:pic>
        <p:nvPicPr>
          <p:cNvPr id="94" name="Google Shape;94;p13" descr="A group of people looking at the camera&#10;&#10;Description generated with very high confidence"/>
          <p:cNvPicPr preferRelativeResize="0"/>
          <p:nvPr/>
        </p:nvPicPr>
        <p:blipFill rotWithShape="1">
          <a:blip r:embed="rId6" cstate="print">
            <a:alphaModFix/>
          </a:blip>
          <a:srcRect r="1" b="27199"/>
          <a:stretch/>
        </p:blipFill>
        <p:spPr>
          <a:xfrm>
            <a:off x="7716860" y="4438580"/>
            <a:ext cx="4475140" cy="2419419"/>
          </a:xfrm>
          <a:custGeom>
            <a:avLst/>
            <a:gdLst/>
            <a:ahLst/>
            <a:cxnLst/>
            <a:rect l="l" t="t" r="r" b="b"/>
            <a:pathLst>
              <a:path w="4475140" h="2174680" extrusionOk="0">
                <a:moveTo>
                  <a:pt x="1006941" y="0"/>
                </a:moveTo>
                <a:lnTo>
                  <a:pt x="4475140" y="0"/>
                </a:lnTo>
                <a:lnTo>
                  <a:pt x="4475140" y="2174680"/>
                </a:lnTo>
                <a:lnTo>
                  <a:pt x="3400319" y="2174680"/>
                </a:lnTo>
                <a:lnTo>
                  <a:pt x="3400319" y="2174202"/>
                </a:lnTo>
                <a:lnTo>
                  <a:pt x="0" y="2174202"/>
                </a:lnTo>
                <a:close/>
              </a:path>
            </a:pathLst>
          </a:custGeom>
          <a:noFill/>
          <a:ln>
            <a:noFill/>
          </a:ln>
        </p:spPr>
      </p:pic>
      <p:pic>
        <p:nvPicPr>
          <p:cNvPr id="95" name="Google Shape;95;p13" descr="A group of people standing in a room&#10;&#10;Description generated with very high confidence"/>
          <p:cNvPicPr preferRelativeResize="0"/>
          <p:nvPr/>
        </p:nvPicPr>
        <p:blipFill rotWithShape="1">
          <a:blip r:embed="rId7" cstate="print">
            <a:alphaModFix/>
          </a:blip>
          <a:srcRect r="-1" b="27961"/>
          <a:stretch/>
        </p:blipFill>
        <p:spPr>
          <a:xfrm>
            <a:off x="4039737" y="4438045"/>
            <a:ext cx="4523640" cy="2419953"/>
          </a:xfrm>
          <a:custGeom>
            <a:avLst/>
            <a:gdLst/>
            <a:ahLst/>
            <a:cxnLst/>
            <a:rect l="l" t="t" r="r" b="b"/>
            <a:pathLst>
              <a:path w="4523640" h="2175160" extrusionOk="0">
                <a:moveTo>
                  <a:pt x="0" y="0"/>
                </a:moveTo>
                <a:lnTo>
                  <a:pt x="4523640" y="0"/>
                </a:lnTo>
                <a:lnTo>
                  <a:pt x="3516256" y="2175160"/>
                </a:lnTo>
                <a:lnTo>
                  <a:pt x="0" y="2175160"/>
                </a:lnTo>
                <a:lnTo>
                  <a:pt x="0" y="2174920"/>
                </a:lnTo>
                <a:lnTo>
                  <a:pt x="14159" y="2174920"/>
                </a:lnTo>
                <a:lnTo>
                  <a:pt x="1021100" y="718"/>
                </a:lnTo>
                <a:lnTo>
                  <a:pt x="0" y="718"/>
                </a:lnTo>
                <a:close/>
              </a:path>
            </a:pathLst>
          </a:custGeom>
          <a:noFill/>
          <a:ln>
            <a:noFill/>
          </a:ln>
        </p:spPr>
      </p:pic>
      <p:pic>
        <p:nvPicPr>
          <p:cNvPr id="96" name="Google Shape;96;p13" descr="A group of people sitting at a table&#10;&#10;Description generated with very high confidence"/>
          <p:cNvPicPr preferRelativeResize="0"/>
          <p:nvPr/>
        </p:nvPicPr>
        <p:blipFill rotWithShape="1">
          <a:blip r:embed="rId8" cstate="print">
            <a:alphaModFix/>
          </a:blip>
          <a:srcRect t="33084" b="530"/>
          <a:stretch/>
        </p:blipFill>
        <p:spPr>
          <a:xfrm>
            <a:off x="-2" y="4445000"/>
            <a:ext cx="4908824" cy="2419953"/>
          </a:xfrm>
          <a:custGeom>
            <a:avLst/>
            <a:gdLst/>
            <a:ahLst/>
            <a:cxnLst/>
            <a:rect l="l" t="t" r="r" b="b"/>
            <a:pathLst>
              <a:path w="4908824" h="2175160" extrusionOk="0">
                <a:moveTo>
                  <a:pt x="0" y="0"/>
                </a:moveTo>
                <a:lnTo>
                  <a:pt x="4908824" y="0"/>
                </a:lnTo>
                <a:lnTo>
                  <a:pt x="3901440" y="2175160"/>
                </a:lnTo>
                <a:lnTo>
                  <a:pt x="0" y="2175160"/>
                </a:lnTo>
                <a:close/>
              </a:path>
            </a:pathLst>
          </a:custGeom>
          <a:noFill/>
          <a:ln>
            <a:noFill/>
          </a:ln>
        </p:spPr>
      </p:pic>
      <p:pic>
        <p:nvPicPr>
          <p:cNvPr id="97" name="Google Shape;97;p13"/>
          <p:cNvPicPr preferRelativeResize="0"/>
          <p:nvPr/>
        </p:nvPicPr>
        <p:blipFill rotWithShape="1">
          <a:blip r:embed="rId9" cstate="print">
            <a:alphaModFix/>
          </a:blip>
          <a:srcRect/>
          <a:stretch/>
        </p:blipFill>
        <p:spPr>
          <a:xfrm>
            <a:off x="12700" y="2433329"/>
            <a:ext cx="12107697" cy="199775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5028" y="222069"/>
            <a:ext cx="1004533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Lucida Handwriting" pitchFamily="66" charset="0"/>
              </a:rPr>
              <a:t>FUTURE SCOPE OF IMPROVEMENT</a:t>
            </a:r>
            <a:endParaRPr lang="en-US" dirty="0">
              <a:latin typeface="Lucida Handwriting" pitchFamily="66" charset="0"/>
            </a:endParaRPr>
          </a:p>
        </p:txBody>
      </p:sp>
      <p:sp>
        <p:nvSpPr>
          <p:cNvPr id="4" name="TextBox 3"/>
          <p:cNvSpPr txBox="1"/>
          <p:nvPr/>
        </p:nvSpPr>
        <p:spPr>
          <a:xfrm>
            <a:off x="326571" y="880697"/>
            <a:ext cx="10672354" cy="5632311"/>
          </a:xfrm>
          <a:prstGeom prst="rect">
            <a:avLst/>
          </a:prstGeom>
          <a:noFill/>
        </p:spPr>
        <p:txBody>
          <a:bodyPr wrap="square" rtlCol="0">
            <a:spAutoFit/>
          </a:bodyPr>
          <a:lstStyle/>
          <a:p>
            <a:pPr>
              <a:buFont typeface="Wingdings" pitchFamily="2" charset="2"/>
              <a:buChar char="q"/>
            </a:pPr>
            <a:r>
              <a:rPr lang="en-US" dirty="0" smtClean="0">
                <a:latin typeface="Arial" pitchFamily="34" charset="0"/>
                <a:cs typeface="Arial" pitchFamily="34" charset="0"/>
              </a:rPr>
              <a:t>Recommender systems are designed to identify the items that a user will like or find useful based on the user’s prior preferences and activities. </a:t>
            </a:r>
          </a:p>
          <a:p>
            <a:r>
              <a:rPr lang="en-US" dirty="0" smtClean="0">
                <a:latin typeface="Arial" pitchFamily="34" charset="0"/>
                <a:cs typeface="Arial" pitchFamily="34" charset="0"/>
              </a:rPr>
              <a:t> Deep learning has had little impact — state-of-the-art is embeddings — so far, but it holds great promise. </a:t>
            </a:r>
          </a:p>
          <a:p>
            <a:pPr>
              <a:buFont typeface="Wingdings" pitchFamily="2" charset="2"/>
              <a:buChar char="q"/>
            </a:pPr>
            <a:r>
              <a:rPr lang="en-US" dirty="0" smtClean="0">
                <a:latin typeface="Arial" pitchFamily="34" charset="0"/>
                <a:cs typeface="Arial" pitchFamily="34" charset="0"/>
              </a:rPr>
              <a:t> Currently the industry is trying to integrate various advanced recommender systems which work on group recommendations or POI (point of interest) or meta data analysis. </a:t>
            </a: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 </a:t>
            </a:r>
            <a:r>
              <a:rPr lang="en-US" dirty="0" smtClean="0">
                <a:latin typeface="Arial" pitchFamily="34" charset="0"/>
                <a:cs typeface="Arial" pitchFamily="34" charset="0"/>
              </a:rPr>
              <a:t>Content-based </a:t>
            </a:r>
            <a:r>
              <a:rPr lang="en-US" dirty="0" smtClean="0">
                <a:latin typeface="Arial" pitchFamily="34" charset="0"/>
                <a:cs typeface="Arial" pitchFamily="34" charset="0"/>
              </a:rPr>
              <a:t>filtering outperforms user collaborative filtering. Items are more similar and make more sense than users </a:t>
            </a:r>
            <a:r>
              <a:rPr lang="en-US" dirty="0" smtClean="0">
                <a:latin typeface="Arial" pitchFamily="34" charset="0"/>
                <a:cs typeface="Arial" pitchFamily="34" charset="0"/>
              </a:rPr>
              <a:t>similarities.</a:t>
            </a:r>
          </a:p>
          <a:p>
            <a:pPr>
              <a:buFont typeface="Wingdings" pitchFamily="2" charset="2"/>
              <a:buChar char="q"/>
            </a:pPr>
            <a:r>
              <a:rPr lang="en-US" dirty="0" smtClean="0">
                <a:latin typeface="Arial" pitchFamily="34" charset="0"/>
                <a:cs typeface="Arial" pitchFamily="34" charset="0"/>
              </a:rPr>
              <a:t>Good </a:t>
            </a:r>
            <a:r>
              <a:rPr lang="en-US" dirty="0" smtClean="0">
                <a:latin typeface="Arial" pitchFamily="34" charset="0"/>
                <a:cs typeface="Arial" pitchFamily="34" charset="0"/>
              </a:rPr>
              <a:t>thing about content based approach that you don’t need data about other users in order to make recommendations. </a:t>
            </a: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Problem </a:t>
            </a:r>
            <a:r>
              <a:rPr lang="en-US" dirty="0" smtClean="0">
                <a:latin typeface="Arial" pitchFamily="34" charset="0"/>
                <a:cs typeface="Arial" pitchFamily="34" charset="0"/>
              </a:rPr>
              <a:t>with collaborative filtering is that when a unique user has a unique taste, there might not be similar matches of other users. </a:t>
            </a: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Meanwhile</a:t>
            </a:r>
            <a:r>
              <a:rPr lang="en-US" dirty="0" smtClean="0">
                <a:latin typeface="Arial" pitchFamily="34" charset="0"/>
                <a:cs typeface="Arial" pitchFamily="34" charset="0"/>
              </a:rPr>
              <a:t>, the content based approach can be build based on user and item profiles. Items can be recommended based on previous choices. </a:t>
            </a: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The </a:t>
            </a:r>
            <a:r>
              <a:rPr lang="en-US" dirty="0" smtClean="0">
                <a:latin typeface="Arial" pitchFamily="34" charset="0"/>
                <a:cs typeface="Arial" pitchFamily="34" charset="0"/>
              </a:rPr>
              <a:t>best approach would be to use a combination of different approaches. Mix of collaborative and content based filtering. Some of it will depend on preferences of the users and some on item features</a:t>
            </a:r>
            <a:r>
              <a:rPr lang="en-US" dirty="0" smtClean="0">
                <a:latin typeface="Arial" pitchFamily="34" charset="0"/>
                <a:cs typeface="Arial" pitchFamily="34" charset="0"/>
              </a:rPr>
              <a:t>.</a:t>
            </a:r>
          </a:p>
          <a:p>
            <a:pPr>
              <a:buFont typeface="Wingdings" pitchFamily="2" charset="2"/>
              <a:buChar char="q"/>
            </a:pPr>
            <a:r>
              <a:rPr lang="en-US" dirty="0" smtClean="0">
                <a:latin typeface="Arial" pitchFamily="34" charset="0"/>
                <a:cs typeface="Arial" pitchFamily="34" charset="0"/>
              </a:rPr>
              <a:t>The future of recommender systems lie in integrating self actualization to do justice to serendipity while recommending which will also support rather than replace human decision-making by understanding preferences.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6746" y="707461"/>
            <a:ext cx="231666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91440" tIns="45720" rIns="91440" bIns="45720">
            <a:spAutoFit/>
          </a:bodyPr>
          <a:lstStyle/>
          <a:p>
            <a:pPr algn="ctr"/>
            <a:r>
              <a:rPr lang="en-US" sz="3600" b="1" i="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ABOUT US:</a:t>
            </a:r>
            <a:endParaRPr lang="en-US" sz="3600" b="1" i="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3" name="TextBox 2"/>
          <p:cNvSpPr txBox="1"/>
          <p:nvPr/>
        </p:nvSpPr>
        <p:spPr>
          <a:xfrm>
            <a:off x="195943" y="1645920"/>
            <a:ext cx="8386354" cy="2585323"/>
          </a:xfrm>
          <a:prstGeom prst="rect">
            <a:avLst/>
          </a:prstGeom>
          <a:noFill/>
        </p:spPr>
        <p:txBody>
          <a:bodyPr wrap="square" rtlCol="0">
            <a:spAutoFit/>
          </a:bodyPr>
          <a:lstStyle/>
          <a:p>
            <a:pPr marL="342900" indent="-342900">
              <a:buAutoNum type="arabicPeriod"/>
            </a:pPr>
            <a:r>
              <a:rPr lang="en-US" dirty="0" smtClean="0"/>
              <a:t>J Samrat  Varun :  </a:t>
            </a:r>
            <a:r>
              <a:rPr lang="en-US" dirty="0" smtClean="0"/>
              <a:t>Pursuing B.Tech in Electronics Engineering from IIT Dhanbad, incoming final year </a:t>
            </a:r>
            <a:r>
              <a:rPr lang="en-US" dirty="0" smtClean="0"/>
              <a:t>student</a:t>
            </a:r>
          </a:p>
          <a:p>
            <a:pPr marL="342900" indent="-342900">
              <a:buAutoNum type="arabicPeriod"/>
            </a:pPr>
            <a:r>
              <a:rPr lang="en-US" dirty="0" smtClean="0"/>
              <a:t> </a:t>
            </a:r>
            <a:r>
              <a:rPr lang="en-US" dirty="0" smtClean="0"/>
              <a:t>Saurabh Mishra : </a:t>
            </a:r>
          </a:p>
          <a:p>
            <a:pPr marL="342900" indent="-342900">
              <a:buAutoNum type="arabicPeriod"/>
            </a:pPr>
            <a:r>
              <a:rPr lang="en-US" dirty="0" smtClean="0"/>
              <a:t> </a:t>
            </a:r>
            <a:r>
              <a:rPr lang="en-US" dirty="0" smtClean="0"/>
              <a:t>Sahana Hegde: Pursuing B.E in Information Science and Engineering from BNM Institute of Technology, Bangalore.</a:t>
            </a:r>
          </a:p>
          <a:p>
            <a:pPr marL="342900" indent="-342900">
              <a:buAutoNum type="arabicPeriod"/>
            </a:pPr>
            <a:r>
              <a:rPr lang="en-US" dirty="0" smtClean="0"/>
              <a:t> Satyam Dubey: </a:t>
            </a:r>
            <a:r>
              <a:rPr lang="en-US" dirty="0" smtClean="0"/>
              <a:t>Pursuing B.Tech in Computer Science Engineering from Global Academy of Technology, Bangalore, currently in 3rd </a:t>
            </a:r>
            <a:r>
              <a:rPr lang="en-US" dirty="0" smtClean="0"/>
              <a:t>year</a:t>
            </a:r>
          </a:p>
          <a:p>
            <a:pPr marL="342900" indent="-342900"/>
            <a:r>
              <a:rPr lang="en-US" dirty="0" smtClean="0"/>
              <a:t>5.  Abhisekh Sharma: pursuing </a:t>
            </a:r>
            <a:r>
              <a:rPr lang="en-US" dirty="0" smtClean="0"/>
              <a:t>engineering in Electronic and Communication from Meerut Institute of Engineering and </a:t>
            </a:r>
            <a:r>
              <a:rPr lang="en-US" dirty="0" smtClean="0"/>
              <a:t>Technology.</a:t>
            </a:r>
            <a:endParaRPr lang="en-US" dirty="0"/>
          </a:p>
        </p:txBody>
      </p:sp>
      <p:sp>
        <p:nvSpPr>
          <p:cNvPr id="4" name="Rectangle 3"/>
          <p:cNvSpPr/>
          <p:nvPr/>
        </p:nvSpPr>
        <p:spPr>
          <a:xfrm>
            <a:off x="2299803" y="4900637"/>
            <a:ext cx="6818071"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i="1" cap="none" spc="0" dirty="0" smtClean="0">
                <a:ln w="11430"/>
                <a:solidFill>
                  <a:srgbClr val="C00000"/>
                </a:solidFill>
                <a:effectLst>
                  <a:outerShdw blurRad="50800" dist="39000" dir="5460000" algn="tl">
                    <a:srgbClr val="000000">
                      <a:alpha val="38000"/>
                    </a:srgbClr>
                  </a:outerShdw>
                </a:effectLst>
              </a:rPr>
              <a:t>THANKYOU!</a:t>
            </a:r>
            <a:endParaRPr lang="en-US" sz="5400" b="1" i="1" cap="none" spc="0" dirty="0">
              <a:ln w="11430"/>
              <a:solidFill>
                <a:srgbClr val="C00000"/>
              </a:solidFill>
              <a:effectLst>
                <a:outerShdw blurRad="50800" dist="39000" dir="5460000" algn="tl">
                  <a:srgbClr val="000000">
                    <a:alpha val="38000"/>
                  </a:srgbClr>
                </a:outerShdw>
              </a:effectLst>
            </a:endParaRPr>
          </a:p>
        </p:txBody>
      </p:sp>
      <p:pic>
        <p:nvPicPr>
          <p:cNvPr id="5" name="Google Shape;116;p16"/>
          <p:cNvPicPr preferRelativeResize="0"/>
          <p:nvPr/>
        </p:nvPicPr>
        <p:blipFill rotWithShape="1">
          <a:blip r:embed="rId2" cstate="print">
            <a:alphaModFix/>
          </a:blip>
          <a:srcRect/>
          <a:stretch/>
        </p:blipFill>
        <p:spPr>
          <a:xfrm>
            <a:off x="9405258" y="2246812"/>
            <a:ext cx="2349862" cy="203330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46910" y="2967335"/>
            <a:ext cx="10498195" cy="923330"/>
          </a:xfrm>
          <a:prstGeom prst="rect">
            <a:avLst/>
          </a:prstGeom>
        </p:spPr>
        <p:style>
          <a:lnRef idx="0">
            <a:schemeClr val="dk1"/>
          </a:lnRef>
          <a:fillRef idx="3">
            <a:schemeClr val="dk1"/>
          </a:fillRef>
          <a:effectRef idx="3">
            <a:schemeClr val="dk1"/>
          </a:effectRef>
          <a:fontRef idx="minor">
            <a:schemeClr val="lt1"/>
          </a:fontRef>
        </p:style>
        <p:txBody>
          <a:bodyPr wrap="none" lIns="91440" tIns="45720" rIns="91440" bIns="45720">
            <a:spAutoFit/>
          </a:bodyPr>
          <a:lstStyle/>
          <a:p>
            <a:pPr algn="ctr"/>
            <a:r>
              <a:rPr lang="en-US" sz="5400" b="1" cap="none" spc="0" dirty="0" smtClean="0">
                <a:ln w="17780" cmpd="sng">
                  <a:solidFill>
                    <a:srgbClr val="FFFFFF"/>
                  </a:solidFill>
                  <a:prstDash val="solid"/>
                  <a:miter lim="800000"/>
                </a:ln>
                <a:solidFill>
                  <a:schemeClr val="accent2">
                    <a:lumMod val="60000"/>
                    <a:lumOff val="40000"/>
                  </a:schemeClr>
                </a:solidFill>
                <a:effectLst>
                  <a:outerShdw blurRad="50800" algn="tl" rotWithShape="0">
                    <a:srgbClr val="000000"/>
                  </a:outerShdw>
                </a:effectLst>
              </a:rPr>
              <a:t>MUSIC RECOMMENDATION SYSTEM</a:t>
            </a:r>
            <a:endParaRPr lang="en-US" sz="5400" b="1" cap="none" spc="0" dirty="0">
              <a:ln w="17780" cmpd="sng">
                <a:solidFill>
                  <a:srgbClr val="FFFFFF"/>
                </a:solidFill>
                <a:prstDash val="solid"/>
                <a:miter lim="800000"/>
              </a:ln>
              <a:solidFill>
                <a:schemeClr val="accent2">
                  <a:lumMod val="60000"/>
                  <a:lumOff val="40000"/>
                </a:schemeClr>
              </a:solidFill>
              <a:effectLst>
                <a:outerShdw blurRad="50800" algn="tl" rotWithShape="0">
                  <a:srgbClr val="000000"/>
                </a:outerShdw>
              </a:effectLst>
            </a:endParaRPr>
          </a:p>
        </p:txBody>
      </p:sp>
      <p:sp>
        <p:nvSpPr>
          <p:cNvPr id="10" name="TextBox 9"/>
          <p:cNvSpPr txBox="1"/>
          <p:nvPr/>
        </p:nvSpPr>
        <p:spPr>
          <a:xfrm>
            <a:off x="7850778" y="4062550"/>
            <a:ext cx="2037806" cy="369332"/>
          </a:xfrm>
          <a:prstGeom prst="rect">
            <a:avLst/>
          </a:prstGeom>
          <a:noFill/>
        </p:spPr>
        <p:txBody>
          <a:bodyPr wrap="square" rtlCol="0">
            <a:spAutoFit/>
          </a:bodyPr>
          <a:lstStyle/>
          <a:p>
            <a:r>
              <a:rPr lang="en-US" b="1" i="1" dirty="0" smtClean="0">
                <a:solidFill>
                  <a:schemeClr val="tx2">
                    <a:lumMod val="50000"/>
                  </a:schemeClr>
                </a:solidFill>
              </a:rPr>
              <a:t>GROUP 14</a:t>
            </a:r>
            <a:endParaRPr lang="en-US" b="1" i="1" dirty="0">
              <a:solidFill>
                <a:schemeClr val="tx2">
                  <a:lumMod val="50000"/>
                </a:schemeClr>
              </a:solidFill>
            </a:endParaRPr>
          </a:p>
        </p:txBody>
      </p:sp>
    </p:spTree>
    <p:extLst>
      <p:ext uri="{BB962C8B-B14F-4D97-AF65-F5344CB8AC3E}">
        <p14:creationId xmlns:p14="http://schemas.microsoft.com/office/powerpoint/2010/main" xmlns="" val="89824213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FCC368-94C3-4438-BABC-31C920479974}"/>
              </a:ext>
            </a:extLst>
          </p:cNvPr>
          <p:cNvSpPr>
            <a:spLocks noGrp="1"/>
          </p:cNvSpPr>
          <p:nvPr>
            <p:ph type="title"/>
          </p:nvPr>
        </p:nvSpPr>
        <p:spPr>
          <a:xfrm>
            <a:off x="518616" y="586633"/>
            <a:ext cx="3125336" cy="3611584"/>
          </a:xfrm>
        </p:spPr>
        <p:txBody>
          <a:bodyPr/>
          <a:lstStyle/>
          <a:p>
            <a:r>
              <a:rPr lang="en-US" b="1" dirty="0">
                <a:solidFill>
                  <a:schemeClr val="tx2">
                    <a:lumMod val="50000"/>
                  </a:schemeClr>
                </a:solidFill>
                <a:latin typeface="Arial Rounded MT Bold" pitchFamily="34" charset="0"/>
              </a:rPr>
              <a:t>Agenda</a:t>
            </a:r>
          </a:p>
        </p:txBody>
      </p:sp>
      <p:sp>
        <p:nvSpPr>
          <p:cNvPr id="14" name="Slide Number Placeholder 13">
            <a:extLst>
              <a:ext uri="{FF2B5EF4-FFF2-40B4-BE49-F238E27FC236}">
                <a16:creationId xmlns="" xmlns:a16="http://schemas.microsoft.com/office/drawing/2014/main" id="{D5E3C6B7-507C-4330-B4B5-6B3975EF0BEE}"/>
              </a:ext>
            </a:extLst>
          </p:cNvPr>
          <p:cNvSpPr>
            <a:spLocks noGrp="1"/>
          </p:cNvSpPr>
          <p:nvPr>
            <p:ph type="sldNum" sz="quarter" idx="12"/>
          </p:nvPr>
        </p:nvSpPr>
        <p:spPr>
          <a:xfrm>
            <a:off x="11669678" y="6408742"/>
            <a:ext cx="438652" cy="448830"/>
          </a:xfrm>
        </p:spPr>
        <p:txBody>
          <a:bodyPr/>
          <a:lstStyle/>
          <a:p>
            <a:fld id="{39A857F5-96C8-461D-A78C-38E92FE1C522}" type="slidenum">
              <a:rPr lang="en-US" smtClean="0"/>
              <a:pPr/>
              <a:t>3</a:t>
            </a:fld>
            <a:endParaRPr lang="en-US" dirty="0"/>
          </a:p>
        </p:txBody>
      </p:sp>
      <p:sp>
        <p:nvSpPr>
          <p:cNvPr id="4" name="TextBox 3">
            <a:extLst>
              <a:ext uri="{FF2B5EF4-FFF2-40B4-BE49-F238E27FC236}">
                <a16:creationId xmlns="" xmlns:a16="http://schemas.microsoft.com/office/drawing/2014/main" id="{2D561057-2FC7-4D63-8146-ECA5DDE3F9B7}"/>
              </a:ext>
            </a:extLst>
          </p:cNvPr>
          <p:cNvSpPr txBox="1"/>
          <p:nvPr/>
        </p:nvSpPr>
        <p:spPr>
          <a:xfrm>
            <a:off x="5793759" y="935174"/>
            <a:ext cx="4284955" cy="4678204"/>
          </a:xfrm>
          <a:prstGeom prst="rect">
            <a:avLst/>
          </a:prstGeom>
          <a:noFill/>
        </p:spPr>
        <p:txBody>
          <a:bodyPr wrap="square" rtlCol="0">
            <a:spAutoFit/>
          </a:bodyPr>
          <a:lstStyle/>
          <a:p>
            <a:pPr fontAlgn="base">
              <a:buFont typeface="Wingdings" pitchFamily="2" charset="2"/>
              <a:buChar char="ü"/>
            </a:pPr>
            <a:r>
              <a:rPr lang="en-US" sz="2000" dirty="0" smtClean="0">
                <a:solidFill>
                  <a:schemeClr val="bg1"/>
                </a:solidFill>
              </a:rPr>
              <a:t> Basic Steps involved in Building the recommendation System.</a:t>
            </a:r>
          </a:p>
          <a:p>
            <a:pPr fontAlgn="base"/>
            <a:endParaRPr lang="en-US" sz="2000" dirty="0" smtClean="0">
              <a:solidFill>
                <a:schemeClr val="bg1"/>
              </a:solidFill>
            </a:endParaRPr>
          </a:p>
          <a:p>
            <a:pPr fontAlgn="base">
              <a:buFont typeface="Wingdings" pitchFamily="2" charset="2"/>
              <a:buChar char="ü"/>
            </a:pPr>
            <a:r>
              <a:rPr lang="en-US" sz="2000" dirty="0" smtClean="0">
                <a:solidFill>
                  <a:schemeClr val="bg1"/>
                </a:solidFill>
              </a:rPr>
              <a:t>Popularity Based Recommendation   System Implementation.</a:t>
            </a:r>
          </a:p>
          <a:p>
            <a:pPr fontAlgn="base"/>
            <a:endParaRPr lang="en-US" sz="2000" dirty="0" smtClean="0">
              <a:solidFill>
                <a:schemeClr val="bg1"/>
              </a:solidFill>
            </a:endParaRPr>
          </a:p>
          <a:p>
            <a:pPr fontAlgn="base">
              <a:buFont typeface="Wingdings" pitchFamily="2" charset="2"/>
              <a:buChar char="ü"/>
            </a:pPr>
            <a:r>
              <a:rPr lang="en-US" sz="2000" dirty="0" smtClean="0">
                <a:solidFill>
                  <a:schemeClr val="bg1"/>
                </a:solidFill>
              </a:rPr>
              <a:t>Collaborative Filtering Based Recommendation System Implementation</a:t>
            </a:r>
          </a:p>
          <a:p>
            <a:pPr fontAlgn="base"/>
            <a:endParaRPr lang="en-US" sz="2000" dirty="0" smtClean="0">
              <a:solidFill>
                <a:schemeClr val="bg1"/>
              </a:solidFill>
            </a:endParaRPr>
          </a:p>
          <a:p>
            <a:pPr fontAlgn="base">
              <a:buFont typeface="Wingdings" pitchFamily="2" charset="2"/>
              <a:buChar char="ü"/>
            </a:pPr>
            <a:r>
              <a:rPr lang="en-US" sz="2000" dirty="0" smtClean="0">
                <a:solidFill>
                  <a:schemeClr val="bg1"/>
                </a:solidFill>
              </a:rPr>
              <a:t>Content Based Recommendation System Implementation</a:t>
            </a:r>
          </a:p>
          <a:p>
            <a:pPr fontAlgn="base"/>
            <a:endParaRPr lang="en-US" sz="2000" dirty="0" smtClean="0">
              <a:solidFill>
                <a:schemeClr val="bg1"/>
              </a:solidFill>
            </a:endParaRPr>
          </a:p>
          <a:p>
            <a:pPr fontAlgn="base">
              <a:buFont typeface="Wingdings" pitchFamily="2" charset="2"/>
              <a:buChar char="ü"/>
            </a:pPr>
            <a:r>
              <a:rPr lang="en-US" sz="2000" dirty="0" smtClean="0">
                <a:solidFill>
                  <a:schemeClr val="bg1"/>
                </a:solidFill>
              </a:rPr>
              <a:t> Future scope of improvements.</a:t>
            </a:r>
          </a:p>
          <a:p>
            <a:pPr marL="285750" indent="-285750"/>
            <a:endParaRPr lang="en-IN" dirty="0"/>
          </a:p>
        </p:txBody>
      </p:sp>
    </p:spTree>
    <p:extLst>
      <p:ext uri="{BB962C8B-B14F-4D97-AF65-F5344CB8AC3E}">
        <p14:creationId xmlns="" xmlns:p14="http://schemas.microsoft.com/office/powerpoint/2010/main" val="738980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4" name="TextBox 3"/>
          <p:cNvSpPr txBox="1"/>
          <p:nvPr/>
        </p:nvSpPr>
        <p:spPr>
          <a:xfrm>
            <a:off x="0" y="313508"/>
            <a:ext cx="8530045"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b="1" dirty="0" smtClean="0">
                <a:ln w="17780" cmpd="sng">
                  <a:solidFill>
                    <a:srgbClr val="FFFFFF"/>
                  </a:solidFill>
                  <a:prstDash val="solid"/>
                  <a:miter lim="800000"/>
                </a:ln>
                <a:solidFill>
                  <a:schemeClr val="bg1"/>
                </a:solidFill>
                <a:effectLst>
                  <a:outerShdw blurRad="50800" algn="tl" rotWithShape="0">
                    <a:srgbClr val="000000"/>
                  </a:outerShdw>
                </a:effectLst>
                <a:latin typeface="Arial Rounded MT Bold" pitchFamily="34" charset="0"/>
              </a:rPr>
              <a:t>BASIC STEPS PERFORMED TO BUILD A RECOMMENDATION SYSTEM</a:t>
            </a:r>
            <a:endParaRPr lang="en-US" b="1" dirty="0">
              <a:ln w="17780" cmpd="sng">
                <a:solidFill>
                  <a:srgbClr val="FFFFFF"/>
                </a:solidFill>
                <a:prstDash val="solid"/>
                <a:miter lim="800000"/>
              </a:ln>
              <a:solidFill>
                <a:schemeClr val="bg1"/>
              </a:solidFill>
              <a:effectLst>
                <a:outerShdw blurRad="50800" algn="tl" rotWithShape="0">
                  <a:srgbClr val="000000"/>
                </a:outerShdw>
              </a:effectLst>
              <a:latin typeface="Arial Rounded MT Bold" pitchFamily="34" charset="0"/>
            </a:endParaRPr>
          </a:p>
        </p:txBody>
      </p:sp>
      <p:sp>
        <p:nvSpPr>
          <p:cNvPr id="5" name="TextBox 4"/>
          <p:cNvSpPr txBox="1"/>
          <p:nvPr/>
        </p:nvSpPr>
        <p:spPr>
          <a:xfrm>
            <a:off x="0" y="687433"/>
            <a:ext cx="6230983" cy="6740307"/>
          </a:xfrm>
          <a:prstGeom prst="rect">
            <a:avLst/>
          </a:prstGeom>
          <a:noFill/>
        </p:spPr>
        <p:txBody>
          <a:bodyPr wrap="square" rtlCol="0">
            <a:spAutoFit/>
          </a:bodyPr>
          <a:lstStyle/>
          <a:p>
            <a:pPr>
              <a:buFont typeface="Wingdings" pitchFamily="2" charset="2"/>
              <a:buChar char="ü"/>
            </a:pPr>
            <a:r>
              <a:rPr lang="en-US" dirty="0" smtClean="0"/>
              <a:t>  Importing all the necessary Libraries.</a:t>
            </a:r>
          </a:p>
          <a:p>
            <a:pPr>
              <a:buFont typeface="Wingdings" pitchFamily="2" charset="2"/>
              <a:buChar char="ü"/>
            </a:pPr>
            <a:r>
              <a:rPr lang="en-US" dirty="0" smtClean="0"/>
              <a:t> </a:t>
            </a:r>
            <a:r>
              <a:rPr lang="en-US" dirty="0" smtClean="0"/>
              <a:t>Reading the Data</a:t>
            </a:r>
          </a:p>
          <a:p>
            <a:pPr>
              <a:buFont typeface="Wingdings" pitchFamily="2" charset="2"/>
              <a:buChar char="ü"/>
            </a:pPr>
            <a:r>
              <a:rPr lang="en-US" dirty="0" smtClean="0"/>
              <a:t> </a:t>
            </a:r>
            <a:r>
              <a:rPr lang="en-US" dirty="0" smtClean="0"/>
              <a:t>Performing Exploring Data analysis.</a:t>
            </a:r>
          </a:p>
          <a:p>
            <a:pPr>
              <a:buFont typeface="Wingdings" pitchFamily="2" charset="2"/>
              <a:buChar char="ü"/>
            </a:pPr>
            <a:r>
              <a:rPr lang="en-US" dirty="0" smtClean="0"/>
              <a:t> </a:t>
            </a:r>
            <a:r>
              <a:rPr lang="en-US" dirty="0" smtClean="0"/>
              <a:t> Sorting according to  characteristics </a:t>
            </a:r>
            <a:r>
              <a:rPr lang="en-US" dirty="0" smtClean="0"/>
              <a:t>of Different </a:t>
            </a:r>
            <a:r>
              <a:rPr lang="en-US" dirty="0" smtClean="0"/>
              <a:t>Genres.</a:t>
            </a:r>
          </a:p>
          <a:p>
            <a:pPr>
              <a:buFont typeface="Wingdings" pitchFamily="2" charset="2"/>
              <a:buChar char="ü"/>
            </a:pPr>
            <a:r>
              <a:rPr lang="en-US" dirty="0" smtClean="0"/>
              <a:t> Clustering Genres with </a:t>
            </a:r>
            <a:r>
              <a:rPr lang="en-US" dirty="0" smtClean="0"/>
              <a:t>K-Means</a:t>
            </a:r>
          </a:p>
          <a:p>
            <a:pPr>
              <a:buFont typeface="Wingdings" pitchFamily="2" charset="2"/>
              <a:buChar char="ü"/>
            </a:pPr>
            <a:r>
              <a:rPr lang="en-US" dirty="0" smtClean="0"/>
              <a:t> Visualizing the Genre </a:t>
            </a:r>
            <a:r>
              <a:rPr lang="en-US" dirty="0" smtClean="0"/>
              <a:t>Clusters.</a:t>
            </a:r>
            <a:endParaRPr lang="en-US" dirty="0" smtClean="0"/>
          </a:p>
          <a:p>
            <a:pPr>
              <a:buFont typeface="Wingdings" pitchFamily="2" charset="2"/>
              <a:buChar char="ü"/>
            </a:pPr>
            <a:r>
              <a:rPr lang="en-US" b="1" dirty="0" smtClean="0"/>
              <a:t>Building </a:t>
            </a:r>
            <a:r>
              <a:rPr lang="en-US" b="1" dirty="0" smtClean="0"/>
              <a:t>a Content-Based Recommender </a:t>
            </a:r>
            <a:r>
              <a:rPr lang="en-US" b="1" dirty="0" smtClean="0"/>
              <a:t>System:</a:t>
            </a:r>
            <a:endParaRPr lang="en-US" b="1" dirty="0" smtClean="0"/>
          </a:p>
          <a:p>
            <a:r>
              <a:rPr lang="en-US" dirty="0" smtClean="0"/>
              <a:t>Based on the analysis and visualizations in the previous section, it’s clear that similar genres tend to have data points that are located close to each other while similar types of songs are also clustered together</a:t>
            </a:r>
            <a:r>
              <a:rPr lang="en-US" dirty="0" smtClean="0"/>
              <a:t>.</a:t>
            </a:r>
          </a:p>
          <a:p>
            <a:pPr>
              <a:buFont typeface="Wingdings" pitchFamily="2" charset="2"/>
              <a:buChar char="ü"/>
            </a:pPr>
            <a:r>
              <a:rPr lang="en-US" b="1" dirty="0" smtClean="0"/>
              <a:t>Building a collaborative based model:</a:t>
            </a:r>
          </a:p>
          <a:p>
            <a:r>
              <a:rPr lang="en-US" dirty="0" smtClean="0"/>
              <a:t>is </a:t>
            </a:r>
            <a:r>
              <a:rPr lang="en-US" dirty="0" smtClean="0"/>
              <a:t>a method of making automatic predictions </a:t>
            </a:r>
            <a:r>
              <a:rPr lang="en-US" dirty="0" smtClean="0"/>
              <a:t>about </a:t>
            </a:r>
            <a:r>
              <a:rPr lang="en-US" dirty="0" smtClean="0"/>
              <a:t>the interests of a user by collecting preferences or taste information from many users </a:t>
            </a:r>
            <a:r>
              <a:rPr lang="en-US" dirty="0" smtClean="0"/>
              <a:t>.</a:t>
            </a:r>
            <a:endParaRPr lang="en-US" b="1" dirty="0" smtClean="0"/>
          </a:p>
          <a:p>
            <a:pPr>
              <a:buFont typeface="Wingdings" pitchFamily="2" charset="2"/>
              <a:buChar char="ü"/>
            </a:pPr>
            <a:r>
              <a:rPr lang="en-US" b="1" dirty="0" smtClean="0"/>
              <a:t> </a:t>
            </a:r>
            <a:r>
              <a:rPr lang="en-US" b="1" dirty="0" smtClean="0"/>
              <a:t>Building a popularity Based Model system:</a:t>
            </a:r>
          </a:p>
          <a:p>
            <a:r>
              <a:rPr lang="en-US" dirty="0" smtClean="0"/>
              <a:t>works with the trend. It basically uses the items which are in trend right now.</a:t>
            </a:r>
            <a:endParaRPr lang="en-US" b="1" dirty="0" smtClean="0"/>
          </a:p>
          <a:p>
            <a:pPr>
              <a:buFont typeface="Wingdings" pitchFamily="2" charset="2"/>
              <a:buChar char="ü"/>
            </a:pPr>
            <a:r>
              <a:rPr lang="en-US" dirty="0" smtClean="0"/>
              <a:t> </a:t>
            </a:r>
            <a:r>
              <a:rPr lang="en-US" dirty="0" smtClean="0"/>
              <a:t>Analyzing the overall model build to ensure the working of recommendation System.</a:t>
            </a:r>
          </a:p>
          <a:p>
            <a:r>
              <a:rPr lang="en-US" dirty="0" smtClean="0"/>
              <a:t> </a:t>
            </a:r>
          </a:p>
          <a:p>
            <a:pPr>
              <a:buFont typeface="Wingdings" pitchFamily="2" charset="2"/>
              <a:buChar char="ü"/>
            </a:pPr>
            <a:endParaRPr lang="en-US" dirty="0" smtClean="0"/>
          </a:p>
          <a:p>
            <a:pPr>
              <a:buFont typeface="Wingdings" pitchFamily="2" charset="2"/>
              <a:buChar char="ü"/>
            </a:pPr>
            <a:endParaRPr lang="en-US" dirty="0" smtClean="0"/>
          </a:p>
          <a:p>
            <a:pPr>
              <a:buFont typeface="Wingdings" pitchFamily="2" charset="2"/>
              <a:buChar char="ü"/>
            </a:pPr>
            <a:endParaRPr lang="en-US" dirty="0"/>
          </a:p>
        </p:txBody>
      </p:sp>
      <p:pic>
        <p:nvPicPr>
          <p:cNvPr id="6" name="Picture 2" descr="What is the origin / meaning of the icon used for &amp;quot;database&amp;quot;? - User  Experience Stack Exchange">
            <a:extLst>
              <a:ext uri="{FF2B5EF4-FFF2-40B4-BE49-F238E27FC236}">
                <a16:creationId xmlns="" xmlns:a16="http://schemas.microsoft.com/office/drawing/2014/main" id="{CC02CAE0-0BCE-42A0-AFFD-010D6E5F09A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652797" y="875211"/>
            <a:ext cx="954292" cy="91351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685521A0-97CA-4E31-905C-3368C19E96BB}"/>
              </a:ext>
            </a:extLst>
          </p:cNvPr>
          <p:cNvSpPr txBox="1"/>
          <p:nvPr/>
        </p:nvSpPr>
        <p:spPr>
          <a:xfrm>
            <a:off x="9726123" y="1082130"/>
            <a:ext cx="2894120" cy="369332"/>
          </a:xfrm>
          <a:prstGeom prst="rect">
            <a:avLst/>
          </a:prstGeom>
          <a:noFill/>
        </p:spPr>
        <p:txBody>
          <a:bodyPr wrap="square" rtlCol="0">
            <a:spAutoFit/>
          </a:bodyPr>
          <a:lstStyle/>
          <a:p>
            <a:r>
              <a:rPr lang="en-US" dirty="0"/>
              <a:t>Analysis of Dataset</a:t>
            </a:r>
            <a:endParaRPr lang="en-IN" dirty="0"/>
          </a:p>
        </p:txBody>
      </p:sp>
      <p:pic>
        <p:nvPicPr>
          <p:cNvPr id="10" name="Picture 4" descr="Light bulb idea Royalty Free Vector Image - VectorStock">
            <a:extLst>
              <a:ext uri="{FF2B5EF4-FFF2-40B4-BE49-F238E27FC236}">
                <a16:creationId xmlns="" xmlns:a16="http://schemas.microsoft.com/office/drawing/2014/main" id="{963A02B7-D9E9-42F2-90A1-BCFDAB9832CD}"/>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623542" y="2063931"/>
            <a:ext cx="1004628" cy="1066332"/>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Box 11">
            <a:extLst>
              <a:ext uri="{FF2B5EF4-FFF2-40B4-BE49-F238E27FC236}">
                <a16:creationId xmlns="" xmlns:a16="http://schemas.microsoft.com/office/drawing/2014/main" id="{883587B4-DBE3-45DA-B066-077C7E8E01C5}"/>
              </a:ext>
            </a:extLst>
          </p:cNvPr>
          <p:cNvSpPr txBox="1"/>
          <p:nvPr/>
        </p:nvSpPr>
        <p:spPr>
          <a:xfrm>
            <a:off x="9637057" y="2148396"/>
            <a:ext cx="2790074" cy="646331"/>
          </a:xfrm>
          <a:prstGeom prst="rect">
            <a:avLst/>
          </a:prstGeom>
          <a:noFill/>
        </p:spPr>
        <p:txBody>
          <a:bodyPr wrap="square" rtlCol="0">
            <a:spAutoFit/>
          </a:bodyPr>
          <a:lstStyle/>
          <a:p>
            <a:r>
              <a:rPr lang="en-US" dirty="0"/>
              <a:t>Implementation of popularity based Model</a:t>
            </a:r>
            <a:endParaRPr lang="en-IN" dirty="0"/>
          </a:p>
        </p:txBody>
      </p:sp>
      <p:pic>
        <p:nvPicPr>
          <p:cNvPr id="13" name="Picture 6" descr="Organizational Structure | Building Stronger Partners Blog">
            <a:extLst>
              <a:ext uri="{FF2B5EF4-FFF2-40B4-BE49-F238E27FC236}">
                <a16:creationId xmlns="" xmlns:a16="http://schemas.microsoft.com/office/drawing/2014/main" id="{A305CC71-8DB6-4300-8CC8-41C1E31E835D}"/>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8619962" y="3801290"/>
            <a:ext cx="1144493" cy="695931"/>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8" descr="Vector Cartoon Group Of People Icon In Comic Style Persons Sign  Illustration Pictogram People Business Splash Effect Concept Stock  Illustration - Download Image Now - iStock">
            <a:extLst>
              <a:ext uri="{FF2B5EF4-FFF2-40B4-BE49-F238E27FC236}">
                <a16:creationId xmlns="" xmlns:a16="http://schemas.microsoft.com/office/drawing/2014/main" id="{0027AAC0-734A-439C-BED1-8D1186F64C7D}"/>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8563448" y="5107577"/>
            <a:ext cx="1359250" cy="924434"/>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TextBox 16">
            <a:extLst>
              <a:ext uri="{FF2B5EF4-FFF2-40B4-BE49-F238E27FC236}">
                <a16:creationId xmlns="" xmlns:a16="http://schemas.microsoft.com/office/drawing/2014/main" id="{FFBC7D19-A18C-4B49-85EB-04AF24E52293}"/>
              </a:ext>
            </a:extLst>
          </p:cNvPr>
          <p:cNvSpPr txBox="1"/>
          <p:nvPr/>
        </p:nvSpPr>
        <p:spPr>
          <a:xfrm>
            <a:off x="9821916" y="3769331"/>
            <a:ext cx="2539901" cy="646331"/>
          </a:xfrm>
          <a:prstGeom prst="rect">
            <a:avLst/>
          </a:prstGeom>
          <a:noFill/>
        </p:spPr>
        <p:txBody>
          <a:bodyPr wrap="square" rtlCol="0">
            <a:spAutoFit/>
          </a:bodyPr>
          <a:lstStyle/>
          <a:p>
            <a:r>
              <a:rPr lang="en-US" dirty="0"/>
              <a:t>Implementation of content Based model</a:t>
            </a:r>
            <a:endParaRPr lang="en-IN" dirty="0"/>
          </a:p>
        </p:txBody>
      </p:sp>
      <p:sp>
        <p:nvSpPr>
          <p:cNvPr id="18" name="TextBox 17">
            <a:extLst>
              <a:ext uri="{FF2B5EF4-FFF2-40B4-BE49-F238E27FC236}">
                <a16:creationId xmlns="" xmlns:a16="http://schemas.microsoft.com/office/drawing/2014/main" id="{188CCD4B-11C7-4B6D-A65F-1E5DDB0A219D}"/>
              </a:ext>
            </a:extLst>
          </p:cNvPr>
          <p:cNvSpPr txBox="1"/>
          <p:nvPr/>
        </p:nvSpPr>
        <p:spPr>
          <a:xfrm>
            <a:off x="10075563" y="5230470"/>
            <a:ext cx="2299317" cy="646331"/>
          </a:xfrm>
          <a:prstGeom prst="rect">
            <a:avLst/>
          </a:prstGeom>
          <a:noFill/>
        </p:spPr>
        <p:txBody>
          <a:bodyPr wrap="square" rtlCol="0">
            <a:spAutoFit/>
          </a:bodyPr>
          <a:lstStyle/>
          <a:p>
            <a:r>
              <a:rPr lang="en-US" dirty="0"/>
              <a:t>Implementation of collaborative model</a:t>
            </a:r>
            <a:endParaRPr lang="en-IN" dirty="0"/>
          </a:p>
        </p:txBody>
      </p:sp>
      <p:cxnSp>
        <p:nvCxnSpPr>
          <p:cNvPr id="20" name="Straight Connector 19"/>
          <p:cNvCxnSpPr/>
          <p:nvPr/>
        </p:nvCxnSpPr>
        <p:spPr>
          <a:xfrm>
            <a:off x="7445829" y="836023"/>
            <a:ext cx="65314" cy="60219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arallelogram 20">
            <a:extLst>
              <a:ext uri="{FF2B5EF4-FFF2-40B4-BE49-F238E27FC236}">
                <a16:creationId xmlns:a16="http://schemas.microsoft.com/office/drawing/2014/main" xmlns="" id="{92AFAE98-5CC3-460E-91D2-1CBB791CAAF8}"/>
              </a:ext>
            </a:extLst>
          </p:cNvPr>
          <p:cNvSpPr/>
          <p:nvPr/>
        </p:nvSpPr>
        <p:spPr>
          <a:xfrm>
            <a:off x="643450" y="4321176"/>
            <a:ext cx="3546079" cy="1044003"/>
          </a:xfrm>
          <a:prstGeom prst="parallelogram">
            <a:avLst>
              <a:gd name="adj" fmla="val 57275"/>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2" name="Parallelogram 21">
            <a:extLst>
              <a:ext uri="{FF2B5EF4-FFF2-40B4-BE49-F238E27FC236}">
                <a16:creationId xmlns:a16="http://schemas.microsoft.com/office/drawing/2014/main" xmlns="" id="{A6503283-8F31-4835-943A-9E98722CA5E2}"/>
              </a:ext>
            </a:extLst>
          </p:cNvPr>
          <p:cNvSpPr/>
          <p:nvPr/>
        </p:nvSpPr>
        <p:spPr>
          <a:xfrm>
            <a:off x="4598399" y="4295777"/>
            <a:ext cx="3546079" cy="1044003"/>
          </a:xfrm>
          <a:prstGeom prst="parallelogram">
            <a:avLst>
              <a:gd name="adj" fmla="val 57275"/>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Parallelogram 22">
            <a:extLst>
              <a:ext uri="{FF2B5EF4-FFF2-40B4-BE49-F238E27FC236}">
                <a16:creationId xmlns:a16="http://schemas.microsoft.com/office/drawing/2014/main" xmlns="" id="{658A977E-F362-41F3-A71F-945ECA9A9C08}"/>
              </a:ext>
            </a:extLst>
          </p:cNvPr>
          <p:cNvSpPr/>
          <p:nvPr/>
        </p:nvSpPr>
        <p:spPr>
          <a:xfrm>
            <a:off x="8586314" y="4295777"/>
            <a:ext cx="3546079" cy="1044003"/>
          </a:xfrm>
          <a:prstGeom prst="parallelogram">
            <a:avLst>
              <a:gd name="adj" fmla="val 57275"/>
            </a:avLst>
          </a:prstGeom>
          <a:gradFill>
            <a:gsLst>
              <a:gs pos="0">
                <a:schemeClr val="tx1">
                  <a:alpha val="0"/>
                </a:schemeClr>
              </a:gs>
              <a:gs pos="100000">
                <a:schemeClr val="tx1">
                  <a:alpha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a:extLst>
              <a:ext uri="{FF2B5EF4-FFF2-40B4-BE49-F238E27FC236}">
                <a16:creationId xmlns:a16="http://schemas.microsoft.com/office/drawing/2014/main" xmlns="" id="{2C2BFAE1-45D3-4B3B-81D2-0BF25FA84FB8}"/>
              </a:ext>
            </a:extLst>
          </p:cNvPr>
          <p:cNvSpPr>
            <a:spLocks noGrp="1"/>
          </p:cNvSpPr>
          <p:nvPr>
            <p:ph type="title"/>
          </p:nvPr>
        </p:nvSpPr>
        <p:spPr/>
        <p:txBody>
          <a:bodyPr/>
          <a:lstStyle/>
          <a:p>
            <a:r>
              <a:rPr lang="en-US" b="1" dirty="0" smtClean="0"/>
              <a:t>Comparison </a:t>
            </a:r>
            <a:r>
              <a:rPr lang="en-US" b="1" dirty="0" smtClean="0"/>
              <a:t>Between Model Implementation</a:t>
            </a:r>
            <a:endParaRPr lang="en-US" b="1" dirty="0"/>
          </a:p>
        </p:txBody>
      </p:sp>
      <p:sp>
        <p:nvSpPr>
          <p:cNvPr id="5" name="Right Triangle 4">
            <a:extLst>
              <a:ext uri="{FF2B5EF4-FFF2-40B4-BE49-F238E27FC236}">
                <a16:creationId xmlns:a16="http://schemas.microsoft.com/office/drawing/2014/main" xmlns="" id="{D342A894-1F25-40DF-BDF2-E1F774FE55DD}"/>
              </a:ext>
            </a:extLst>
          </p:cNvPr>
          <p:cNvSpPr/>
          <p:nvPr/>
        </p:nvSpPr>
        <p:spPr>
          <a:xfrm flipH="1" flipV="1">
            <a:off x="234578" y="2485852"/>
            <a:ext cx="408871" cy="228599"/>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 name="Rectangle 2">
            <a:extLst>
              <a:ext uri="{FF2B5EF4-FFF2-40B4-BE49-F238E27FC236}">
                <a16:creationId xmlns:a16="http://schemas.microsoft.com/office/drawing/2014/main" xmlns="" id="{35676C20-4CA7-4B55-B846-C0251D709E8A}"/>
              </a:ext>
            </a:extLst>
          </p:cNvPr>
          <p:cNvSpPr/>
          <p:nvPr/>
        </p:nvSpPr>
        <p:spPr>
          <a:xfrm>
            <a:off x="643449" y="2319486"/>
            <a:ext cx="2715491" cy="3976811"/>
          </a:xfrm>
          <a:prstGeom prst="rect">
            <a:avLst/>
          </a:prstGeom>
          <a:solidFill>
            <a:schemeClr val="bg1"/>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342900" rIns="137160" bIns="68580" numCol="1" spcCol="0" rtlCol="0" fromWordArt="0" anchor="t" anchorCtr="0" forceAA="0" compatLnSpc="1">
            <a:prstTxWarp prst="textNoShape">
              <a:avLst/>
            </a:prstTxWarp>
            <a:noAutofit/>
          </a:bodyPr>
          <a:lstStyle/>
          <a:p>
            <a:pPr algn="just">
              <a:spcBef>
                <a:spcPts val="1350"/>
              </a:spcBef>
              <a:buFont typeface="Wingdings" pitchFamily="2" charset="2"/>
              <a:buChar char="§"/>
            </a:pPr>
            <a:r>
              <a:rPr lang="en-US" sz="1200" dirty="0" smtClean="0">
                <a:solidFill>
                  <a:schemeClr val="tx1"/>
                </a:solidFill>
              </a:rPr>
              <a:t>   </a:t>
            </a:r>
            <a:r>
              <a:rPr lang="en-US" sz="1200" b="1" dirty="0" smtClean="0">
                <a:solidFill>
                  <a:schemeClr val="tx1"/>
                </a:solidFill>
              </a:rPr>
              <a:t>Content</a:t>
            </a:r>
            <a:r>
              <a:rPr lang="en-US" sz="1200" dirty="0" smtClean="0">
                <a:solidFill>
                  <a:schemeClr val="tx1"/>
                </a:solidFill>
              </a:rPr>
              <a:t>-</a:t>
            </a:r>
            <a:r>
              <a:rPr lang="en-US" sz="1200" b="1" dirty="0" smtClean="0">
                <a:solidFill>
                  <a:schemeClr val="tx1"/>
                </a:solidFill>
              </a:rPr>
              <a:t>based</a:t>
            </a:r>
            <a:r>
              <a:rPr lang="en-US" sz="1200" dirty="0" smtClean="0">
                <a:solidFill>
                  <a:schemeClr val="tx1"/>
                </a:solidFill>
              </a:rPr>
              <a:t> filtering, makes recommendations </a:t>
            </a:r>
            <a:r>
              <a:rPr lang="en-US" sz="1200" b="1" dirty="0" smtClean="0">
                <a:solidFill>
                  <a:schemeClr val="tx1"/>
                </a:solidFill>
              </a:rPr>
              <a:t>based</a:t>
            </a:r>
            <a:r>
              <a:rPr lang="en-US" sz="1200" dirty="0" smtClean="0">
                <a:solidFill>
                  <a:schemeClr val="tx1"/>
                </a:solidFill>
              </a:rPr>
              <a:t> on user preferences for product </a:t>
            </a:r>
            <a:r>
              <a:rPr lang="en-US" sz="1200" dirty="0" smtClean="0">
                <a:solidFill>
                  <a:schemeClr val="tx1"/>
                </a:solidFill>
              </a:rPr>
              <a:t>features.</a:t>
            </a:r>
          </a:p>
          <a:p>
            <a:pPr algn="just">
              <a:spcBef>
                <a:spcPts val="1350"/>
              </a:spcBef>
              <a:buFont typeface="Wingdings" pitchFamily="2" charset="2"/>
              <a:buChar char="§"/>
            </a:pPr>
            <a:r>
              <a:rPr lang="en-US" sz="1200" dirty="0" smtClean="0">
                <a:solidFill>
                  <a:schemeClr val="tx1"/>
                </a:solidFill>
              </a:rPr>
              <a:t> </a:t>
            </a:r>
            <a:r>
              <a:rPr lang="en-US" sz="1200" dirty="0" smtClean="0">
                <a:solidFill>
                  <a:schemeClr val="tx1"/>
                </a:solidFill>
              </a:rPr>
              <a:t>Usually it constructs and then compare user-profile and item-profile using the content of shared attribute space. For example, for a movie, you represent it with the movie stars in it and the </a:t>
            </a:r>
            <a:r>
              <a:rPr lang="en-US" sz="1200" dirty="0" smtClean="0">
                <a:solidFill>
                  <a:schemeClr val="tx1"/>
                </a:solidFill>
              </a:rPr>
              <a:t>genres.</a:t>
            </a:r>
          </a:p>
          <a:p>
            <a:pPr>
              <a:buFont typeface="Wingdings" pitchFamily="2" charset="2"/>
              <a:buChar char="§"/>
            </a:pPr>
            <a:r>
              <a:rPr lang="en-US" sz="1200" dirty="0" smtClean="0">
                <a:solidFill>
                  <a:schemeClr val="tx1"/>
                </a:solidFill>
              </a:rPr>
              <a:t> </a:t>
            </a:r>
            <a:r>
              <a:rPr lang="en-US" sz="1200" dirty="0" smtClean="0">
                <a:solidFill>
                  <a:schemeClr val="tx1"/>
                </a:solidFill>
              </a:rPr>
              <a:t>T</a:t>
            </a:r>
            <a:r>
              <a:rPr lang="en-US" sz="1200" dirty="0" smtClean="0">
                <a:solidFill>
                  <a:schemeClr val="tx1"/>
                </a:solidFill>
              </a:rPr>
              <a:t>he </a:t>
            </a:r>
            <a:r>
              <a:rPr lang="en-US" sz="1200" dirty="0" smtClean="0">
                <a:solidFill>
                  <a:schemeClr val="tx1"/>
                </a:solidFill>
              </a:rPr>
              <a:t>user’s preferences is built by </a:t>
            </a:r>
            <a:r>
              <a:rPr lang="en-US" sz="1200" dirty="0" smtClean="0">
                <a:solidFill>
                  <a:schemeClr val="tx1"/>
                </a:solidFill>
              </a:rPr>
              <a:t>analyzing </a:t>
            </a:r>
            <a:r>
              <a:rPr lang="en-US" sz="1200" dirty="0" smtClean="0">
                <a:solidFill>
                  <a:schemeClr val="tx1"/>
                </a:solidFill>
              </a:rPr>
              <a:t>the attributes of his/her previously rated items </a:t>
            </a:r>
          </a:p>
          <a:p>
            <a:r>
              <a:rPr lang="en-US" sz="1200" dirty="0" smtClean="0">
                <a:solidFill>
                  <a:schemeClr val="tx1"/>
                </a:solidFill>
              </a:rPr>
              <a:t>This user profile is then used to predict the user’s interest in items by matching attributes in the </a:t>
            </a:r>
          </a:p>
          <a:p>
            <a:r>
              <a:rPr lang="en-US" sz="1200" dirty="0" smtClean="0">
                <a:solidFill>
                  <a:schemeClr val="tx1"/>
                </a:solidFill>
              </a:rPr>
              <a:t>user profile with the items’ attributes </a:t>
            </a:r>
          </a:p>
          <a:p>
            <a:pPr algn="just">
              <a:spcBef>
                <a:spcPts val="1350"/>
              </a:spcBef>
              <a:buFont typeface="Wingdings" pitchFamily="2" charset="2"/>
              <a:buChar char="§"/>
            </a:pPr>
            <a:endParaRPr lang="en-US" sz="1200" dirty="0">
              <a:solidFill>
                <a:schemeClr val="tx1"/>
              </a:solidFill>
            </a:endParaRPr>
          </a:p>
        </p:txBody>
      </p:sp>
      <p:sp>
        <p:nvSpPr>
          <p:cNvPr id="39" name="Right Triangle 38">
            <a:extLst>
              <a:ext uri="{FF2B5EF4-FFF2-40B4-BE49-F238E27FC236}">
                <a16:creationId xmlns:a16="http://schemas.microsoft.com/office/drawing/2014/main" xmlns="" id="{565B680D-617B-4A8A-A1F3-6995192C2CCF}"/>
              </a:ext>
            </a:extLst>
          </p:cNvPr>
          <p:cNvSpPr/>
          <p:nvPr/>
        </p:nvSpPr>
        <p:spPr>
          <a:xfrm flipH="1" flipV="1">
            <a:off x="4189529" y="2485852"/>
            <a:ext cx="408871" cy="228599"/>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Rectangle 39">
            <a:extLst>
              <a:ext uri="{FF2B5EF4-FFF2-40B4-BE49-F238E27FC236}">
                <a16:creationId xmlns:a16="http://schemas.microsoft.com/office/drawing/2014/main" xmlns="" id="{D119D3C7-6C0F-4676-9635-325AC42CA380}"/>
              </a:ext>
            </a:extLst>
          </p:cNvPr>
          <p:cNvSpPr/>
          <p:nvPr/>
        </p:nvSpPr>
        <p:spPr>
          <a:xfrm>
            <a:off x="4598399" y="2319487"/>
            <a:ext cx="2715491" cy="3950684"/>
          </a:xfrm>
          <a:prstGeom prst="rect">
            <a:avLst/>
          </a:prstGeom>
          <a:solidFill>
            <a:schemeClr val="bg1"/>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342900" rIns="137160" bIns="68580" numCol="1" spcCol="0" rtlCol="0" fromWordArt="0" anchor="t" anchorCtr="0" forceAA="0" compatLnSpc="1">
            <a:prstTxWarp prst="textNoShape">
              <a:avLst/>
            </a:prstTxWarp>
            <a:noAutofit/>
          </a:bodyPr>
          <a:lstStyle/>
          <a:p>
            <a:pPr algn="just">
              <a:spcBef>
                <a:spcPts val="1350"/>
              </a:spcBef>
              <a:buFont typeface="Wingdings" pitchFamily="2" charset="2"/>
              <a:buChar char="§"/>
            </a:pPr>
            <a:r>
              <a:rPr lang="en-US" sz="1200" dirty="0" smtClean="0">
                <a:solidFill>
                  <a:schemeClr val="tx1">
                    <a:lumMod val="50000"/>
                    <a:lumOff val="50000"/>
                  </a:schemeClr>
                </a:solidFill>
              </a:rPr>
              <a:t> </a:t>
            </a:r>
            <a:r>
              <a:rPr lang="en-US" sz="1200" b="1" dirty="0" smtClean="0">
                <a:solidFill>
                  <a:schemeClr val="tx1">
                    <a:lumMod val="85000"/>
                    <a:lumOff val="15000"/>
                  </a:schemeClr>
                </a:solidFill>
              </a:rPr>
              <a:t>Collaborative</a:t>
            </a:r>
            <a:r>
              <a:rPr lang="en-US" sz="1200" dirty="0" smtClean="0">
                <a:solidFill>
                  <a:schemeClr val="tx1">
                    <a:lumMod val="85000"/>
                    <a:lumOff val="15000"/>
                  </a:schemeClr>
                </a:solidFill>
              </a:rPr>
              <a:t> filtering mimics user-to-user recommendations. It predicts users preferences as a linear, weighted combination </a:t>
            </a:r>
            <a:r>
              <a:rPr lang="en-US" sz="1200" b="1" dirty="0" smtClean="0">
                <a:solidFill>
                  <a:schemeClr val="tx1">
                    <a:lumMod val="85000"/>
                    <a:lumOff val="15000"/>
                  </a:schemeClr>
                </a:solidFill>
              </a:rPr>
              <a:t>of</a:t>
            </a:r>
            <a:r>
              <a:rPr lang="en-US" sz="1200" dirty="0" smtClean="0">
                <a:solidFill>
                  <a:schemeClr val="tx1">
                    <a:lumMod val="85000"/>
                    <a:lumOff val="15000"/>
                  </a:schemeClr>
                </a:solidFill>
              </a:rPr>
              <a:t> other user preferences</a:t>
            </a:r>
            <a:r>
              <a:rPr lang="en-US" sz="1200" dirty="0" smtClean="0">
                <a:solidFill>
                  <a:schemeClr val="tx1">
                    <a:lumMod val="85000"/>
                    <a:lumOff val="15000"/>
                  </a:schemeClr>
                </a:solidFill>
              </a:rPr>
              <a:t>.</a:t>
            </a:r>
          </a:p>
          <a:p>
            <a:pPr algn="just">
              <a:spcBef>
                <a:spcPts val="1350"/>
              </a:spcBef>
              <a:buFont typeface="Wingdings" pitchFamily="2" charset="2"/>
              <a:buChar char="§"/>
            </a:pPr>
            <a:r>
              <a:rPr lang="en-US" sz="1200" dirty="0" smtClean="0">
                <a:solidFill>
                  <a:schemeClr val="tx1">
                    <a:lumMod val="85000"/>
                    <a:lumOff val="15000"/>
                  </a:schemeClr>
                </a:solidFill>
              </a:rPr>
              <a:t> </a:t>
            </a:r>
            <a:r>
              <a:rPr lang="en-US" sz="1200" dirty="0" smtClean="0">
                <a:solidFill>
                  <a:schemeClr val="tx1"/>
                </a:solidFill>
              </a:rPr>
              <a:t> They exploit behavior of other users and items in terms of transaction history, ratings, selection and purchase information. Other users behavior and preferences over the items are used to recommend items to the new users</a:t>
            </a:r>
            <a:r>
              <a:rPr lang="en-US" sz="1200" dirty="0" smtClean="0">
                <a:solidFill>
                  <a:schemeClr val="tx1"/>
                </a:solidFill>
              </a:rPr>
              <a:t>.</a:t>
            </a:r>
          </a:p>
          <a:p>
            <a:r>
              <a:rPr lang="en-US" sz="1200" dirty="0" smtClean="0">
                <a:solidFill>
                  <a:schemeClr val="tx1"/>
                </a:solidFill>
              </a:rPr>
              <a:t> </a:t>
            </a:r>
            <a:r>
              <a:rPr lang="en-US" sz="1200" dirty="0" smtClean="0"/>
              <a:t>A typical collaborative filtering </a:t>
            </a:r>
          </a:p>
          <a:p>
            <a:pPr>
              <a:buFont typeface="Wingdings" pitchFamily="2" charset="2"/>
              <a:buChar char="§"/>
            </a:pPr>
            <a:r>
              <a:rPr lang="en-US" sz="1200" dirty="0" smtClean="0">
                <a:solidFill>
                  <a:schemeClr val="tx1"/>
                </a:solidFill>
              </a:rPr>
              <a:t>Recommender </a:t>
            </a:r>
            <a:r>
              <a:rPr lang="en-US" sz="1200" dirty="0" smtClean="0">
                <a:solidFill>
                  <a:schemeClr val="tx1"/>
                </a:solidFill>
              </a:rPr>
              <a:t>system has a list of m users and n items, generating a user-item rating matrix “R” </a:t>
            </a:r>
          </a:p>
          <a:p>
            <a:r>
              <a:rPr lang="en-US" sz="1200" dirty="0" smtClean="0">
                <a:solidFill>
                  <a:schemeClr val="tx1"/>
                </a:solidFill>
              </a:rPr>
              <a:t>to represent users’ preferences of items based on ratings obtained implicitly or explicitly </a:t>
            </a:r>
          </a:p>
          <a:p>
            <a:pPr algn="just">
              <a:spcBef>
                <a:spcPts val="1350"/>
              </a:spcBef>
              <a:buFont typeface="Wingdings" pitchFamily="2" charset="2"/>
              <a:buChar char="§"/>
            </a:pPr>
            <a:endParaRPr lang="en-US" sz="1050" dirty="0">
              <a:solidFill>
                <a:schemeClr val="tx1"/>
              </a:solidFill>
            </a:endParaRPr>
          </a:p>
        </p:txBody>
      </p:sp>
      <p:sp>
        <p:nvSpPr>
          <p:cNvPr id="74" name="Right Triangle 73">
            <a:extLst>
              <a:ext uri="{FF2B5EF4-FFF2-40B4-BE49-F238E27FC236}">
                <a16:creationId xmlns:a16="http://schemas.microsoft.com/office/drawing/2014/main" xmlns="" id="{CEFB4CA7-78CF-449C-986D-826F82960A43}"/>
              </a:ext>
            </a:extLst>
          </p:cNvPr>
          <p:cNvSpPr/>
          <p:nvPr/>
        </p:nvSpPr>
        <p:spPr>
          <a:xfrm flipH="1" flipV="1">
            <a:off x="8177442" y="2485852"/>
            <a:ext cx="408871" cy="228599"/>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75" name="Rectangle 74">
            <a:extLst>
              <a:ext uri="{FF2B5EF4-FFF2-40B4-BE49-F238E27FC236}">
                <a16:creationId xmlns:a16="http://schemas.microsoft.com/office/drawing/2014/main" xmlns="" id="{CA35515A-9D8B-43B0-8232-78961BF46DDC}"/>
              </a:ext>
            </a:extLst>
          </p:cNvPr>
          <p:cNvSpPr/>
          <p:nvPr/>
        </p:nvSpPr>
        <p:spPr>
          <a:xfrm>
            <a:off x="8586313" y="2319486"/>
            <a:ext cx="2715491" cy="3898433"/>
          </a:xfrm>
          <a:prstGeom prst="rect">
            <a:avLst/>
          </a:prstGeom>
          <a:solidFill>
            <a:schemeClr val="bg1"/>
          </a:solid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342900" rIns="137160" bIns="68580" numCol="1" spcCol="0" rtlCol="0" fromWordArt="0" anchor="t" anchorCtr="0" forceAA="0" compatLnSpc="1">
            <a:prstTxWarp prst="textNoShape">
              <a:avLst/>
            </a:prstTxWarp>
            <a:noAutofit/>
          </a:bodyPr>
          <a:lstStyle/>
          <a:p>
            <a:pPr>
              <a:buFont typeface="Wingdings" pitchFamily="2" charset="2"/>
              <a:buChar char="§"/>
            </a:pPr>
            <a:r>
              <a:rPr lang="en-US" sz="1100" dirty="0" smtClean="0">
                <a:solidFill>
                  <a:schemeClr val="tx1">
                    <a:lumMod val="50000"/>
                    <a:lumOff val="50000"/>
                  </a:schemeClr>
                </a:solidFill>
              </a:rPr>
              <a:t>  </a:t>
            </a:r>
            <a:r>
              <a:rPr lang="en-US" sz="1100" dirty="0" smtClean="0">
                <a:solidFill>
                  <a:schemeClr val="tx1"/>
                </a:solidFill>
              </a:rPr>
              <a:t>Implementing </a:t>
            </a:r>
            <a:r>
              <a:rPr lang="en-US" sz="1100" dirty="0" smtClean="0">
                <a:solidFill>
                  <a:schemeClr val="tx1"/>
                </a:solidFill>
              </a:rPr>
              <a:t>popularity-based strategy in recommender systems is a common solution for the </a:t>
            </a:r>
          </a:p>
          <a:p>
            <a:r>
              <a:rPr lang="en-US" sz="1100" dirty="0" smtClean="0">
                <a:solidFill>
                  <a:schemeClr val="tx1"/>
                </a:solidFill>
              </a:rPr>
              <a:t>user cold start problem </a:t>
            </a:r>
            <a:r>
              <a:rPr lang="en-US" sz="1100" dirty="0" smtClean="0">
                <a:solidFill>
                  <a:schemeClr val="tx1"/>
                </a:solidFill>
              </a:rPr>
              <a:t>.</a:t>
            </a:r>
          </a:p>
          <a:p>
            <a:endParaRPr lang="en-US" sz="1100" dirty="0" smtClean="0">
              <a:solidFill>
                <a:schemeClr val="tx1"/>
              </a:solidFill>
            </a:endParaRPr>
          </a:p>
          <a:p>
            <a:pPr>
              <a:buFont typeface="Wingdings" pitchFamily="2" charset="2"/>
              <a:buChar char="§"/>
            </a:pPr>
            <a:r>
              <a:rPr lang="en-US" sz="1100" dirty="0" smtClean="0">
                <a:solidFill>
                  <a:schemeClr val="tx1"/>
                </a:solidFill>
              </a:rPr>
              <a:t> About </a:t>
            </a:r>
            <a:r>
              <a:rPr lang="en-US" sz="1100" dirty="0" smtClean="0">
                <a:solidFill>
                  <a:schemeClr val="tx1"/>
                </a:solidFill>
              </a:rPr>
              <a:t>the interests and </a:t>
            </a:r>
          </a:p>
          <a:p>
            <a:r>
              <a:rPr lang="en-US" sz="1100" dirty="0" smtClean="0">
                <a:solidFill>
                  <a:schemeClr val="tx1"/>
                </a:solidFill>
              </a:rPr>
              <a:t>preferences of a new user or visitor in the system, the system can predict items that suit the </a:t>
            </a:r>
          </a:p>
          <a:p>
            <a:r>
              <a:rPr lang="en-US" sz="1100" dirty="0" smtClean="0">
                <a:solidFill>
                  <a:schemeClr val="tx1"/>
                </a:solidFill>
              </a:rPr>
              <a:t>user’s interest by recommending popular items to </a:t>
            </a:r>
            <a:r>
              <a:rPr lang="en-US" sz="1100" dirty="0" smtClean="0">
                <a:solidFill>
                  <a:schemeClr val="tx1"/>
                </a:solidFill>
              </a:rPr>
              <a:t>users</a:t>
            </a:r>
          </a:p>
          <a:p>
            <a:endParaRPr lang="en-US" sz="1100" dirty="0" smtClean="0">
              <a:solidFill>
                <a:schemeClr val="tx1"/>
              </a:solidFill>
            </a:endParaRPr>
          </a:p>
          <a:p>
            <a:pPr>
              <a:buFont typeface="Wingdings" pitchFamily="2" charset="2"/>
              <a:buChar char="§"/>
            </a:pPr>
            <a:r>
              <a:rPr lang="en-US" sz="1100" dirty="0" smtClean="0">
                <a:solidFill>
                  <a:schemeClr val="tx1"/>
                </a:solidFill>
              </a:rPr>
              <a:t> </a:t>
            </a:r>
            <a:r>
              <a:rPr lang="en-US" sz="1100" dirty="0" smtClean="0">
                <a:solidFill>
                  <a:schemeClr val="tx1"/>
                </a:solidFill>
              </a:rPr>
              <a:t> The Popularity based recommender provide a general chart of recommended movies to all the users. They are not sensitive to the interests and tastes of a particular user</a:t>
            </a:r>
            <a:endParaRPr lang="en-US" sz="1100" dirty="0" smtClean="0">
              <a:solidFill>
                <a:schemeClr val="tx1"/>
              </a:solidFill>
            </a:endParaRPr>
          </a:p>
        </p:txBody>
      </p:sp>
      <p:sp>
        <p:nvSpPr>
          <p:cNvPr id="78" name="Right Triangle 77">
            <a:extLst>
              <a:ext uri="{FF2B5EF4-FFF2-40B4-BE49-F238E27FC236}">
                <a16:creationId xmlns:a16="http://schemas.microsoft.com/office/drawing/2014/main" xmlns="" id="{E0DFB971-3C4F-4C58-B450-89057B58CF26}"/>
              </a:ext>
            </a:extLst>
          </p:cNvPr>
          <p:cNvSpPr/>
          <p:nvPr/>
        </p:nvSpPr>
        <p:spPr>
          <a:xfrm flipH="1" flipV="1">
            <a:off x="9459815" y="2438227"/>
            <a:ext cx="1841988" cy="123999"/>
          </a:xfrm>
          <a:prstGeom prst="rtTriangle">
            <a:avLst/>
          </a:prstGeom>
          <a:solidFill>
            <a:schemeClr val="tx2">
              <a:lumMod val="90000"/>
              <a:lumOff val="10000"/>
            </a:schemeClr>
          </a:solidFill>
          <a:ln w="5715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342900" rIns="137160" bIns="68580" numCol="1" spcCol="0" rtlCol="0" fromWordArt="0" anchor="t" anchorCtr="0" forceAA="0" compatLnSpc="1">
            <a:prstTxWarp prst="textNoShape">
              <a:avLst/>
            </a:prstTxWarp>
            <a:noAutofit/>
          </a:bodyPr>
          <a:lstStyle/>
          <a:p>
            <a:pPr algn="just">
              <a:spcBef>
                <a:spcPts val="1350"/>
              </a:spcBef>
            </a:pPr>
            <a:endParaRPr lang="en-US" sz="1050">
              <a:solidFill>
                <a:schemeClr val="tx1">
                  <a:lumMod val="50000"/>
                  <a:lumOff val="50000"/>
                </a:schemeClr>
              </a:solidFill>
            </a:endParaRPr>
          </a:p>
        </p:txBody>
      </p:sp>
      <p:sp>
        <p:nvSpPr>
          <p:cNvPr id="79" name="Right Triangle 78">
            <a:extLst>
              <a:ext uri="{FF2B5EF4-FFF2-40B4-BE49-F238E27FC236}">
                <a16:creationId xmlns:a16="http://schemas.microsoft.com/office/drawing/2014/main" xmlns="" id="{7E9DFCF6-2E4F-4B56-8FB4-02DB1B664A4D}"/>
              </a:ext>
            </a:extLst>
          </p:cNvPr>
          <p:cNvSpPr/>
          <p:nvPr/>
        </p:nvSpPr>
        <p:spPr>
          <a:xfrm flipH="1" flipV="1">
            <a:off x="5471902" y="2438227"/>
            <a:ext cx="1841988" cy="123999"/>
          </a:xfrm>
          <a:prstGeom prst="rtTriangle">
            <a:avLst/>
          </a:prstGeom>
          <a:solidFill>
            <a:schemeClr val="accent2">
              <a:lumMod val="5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342900" rIns="137160" bIns="68580" numCol="1" spcCol="0" rtlCol="0" fromWordArt="0" anchor="t" anchorCtr="0" forceAA="0" compatLnSpc="1">
            <a:prstTxWarp prst="textNoShape">
              <a:avLst/>
            </a:prstTxWarp>
            <a:noAutofit/>
          </a:bodyPr>
          <a:lstStyle/>
          <a:p>
            <a:pPr algn="just">
              <a:spcBef>
                <a:spcPts val="1350"/>
              </a:spcBef>
            </a:pPr>
            <a:endParaRPr lang="en-US" sz="1050">
              <a:solidFill>
                <a:schemeClr val="tx1">
                  <a:lumMod val="50000"/>
                  <a:lumOff val="50000"/>
                </a:schemeClr>
              </a:solidFill>
            </a:endParaRPr>
          </a:p>
        </p:txBody>
      </p:sp>
      <p:sp>
        <p:nvSpPr>
          <p:cNvPr id="80" name="Right Triangle 79">
            <a:extLst>
              <a:ext uri="{FF2B5EF4-FFF2-40B4-BE49-F238E27FC236}">
                <a16:creationId xmlns:a16="http://schemas.microsoft.com/office/drawing/2014/main" xmlns="" id="{E8D16520-B153-4339-B375-7E7829431D5B}"/>
              </a:ext>
            </a:extLst>
          </p:cNvPr>
          <p:cNvSpPr/>
          <p:nvPr/>
        </p:nvSpPr>
        <p:spPr>
          <a:xfrm flipH="1" flipV="1">
            <a:off x="1516951" y="2438227"/>
            <a:ext cx="1841988" cy="123999"/>
          </a:xfrm>
          <a:prstGeom prst="rtTriangle">
            <a:avLst/>
          </a:prstGeom>
          <a:solidFill>
            <a:schemeClr val="accent6">
              <a:lumMod val="5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342900" rIns="137160" bIns="68580" numCol="1" spcCol="0" rtlCol="0" fromWordArt="0" anchor="t" anchorCtr="0" forceAA="0" compatLnSpc="1">
            <a:prstTxWarp prst="textNoShape">
              <a:avLst/>
            </a:prstTxWarp>
            <a:noAutofit/>
          </a:bodyPr>
          <a:lstStyle/>
          <a:p>
            <a:pPr algn="just">
              <a:spcBef>
                <a:spcPts val="1350"/>
              </a:spcBef>
            </a:pPr>
            <a:endParaRPr lang="en-US" sz="1050">
              <a:solidFill>
                <a:schemeClr val="tx1">
                  <a:lumMod val="50000"/>
                  <a:lumOff val="50000"/>
                </a:schemeClr>
              </a:solidFill>
            </a:endParaRPr>
          </a:p>
        </p:txBody>
      </p:sp>
      <p:sp>
        <p:nvSpPr>
          <p:cNvPr id="4" name="Arrow: Pentagon 3">
            <a:extLst>
              <a:ext uri="{FF2B5EF4-FFF2-40B4-BE49-F238E27FC236}">
                <a16:creationId xmlns:a16="http://schemas.microsoft.com/office/drawing/2014/main" xmlns="" id="{0EB70031-DD32-458A-82D9-326183F7A65B}"/>
              </a:ext>
            </a:extLst>
          </p:cNvPr>
          <p:cNvSpPr/>
          <p:nvPr/>
        </p:nvSpPr>
        <p:spPr>
          <a:xfrm>
            <a:off x="234578" y="1931561"/>
            <a:ext cx="3779983" cy="554291"/>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0" tIns="34290" rIns="68580" bIns="34290" numCol="1" spcCol="0" rtlCol="0" fromWordArt="0" anchor="ctr" anchorCtr="0" forceAA="0" compatLnSpc="1">
            <a:prstTxWarp prst="textNoShape">
              <a:avLst/>
            </a:prstTxWarp>
            <a:noAutofit/>
          </a:bodyPr>
          <a:lstStyle/>
          <a:p>
            <a:r>
              <a:rPr lang="en-US" sz="2100" b="1" cap="all" dirty="0" smtClean="0">
                <a:solidFill>
                  <a:schemeClr val="accent6">
                    <a:lumMod val="50000"/>
                  </a:schemeClr>
                </a:solidFill>
              </a:rPr>
              <a:t>  Content Based Model</a:t>
            </a:r>
            <a:endParaRPr lang="en-US" sz="2100" b="1" cap="all" dirty="0">
              <a:solidFill>
                <a:schemeClr val="accent6">
                  <a:lumMod val="50000"/>
                </a:schemeClr>
              </a:solidFill>
            </a:endParaRPr>
          </a:p>
        </p:txBody>
      </p:sp>
      <p:sp>
        <p:nvSpPr>
          <p:cNvPr id="6" name="Rectangle 5">
            <a:extLst>
              <a:ext uri="{FF2B5EF4-FFF2-40B4-BE49-F238E27FC236}">
                <a16:creationId xmlns:a16="http://schemas.microsoft.com/office/drawing/2014/main" xmlns="" id="{B2737CE4-47F6-42BA-9D3D-C3B9C7FD0AC3}"/>
              </a:ext>
            </a:extLst>
          </p:cNvPr>
          <p:cNvSpPr/>
          <p:nvPr/>
        </p:nvSpPr>
        <p:spPr>
          <a:xfrm>
            <a:off x="375594" y="2007814"/>
            <a:ext cx="535709" cy="401782"/>
          </a:xfrm>
          <a:prstGeom prst="rect">
            <a:avLst/>
          </a:prstGeom>
          <a:solidFill>
            <a:schemeClr val="accent6">
              <a:lumMod val="75000"/>
            </a:schemeClr>
          </a:solidFill>
          <a:ln>
            <a:noFill/>
          </a:ln>
          <a:effectLst>
            <a:innerShdw dist="50800" dir="27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dirty="0"/>
              <a:t>01</a:t>
            </a:r>
          </a:p>
        </p:txBody>
      </p:sp>
      <p:sp>
        <p:nvSpPr>
          <p:cNvPr id="41" name="Arrow: Pentagon 40">
            <a:extLst>
              <a:ext uri="{FF2B5EF4-FFF2-40B4-BE49-F238E27FC236}">
                <a16:creationId xmlns:a16="http://schemas.microsoft.com/office/drawing/2014/main" xmlns="" id="{82C363AB-F2BB-450B-979E-8DE4224CF3FA}"/>
              </a:ext>
            </a:extLst>
          </p:cNvPr>
          <p:cNvSpPr/>
          <p:nvPr/>
        </p:nvSpPr>
        <p:spPr>
          <a:xfrm>
            <a:off x="4189529" y="1931561"/>
            <a:ext cx="3779983" cy="55429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0" tIns="34290" rIns="68580" bIns="34290" numCol="1" spcCol="0" rtlCol="0" fromWordArt="0" anchor="ctr" anchorCtr="0" forceAA="0" compatLnSpc="1">
            <a:prstTxWarp prst="textNoShape">
              <a:avLst/>
            </a:prstTxWarp>
            <a:noAutofit/>
          </a:bodyPr>
          <a:lstStyle/>
          <a:p>
            <a:r>
              <a:rPr lang="en-US" sz="2100" b="1" cap="all" dirty="0" smtClean="0">
                <a:solidFill>
                  <a:schemeClr val="accent2">
                    <a:lumMod val="50000"/>
                  </a:schemeClr>
                </a:solidFill>
              </a:rPr>
              <a:t> </a:t>
            </a:r>
            <a:r>
              <a:rPr lang="en-US" sz="1600" b="1" cap="all" dirty="0" smtClean="0">
                <a:solidFill>
                  <a:schemeClr val="accent2">
                    <a:lumMod val="50000"/>
                  </a:schemeClr>
                </a:solidFill>
              </a:rPr>
              <a:t>Collaborative Based Model </a:t>
            </a:r>
            <a:endParaRPr lang="en-US" sz="1600" b="1" cap="all" dirty="0">
              <a:solidFill>
                <a:schemeClr val="accent2">
                  <a:lumMod val="50000"/>
                </a:schemeClr>
              </a:solidFill>
            </a:endParaRPr>
          </a:p>
        </p:txBody>
      </p:sp>
      <p:sp>
        <p:nvSpPr>
          <p:cNvPr id="42" name="Rectangle 41">
            <a:extLst>
              <a:ext uri="{FF2B5EF4-FFF2-40B4-BE49-F238E27FC236}">
                <a16:creationId xmlns:a16="http://schemas.microsoft.com/office/drawing/2014/main" xmlns="" id="{788286DE-6208-4DEB-A0D6-DFC29E04B8C7}"/>
              </a:ext>
            </a:extLst>
          </p:cNvPr>
          <p:cNvSpPr/>
          <p:nvPr/>
        </p:nvSpPr>
        <p:spPr>
          <a:xfrm>
            <a:off x="4199916" y="1994751"/>
            <a:ext cx="535709" cy="401782"/>
          </a:xfrm>
          <a:prstGeom prst="rect">
            <a:avLst/>
          </a:prstGeom>
          <a:solidFill>
            <a:schemeClr val="accent2">
              <a:lumMod val="75000"/>
            </a:schemeClr>
          </a:solidFill>
          <a:ln>
            <a:noFill/>
          </a:ln>
          <a:effectLst>
            <a:innerShdw dist="50800" dir="27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dirty="0"/>
              <a:t>02</a:t>
            </a:r>
          </a:p>
        </p:txBody>
      </p:sp>
      <p:sp>
        <p:nvSpPr>
          <p:cNvPr id="76" name="Arrow: Pentagon 75">
            <a:extLst>
              <a:ext uri="{FF2B5EF4-FFF2-40B4-BE49-F238E27FC236}">
                <a16:creationId xmlns:a16="http://schemas.microsoft.com/office/drawing/2014/main" xmlns="" id="{7AB4DE56-A4BF-431A-AB74-9B93878F64AF}"/>
              </a:ext>
            </a:extLst>
          </p:cNvPr>
          <p:cNvSpPr/>
          <p:nvPr/>
        </p:nvSpPr>
        <p:spPr>
          <a:xfrm>
            <a:off x="8177442" y="1931561"/>
            <a:ext cx="3779983" cy="55429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7220" tIns="34290" rIns="68580" bIns="34290" numCol="1" spcCol="0" rtlCol="0" fromWordArt="0" anchor="ctr" anchorCtr="0" forceAA="0" compatLnSpc="1">
            <a:prstTxWarp prst="textNoShape">
              <a:avLst/>
            </a:prstTxWarp>
            <a:noAutofit/>
          </a:bodyPr>
          <a:lstStyle/>
          <a:p>
            <a:r>
              <a:rPr lang="en-US" sz="2000" b="1" cap="all" dirty="0" smtClean="0">
                <a:solidFill>
                  <a:schemeClr val="accent1">
                    <a:lumMod val="50000"/>
                  </a:schemeClr>
                </a:solidFill>
              </a:rPr>
              <a:t>Popularity Based model</a:t>
            </a:r>
            <a:endParaRPr lang="en-US" sz="2000" b="1" cap="all" dirty="0">
              <a:solidFill>
                <a:schemeClr val="accent1">
                  <a:lumMod val="50000"/>
                </a:schemeClr>
              </a:solidFill>
            </a:endParaRPr>
          </a:p>
        </p:txBody>
      </p:sp>
      <p:sp>
        <p:nvSpPr>
          <p:cNvPr id="77" name="Rectangle 76">
            <a:extLst>
              <a:ext uri="{FF2B5EF4-FFF2-40B4-BE49-F238E27FC236}">
                <a16:creationId xmlns:a16="http://schemas.microsoft.com/office/drawing/2014/main" xmlns="" id="{581FCFFC-8DA0-499B-9CB9-D4685AFD8F99}"/>
              </a:ext>
            </a:extLst>
          </p:cNvPr>
          <p:cNvSpPr/>
          <p:nvPr/>
        </p:nvSpPr>
        <p:spPr>
          <a:xfrm>
            <a:off x="8200892" y="1968625"/>
            <a:ext cx="535709" cy="401782"/>
          </a:xfrm>
          <a:prstGeom prst="rect">
            <a:avLst/>
          </a:prstGeom>
          <a:solidFill>
            <a:schemeClr val="accent3">
              <a:lumMod val="75000"/>
            </a:schemeClr>
          </a:solidFill>
          <a:ln>
            <a:noFill/>
          </a:ln>
          <a:effectLst>
            <a:innerShdw dist="50800" dir="27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b="1" dirty="0"/>
              <a:t>03</a:t>
            </a:r>
          </a:p>
        </p:txBody>
      </p:sp>
    </p:spTree>
    <p:extLst>
      <p:ext uri="{BB962C8B-B14F-4D97-AF65-F5344CB8AC3E}">
        <p14:creationId xmlns:p14="http://schemas.microsoft.com/office/powerpoint/2010/main" xmlns="" val="331757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itle 1">
            <a:extLst>
              <a:ext uri="{FF2B5EF4-FFF2-40B4-BE49-F238E27FC236}">
                <a16:creationId xmlns="" xmlns:a16="http://schemas.microsoft.com/office/drawing/2014/main" id="{F8A51886-AA43-422E-B193-F1F3DF7D8A4D}"/>
              </a:ext>
            </a:extLst>
          </p:cNvPr>
          <p:cNvSpPr txBox="1">
            <a:spLocks/>
          </p:cNvSpPr>
          <p:nvPr/>
        </p:nvSpPr>
        <p:spPr>
          <a:xfrm>
            <a:off x="191729" y="192928"/>
            <a:ext cx="11798710" cy="758064"/>
          </a:xfrm>
          <a:prstGeom prst="rect">
            <a:avLst/>
          </a:prstGeo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ILLUSTRATIONS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Rectangle 2"/>
          <p:cNvSpPr/>
          <p:nvPr/>
        </p:nvSpPr>
        <p:spPr>
          <a:xfrm>
            <a:off x="0" y="613953"/>
            <a:ext cx="7199483" cy="338554"/>
          </a:xfrm>
          <a:prstGeom prst="rect">
            <a:avLst/>
          </a:prstGeom>
        </p:spPr>
        <p:style>
          <a:lnRef idx="3">
            <a:schemeClr val="lt1"/>
          </a:lnRef>
          <a:fillRef idx="1">
            <a:schemeClr val="dk1"/>
          </a:fillRef>
          <a:effectRef idx="1">
            <a:schemeClr val="dk1"/>
          </a:effectRef>
          <a:fontRef idx="minor">
            <a:schemeClr val="lt1"/>
          </a:fontRef>
        </p:style>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00" b="1" cap="all" spc="0"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Popularity based model</a:t>
            </a:r>
            <a:endParaRPr lang="en-US" sz="1600" b="1" cap="all" spc="0" dirty="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4" name="Picture 3" descr="Screenshot (866).png"/>
          <p:cNvPicPr>
            <a:picLocks noChangeAspect="1"/>
          </p:cNvPicPr>
          <p:nvPr/>
        </p:nvPicPr>
        <p:blipFill>
          <a:blip r:embed="rId3" cstate="print"/>
          <a:srcRect l="15847" t="21897" r="17742" b="10543"/>
          <a:stretch>
            <a:fillRect/>
          </a:stretch>
        </p:blipFill>
        <p:spPr>
          <a:xfrm>
            <a:off x="209006" y="1124640"/>
            <a:ext cx="4362994" cy="2495410"/>
          </a:xfrm>
          <a:prstGeom prst="rect">
            <a:avLst/>
          </a:prstGeom>
        </p:spPr>
      </p:pic>
      <p:pic>
        <p:nvPicPr>
          <p:cNvPr id="5" name="Picture 4" descr="Screenshot (867).png"/>
          <p:cNvPicPr>
            <a:picLocks noChangeAspect="1"/>
          </p:cNvPicPr>
          <p:nvPr/>
        </p:nvPicPr>
        <p:blipFill>
          <a:blip r:embed="rId4" cstate="print"/>
          <a:srcRect l="15847" t="34615" r="40927" b="10303"/>
          <a:stretch>
            <a:fillRect/>
          </a:stretch>
        </p:blipFill>
        <p:spPr>
          <a:xfrm>
            <a:off x="211571" y="3768425"/>
            <a:ext cx="4312531" cy="3089575"/>
          </a:xfrm>
          <a:prstGeom prst="rect">
            <a:avLst/>
          </a:prstGeom>
        </p:spPr>
      </p:pic>
      <p:sp>
        <p:nvSpPr>
          <p:cNvPr id="6" name="Rectangle 5"/>
          <p:cNvSpPr/>
          <p:nvPr/>
        </p:nvSpPr>
        <p:spPr>
          <a:xfrm>
            <a:off x="5333999" y="2309000"/>
            <a:ext cx="6096000" cy="646331"/>
          </a:xfrm>
          <a:prstGeom prst="rect">
            <a:avLst/>
          </a:prstGeom>
        </p:spPr>
        <p:txBody>
          <a:bodyPr>
            <a:spAutoFit/>
          </a:bodyPr>
          <a:lstStyle/>
          <a:p>
            <a:r>
              <a:rPr lang="en-US" dirty="0" smtClean="0"/>
              <a:t>Analysis of popular artists has been made and have been sorted according to their popularity</a:t>
            </a:r>
            <a:endParaRPr lang="en-US" dirty="0"/>
          </a:p>
        </p:txBody>
      </p:sp>
      <p:sp>
        <p:nvSpPr>
          <p:cNvPr id="7" name="Rectangle 6"/>
          <p:cNvSpPr/>
          <p:nvPr/>
        </p:nvSpPr>
        <p:spPr>
          <a:xfrm>
            <a:off x="4837611" y="981781"/>
            <a:ext cx="6096000" cy="923330"/>
          </a:xfrm>
          <a:prstGeom prst="rect">
            <a:avLst/>
          </a:prstGeom>
        </p:spPr>
        <p:txBody>
          <a:bodyPr>
            <a:spAutoFit/>
          </a:bodyPr>
          <a:lstStyle/>
          <a:p>
            <a:r>
              <a:rPr lang="en-US" dirty="0" smtClean="0"/>
              <a:t>The Popularity based recommender provide a general chart of recommended movies to all the users. They are not sensitive to the interests and tastes of a particular user</a:t>
            </a:r>
            <a:endParaRPr lang="en-US" dirty="0"/>
          </a:p>
        </p:txBody>
      </p:sp>
      <p:cxnSp>
        <p:nvCxnSpPr>
          <p:cNvPr id="9" name="Straight Arrow Connector 8"/>
          <p:cNvCxnSpPr/>
          <p:nvPr/>
        </p:nvCxnSpPr>
        <p:spPr>
          <a:xfrm flipV="1">
            <a:off x="4545874" y="2625634"/>
            <a:ext cx="67926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55623" y="4887575"/>
            <a:ext cx="6096000" cy="923330"/>
          </a:xfrm>
          <a:prstGeom prst="rect">
            <a:avLst/>
          </a:prstGeom>
        </p:spPr>
        <p:txBody>
          <a:bodyPr>
            <a:spAutoFit/>
          </a:bodyPr>
          <a:lstStyle/>
          <a:p>
            <a:r>
              <a:rPr lang="en-US" dirty="0" smtClean="0"/>
              <a:t>This plot explains the popularity of the artist and the song.</a:t>
            </a:r>
          </a:p>
          <a:p>
            <a:r>
              <a:rPr lang="en-US" dirty="0" smtClean="0"/>
              <a:t>The recommendation System works on the </a:t>
            </a:r>
            <a:r>
              <a:rPr lang="en-US" dirty="0" err="1" smtClean="0"/>
              <a:t>artist_name</a:t>
            </a:r>
            <a:r>
              <a:rPr lang="en-US" dirty="0" smtClean="0"/>
              <a:t> and the popularity of the song at present.</a:t>
            </a:r>
            <a:endParaRPr lang="en-US" dirty="0"/>
          </a:p>
        </p:txBody>
      </p:sp>
      <p:cxnSp>
        <p:nvCxnSpPr>
          <p:cNvPr id="14" name="Straight Arrow Connector 13"/>
          <p:cNvCxnSpPr>
            <a:stCxn id="5" idx="3"/>
          </p:cNvCxnSpPr>
          <p:nvPr/>
        </p:nvCxnSpPr>
        <p:spPr>
          <a:xfrm>
            <a:off x="4524102" y="5313213"/>
            <a:ext cx="648789" cy="3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 xmlns:a16="http://schemas.microsoft.com/office/drawing/2014/main" id="{7C3FCD56-C666-4BA9-A3DB-B4CFB2AD8F1F}"/>
              </a:ext>
            </a:extLst>
          </p:cNvPr>
          <p:cNvSpPr>
            <a:spLocks noGrp="1"/>
          </p:cNvSpPr>
          <p:nvPr>
            <p:ph type="dt" sz="half" idx="10"/>
          </p:nvPr>
        </p:nvSpPr>
        <p:spPr/>
        <p:txBody>
          <a:bodyPr/>
          <a:lstStyle/>
          <a:p>
            <a:r>
              <a:rPr lang="en-US" dirty="0"/>
              <a:t>Tuesday, June 15th, 2021</a:t>
            </a:r>
          </a:p>
          <a:p>
            <a:endParaRPr lang="en-US" dirty="0"/>
          </a:p>
        </p:txBody>
      </p:sp>
      <p:sp>
        <p:nvSpPr>
          <p:cNvPr id="6" name="Slide Number Placeholder 5">
            <a:extLst>
              <a:ext uri="{FF2B5EF4-FFF2-40B4-BE49-F238E27FC236}">
                <a16:creationId xmlns="" xmlns:a16="http://schemas.microsoft.com/office/drawing/2014/main" id="{62CEF0BA-1B76-4BAC-ADC3-CD4156B55BF6}"/>
              </a:ext>
            </a:extLst>
          </p:cNvPr>
          <p:cNvSpPr>
            <a:spLocks noGrp="1"/>
          </p:cNvSpPr>
          <p:nvPr>
            <p:ph type="sldNum" sz="quarter" idx="12"/>
          </p:nvPr>
        </p:nvSpPr>
        <p:spPr/>
        <p:txBody>
          <a:bodyPr/>
          <a:lstStyle/>
          <a:p>
            <a:fld id="{C01389E6-C847-4AD0-B56D-D205B2EAB1EE}" type="slidenum">
              <a:rPr lang="en-US" smtClean="0"/>
              <a:pPr/>
              <a:t>7</a:t>
            </a:fld>
            <a:endParaRPr lang="en-US" dirty="0"/>
          </a:p>
        </p:txBody>
      </p:sp>
      <p:pic>
        <p:nvPicPr>
          <p:cNvPr id="9" name="Picture 8" descr="Screenshot (859).png"/>
          <p:cNvPicPr>
            <a:picLocks noChangeAspect="1"/>
          </p:cNvPicPr>
          <p:nvPr/>
        </p:nvPicPr>
        <p:blipFill>
          <a:blip r:embed="rId3" cstate="print"/>
          <a:srcRect l="15847" t="24264" r="16653" b="6455"/>
          <a:stretch>
            <a:fillRect/>
          </a:stretch>
        </p:blipFill>
        <p:spPr>
          <a:xfrm>
            <a:off x="6479176" y="415000"/>
            <a:ext cx="4915989" cy="30224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p:cNvSpPr txBox="1"/>
          <p:nvPr/>
        </p:nvSpPr>
        <p:spPr>
          <a:xfrm>
            <a:off x="5914104" y="4085304"/>
            <a:ext cx="5796117" cy="923330"/>
          </a:xfrm>
          <a:prstGeom prst="rect">
            <a:avLst/>
          </a:prstGeom>
          <a:noFill/>
        </p:spPr>
        <p:txBody>
          <a:bodyPr wrap="square" rtlCol="0">
            <a:spAutoFit/>
          </a:bodyPr>
          <a:lstStyle/>
          <a:p>
            <a:r>
              <a:rPr lang="en-US" b="1" dirty="0" smtClean="0"/>
              <a:t>simple popularity based recommender system</a:t>
            </a:r>
          </a:p>
          <a:p>
            <a:endParaRPr lang="en-US" b="1" dirty="0" smtClean="0"/>
          </a:p>
          <a:p>
            <a:endParaRPr lang="en-US" dirty="0"/>
          </a:p>
        </p:txBody>
      </p:sp>
      <p:sp>
        <p:nvSpPr>
          <p:cNvPr id="11" name="TextBox 10"/>
          <p:cNvSpPr txBox="1"/>
          <p:nvPr/>
        </p:nvSpPr>
        <p:spPr>
          <a:xfrm>
            <a:off x="0" y="545690"/>
            <a:ext cx="4793226" cy="2862322"/>
          </a:xfrm>
          <a:prstGeom prst="rect">
            <a:avLst/>
          </a:prstGeom>
          <a:noFill/>
        </p:spPr>
        <p:txBody>
          <a:bodyPr wrap="square" rtlCol="0">
            <a:spAutoFit/>
          </a:bodyPr>
          <a:lstStyle/>
          <a:p>
            <a:r>
              <a:rPr lang="en-US" dirty="0" smtClean="0"/>
              <a:t>In this Case, Popularity based model is being implemented.</a:t>
            </a:r>
          </a:p>
          <a:p>
            <a:r>
              <a:rPr lang="en-US" dirty="0" smtClean="0"/>
              <a:t>Insights:</a:t>
            </a:r>
          </a:p>
          <a:p>
            <a:pPr marL="342900" indent="-342900">
              <a:buFont typeface="+mj-lt"/>
              <a:buAutoNum type="arabicPeriod"/>
            </a:pPr>
            <a:r>
              <a:rPr lang="en-US" dirty="0" smtClean="0"/>
              <a:t> Songs are being grouped based on the song_id of each song to obtain listen_count and percentage for the same.</a:t>
            </a:r>
          </a:p>
          <a:p>
            <a:pPr marL="342900" indent="-342900">
              <a:buFont typeface="+mj-lt"/>
              <a:buAutoNum type="arabicPeriod"/>
            </a:pPr>
            <a:r>
              <a:rPr lang="en-US" dirty="0" smtClean="0"/>
              <a:t> A plot is done to implement the number of listeners and listen_count in order to train the data.</a:t>
            </a:r>
          </a:p>
          <a:p>
            <a:endParaRPr lang="en-US" dirty="0" smtClean="0"/>
          </a:p>
        </p:txBody>
      </p:sp>
      <p:pic>
        <p:nvPicPr>
          <p:cNvPr id="12" name="Picture 11" descr="Screenshot (860).png"/>
          <p:cNvPicPr>
            <a:picLocks noChangeAspect="1"/>
          </p:cNvPicPr>
          <p:nvPr/>
        </p:nvPicPr>
        <p:blipFill>
          <a:blip r:embed="rId4" cstate="print"/>
          <a:srcRect l="15968" t="38704" r="36492" b="12885"/>
          <a:stretch>
            <a:fillRect/>
          </a:stretch>
        </p:blipFill>
        <p:spPr>
          <a:xfrm>
            <a:off x="365761" y="3600972"/>
            <a:ext cx="4952929" cy="2835646"/>
          </a:xfrm>
          <a:prstGeom prst="rect">
            <a:avLst/>
          </a:prstGeom>
          <a:ln>
            <a:noFill/>
          </a:ln>
          <a:effectLst>
            <a:outerShdw blurRad="190500" algn="tl" rotWithShape="0">
              <a:srgbClr val="000000">
                <a:alpha val="70000"/>
              </a:srgbClr>
            </a:outerShdw>
          </a:effectLst>
        </p:spPr>
      </p:pic>
      <p:sp>
        <p:nvSpPr>
          <p:cNvPr id="13" name="Right Arrow 12"/>
          <p:cNvSpPr/>
          <p:nvPr/>
        </p:nvSpPr>
        <p:spPr>
          <a:xfrm>
            <a:off x="4970207" y="1563329"/>
            <a:ext cx="707922" cy="309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08839" y="4513006"/>
            <a:ext cx="5383161" cy="1600438"/>
          </a:xfrm>
          <a:prstGeom prst="rect">
            <a:avLst/>
          </a:prstGeom>
          <a:noFill/>
        </p:spPr>
        <p:txBody>
          <a:bodyPr wrap="square" rtlCol="0">
            <a:spAutoFit/>
          </a:bodyPr>
          <a:lstStyle/>
          <a:p>
            <a:r>
              <a:rPr lang="en-US" sz="1400" dirty="0" smtClean="0"/>
              <a:t>In recommendation system context the decomposition happens from massive user-item matrix(sometimes called rating matrix) to individual user and item matrix.</a:t>
            </a:r>
          </a:p>
          <a:p>
            <a:r>
              <a:rPr lang="en-US" sz="1400" dirty="0" smtClean="0"/>
              <a:t>Insights:</a:t>
            </a:r>
          </a:p>
          <a:p>
            <a:r>
              <a:rPr lang="en-US" sz="1400" dirty="0" smtClean="0"/>
              <a:t>1. This graph Gives an insight of number of  listeners per song based on Listen_count </a:t>
            </a:r>
          </a:p>
          <a:p>
            <a:endParaRPr lang="en-US" sz="1400" dirty="0"/>
          </a:p>
        </p:txBody>
      </p:sp>
      <p:sp>
        <p:nvSpPr>
          <p:cNvPr id="21" name="Right Arrow 20"/>
          <p:cNvSpPr/>
          <p:nvPr/>
        </p:nvSpPr>
        <p:spPr>
          <a:xfrm>
            <a:off x="5943599" y="5014452"/>
            <a:ext cx="722672" cy="309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587537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7383" y="822959"/>
            <a:ext cx="7199483" cy="338554"/>
          </a:xfrm>
          <a:prstGeom prst="rect">
            <a:avLst/>
          </a:prstGeom>
        </p:spPr>
        <p:style>
          <a:lnRef idx="3">
            <a:schemeClr val="lt1"/>
          </a:lnRef>
          <a:fillRef idx="1">
            <a:schemeClr val="dk1"/>
          </a:fillRef>
          <a:effectRef idx="1">
            <a:schemeClr val="dk1"/>
          </a:effectRef>
          <a:fontRef idx="minor">
            <a:schemeClr val="lt1"/>
          </a:fontRef>
        </p:style>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00" b="1" cap="all" spc="0"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COLLABORATIVE/Item  based model</a:t>
            </a:r>
            <a:endParaRPr lang="en-US" sz="1600" b="1" cap="all" spc="0" dirty="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8" name="Picture 7" descr="Screenshot (873).png"/>
          <p:cNvPicPr>
            <a:picLocks noChangeAspect="1"/>
          </p:cNvPicPr>
          <p:nvPr/>
        </p:nvPicPr>
        <p:blipFill>
          <a:blip r:embed="rId2" cstate="print"/>
          <a:srcRect l="21653" t="26225" r="22823" b="5785"/>
          <a:stretch>
            <a:fillRect/>
          </a:stretch>
        </p:blipFill>
        <p:spPr>
          <a:xfrm>
            <a:off x="313510" y="1868832"/>
            <a:ext cx="5201551" cy="3970266"/>
          </a:xfrm>
          <a:prstGeom prst="rect">
            <a:avLst/>
          </a:prstGeom>
        </p:spPr>
      </p:pic>
      <p:sp>
        <p:nvSpPr>
          <p:cNvPr id="9" name="Rectangle 8"/>
          <p:cNvSpPr/>
          <p:nvPr/>
        </p:nvSpPr>
        <p:spPr>
          <a:xfrm>
            <a:off x="5804263" y="1937717"/>
            <a:ext cx="6096000" cy="3139321"/>
          </a:xfrm>
          <a:prstGeom prst="rect">
            <a:avLst/>
          </a:prstGeom>
        </p:spPr>
        <p:txBody>
          <a:bodyPr>
            <a:spAutoFit/>
          </a:bodyPr>
          <a:lstStyle/>
          <a:p>
            <a:r>
              <a:rPr lang="en-US" dirty="0" smtClean="0"/>
              <a:t>Based on the item based recommendation model</a:t>
            </a:r>
          </a:p>
          <a:p>
            <a:r>
              <a:rPr lang="en-US" dirty="0" smtClean="0"/>
              <a:t>We can determine </a:t>
            </a:r>
          </a:p>
          <a:p>
            <a:pPr marL="342900" indent="-342900">
              <a:buFont typeface="+mj-lt"/>
              <a:buAutoNum type="alphaUcPeriod"/>
            </a:pPr>
            <a:r>
              <a:rPr lang="en-US" dirty="0" smtClean="0"/>
              <a:t> Item similarity based on the user_item it will display the songs</a:t>
            </a:r>
          </a:p>
          <a:p>
            <a:pPr marL="342900" indent="-342900">
              <a:buFont typeface="+mj-lt"/>
              <a:buAutoNum type="alphaUcPeriod"/>
            </a:pPr>
            <a:r>
              <a:rPr lang="en-US" dirty="0" smtClean="0"/>
              <a:t> It is said that the No. of unique songs for the user: 6 </a:t>
            </a:r>
          </a:p>
          <a:p>
            <a:pPr marL="342900" indent="-342900"/>
            <a:r>
              <a:rPr lang="en-US" dirty="0" smtClean="0"/>
              <a:t>         no. of unique songs in the training set: 7183 </a:t>
            </a:r>
          </a:p>
          <a:p>
            <a:pPr marL="342900" indent="-342900">
              <a:buFont typeface="+mj-lt"/>
              <a:buAutoNum type="alphaUcPeriod"/>
            </a:pPr>
            <a:r>
              <a:rPr lang="en-US" dirty="0" smtClean="0"/>
              <a:t>Non zero values in </a:t>
            </a:r>
            <a:r>
              <a:rPr lang="en-US" dirty="0" smtClean="0"/>
              <a:t>concurence_matrix </a:t>
            </a:r>
            <a:r>
              <a:rPr lang="en-US" dirty="0" smtClean="0"/>
              <a:t>:1403.</a:t>
            </a:r>
          </a:p>
          <a:p>
            <a:pPr marL="342900" indent="-342900">
              <a:buFont typeface="+mj-lt"/>
              <a:buAutoNum type="alphaUcPeriod"/>
            </a:pPr>
            <a:r>
              <a:rPr lang="en-US" dirty="0" smtClean="0"/>
              <a:t> When taken an analysis of ‘Oliver  James’ and the ‘end pearl’</a:t>
            </a:r>
          </a:p>
          <a:p>
            <a:pPr marL="342900" indent="-342900">
              <a:buFont typeface="Arial" pitchFamily="34" charset="0"/>
              <a:buChar char="•"/>
            </a:pPr>
            <a:r>
              <a:rPr lang="en-US" dirty="0" smtClean="0"/>
              <a:t>         no. of unique songs in the training set: 7183 </a:t>
            </a:r>
          </a:p>
          <a:p>
            <a:pPr marL="342900" indent="-342900">
              <a:buFont typeface="Arial" pitchFamily="34" charset="0"/>
              <a:buChar char="•"/>
            </a:pPr>
            <a:r>
              <a:rPr lang="en-US" dirty="0" smtClean="0"/>
              <a:t>        Non zero values in </a:t>
            </a:r>
            <a:r>
              <a:rPr lang="en-US" dirty="0" smtClean="0"/>
              <a:t>concurence_matrix </a:t>
            </a:r>
            <a:r>
              <a:rPr lang="en-US" dirty="0" smtClean="0"/>
              <a:t>:0</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Rectangle 1"/>
          <p:cNvSpPr/>
          <p:nvPr/>
        </p:nvSpPr>
        <p:spPr>
          <a:xfrm>
            <a:off x="0" y="0"/>
            <a:ext cx="7199483" cy="338554"/>
          </a:xfrm>
          <a:prstGeom prst="rect">
            <a:avLst/>
          </a:prstGeom>
        </p:spPr>
        <p:style>
          <a:lnRef idx="3">
            <a:schemeClr val="lt1"/>
          </a:lnRef>
          <a:fillRef idx="1">
            <a:schemeClr val="dk1"/>
          </a:fillRef>
          <a:effectRef idx="1">
            <a:schemeClr val="dk1"/>
          </a:effectRef>
          <a:fontRef idx="minor">
            <a:schemeClr val="lt1"/>
          </a:fontRef>
        </p:style>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600" b="1" cap="all" spc="0" dirty="0" smtClean="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CONTENT based model</a:t>
            </a:r>
            <a:endParaRPr lang="en-US" sz="1600" b="1" cap="all" spc="0" dirty="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3" name="Picture 2" descr="Screenshot (862).png"/>
          <p:cNvPicPr>
            <a:picLocks noChangeAspect="1"/>
          </p:cNvPicPr>
          <p:nvPr/>
        </p:nvPicPr>
        <p:blipFill>
          <a:blip r:embed="rId3" cstate="print"/>
          <a:srcRect l="18992" t="24288" r="43992" b="4924"/>
          <a:stretch>
            <a:fillRect/>
          </a:stretch>
        </p:blipFill>
        <p:spPr>
          <a:xfrm>
            <a:off x="235133" y="548640"/>
            <a:ext cx="3853543" cy="35009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p:cNvSpPr/>
          <p:nvPr/>
        </p:nvSpPr>
        <p:spPr>
          <a:xfrm>
            <a:off x="4214949" y="866726"/>
            <a:ext cx="6096000" cy="1754326"/>
          </a:xfrm>
          <a:prstGeom prst="rect">
            <a:avLst/>
          </a:prstGeom>
        </p:spPr>
        <p:txBody>
          <a:bodyPr>
            <a:spAutoFit/>
          </a:bodyPr>
          <a:lstStyle/>
          <a:p>
            <a:r>
              <a:rPr lang="en-US" dirty="0" smtClean="0"/>
              <a:t>This is a plot based on the </a:t>
            </a:r>
            <a:r>
              <a:rPr lang="en-US" b="1" dirty="0" smtClean="0"/>
              <a:t>Listen _count  VS  user_id.</a:t>
            </a:r>
          </a:p>
          <a:p>
            <a:r>
              <a:rPr lang="en-US" b="1" dirty="0" smtClean="0"/>
              <a:t>INSIGHTS:</a:t>
            </a:r>
          </a:p>
          <a:p>
            <a:pPr marL="342900" indent="-342900">
              <a:buFont typeface="+mj-lt"/>
              <a:buAutoNum type="arabicPeriod"/>
            </a:pPr>
            <a:r>
              <a:rPr lang="en-US" dirty="0" smtClean="0"/>
              <a:t>Songs are sorted in ascending order based on the popularity of the songs and the content which is similar and mostly listened by the user. </a:t>
            </a:r>
          </a:p>
          <a:p>
            <a:r>
              <a:rPr lang="en-US" dirty="0" smtClean="0"/>
              <a:t> </a:t>
            </a:r>
            <a:endParaRPr lang="en-US" dirty="0"/>
          </a:p>
        </p:txBody>
      </p:sp>
      <p:pic>
        <p:nvPicPr>
          <p:cNvPr id="5" name="Picture 4" descr="Screenshot (863).png"/>
          <p:cNvPicPr>
            <a:picLocks noChangeAspect="1"/>
          </p:cNvPicPr>
          <p:nvPr/>
        </p:nvPicPr>
        <p:blipFill>
          <a:blip r:embed="rId4" cstate="print"/>
          <a:srcRect l="16815" t="46641" r="37460" b="4949"/>
          <a:stretch>
            <a:fillRect/>
          </a:stretch>
        </p:blipFill>
        <p:spPr>
          <a:xfrm>
            <a:off x="6792685" y="2732096"/>
            <a:ext cx="4349932" cy="34074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696686" y="4419826"/>
            <a:ext cx="6096000" cy="1754326"/>
          </a:xfrm>
          <a:prstGeom prst="rect">
            <a:avLst/>
          </a:prstGeom>
        </p:spPr>
        <p:txBody>
          <a:bodyPr>
            <a:spAutoFit/>
          </a:bodyPr>
          <a:lstStyle/>
          <a:p>
            <a:r>
              <a:rPr lang="en-US" dirty="0" smtClean="0"/>
              <a:t>This is a plot based on the </a:t>
            </a:r>
            <a:r>
              <a:rPr lang="en-US" b="1" dirty="0" smtClean="0"/>
              <a:t>Song_id  VS  Release</a:t>
            </a:r>
          </a:p>
          <a:p>
            <a:endParaRPr lang="en-US" b="1" dirty="0" smtClean="0"/>
          </a:p>
          <a:p>
            <a:r>
              <a:rPr lang="en-US" b="1" dirty="0" smtClean="0"/>
              <a:t>INSIGHTS</a:t>
            </a:r>
            <a:r>
              <a:rPr lang="en-US" b="1" dirty="0" smtClean="0"/>
              <a:t>:</a:t>
            </a:r>
            <a:endParaRPr lang="en-US" b="1" dirty="0" smtClean="0"/>
          </a:p>
          <a:p>
            <a:pPr>
              <a:buFont typeface="Arial" pitchFamily="34" charset="0"/>
              <a:buChar char="•"/>
            </a:pPr>
            <a:r>
              <a:rPr lang="en-US" b="1" dirty="0" smtClean="0"/>
              <a:t> </a:t>
            </a:r>
            <a:r>
              <a:rPr lang="en-US" dirty="0" smtClean="0"/>
              <a:t>This graph is shows that </a:t>
            </a:r>
            <a:r>
              <a:rPr lang="en-US" dirty="0" smtClean="0"/>
              <a:t>the Listen_counts of </a:t>
            </a:r>
            <a:r>
              <a:rPr lang="en-US" dirty="0" smtClean="0"/>
              <a:t>a songs which is the highest at Bjork but as going to the Black eyed peas it's decrease at the lowest listen_counts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156</TotalTime>
  <Words>810</Words>
  <Application>Microsoft Office PowerPoint</Application>
  <PresentationFormat>Custom</PresentationFormat>
  <Paragraphs>113</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Agenda</vt:lpstr>
      <vt:lpstr>Slide 4</vt:lpstr>
      <vt:lpstr>Comparison Between Model Implementation</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Ganapathi Hegde</cp:lastModifiedBy>
  <cp:revision>16</cp:revision>
  <dcterms:created xsi:type="dcterms:W3CDTF">2021-02-16T05:19:01Z</dcterms:created>
  <dcterms:modified xsi:type="dcterms:W3CDTF">2021-06-25T20:46:11Z</dcterms:modified>
</cp:coreProperties>
</file>