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8"/>
  </p:notesMasterIdLst>
  <p:handoutMasterIdLst>
    <p:handoutMasterId r:id="rId59"/>
  </p:handoutMasterIdLst>
  <p:sldIdLst>
    <p:sldId id="257" r:id="rId5"/>
    <p:sldId id="268" r:id="rId6"/>
    <p:sldId id="272" r:id="rId7"/>
    <p:sldId id="273" r:id="rId8"/>
    <p:sldId id="274" r:id="rId9"/>
    <p:sldId id="275" r:id="rId10"/>
    <p:sldId id="277" r:id="rId11"/>
    <p:sldId id="280" r:id="rId12"/>
    <p:sldId id="281" r:id="rId13"/>
    <p:sldId id="282" r:id="rId14"/>
    <p:sldId id="283" r:id="rId15"/>
    <p:sldId id="276" r:id="rId16"/>
    <p:sldId id="284" r:id="rId17"/>
    <p:sldId id="285" r:id="rId18"/>
    <p:sldId id="286" r:id="rId19"/>
    <p:sldId id="297" r:id="rId20"/>
    <p:sldId id="298" r:id="rId21"/>
    <p:sldId id="299" r:id="rId22"/>
    <p:sldId id="287" r:id="rId23"/>
    <p:sldId id="288" r:id="rId24"/>
    <p:sldId id="289" r:id="rId25"/>
    <p:sldId id="290" r:id="rId26"/>
    <p:sldId id="291" r:id="rId27"/>
    <p:sldId id="292" r:id="rId28"/>
    <p:sldId id="293" r:id="rId29"/>
    <p:sldId id="295" r:id="rId30"/>
    <p:sldId id="296" r:id="rId31"/>
    <p:sldId id="300" r:id="rId32"/>
    <p:sldId id="301" r:id="rId33"/>
    <p:sldId id="302" r:id="rId34"/>
    <p:sldId id="303" r:id="rId35"/>
    <p:sldId id="304" r:id="rId36"/>
    <p:sldId id="305" r:id="rId37"/>
    <p:sldId id="306" r:id="rId38"/>
    <p:sldId id="307" r:id="rId39"/>
    <p:sldId id="308" r:id="rId40"/>
    <p:sldId id="309" r:id="rId41"/>
    <p:sldId id="310" r:id="rId42"/>
    <p:sldId id="311" r:id="rId43"/>
    <p:sldId id="312" r:id="rId44"/>
    <p:sldId id="313" r:id="rId45"/>
    <p:sldId id="314" r:id="rId46"/>
    <p:sldId id="316" r:id="rId47"/>
    <p:sldId id="317" r:id="rId48"/>
    <p:sldId id="318" r:id="rId49"/>
    <p:sldId id="319" r:id="rId50"/>
    <p:sldId id="278" r:id="rId51"/>
    <p:sldId id="315" r:id="rId52"/>
    <p:sldId id="258" r:id="rId53"/>
    <p:sldId id="259" r:id="rId54"/>
    <p:sldId id="260" r:id="rId55"/>
    <p:sldId id="261" r:id="rId56"/>
    <p:sldId id="279" r:id="rId5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B0FCF4C-DB8D-4CB7-8D83-A7F975ED92D0}">
          <p14:sldIdLst>
            <p14:sldId id="257"/>
            <p14:sldId id="268"/>
            <p14:sldId id="272"/>
            <p14:sldId id="273"/>
            <p14:sldId id="274"/>
            <p14:sldId id="275"/>
            <p14:sldId id="277"/>
            <p14:sldId id="280"/>
            <p14:sldId id="281"/>
            <p14:sldId id="282"/>
            <p14:sldId id="283"/>
          </p14:sldIdLst>
        </p14:section>
        <p14:section name="APB" id="{3065D6F2-FAFC-42F4-B47A-55FCDDA375DC}">
          <p14:sldIdLst>
            <p14:sldId id="276"/>
            <p14:sldId id="284"/>
            <p14:sldId id="285"/>
            <p14:sldId id="286"/>
            <p14:sldId id="297"/>
            <p14:sldId id="298"/>
            <p14:sldId id="299"/>
            <p14:sldId id="287"/>
            <p14:sldId id="288"/>
            <p14:sldId id="289"/>
            <p14:sldId id="290"/>
            <p14:sldId id="291"/>
            <p14:sldId id="292"/>
            <p14:sldId id="293"/>
            <p14:sldId id="295"/>
            <p14:sldId id="296"/>
            <p14:sldId id="300"/>
            <p14:sldId id="301"/>
            <p14:sldId id="302"/>
            <p14:sldId id="303"/>
            <p14:sldId id="304"/>
            <p14:sldId id="305"/>
            <p14:sldId id="306"/>
            <p14:sldId id="307"/>
            <p14:sldId id="308"/>
            <p14:sldId id="309"/>
            <p14:sldId id="310"/>
            <p14:sldId id="311"/>
            <p14:sldId id="312"/>
            <p14:sldId id="313"/>
            <p14:sldId id="314"/>
            <p14:sldId id="316"/>
            <p14:sldId id="317"/>
            <p14:sldId id="318"/>
            <p14:sldId id="319"/>
          </p14:sldIdLst>
        </p14:section>
        <p14:section name="ATB" id="{5A6BFA35-E1C8-4847-82B3-7453C6D313D9}">
          <p14:sldIdLst>
            <p14:sldId id="278"/>
            <p14:sldId id="315"/>
            <p14:sldId id="258"/>
            <p14:sldId id="259"/>
            <p14:sldId id="260"/>
            <p14:sldId id="261"/>
          </p14:sldIdLst>
        </p14:section>
        <p14:section name="AHB" id="{CF46BBEB-D7B6-473A-9946-DA42A0132B6F}">
          <p14:sldIdLst>
            <p14:sldId id="279"/>
          </p14:sldIdLst>
        </p14:section>
      </p14:sectionLst>
    </p:ex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0583F7-277B-4EDD-A123-6D2194C6975B}" v="70" dt="2019-05-06T05:04:53.1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p:cViewPr varScale="1">
        <p:scale>
          <a:sx n="161" d="100"/>
          <a:sy n="161" d="100"/>
        </p:scale>
        <p:origin x="150" y="27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Baule" userId="726d6203eeaf5b92" providerId="LiveId" clId="{4D0583F7-277B-4EDD-A123-6D2194C6975B}"/>
    <pc:docChg chg="undo custSel addSld delSld modSld">
      <pc:chgData name="Daniel Baule" userId="726d6203eeaf5b92" providerId="LiveId" clId="{4D0583F7-277B-4EDD-A123-6D2194C6975B}" dt="2019-05-06T05:53:17.547" v="266" actId="1076"/>
      <pc:docMkLst>
        <pc:docMk/>
      </pc:docMkLst>
      <pc:sldChg chg="add del modTransition">
        <pc:chgData name="Daniel Baule" userId="726d6203eeaf5b92" providerId="LiveId" clId="{4D0583F7-277B-4EDD-A123-6D2194C6975B}" dt="2019-05-06T02:53:11.356" v="144"/>
        <pc:sldMkLst>
          <pc:docMk/>
          <pc:sldMk cId="423343301" sldId="258"/>
        </pc:sldMkLst>
      </pc:sldChg>
      <pc:sldChg chg="modSp add del modTransition">
        <pc:chgData name="Daniel Baule" userId="726d6203eeaf5b92" providerId="LiveId" clId="{4D0583F7-277B-4EDD-A123-6D2194C6975B}" dt="2019-05-06T05:53:08.339" v="265" actId="1076"/>
        <pc:sldMkLst>
          <pc:docMk/>
          <pc:sldMk cId="2984514061" sldId="259"/>
        </pc:sldMkLst>
        <pc:spChg chg="mod">
          <ac:chgData name="Daniel Baule" userId="726d6203eeaf5b92" providerId="LiveId" clId="{4D0583F7-277B-4EDD-A123-6D2194C6975B}" dt="2019-05-06T05:53:08.339" v="265" actId="1076"/>
          <ac:spMkLst>
            <pc:docMk/>
            <pc:sldMk cId="2984514061" sldId="259"/>
            <ac:spMk id="2" creationId="{00000000-0000-0000-0000-000000000000}"/>
          </ac:spMkLst>
        </pc:spChg>
      </pc:sldChg>
      <pc:sldChg chg="modSp add del modTransition">
        <pc:chgData name="Daniel Baule" userId="726d6203eeaf5b92" providerId="LiveId" clId="{4D0583F7-277B-4EDD-A123-6D2194C6975B}" dt="2019-05-06T05:53:17.547" v="266" actId="1076"/>
        <pc:sldMkLst>
          <pc:docMk/>
          <pc:sldMk cId="2717481816" sldId="260"/>
        </pc:sldMkLst>
        <pc:spChg chg="mod">
          <ac:chgData name="Daniel Baule" userId="726d6203eeaf5b92" providerId="LiveId" clId="{4D0583F7-277B-4EDD-A123-6D2194C6975B}" dt="2019-05-06T05:53:17.547" v="266" actId="1076"/>
          <ac:spMkLst>
            <pc:docMk/>
            <pc:sldMk cId="2717481816" sldId="260"/>
            <ac:spMk id="2" creationId="{00000000-0000-0000-0000-000000000000}"/>
          </ac:spMkLst>
        </pc:spChg>
      </pc:sldChg>
      <pc:sldChg chg="add del modTransition">
        <pc:chgData name="Daniel Baule" userId="726d6203eeaf5b92" providerId="LiveId" clId="{4D0583F7-277B-4EDD-A123-6D2194C6975B}" dt="2019-05-06T02:53:11.356" v="144"/>
        <pc:sldMkLst>
          <pc:docMk/>
          <pc:sldMk cId="1989712593" sldId="261"/>
        </pc:sldMkLst>
      </pc:sldChg>
      <pc:sldChg chg="modSp">
        <pc:chgData name="Daniel Baule" userId="726d6203eeaf5b92" providerId="LiveId" clId="{4D0583F7-277B-4EDD-A123-6D2194C6975B}" dt="2019-05-06T03:52:46.763" v="145" actId="20577"/>
        <pc:sldMkLst>
          <pc:docMk/>
          <pc:sldMk cId="3132246178" sldId="301"/>
        </pc:sldMkLst>
        <pc:spChg chg="mod">
          <ac:chgData name="Daniel Baule" userId="726d6203eeaf5b92" providerId="LiveId" clId="{4D0583F7-277B-4EDD-A123-6D2194C6975B}" dt="2019-05-06T03:52:46.763" v="145" actId="20577"/>
          <ac:spMkLst>
            <pc:docMk/>
            <pc:sldMk cId="3132246178" sldId="301"/>
            <ac:spMk id="5" creationId="{68572B0B-EAB1-48E0-A79D-471E01487C60}"/>
          </ac:spMkLst>
        </pc:spChg>
      </pc:sldChg>
      <pc:sldChg chg="addSp delSp modSp add">
        <pc:chgData name="Daniel Baule" userId="726d6203eeaf5b92" providerId="LiveId" clId="{4D0583F7-277B-4EDD-A123-6D2194C6975B}" dt="2019-05-06T00:02:14.389" v="97" actId="20577"/>
        <pc:sldMkLst>
          <pc:docMk/>
          <pc:sldMk cId="590546031" sldId="312"/>
        </pc:sldMkLst>
        <pc:spChg chg="mod">
          <ac:chgData name="Daniel Baule" userId="726d6203eeaf5b92" providerId="LiveId" clId="{4D0583F7-277B-4EDD-A123-6D2194C6975B}" dt="2019-05-05T23:55:12.926" v="18" actId="20577"/>
          <ac:spMkLst>
            <pc:docMk/>
            <pc:sldMk cId="590546031" sldId="312"/>
            <ac:spMk id="2" creationId="{3077C0A6-DB42-4A09-A293-5F06152C9705}"/>
          </ac:spMkLst>
        </pc:spChg>
        <pc:spChg chg="del">
          <ac:chgData name="Daniel Baule" userId="726d6203eeaf5b92" providerId="LiveId" clId="{4D0583F7-277B-4EDD-A123-6D2194C6975B}" dt="2019-05-05T23:55:20.206" v="19"/>
          <ac:spMkLst>
            <pc:docMk/>
            <pc:sldMk cId="590546031" sldId="312"/>
            <ac:spMk id="3" creationId="{9FC8E01F-F9DA-497A-9F89-6AD64EF3E402}"/>
          </ac:spMkLst>
        </pc:spChg>
        <pc:spChg chg="add del mod">
          <ac:chgData name="Daniel Baule" userId="726d6203eeaf5b92" providerId="LiveId" clId="{4D0583F7-277B-4EDD-A123-6D2194C6975B}" dt="2019-05-06T00:02:14.389" v="97" actId="20577"/>
          <ac:spMkLst>
            <pc:docMk/>
            <pc:sldMk cId="590546031" sldId="312"/>
            <ac:spMk id="4" creationId="{3501432E-837C-4D81-9B62-BC36367DEE9B}"/>
          </ac:spMkLst>
        </pc:spChg>
        <pc:spChg chg="add del mod">
          <ac:chgData name="Daniel Baule" userId="726d6203eeaf5b92" providerId="LiveId" clId="{4D0583F7-277B-4EDD-A123-6D2194C6975B}" dt="2019-05-06T00:01:04.777" v="44" actId="931"/>
          <ac:spMkLst>
            <pc:docMk/>
            <pc:sldMk cId="590546031" sldId="312"/>
            <ac:spMk id="5" creationId="{E3EE3F06-3D04-42F5-839D-761075566B55}"/>
          </ac:spMkLst>
        </pc:spChg>
        <pc:graphicFrameChg chg="add del mod">
          <ac:chgData name="Daniel Baule" userId="726d6203eeaf5b92" providerId="LiveId" clId="{4D0583F7-277B-4EDD-A123-6D2194C6975B}" dt="2019-05-05T23:57:38.948" v="31"/>
          <ac:graphicFrameMkLst>
            <pc:docMk/>
            <pc:sldMk cId="590546031" sldId="312"/>
            <ac:graphicFrameMk id="9" creationId="{93F4CF4C-DCB9-41D4-8D18-DAB792CB8F84}"/>
          </ac:graphicFrameMkLst>
        </pc:graphicFrameChg>
        <pc:picChg chg="add del mod">
          <ac:chgData name="Daniel Baule" userId="726d6203eeaf5b92" providerId="LiveId" clId="{4D0583F7-277B-4EDD-A123-6D2194C6975B}" dt="2019-05-05T23:55:33.815" v="21"/>
          <ac:picMkLst>
            <pc:docMk/>
            <pc:sldMk cId="590546031" sldId="312"/>
            <ac:picMk id="6" creationId="{EF922252-1D68-4018-B530-1E61824C0116}"/>
          </ac:picMkLst>
        </pc:picChg>
        <pc:picChg chg="add del mod modCrop">
          <ac:chgData name="Daniel Baule" userId="726d6203eeaf5b92" providerId="LiveId" clId="{4D0583F7-277B-4EDD-A123-6D2194C6975B}" dt="2019-05-05T23:55:50.456" v="27"/>
          <ac:picMkLst>
            <pc:docMk/>
            <pc:sldMk cId="590546031" sldId="312"/>
            <ac:picMk id="7" creationId="{7301C2A8-77F7-4788-87B6-662804E9363D}"/>
          </ac:picMkLst>
        </pc:picChg>
        <pc:picChg chg="add del">
          <ac:chgData name="Daniel Baule" userId="726d6203eeaf5b92" providerId="LiveId" clId="{4D0583F7-277B-4EDD-A123-6D2194C6975B}" dt="2019-05-05T23:57:31.564" v="29"/>
          <ac:picMkLst>
            <pc:docMk/>
            <pc:sldMk cId="590546031" sldId="312"/>
            <ac:picMk id="8" creationId="{7B02FC7C-D010-4FBD-8534-CC53AAC5482C}"/>
          </ac:picMkLst>
        </pc:picChg>
        <pc:picChg chg="add del mod">
          <ac:chgData name="Daniel Baule" userId="726d6203eeaf5b92" providerId="LiveId" clId="{4D0583F7-277B-4EDD-A123-6D2194C6975B}" dt="2019-05-05T23:58:02.209" v="33"/>
          <ac:picMkLst>
            <pc:docMk/>
            <pc:sldMk cId="590546031" sldId="312"/>
            <ac:picMk id="11" creationId="{EBC7F487-13D0-468C-9CA0-D182CFE53DBA}"/>
          </ac:picMkLst>
        </pc:picChg>
        <pc:picChg chg="add del mod">
          <ac:chgData name="Daniel Baule" userId="726d6203eeaf5b92" providerId="LiveId" clId="{4D0583F7-277B-4EDD-A123-6D2194C6975B}" dt="2019-05-05T23:58:25.963" v="38"/>
          <ac:picMkLst>
            <pc:docMk/>
            <pc:sldMk cId="590546031" sldId="312"/>
            <ac:picMk id="13" creationId="{53491C06-6EC0-4E2F-9C37-534F12B08218}"/>
          </ac:picMkLst>
        </pc:picChg>
        <pc:picChg chg="add del mod">
          <ac:chgData name="Daniel Baule" userId="726d6203eeaf5b92" providerId="LiveId" clId="{4D0583F7-277B-4EDD-A123-6D2194C6975B}" dt="2019-05-06T00:00:26.126" v="43"/>
          <ac:picMkLst>
            <pc:docMk/>
            <pc:sldMk cId="590546031" sldId="312"/>
            <ac:picMk id="15" creationId="{5F23D4C4-102B-4834-956C-5BF6C81CA936}"/>
          </ac:picMkLst>
        </pc:picChg>
        <pc:picChg chg="add mod">
          <ac:chgData name="Daniel Baule" userId="726d6203eeaf5b92" providerId="LiveId" clId="{4D0583F7-277B-4EDD-A123-6D2194C6975B}" dt="2019-05-06T00:01:06.375" v="45" actId="27614"/>
          <ac:picMkLst>
            <pc:docMk/>
            <pc:sldMk cId="590546031" sldId="312"/>
            <ac:picMk id="17" creationId="{66079BBA-422A-44C5-A6F2-1E0DB6F38217}"/>
          </ac:picMkLst>
        </pc:picChg>
      </pc:sldChg>
      <pc:sldChg chg="modSp add">
        <pc:chgData name="Daniel Baule" userId="726d6203eeaf5b92" providerId="LiveId" clId="{4D0583F7-277B-4EDD-A123-6D2194C6975B}" dt="2019-05-06T00:03:50.562" v="120"/>
        <pc:sldMkLst>
          <pc:docMk/>
          <pc:sldMk cId="2724711573" sldId="313"/>
        </pc:sldMkLst>
        <pc:spChg chg="mod">
          <ac:chgData name="Daniel Baule" userId="726d6203eeaf5b92" providerId="LiveId" clId="{4D0583F7-277B-4EDD-A123-6D2194C6975B}" dt="2019-05-06T00:03:50.562" v="120"/>
          <ac:spMkLst>
            <pc:docMk/>
            <pc:sldMk cId="2724711573" sldId="313"/>
            <ac:spMk id="4" creationId="{3501432E-837C-4D81-9B62-BC36367DEE9B}"/>
          </ac:spMkLst>
        </pc:spChg>
      </pc:sldChg>
      <pc:sldChg chg="modSp add">
        <pc:chgData name="Daniel Baule" userId="726d6203eeaf5b92" providerId="LiveId" clId="{4D0583F7-277B-4EDD-A123-6D2194C6975B}" dt="2019-05-06T00:04:30.515" v="141" actId="27636"/>
        <pc:sldMkLst>
          <pc:docMk/>
          <pc:sldMk cId="5478646" sldId="314"/>
        </pc:sldMkLst>
        <pc:spChg chg="mod">
          <ac:chgData name="Daniel Baule" userId="726d6203eeaf5b92" providerId="LiveId" clId="{4D0583F7-277B-4EDD-A123-6D2194C6975B}" dt="2019-05-06T00:04:30.515" v="141" actId="27636"/>
          <ac:spMkLst>
            <pc:docMk/>
            <pc:sldMk cId="5478646" sldId="314"/>
            <ac:spMk id="4" creationId="{3501432E-837C-4D81-9B62-BC36367DEE9B}"/>
          </ac:spMkLst>
        </pc:spChg>
      </pc:sldChg>
      <pc:sldChg chg="add del modTransition">
        <pc:chgData name="Daniel Baule" userId="726d6203eeaf5b92" providerId="LiveId" clId="{4D0583F7-277B-4EDD-A123-6D2194C6975B}" dt="2019-05-06T02:53:11.356" v="144"/>
        <pc:sldMkLst>
          <pc:docMk/>
          <pc:sldMk cId="1639172654" sldId="315"/>
        </pc:sldMkLst>
      </pc:sldChg>
      <pc:sldChg chg="addSp delSp modSp add">
        <pc:chgData name="Daniel Baule" userId="726d6203eeaf5b92" providerId="LiveId" clId="{4D0583F7-277B-4EDD-A123-6D2194C6975B}" dt="2019-05-06T04:46:23.273" v="204"/>
        <pc:sldMkLst>
          <pc:docMk/>
          <pc:sldMk cId="196759734" sldId="316"/>
        </pc:sldMkLst>
        <pc:spChg chg="mod">
          <ac:chgData name="Daniel Baule" userId="726d6203eeaf5b92" providerId="LiveId" clId="{4D0583F7-277B-4EDD-A123-6D2194C6975B}" dt="2019-05-06T04:44:28.180" v="195" actId="20577"/>
          <ac:spMkLst>
            <pc:docMk/>
            <pc:sldMk cId="196759734" sldId="316"/>
            <ac:spMk id="2" creationId="{8FD16117-A270-4ED0-9FDD-65B3BBCBD7FD}"/>
          </ac:spMkLst>
        </pc:spChg>
        <pc:spChg chg="del">
          <ac:chgData name="Daniel Baule" userId="726d6203eeaf5b92" providerId="LiveId" clId="{4D0583F7-277B-4EDD-A123-6D2194C6975B}" dt="2019-05-06T04:45:31.171" v="196"/>
          <ac:spMkLst>
            <pc:docMk/>
            <pc:sldMk cId="196759734" sldId="316"/>
            <ac:spMk id="3" creationId="{1B34F1F3-87B6-40E6-AE06-DB6BF0F9F6BD}"/>
          </ac:spMkLst>
        </pc:spChg>
        <pc:spChg chg="del">
          <ac:chgData name="Daniel Baule" userId="726d6203eeaf5b92" providerId="LiveId" clId="{4D0583F7-277B-4EDD-A123-6D2194C6975B}" dt="2019-05-06T04:46:23.273" v="204"/>
          <ac:spMkLst>
            <pc:docMk/>
            <pc:sldMk cId="196759734" sldId="316"/>
            <ac:spMk id="4" creationId="{24CF9540-A3EC-4481-801E-B0A28EBF7E7B}"/>
          </ac:spMkLst>
        </pc:spChg>
        <pc:picChg chg="add mod">
          <ac:chgData name="Daniel Baule" userId="726d6203eeaf5b92" providerId="LiveId" clId="{4D0583F7-277B-4EDD-A123-6D2194C6975B}" dt="2019-05-06T04:45:31.171" v="196"/>
          <ac:picMkLst>
            <pc:docMk/>
            <pc:sldMk cId="196759734" sldId="316"/>
            <ac:picMk id="5" creationId="{8EEFC204-4CA8-4C13-8D02-D30DA134782F}"/>
          </ac:picMkLst>
        </pc:picChg>
        <pc:picChg chg="add del mod modCrop">
          <ac:chgData name="Daniel Baule" userId="726d6203eeaf5b92" providerId="LiveId" clId="{4D0583F7-277B-4EDD-A123-6D2194C6975B}" dt="2019-05-06T04:46:22.416" v="203"/>
          <ac:picMkLst>
            <pc:docMk/>
            <pc:sldMk cId="196759734" sldId="316"/>
            <ac:picMk id="6" creationId="{2B7DA7D0-CBFF-4B20-8B9C-2DBCE6DEE97B}"/>
          </ac:picMkLst>
        </pc:picChg>
        <pc:picChg chg="add mod">
          <ac:chgData name="Daniel Baule" userId="726d6203eeaf5b92" providerId="LiveId" clId="{4D0583F7-277B-4EDD-A123-6D2194C6975B}" dt="2019-05-06T04:46:23.273" v="204"/>
          <ac:picMkLst>
            <pc:docMk/>
            <pc:sldMk cId="196759734" sldId="316"/>
            <ac:picMk id="7" creationId="{E5D0450C-B8C2-4C1F-89C6-CC59C42581B7}"/>
          </ac:picMkLst>
        </pc:picChg>
      </pc:sldChg>
      <pc:sldChg chg="addSp delSp modSp add">
        <pc:chgData name="Daniel Baule" userId="726d6203eeaf5b92" providerId="LiveId" clId="{4D0583F7-277B-4EDD-A123-6D2194C6975B}" dt="2019-05-06T04:48:48.438" v="225" actId="732"/>
        <pc:sldMkLst>
          <pc:docMk/>
          <pc:sldMk cId="261545270" sldId="317"/>
        </pc:sldMkLst>
        <pc:spChg chg="add del mod">
          <ac:chgData name="Daniel Baule" userId="726d6203eeaf5b92" providerId="LiveId" clId="{4D0583F7-277B-4EDD-A123-6D2194C6975B}" dt="2019-05-06T04:48:24.763" v="216"/>
          <ac:spMkLst>
            <pc:docMk/>
            <pc:sldMk cId="261545270" sldId="317"/>
            <ac:spMk id="4" creationId="{FA70C98E-2A9F-47F1-9D7B-B9372A8D17E1}"/>
          </ac:spMkLst>
        </pc:spChg>
        <pc:spChg chg="add del mod">
          <ac:chgData name="Daniel Baule" userId="726d6203eeaf5b92" providerId="LiveId" clId="{4D0583F7-277B-4EDD-A123-6D2194C6975B}" dt="2019-05-06T04:48:35.252" v="223"/>
          <ac:spMkLst>
            <pc:docMk/>
            <pc:sldMk cId="261545270" sldId="317"/>
            <ac:spMk id="8" creationId="{46EB69B3-EE85-42F7-BDB0-31266EFFD1D7}"/>
          </ac:spMkLst>
        </pc:spChg>
        <pc:picChg chg="del">
          <ac:chgData name="Daniel Baule" userId="726d6203eeaf5b92" providerId="LiveId" clId="{4D0583F7-277B-4EDD-A123-6D2194C6975B}" dt="2019-05-06T04:47:45.604" v="206" actId="478"/>
          <ac:picMkLst>
            <pc:docMk/>
            <pc:sldMk cId="261545270" sldId="317"/>
            <ac:picMk id="5" creationId="{8EEFC204-4CA8-4C13-8D02-D30DA134782F}"/>
          </ac:picMkLst>
        </pc:picChg>
        <pc:picChg chg="del">
          <ac:chgData name="Daniel Baule" userId="726d6203eeaf5b92" providerId="LiveId" clId="{4D0583F7-277B-4EDD-A123-6D2194C6975B}" dt="2019-05-06T04:47:45.928" v="207" actId="478"/>
          <ac:picMkLst>
            <pc:docMk/>
            <pc:sldMk cId="261545270" sldId="317"/>
            <ac:picMk id="7" creationId="{E5D0450C-B8C2-4C1F-89C6-CC59C42581B7}"/>
          </ac:picMkLst>
        </pc:picChg>
        <pc:picChg chg="add del mod modCrop">
          <ac:chgData name="Daniel Baule" userId="726d6203eeaf5b92" providerId="LiveId" clId="{4D0583F7-277B-4EDD-A123-6D2194C6975B}" dt="2019-05-06T04:48:34.250" v="222"/>
          <ac:picMkLst>
            <pc:docMk/>
            <pc:sldMk cId="261545270" sldId="317"/>
            <ac:picMk id="9" creationId="{8E2E5253-0757-4271-80B2-D669CF236FD2}"/>
          </ac:picMkLst>
        </pc:picChg>
        <pc:picChg chg="add del mod modCrop">
          <ac:chgData name="Daniel Baule" userId="726d6203eeaf5b92" providerId="LiveId" clId="{4D0583F7-277B-4EDD-A123-6D2194C6975B}" dt="2019-05-06T04:48:23.697" v="215"/>
          <ac:picMkLst>
            <pc:docMk/>
            <pc:sldMk cId="261545270" sldId="317"/>
            <ac:picMk id="10" creationId="{32FCB3D3-FACA-4543-8FEF-1EBAA3AFA66D}"/>
          </ac:picMkLst>
        </pc:picChg>
        <pc:picChg chg="add mod modCrop">
          <ac:chgData name="Daniel Baule" userId="726d6203eeaf5b92" providerId="LiveId" clId="{4D0583F7-277B-4EDD-A123-6D2194C6975B}" dt="2019-05-06T04:48:48.438" v="225" actId="732"/>
          <ac:picMkLst>
            <pc:docMk/>
            <pc:sldMk cId="261545270" sldId="317"/>
            <ac:picMk id="11" creationId="{D7A8778F-0D15-42AE-BFA4-550658B825B2}"/>
          </ac:picMkLst>
        </pc:picChg>
        <pc:picChg chg="add mod">
          <ac:chgData name="Daniel Baule" userId="726d6203eeaf5b92" providerId="LiveId" clId="{4D0583F7-277B-4EDD-A123-6D2194C6975B}" dt="2019-05-06T04:48:35.252" v="223"/>
          <ac:picMkLst>
            <pc:docMk/>
            <pc:sldMk cId="261545270" sldId="317"/>
            <ac:picMk id="12" creationId="{C69031D1-C69D-4AFE-8BF1-4761D1B2D7B1}"/>
          </ac:picMkLst>
        </pc:picChg>
      </pc:sldChg>
      <pc:sldChg chg="addSp delSp modSp add">
        <pc:chgData name="Daniel Baule" userId="726d6203eeaf5b92" providerId="LiveId" clId="{4D0583F7-277B-4EDD-A123-6D2194C6975B}" dt="2019-05-06T04:58:18.010" v="242"/>
        <pc:sldMkLst>
          <pc:docMk/>
          <pc:sldMk cId="1981132096" sldId="318"/>
        </pc:sldMkLst>
        <pc:spChg chg="add del mod">
          <ac:chgData name="Daniel Baule" userId="726d6203eeaf5b92" providerId="LiveId" clId="{4D0583F7-277B-4EDD-A123-6D2194C6975B}" dt="2019-05-06T04:57:53.991" v="234"/>
          <ac:spMkLst>
            <pc:docMk/>
            <pc:sldMk cId="1981132096" sldId="318"/>
            <ac:spMk id="4" creationId="{FC6EB153-1696-4A25-BD2B-559213BC11C1}"/>
          </ac:spMkLst>
        </pc:spChg>
        <pc:spChg chg="add del mod">
          <ac:chgData name="Daniel Baule" userId="726d6203eeaf5b92" providerId="LiveId" clId="{4D0583F7-277B-4EDD-A123-6D2194C6975B}" dt="2019-05-06T04:58:18.010" v="242"/>
          <ac:spMkLst>
            <pc:docMk/>
            <pc:sldMk cId="1981132096" sldId="318"/>
            <ac:spMk id="6" creationId="{391CCD01-5CDC-4BFB-9FC5-A760CD78080B}"/>
          </ac:spMkLst>
        </pc:spChg>
        <pc:picChg chg="add del mod modCrop">
          <ac:chgData name="Daniel Baule" userId="726d6203eeaf5b92" providerId="LiveId" clId="{4D0583F7-277B-4EDD-A123-6D2194C6975B}" dt="2019-05-06T04:58:16.962" v="241"/>
          <ac:picMkLst>
            <pc:docMk/>
            <pc:sldMk cId="1981132096" sldId="318"/>
            <ac:picMk id="7" creationId="{495E3B39-4723-4C4D-9D61-3FFD82FA4912}"/>
          </ac:picMkLst>
        </pc:picChg>
        <pc:picChg chg="add del mod modCrop">
          <ac:chgData name="Daniel Baule" userId="726d6203eeaf5b92" providerId="LiveId" clId="{4D0583F7-277B-4EDD-A123-6D2194C6975B}" dt="2019-05-06T04:57:52.993" v="233"/>
          <ac:picMkLst>
            <pc:docMk/>
            <pc:sldMk cId="1981132096" sldId="318"/>
            <ac:picMk id="10" creationId="{588F8B65-4A27-4ECF-8565-31E5A4448558}"/>
          </ac:picMkLst>
        </pc:picChg>
        <pc:picChg chg="del">
          <ac:chgData name="Daniel Baule" userId="726d6203eeaf5b92" providerId="LiveId" clId="{4D0583F7-277B-4EDD-A123-6D2194C6975B}" dt="2019-05-06T04:57:28.103" v="227" actId="478"/>
          <ac:picMkLst>
            <pc:docMk/>
            <pc:sldMk cId="1981132096" sldId="318"/>
            <ac:picMk id="11" creationId="{D7A8778F-0D15-42AE-BFA4-550658B825B2}"/>
          </ac:picMkLst>
        </pc:picChg>
        <pc:picChg chg="del">
          <ac:chgData name="Daniel Baule" userId="726d6203eeaf5b92" providerId="LiveId" clId="{4D0583F7-277B-4EDD-A123-6D2194C6975B}" dt="2019-05-06T04:57:28.490" v="228" actId="478"/>
          <ac:picMkLst>
            <pc:docMk/>
            <pc:sldMk cId="1981132096" sldId="318"/>
            <ac:picMk id="12" creationId="{C69031D1-C69D-4AFE-8BF1-4761D1B2D7B1}"/>
          </ac:picMkLst>
        </pc:picChg>
        <pc:picChg chg="add mod">
          <ac:chgData name="Daniel Baule" userId="726d6203eeaf5b92" providerId="LiveId" clId="{4D0583F7-277B-4EDD-A123-6D2194C6975B}" dt="2019-05-06T04:57:53.991" v="234"/>
          <ac:picMkLst>
            <pc:docMk/>
            <pc:sldMk cId="1981132096" sldId="318"/>
            <ac:picMk id="13" creationId="{1577A86C-7223-4C89-A9F9-A8BCF3C5F5DF}"/>
          </ac:picMkLst>
        </pc:picChg>
        <pc:picChg chg="add mod">
          <ac:chgData name="Daniel Baule" userId="726d6203eeaf5b92" providerId="LiveId" clId="{4D0583F7-277B-4EDD-A123-6D2194C6975B}" dt="2019-05-06T04:58:18.010" v="242"/>
          <ac:picMkLst>
            <pc:docMk/>
            <pc:sldMk cId="1981132096" sldId="318"/>
            <ac:picMk id="14" creationId="{4CFC317C-9937-436C-B507-2729675EAEF6}"/>
          </ac:picMkLst>
        </pc:picChg>
      </pc:sldChg>
      <pc:sldChg chg="addSp delSp modSp add">
        <pc:chgData name="Daniel Baule" userId="726d6203eeaf5b92" providerId="LiveId" clId="{4D0583F7-277B-4EDD-A123-6D2194C6975B}" dt="2019-05-06T05:04:53.129" v="264"/>
        <pc:sldMkLst>
          <pc:docMk/>
          <pc:sldMk cId="540665299" sldId="319"/>
        </pc:sldMkLst>
        <pc:spChg chg="add del mod">
          <ac:chgData name="Daniel Baule" userId="726d6203eeaf5b92" providerId="LiveId" clId="{4D0583F7-277B-4EDD-A123-6D2194C6975B}" dt="2019-05-06T05:01:45.336" v="246"/>
          <ac:spMkLst>
            <pc:docMk/>
            <pc:sldMk cId="540665299" sldId="319"/>
            <ac:spMk id="4" creationId="{D4C897E9-E5D0-4356-B5A8-4C5BCE762F8F}"/>
          </ac:spMkLst>
        </pc:spChg>
        <pc:spChg chg="add del mod">
          <ac:chgData name="Daniel Baule" userId="726d6203eeaf5b92" providerId="LiveId" clId="{4D0583F7-277B-4EDD-A123-6D2194C6975B}" dt="2019-05-06T05:02:00.273" v="252"/>
          <ac:spMkLst>
            <pc:docMk/>
            <pc:sldMk cId="540665299" sldId="319"/>
            <ac:spMk id="6" creationId="{E1FB6257-3393-49E3-BA9A-CC506B971761}"/>
          </ac:spMkLst>
        </pc:spChg>
        <pc:spChg chg="add del mod">
          <ac:chgData name="Daniel Baule" userId="726d6203eeaf5b92" providerId="LiveId" clId="{4D0583F7-277B-4EDD-A123-6D2194C6975B}" dt="2019-05-06T05:04:53.129" v="264"/>
          <ac:spMkLst>
            <pc:docMk/>
            <pc:sldMk cId="540665299" sldId="319"/>
            <ac:spMk id="8" creationId="{D1753F3D-B759-4C8B-9A7F-5A7FC5808EE5}"/>
          </ac:spMkLst>
        </pc:spChg>
        <pc:picChg chg="add del mod modCrop">
          <ac:chgData name="Daniel Baule" userId="726d6203eeaf5b92" providerId="LiveId" clId="{4D0583F7-277B-4EDD-A123-6D2194C6975B}" dt="2019-05-06T05:01:59.188" v="251"/>
          <ac:picMkLst>
            <pc:docMk/>
            <pc:sldMk cId="540665299" sldId="319"/>
            <ac:picMk id="7" creationId="{961A57B9-FB8B-450E-9C12-6996D613E42C}"/>
          </ac:picMkLst>
        </pc:picChg>
        <pc:picChg chg="add del mod modCrop">
          <ac:chgData name="Daniel Baule" userId="726d6203eeaf5b92" providerId="LiveId" clId="{4D0583F7-277B-4EDD-A123-6D2194C6975B}" dt="2019-05-06T05:03:35.620" v="257" actId="478"/>
          <ac:picMkLst>
            <pc:docMk/>
            <pc:sldMk cId="540665299" sldId="319"/>
            <ac:picMk id="9" creationId="{5011D805-879F-4A45-8B2B-2E5C6095D45B}"/>
          </ac:picMkLst>
        </pc:picChg>
        <pc:picChg chg="add del mod modCrop">
          <ac:chgData name="Daniel Baule" userId="726d6203eeaf5b92" providerId="LiveId" clId="{4D0583F7-277B-4EDD-A123-6D2194C6975B}" dt="2019-05-06T05:04:52.035" v="263"/>
          <ac:picMkLst>
            <pc:docMk/>
            <pc:sldMk cId="540665299" sldId="319"/>
            <ac:picMk id="10" creationId="{7B6E2BCF-5F92-4120-88AD-64A21D70B7D1}"/>
          </ac:picMkLst>
        </pc:picChg>
        <pc:picChg chg="add">
          <ac:chgData name="Daniel Baule" userId="726d6203eeaf5b92" providerId="LiveId" clId="{4D0583F7-277B-4EDD-A123-6D2194C6975B}" dt="2019-05-06T05:02:00.273" v="252"/>
          <ac:picMkLst>
            <pc:docMk/>
            <pc:sldMk cId="540665299" sldId="319"/>
            <ac:picMk id="11" creationId="{D9F9AFB9-681E-432A-B010-E9A8DC4AA691}"/>
          </ac:picMkLst>
        </pc:picChg>
        <pc:picChg chg="del">
          <ac:chgData name="Daniel Baule" userId="726d6203eeaf5b92" providerId="LiveId" clId="{4D0583F7-277B-4EDD-A123-6D2194C6975B}" dt="2019-05-06T05:01:42.863" v="244" actId="478"/>
          <ac:picMkLst>
            <pc:docMk/>
            <pc:sldMk cId="540665299" sldId="319"/>
            <ac:picMk id="13" creationId="{1577A86C-7223-4C89-A9F9-A8BCF3C5F5DF}"/>
          </ac:picMkLst>
        </pc:picChg>
        <pc:picChg chg="del">
          <ac:chgData name="Daniel Baule" userId="726d6203eeaf5b92" providerId="LiveId" clId="{4D0583F7-277B-4EDD-A123-6D2194C6975B}" dt="2019-05-06T05:01:43.235" v="245" actId="478"/>
          <ac:picMkLst>
            <pc:docMk/>
            <pc:sldMk cId="540665299" sldId="319"/>
            <ac:picMk id="14" creationId="{4CFC317C-9937-436C-B507-2729675EAEF6}"/>
          </ac:picMkLst>
        </pc:picChg>
        <pc:picChg chg="add mod">
          <ac:chgData name="Daniel Baule" userId="726d6203eeaf5b92" providerId="LiveId" clId="{4D0583F7-277B-4EDD-A123-6D2194C6975B}" dt="2019-05-06T05:04:53.129" v="264"/>
          <ac:picMkLst>
            <pc:docMk/>
            <pc:sldMk cId="540665299" sldId="319"/>
            <ac:picMk id="15" creationId="{3719E870-EEF0-424A-9A2F-D9C91DFCE70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05-May-19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05-May-19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05-May-19</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05-May-19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05-May-19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05-May-19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05-May-19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05-May-19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05-May-19</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05-May-19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05-May-19</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05-May-19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05-May-19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05-May-19</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ARM AMBA</a:t>
            </a:r>
          </a:p>
        </p:txBody>
      </p:sp>
      <p:sp>
        <p:nvSpPr>
          <p:cNvPr id="5" name="Subtitle 4"/>
          <p:cNvSpPr>
            <a:spLocks noGrp="1"/>
          </p:cNvSpPr>
          <p:nvPr>
            <p:ph type="subTitle" idx="1"/>
          </p:nvPr>
        </p:nvSpPr>
        <p:spPr/>
        <p:txBody>
          <a:bodyPr/>
          <a:lstStyle/>
          <a:p>
            <a:r>
              <a:rPr lang="en-US" dirty="0"/>
              <a:t>13103518 - Cesar Eduardo Correa</a:t>
            </a:r>
          </a:p>
          <a:p>
            <a:r>
              <a:rPr lang="en-US" dirty="0"/>
              <a:t>16200639 - Daniel de </a:t>
            </a:r>
            <a:r>
              <a:rPr lang="en-US" dirty="0" err="1"/>
              <a:t>souza</a:t>
            </a:r>
            <a:r>
              <a:rPr lang="en-US" dirty="0"/>
              <a:t> </a:t>
            </a:r>
            <a:r>
              <a:rPr lang="en-US" dirty="0" err="1"/>
              <a:t>baulé</a:t>
            </a:r>
            <a:endParaRPr lang="en-US" dirty="0"/>
          </a:p>
          <a:p>
            <a:r>
              <a:rPr lang="en-US" dirty="0"/>
              <a:t>16100751 - </a:t>
            </a:r>
            <a:r>
              <a:rPr lang="en-US" dirty="0" err="1"/>
              <a:t>Vinícius</a:t>
            </a:r>
            <a:r>
              <a:rPr lang="en-US" dirty="0"/>
              <a:t> </a:t>
            </a:r>
            <a:r>
              <a:rPr lang="en-US" dirty="0" err="1"/>
              <a:t>Schwinden</a:t>
            </a:r>
            <a:r>
              <a:rPr lang="en-US" dirty="0"/>
              <a:t> </a:t>
            </a:r>
            <a:r>
              <a:rPr lang="en-US" dirty="0" err="1"/>
              <a:t>Berkenbrock</a:t>
            </a:r>
            <a:endParaRPr lang="en-US"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EAA1A-6DE0-4F61-BDC1-6636BC16CE66}"/>
              </a:ext>
            </a:extLst>
          </p:cNvPr>
          <p:cNvSpPr>
            <a:spLocks noGrp="1"/>
          </p:cNvSpPr>
          <p:nvPr>
            <p:ph type="title"/>
          </p:nvPr>
        </p:nvSpPr>
        <p:spPr/>
        <p:txBody>
          <a:bodyPr/>
          <a:lstStyle/>
          <a:p>
            <a:r>
              <a:rPr lang="en-US" dirty="0"/>
              <a:t>ARM AMBA</a:t>
            </a:r>
          </a:p>
        </p:txBody>
      </p:sp>
      <p:sp>
        <p:nvSpPr>
          <p:cNvPr id="3" name="Content Placeholder 2">
            <a:extLst>
              <a:ext uri="{FF2B5EF4-FFF2-40B4-BE49-F238E27FC236}">
                <a16:creationId xmlns:a16="http://schemas.microsoft.com/office/drawing/2014/main" id="{F18F18FA-4FD9-481E-A2F2-AAD47A1EE294}"/>
              </a:ext>
            </a:extLst>
          </p:cNvPr>
          <p:cNvSpPr>
            <a:spLocks noGrp="1"/>
          </p:cNvSpPr>
          <p:nvPr>
            <p:ph idx="1"/>
          </p:nvPr>
        </p:nvSpPr>
        <p:spPr>
          <a:xfrm>
            <a:off x="1218883" y="1701797"/>
            <a:ext cx="10360501" cy="4462272"/>
          </a:xfrm>
        </p:spPr>
        <p:txBody>
          <a:bodyPr/>
          <a:lstStyle/>
          <a:p>
            <a:r>
              <a:rPr lang="en-US" dirty="0"/>
              <a:t>AMBA</a:t>
            </a:r>
          </a:p>
          <a:p>
            <a:pPr lvl="1"/>
            <a:r>
              <a:rPr lang="en-US" dirty="0"/>
              <a:t>ASB - Advanced System Bus;</a:t>
            </a:r>
          </a:p>
          <a:p>
            <a:pPr lvl="1"/>
            <a:r>
              <a:rPr lang="en-US" dirty="0"/>
              <a:t>APB - Advanced Peripheral Bus;</a:t>
            </a:r>
          </a:p>
          <a:p>
            <a:r>
              <a:rPr lang="en-US" dirty="0"/>
              <a:t>AMBA 2</a:t>
            </a:r>
          </a:p>
          <a:p>
            <a:pPr lvl="1"/>
            <a:r>
              <a:rPr lang="en-US" dirty="0"/>
              <a:t>AHB - High-performance Bus;</a:t>
            </a:r>
          </a:p>
          <a:p>
            <a:r>
              <a:rPr lang="en-US" dirty="0"/>
              <a:t>AMBA 3 (2003)</a:t>
            </a:r>
          </a:p>
          <a:p>
            <a:pPr lvl="1"/>
            <a:r>
              <a:rPr lang="en-US" dirty="0"/>
              <a:t>AXI - Advanced </a:t>
            </a:r>
            <a:r>
              <a:rPr lang="en-US" dirty="0" err="1"/>
              <a:t>eXtensible</a:t>
            </a:r>
            <a:r>
              <a:rPr lang="en-US" dirty="0"/>
              <a:t> Interface;</a:t>
            </a:r>
          </a:p>
          <a:p>
            <a:pPr lvl="1"/>
            <a:r>
              <a:rPr lang="en-US" dirty="0"/>
              <a:t>ATB - Advanced Trace Bus</a:t>
            </a:r>
          </a:p>
          <a:p>
            <a:pPr lvl="1"/>
            <a:endParaRPr lang="en-US" dirty="0"/>
          </a:p>
        </p:txBody>
      </p:sp>
    </p:spTree>
    <p:extLst>
      <p:ext uri="{BB962C8B-B14F-4D97-AF65-F5344CB8AC3E}">
        <p14:creationId xmlns:p14="http://schemas.microsoft.com/office/powerpoint/2010/main" val="735164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EAA1A-6DE0-4F61-BDC1-6636BC16CE66}"/>
              </a:ext>
            </a:extLst>
          </p:cNvPr>
          <p:cNvSpPr>
            <a:spLocks noGrp="1"/>
          </p:cNvSpPr>
          <p:nvPr>
            <p:ph type="title"/>
          </p:nvPr>
        </p:nvSpPr>
        <p:spPr/>
        <p:txBody>
          <a:bodyPr/>
          <a:lstStyle/>
          <a:p>
            <a:r>
              <a:rPr lang="en-US" dirty="0"/>
              <a:t>ARM AMBA</a:t>
            </a:r>
          </a:p>
        </p:txBody>
      </p:sp>
      <p:sp>
        <p:nvSpPr>
          <p:cNvPr id="3" name="Content Placeholder 2">
            <a:extLst>
              <a:ext uri="{FF2B5EF4-FFF2-40B4-BE49-F238E27FC236}">
                <a16:creationId xmlns:a16="http://schemas.microsoft.com/office/drawing/2014/main" id="{F18F18FA-4FD9-481E-A2F2-AAD47A1EE294}"/>
              </a:ext>
            </a:extLst>
          </p:cNvPr>
          <p:cNvSpPr>
            <a:spLocks noGrp="1"/>
          </p:cNvSpPr>
          <p:nvPr>
            <p:ph idx="1"/>
          </p:nvPr>
        </p:nvSpPr>
        <p:spPr>
          <a:xfrm>
            <a:off x="1218883" y="1701797"/>
            <a:ext cx="10360501" cy="4462272"/>
          </a:xfrm>
        </p:spPr>
        <p:txBody>
          <a:bodyPr/>
          <a:lstStyle/>
          <a:p>
            <a:r>
              <a:rPr lang="en-US" dirty="0"/>
              <a:t>AMBA 4 (2010)</a:t>
            </a:r>
          </a:p>
          <a:p>
            <a:pPr lvl="1"/>
            <a:r>
              <a:rPr lang="en-US" dirty="0"/>
              <a:t>AXI4;</a:t>
            </a:r>
          </a:p>
          <a:p>
            <a:pPr lvl="1"/>
            <a:r>
              <a:rPr lang="en-US" dirty="0"/>
              <a:t>ACE - AXI Coherency Extensions;</a:t>
            </a:r>
          </a:p>
          <a:p>
            <a:r>
              <a:rPr lang="en-US" dirty="0"/>
              <a:t>AMBA 5 (2013)</a:t>
            </a:r>
          </a:p>
          <a:p>
            <a:pPr lvl="1"/>
            <a:r>
              <a:rPr lang="en-US" dirty="0"/>
              <a:t>CHI - Coherent Hub Interface</a:t>
            </a:r>
          </a:p>
          <a:p>
            <a:pPr lvl="1"/>
            <a:endParaRPr lang="en-US" dirty="0"/>
          </a:p>
          <a:p>
            <a:pPr lvl="1"/>
            <a:endParaRPr lang="en-US" dirty="0"/>
          </a:p>
        </p:txBody>
      </p:sp>
    </p:spTree>
    <p:extLst>
      <p:ext uri="{BB962C8B-B14F-4D97-AF65-F5344CB8AC3E}">
        <p14:creationId xmlns:p14="http://schemas.microsoft.com/office/powerpoint/2010/main" val="2204524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A63463-E478-4A01-91BA-1396E1835F64}"/>
              </a:ext>
            </a:extLst>
          </p:cNvPr>
          <p:cNvSpPr>
            <a:spLocks noGrp="1"/>
          </p:cNvSpPr>
          <p:nvPr>
            <p:ph type="title"/>
          </p:nvPr>
        </p:nvSpPr>
        <p:spPr/>
        <p:txBody>
          <a:bodyPr/>
          <a:lstStyle/>
          <a:p>
            <a:r>
              <a:rPr lang="en-US" dirty="0"/>
              <a:t>AMBA 3 APB</a:t>
            </a:r>
          </a:p>
        </p:txBody>
      </p:sp>
      <p:sp>
        <p:nvSpPr>
          <p:cNvPr id="6" name="Text Placeholder 5">
            <a:extLst>
              <a:ext uri="{FF2B5EF4-FFF2-40B4-BE49-F238E27FC236}">
                <a16:creationId xmlns:a16="http://schemas.microsoft.com/office/drawing/2014/main" id="{3BD2E4A6-F1A0-4F81-BB68-18A8630C8A25}"/>
              </a:ext>
            </a:extLst>
          </p:cNvPr>
          <p:cNvSpPr>
            <a:spLocks noGrp="1"/>
          </p:cNvSpPr>
          <p:nvPr>
            <p:ph type="body" idx="1"/>
          </p:nvPr>
        </p:nvSpPr>
        <p:spPr/>
        <p:txBody>
          <a:bodyPr/>
          <a:lstStyle/>
          <a:p>
            <a:r>
              <a:rPr lang="en-US" dirty="0"/>
              <a:t>Advanced Peripheral Bus</a:t>
            </a:r>
          </a:p>
        </p:txBody>
      </p:sp>
    </p:spTree>
    <p:extLst>
      <p:ext uri="{BB962C8B-B14F-4D97-AF65-F5344CB8AC3E}">
        <p14:creationId xmlns:p14="http://schemas.microsoft.com/office/powerpoint/2010/main" val="3983936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3F6E99-EE45-44EC-AEA1-603836FA4834}"/>
              </a:ext>
            </a:extLst>
          </p:cNvPr>
          <p:cNvSpPr>
            <a:spLocks noGrp="1"/>
          </p:cNvSpPr>
          <p:nvPr>
            <p:ph type="title"/>
          </p:nvPr>
        </p:nvSpPr>
        <p:spPr/>
        <p:txBody>
          <a:bodyPr/>
          <a:lstStyle/>
          <a:p>
            <a:r>
              <a:rPr lang="en-US" dirty="0"/>
              <a:t>AMBA3 APB</a:t>
            </a:r>
          </a:p>
        </p:txBody>
      </p:sp>
      <p:sp>
        <p:nvSpPr>
          <p:cNvPr id="5" name="Content Placeholder 4">
            <a:extLst>
              <a:ext uri="{FF2B5EF4-FFF2-40B4-BE49-F238E27FC236}">
                <a16:creationId xmlns:a16="http://schemas.microsoft.com/office/drawing/2014/main" id="{C2B364C7-C3AF-4B37-99BD-035C8A95479D}"/>
              </a:ext>
            </a:extLst>
          </p:cNvPr>
          <p:cNvSpPr>
            <a:spLocks noGrp="1"/>
          </p:cNvSpPr>
          <p:nvPr>
            <p:ph idx="1"/>
          </p:nvPr>
        </p:nvSpPr>
        <p:spPr/>
        <p:txBody>
          <a:bodyPr/>
          <a:lstStyle/>
          <a:p>
            <a:r>
              <a:rPr lang="en-US" dirty="0"/>
              <a:t>It provides a low-cost interface that is optimized for minimal power consumption and reduced interface complexity.</a:t>
            </a:r>
          </a:p>
          <a:p>
            <a:r>
              <a:rPr lang="en-US" dirty="0"/>
              <a:t>The APB interfaces to any peripherals that are low-bandwidth and do not require the high performance of a pipelined bus interface.</a:t>
            </a:r>
          </a:p>
          <a:p>
            <a:r>
              <a:rPr lang="en-US" dirty="0"/>
              <a:t>All signal transitions are only related to the rising edge of the clock to enable the integration of APB peripherals easily into any design flow. </a:t>
            </a:r>
          </a:p>
          <a:p>
            <a:r>
              <a:rPr lang="en-US" dirty="0"/>
              <a:t>Every transfer takes at least two cycles.</a:t>
            </a:r>
          </a:p>
        </p:txBody>
      </p:sp>
    </p:spTree>
    <p:extLst>
      <p:ext uri="{BB962C8B-B14F-4D97-AF65-F5344CB8AC3E}">
        <p14:creationId xmlns:p14="http://schemas.microsoft.com/office/powerpoint/2010/main" val="181936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3F6E99-EE45-44EC-AEA1-603836FA4834}"/>
              </a:ext>
            </a:extLst>
          </p:cNvPr>
          <p:cNvSpPr>
            <a:spLocks noGrp="1"/>
          </p:cNvSpPr>
          <p:nvPr>
            <p:ph type="title"/>
          </p:nvPr>
        </p:nvSpPr>
        <p:spPr/>
        <p:txBody>
          <a:bodyPr/>
          <a:lstStyle/>
          <a:p>
            <a:r>
              <a:rPr lang="en-US" dirty="0"/>
              <a:t>AMBA3 APB</a:t>
            </a:r>
          </a:p>
        </p:txBody>
      </p:sp>
      <p:sp>
        <p:nvSpPr>
          <p:cNvPr id="5" name="Content Placeholder 4">
            <a:extLst>
              <a:ext uri="{FF2B5EF4-FFF2-40B4-BE49-F238E27FC236}">
                <a16:creationId xmlns:a16="http://schemas.microsoft.com/office/drawing/2014/main" id="{C2B364C7-C3AF-4B37-99BD-035C8A95479D}"/>
              </a:ext>
            </a:extLst>
          </p:cNvPr>
          <p:cNvSpPr>
            <a:spLocks noGrp="1"/>
          </p:cNvSpPr>
          <p:nvPr>
            <p:ph idx="1"/>
          </p:nvPr>
        </p:nvSpPr>
        <p:spPr/>
        <p:txBody>
          <a:bodyPr/>
          <a:lstStyle/>
          <a:p>
            <a:r>
              <a:rPr lang="en-US" dirty="0"/>
              <a:t>The APB can interface with:</a:t>
            </a:r>
          </a:p>
          <a:p>
            <a:pPr lvl="1"/>
            <a:r>
              <a:rPr lang="en-US" dirty="0"/>
              <a:t>AMBA Advanced High-performance Bus Lite (AHB-Lite);</a:t>
            </a:r>
          </a:p>
          <a:p>
            <a:pPr lvl="1"/>
            <a:r>
              <a:rPr lang="en-US" dirty="0"/>
              <a:t>AMBA Advanced Extensible Interface (AXI);</a:t>
            </a:r>
          </a:p>
          <a:p>
            <a:r>
              <a:rPr lang="en-US" dirty="0"/>
              <a:t>You can use it to provide access to the programmable control registers of peripheral devices.</a:t>
            </a:r>
          </a:p>
        </p:txBody>
      </p:sp>
    </p:spTree>
    <p:extLst>
      <p:ext uri="{BB962C8B-B14F-4D97-AF65-F5344CB8AC3E}">
        <p14:creationId xmlns:p14="http://schemas.microsoft.com/office/powerpoint/2010/main" val="245031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3F6E99-EE45-44EC-AEA1-603836FA4834}"/>
              </a:ext>
            </a:extLst>
          </p:cNvPr>
          <p:cNvSpPr>
            <a:spLocks noGrp="1"/>
          </p:cNvSpPr>
          <p:nvPr>
            <p:ph type="title"/>
          </p:nvPr>
        </p:nvSpPr>
        <p:spPr/>
        <p:txBody>
          <a:bodyPr/>
          <a:lstStyle/>
          <a:p>
            <a:r>
              <a:rPr lang="en-US" dirty="0"/>
              <a:t>AMBA3 APB – Changes from previous specification</a:t>
            </a:r>
          </a:p>
        </p:txBody>
      </p:sp>
      <p:sp>
        <p:nvSpPr>
          <p:cNvPr id="5" name="Content Placeholder 4">
            <a:extLst>
              <a:ext uri="{FF2B5EF4-FFF2-40B4-BE49-F238E27FC236}">
                <a16:creationId xmlns:a16="http://schemas.microsoft.com/office/drawing/2014/main" id="{C2B364C7-C3AF-4B37-99BD-035C8A95479D}"/>
              </a:ext>
            </a:extLst>
          </p:cNvPr>
          <p:cNvSpPr>
            <a:spLocks noGrp="1"/>
          </p:cNvSpPr>
          <p:nvPr>
            <p:ph idx="1"/>
          </p:nvPr>
        </p:nvSpPr>
        <p:spPr/>
        <p:txBody>
          <a:bodyPr/>
          <a:lstStyle/>
          <a:p>
            <a:r>
              <a:rPr lang="en-US" dirty="0"/>
              <a:t>A ready signal, PREADY, to extend an APB transfer.</a:t>
            </a:r>
          </a:p>
          <a:p>
            <a:r>
              <a:rPr lang="en-US" dirty="0"/>
              <a:t>An error signal, PSLVERR, to indicate the failure of a transfer.</a:t>
            </a:r>
          </a:p>
        </p:txBody>
      </p:sp>
    </p:spTree>
    <p:extLst>
      <p:ext uri="{BB962C8B-B14F-4D97-AF65-F5344CB8AC3E}">
        <p14:creationId xmlns:p14="http://schemas.microsoft.com/office/powerpoint/2010/main" val="3220070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A88FA-83CA-4A13-B190-88FA5736B13F}"/>
              </a:ext>
            </a:extLst>
          </p:cNvPr>
          <p:cNvSpPr>
            <a:spLocks noGrp="1"/>
          </p:cNvSpPr>
          <p:nvPr>
            <p:ph type="title"/>
          </p:nvPr>
        </p:nvSpPr>
        <p:spPr/>
        <p:txBody>
          <a:bodyPr/>
          <a:lstStyle/>
          <a:p>
            <a:r>
              <a:rPr lang="en-US" dirty="0"/>
              <a:t>AMBA 3 APB signals</a:t>
            </a:r>
          </a:p>
        </p:txBody>
      </p:sp>
      <p:graphicFrame>
        <p:nvGraphicFramePr>
          <p:cNvPr id="5" name="Content Placeholder 4">
            <a:extLst>
              <a:ext uri="{FF2B5EF4-FFF2-40B4-BE49-F238E27FC236}">
                <a16:creationId xmlns:a16="http://schemas.microsoft.com/office/drawing/2014/main" id="{B407CB5E-C7E4-4DDA-B100-0637D2D35EEB}"/>
              </a:ext>
            </a:extLst>
          </p:cNvPr>
          <p:cNvGraphicFramePr>
            <a:graphicFrameLocks noGrp="1"/>
          </p:cNvGraphicFramePr>
          <p:nvPr>
            <p:ph idx="1"/>
            <p:extLst>
              <p:ext uri="{D42A27DB-BD31-4B8C-83A1-F6EECF244321}">
                <p14:modId xmlns:p14="http://schemas.microsoft.com/office/powerpoint/2010/main" val="1892678923"/>
              </p:ext>
            </p:extLst>
          </p:nvPr>
        </p:nvGraphicFramePr>
        <p:xfrm>
          <a:off x="1219200" y="1701800"/>
          <a:ext cx="10360026" cy="1493520"/>
        </p:xfrm>
        <a:graphic>
          <a:graphicData uri="http://schemas.openxmlformats.org/drawingml/2006/table">
            <a:tbl>
              <a:tblPr firstRow="1" bandRow="1">
                <a:tableStyleId>{5C22544A-7EE6-4342-B048-85BDC9FD1C3A}</a:tableStyleId>
              </a:tblPr>
              <a:tblGrid>
                <a:gridCol w="1522412">
                  <a:extLst>
                    <a:ext uri="{9D8B030D-6E8A-4147-A177-3AD203B41FA5}">
                      <a16:colId xmlns:a16="http://schemas.microsoft.com/office/drawing/2014/main" val="279394046"/>
                    </a:ext>
                  </a:extLst>
                </a:gridCol>
                <a:gridCol w="2286000">
                  <a:extLst>
                    <a:ext uri="{9D8B030D-6E8A-4147-A177-3AD203B41FA5}">
                      <a16:colId xmlns:a16="http://schemas.microsoft.com/office/drawing/2014/main" val="1747807276"/>
                    </a:ext>
                  </a:extLst>
                </a:gridCol>
                <a:gridCol w="6551614">
                  <a:extLst>
                    <a:ext uri="{9D8B030D-6E8A-4147-A177-3AD203B41FA5}">
                      <a16:colId xmlns:a16="http://schemas.microsoft.com/office/drawing/2014/main" val="3569749716"/>
                    </a:ext>
                  </a:extLst>
                </a:gridCol>
              </a:tblGrid>
              <a:tr h="370840">
                <a:tc>
                  <a:txBody>
                    <a:bodyPr/>
                    <a:lstStyle/>
                    <a:p>
                      <a:r>
                        <a:rPr lang="en-US" sz="2000" dirty="0"/>
                        <a:t>Signal</a:t>
                      </a:r>
                    </a:p>
                  </a:txBody>
                  <a:tcPr/>
                </a:tc>
                <a:tc>
                  <a:txBody>
                    <a:bodyPr/>
                    <a:lstStyle/>
                    <a:p>
                      <a:r>
                        <a:rPr lang="en-US" sz="2000" dirty="0"/>
                        <a:t>Source</a:t>
                      </a:r>
                    </a:p>
                  </a:txBody>
                  <a:tcPr/>
                </a:tc>
                <a:tc>
                  <a:txBody>
                    <a:bodyPr/>
                    <a:lstStyle/>
                    <a:p>
                      <a:r>
                        <a:rPr lang="en-US" sz="2000" dirty="0"/>
                        <a:t>Description</a:t>
                      </a:r>
                    </a:p>
                  </a:txBody>
                  <a:tcPr/>
                </a:tc>
                <a:extLst>
                  <a:ext uri="{0D108BD9-81ED-4DB2-BD59-A6C34878D82A}">
                    <a16:rowId xmlns:a16="http://schemas.microsoft.com/office/drawing/2014/main" val="3342178430"/>
                  </a:ext>
                </a:extLst>
              </a:tr>
              <a:tr h="370840">
                <a:tc>
                  <a:txBody>
                    <a:bodyPr/>
                    <a:lstStyle/>
                    <a:p>
                      <a:r>
                        <a:rPr lang="en-US" sz="2000" b="1" dirty="0"/>
                        <a:t>PCLK</a:t>
                      </a:r>
                    </a:p>
                  </a:txBody>
                  <a:tcPr/>
                </a:tc>
                <a:tc>
                  <a:txBody>
                    <a:bodyPr/>
                    <a:lstStyle/>
                    <a:p>
                      <a:r>
                        <a:rPr lang="en-US" sz="2000" dirty="0"/>
                        <a:t>Clock source</a:t>
                      </a:r>
                    </a:p>
                  </a:txBody>
                  <a:tcPr/>
                </a:tc>
                <a:tc>
                  <a:txBody>
                    <a:bodyPr/>
                    <a:lstStyle/>
                    <a:p>
                      <a:r>
                        <a:rPr lang="en-US" sz="2000" dirty="0"/>
                        <a:t>Clock. The rising edge of </a:t>
                      </a:r>
                      <a:r>
                        <a:rPr lang="en-US" sz="2000" b="1" dirty="0"/>
                        <a:t>PCLK</a:t>
                      </a:r>
                      <a:r>
                        <a:rPr lang="en-US" sz="2000" dirty="0"/>
                        <a:t> times all transfers on the APB.</a:t>
                      </a:r>
                    </a:p>
                  </a:txBody>
                  <a:tcPr/>
                </a:tc>
                <a:extLst>
                  <a:ext uri="{0D108BD9-81ED-4DB2-BD59-A6C34878D82A}">
                    <a16:rowId xmlns:a16="http://schemas.microsoft.com/office/drawing/2014/main" val="2079498577"/>
                  </a:ext>
                </a:extLst>
              </a:tr>
              <a:tr h="370840">
                <a:tc>
                  <a:txBody>
                    <a:bodyPr/>
                    <a:lstStyle/>
                    <a:p>
                      <a:r>
                        <a:rPr lang="en-US" sz="2000" b="1" dirty="0" err="1"/>
                        <a:t>PRESETn</a:t>
                      </a:r>
                      <a:endParaRPr lang="en-US" sz="2000" b="1" dirty="0"/>
                    </a:p>
                  </a:txBody>
                  <a:tcPr/>
                </a:tc>
                <a:tc>
                  <a:txBody>
                    <a:bodyPr/>
                    <a:lstStyle/>
                    <a:p>
                      <a:r>
                        <a:rPr lang="en-US" sz="2000" dirty="0"/>
                        <a:t>System bus equivalent</a:t>
                      </a:r>
                    </a:p>
                  </a:txBody>
                  <a:tcPr/>
                </a:tc>
                <a:tc>
                  <a:txBody>
                    <a:bodyPr/>
                    <a:lstStyle/>
                    <a:p>
                      <a:r>
                        <a:rPr lang="en-US" sz="2000" dirty="0"/>
                        <a:t>Reset. The APB reset signal is active LOW. This signal is normally connected directly to the system bus reset signal.</a:t>
                      </a:r>
                    </a:p>
                  </a:txBody>
                  <a:tcPr/>
                </a:tc>
                <a:extLst>
                  <a:ext uri="{0D108BD9-81ED-4DB2-BD59-A6C34878D82A}">
                    <a16:rowId xmlns:a16="http://schemas.microsoft.com/office/drawing/2014/main" val="3841151320"/>
                  </a:ext>
                </a:extLst>
              </a:tr>
            </a:tbl>
          </a:graphicData>
        </a:graphic>
      </p:graphicFrame>
    </p:spTree>
    <p:extLst>
      <p:ext uri="{BB962C8B-B14F-4D97-AF65-F5344CB8AC3E}">
        <p14:creationId xmlns:p14="http://schemas.microsoft.com/office/powerpoint/2010/main" val="219553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A88FA-83CA-4A13-B190-88FA5736B13F}"/>
              </a:ext>
            </a:extLst>
          </p:cNvPr>
          <p:cNvSpPr>
            <a:spLocks noGrp="1"/>
          </p:cNvSpPr>
          <p:nvPr>
            <p:ph type="title"/>
          </p:nvPr>
        </p:nvSpPr>
        <p:spPr/>
        <p:txBody>
          <a:bodyPr/>
          <a:lstStyle/>
          <a:p>
            <a:r>
              <a:rPr lang="en-US" dirty="0"/>
              <a:t>AMBA 3 APB signals</a:t>
            </a:r>
          </a:p>
        </p:txBody>
      </p:sp>
      <p:graphicFrame>
        <p:nvGraphicFramePr>
          <p:cNvPr id="5" name="Content Placeholder 4">
            <a:extLst>
              <a:ext uri="{FF2B5EF4-FFF2-40B4-BE49-F238E27FC236}">
                <a16:creationId xmlns:a16="http://schemas.microsoft.com/office/drawing/2014/main" id="{B407CB5E-C7E4-4DDA-B100-0637D2D35EEB}"/>
              </a:ext>
            </a:extLst>
          </p:cNvPr>
          <p:cNvGraphicFramePr>
            <a:graphicFrameLocks noGrp="1"/>
          </p:cNvGraphicFramePr>
          <p:nvPr>
            <p:ph idx="1"/>
            <p:extLst>
              <p:ext uri="{D42A27DB-BD31-4B8C-83A1-F6EECF244321}">
                <p14:modId xmlns:p14="http://schemas.microsoft.com/office/powerpoint/2010/main" val="1992745011"/>
              </p:ext>
            </p:extLst>
          </p:nvPr>
        </p:nvGraphicFramePr>
        <p:xfrm>
          <a:off x="1219200" y="1701800"/>
          <a:ext cx="10360026" cy="4815840"/>
        </p:xfrm>
        <a:graphic>
          <a:graphicData uri="http://schemas.openxmlformats.org/drawingml/2006/table">
            <a:tbl>
              <a:tblPr firstRow="1" bandRow="1">
                <a:tableStyleId>{5C22544A-7EE6-4342-B048-85BDC9FD1C3A}</a:tableStyleId>
              </a:tblPr>
              <a:tblGrid>
                <a:gridCol w="1522412">
                  <a:extLst>
                    <a:ext uri="{9D8B030D-6E8A-4147-A177-3AD203B41FA5}">
                      <a16:colId xmlns:a16="http://schemas.microsoft.com/office/drawing/2014/main" val="279394046"/>
                    </a:ext>
                  </a:extLst>
                </a:gridCol>
                <a:gridCol w="2286000">
                  <a:extLst>
                    <a:ext uri="{9D8B030D-6E8A-4147-A177-3AD203B41FA5}">
                      <a16:colId xmlns:a16="http://schemas.microsoft.com/office/drawing/2014/main" val="1747807276"/>
                    </a:ext>
                  </a:extLst>
                </a:gridCol>
                <a:gridCol w="6551614">
                  <a:extLst>
                    <a:ext uri="{9D8B030D-6E8A-4147-A177-3AD203B41FA5}">
                      <a16:colId xmlns:a16="http://schemas.microsoft.com/office/drawing/2014/main" val="3569749716"/>
                    </a:ext>
                  </a:extLst>
                </a:gridCol>
              </a:tblGrid>
              <a:tr h="370840">
                <a:tc>
                  <a:txBody>
                    <a:bodyPr/>
                    <a:lstStyle/>
                    <a:p>
                      <a:r>
                        <a:rPr lang="en-US" sz="2000" dirty="0"/>
                        <a:t>Signal</a:t>
                      </a:r>
                    </a:p>
                  </a:txBody>
                  <a:tcPr/>
                </a:tc>
                <a:tc>
                  <a:txBody>
                    <a:bodyPr/>
                    <a:lstStyle/>
                    <a:p>
                      <a:r>
                        <a:rPr lang="en-US" sz="2000" dirty="0"/>
                        <a:t>Source</a:t>
                      </a:r>
                    </a:p>
                  </a:txBody>
                  <a:tcPr/>
                </a:tc>
                <a:tc>
                  <a:txBody>
                    <a:bodyPr/>
                    <a:lstStyle/>
                    <a:p>
                      <a:r>
                        <a:rPr lang="en-US" sz="2000" dirty="0"/>
                        <a:t>Description</a:t>
                      </a:r>
                    </a:p>
                  </a:txBody>
                  <a:tcPr/>
                </a:tc>
                <a:extLst>
                  <a:ext uri="{0D108BD9-81ED-4DB2-BD59-A6C34878D82A}">
                    <a16:rowId xmlns:a16="http://schemas.microsoft.com/office/drawing/2014/main" val="3342178430"/>
                  </a:ext>
                </a:extLst>
              </a:tr>
              <a:tr h="370840">
                <a:tc>
                  <a:txBody>
                    <a:bodyPr/>
                    <a:lstStyle/>
                    <a:p>
                      <a:r>
                        <a:rPr lang="en-US" sz="2000" b="1" dirty="0"/>
                        <a:t>PADDR</a:t>
                      </a:r>
                    </a:p>
                  </a:txBody>
                  <a:tcPr/>
                </a:tc>
                <a:tc>
                  <a:txBody>
                    <a:bodyPr/>
                    <a:lstStyle/>
                    <a:p>
                      <a:r>
                        <a:rPr lang="en-US" sz="2000" dirty="0"/>
                        <a:t>APB bridge</a:t>
                      </a:r>
                    </a:p>
                  </a:txBody>
                  <a:tcPr/>
                </a:tc>
                <a:tc>
                  <a:txBody>
                    <a:bodyPr/>
                    <a:lstStyle/>
                    <a:p>
                      <a:r>
                        <a:rPr lang="en-US" sz="2000" dirty="0"/>
                        <a:t>Address. This is the APB address bus. It can be up to 32 bits wide and is driven by the peripheral bus bridge unit.</a:t>
                      </a:r>
                    </a:p>
                  </a:txBody>
                  <a:tcPr/>
                </a:tc>
                <a:extLst>
                  <a:ext uri="{0D108BD9-81ED-4DB2-BD59-A6C34878D82A}">
                    <a16:rowId xmlns:a16="http://schemas.microsoft.com/office/drawing/2014/main" val="295004911"/>
                  </a:ext>
                </a:extLst>
              </a:tr>
              <a:tr h="370840">
                <a:tc>
                  <a:txBody>
                    <a:bodyPr/>
                    <a:lstStyle/>
                    <a:p>
                      <a:r>
                        <a:rPr lang="en-US" sz="2000" b="1" dirty="0" err="1"/>
                        <a:t>PSELx</a:t>
                      </a:r>
                      <a:endParaRPr lang="en-US" sz="2000" b="1" dirty="0"/>
                    </a:p>
                  </a:txBody>
                  <a:tcPr/>
                </a:tc>
                <a:tc>
                  <a:txBody>
                    <a:bodyPr/>
                    <a:lstStyle/>
                    <a:p>
                      <a:r>
                        <a:rPr lang="en-US" sz="2000" dirty="0"/>
                        <a:t>APB bridge</a:t>
                      </a:r>
                    </a:p>
                  </a:txBody>
                  <a:tcPr/>
                </a:tc>
                <a:tc>
                  <a:txBody>
                    <a:bodyPr/>
                    <a:lstStyle/>
                    <a:p>
                      <a:r>
                        <a:rPr lang="en-US" sz="2000" dirty="0"/>
                        <a:t>Select. The APB bridge unit generates this signal to each peripheral bus slave. It indicates that the slave device is selected and that a data transfer is required. There is a </a:t>
                      </a:r>
                      <a:r>
                        <a:rPr lang="en-US" sz="2000" b="1" dirty="0" err="1"/>
                        <a:t>PSELx</a:t>
                      </a:r>
                      <a:r>
                        <a:rPr lang="en-US" sz="2000" dirty="0"/>
                        <a:t> signal for each slave.</a:t>
                      </a:r>
                    </a:p>
                  </a:txBody>
                  <a:tcPr/>
                </a:tc>
                <a:extLst>
                  <a:ext uri="{0D108BD9-81ED-4DB2-BD59-A6C34878D82A}">
                    <a16:rowId xmlns:a16="http://schemas.microsoft.com/office/drawing/2014/main" val="3471219941"/>
                  </a:ext>
                </a:extLst>
              </a:tr>
              <a:tr h="370840">
                <a:tc>
                  <a:txBody>
                    <a:bodyPr/>
                    <a:lstStyle/>
                    <a:p>
                      <a:r>
                        <a:rPr lang="en-US" sz="2000" b="1" dirty="0"/>
                        <a:t>PENABLE</a:t>
                      </a:r>
                    </a:p>
                  </a:txBody>
                  <a:tcPr/>
                </a:tc>
                <a:tc>
                  <a:txBody>
                    <a:bodyPr/>
                    <a:lstStyle/>
                    <a:p>
                      <a:r>
                        <a:rPr lang="en-US" sz="2000" dirty="0"/>
                        <a:t>APB bridge</a:t>
                      </a:r>
                    </a:p>
                  </a:txBody>
                  <a:tcPr/>
                </a:tc>
                <a:tc>
                  <a:txBody>
                    <a:bodyPr/>
                    <a:lstStyle/>
                    <a:p>
                      <a:r>
                        <a:rPr lang="en-US" sz="2000" dirty="0"/>
                        <a:t>Enable. This signal indicates the second and subsequent cycles of an APB transfer.</a:t>
                      </a:r>
                    </a:p>
                  </a:txBody>
                  <a:tcPr/>
                </a:tc>
                <a:extLst>
                  <a:ext uri="{0D108BD9-81ED-4DB2-BD59-A6C34878D82A}">
                    <a16:rowId xmlns:a16="http://schemas.microsoft.com/office/drawing/2014/main" val="1505505166"/>
                  </a:ext>
                </a:extLst>
              </a:tr>
              <a:tr h="370840">
                <a:tc>
                  <a:txBody>
                    <a:bodyPr/>
                    <a:lstStyle/>
                    <a:p>
                      <a:r>
                        <a:rPr lang="en-US" sz="2000" b="1" dirty="0"/>
                        <a:t>PWRITE</a:t>
                      </a:r>
                    </a:p>
                  </a:txBody>
                  <a:tcPr/>
                </a:tc>
                <a:tc>
                  <a:txBody>
                    <a:bodyPr/>
                    <a:lstStyle/>
                    <a:p>
                      <a:r>
                        <a:rPr lang="en-US" sz="2000" dirty="0"/>
                        <a:t>APB bridge</a:t>
                      </a:r>
                    </a:p>
                  </a:txBody>
                  <a:tcPr/>
                </a:tc>
                <a:tc>
                  <a:txBody>
                    <a:bodyPr/>
                    <a:lstStyle/>
                    <a:p>
                      <a:r>
                        <a:rPr lang="en-US" sz="2000" dirty="0"/>
                        <a:t>Direction. This signal indicates an APB write access when HIGH and an APB read access when LOW.</a:t>
                      </a:r>
                    </a:p>
                  </a:txBody>
                  <a:tcPr/>
                </a:tc>
                <a:extLst>
                  <a:ext uri="{0D108BD9-81ED-4DB2-BD59-A6C34878D82A}">
                    <a16:rowId xmlns:a16="http://schemas.microsoft.com/office/drawing/2014/main" val="2411434963"/>
                  </a:ext>
                </a:extLst>
              </a:tr>
              <a:tr h="370840">
                <a:tc>
                  <a:txBody>
                    <a:bodyPr/>
                    <a:lstStyle/>
                    <a:p>
                      <a:r>
                        <a:rPr lang="en-US" sz="2000" b="1" dirty="0"/>
                        <a:t>PWDATA</a:t>
                      </a:r>
                    </a:p>
                  </a:txBody>
                  <a:tcPr/>
                </a:tc>
                <a:tc>
                  <a:txBody>
                    <a:bodyPr/>
                    <a:lstStyle/>
                    <a:p>
                      <a:r>
                        <a:rPr lang="en-US" sz="2000" dirty="0"/>
                        <a:t>APB bridge</a:t>
                      </a:r>
                    </a:p>
                  </a:txBody>
                  <a:tcPr/>
                </a:tc>
                <a:tc>
                  <a:txBody>
                    <a:bodyPr/>
                    <a:lstStyle/>
                    <a:p>
                      <a:r>
                        <a:rPr lang="en-US" sz="2000" dirty="0"/>
                        <a:t>Write data. This bus is driven by the peripheral bus bridge unit during write cycles when </a:t>
                      </a:r>
                      <a:r>
                        <a:rPr lang="en-US" sz="2000" b="1" dirty="0"/>
                        <a:t>PWRITE</a:t>
                      </a:r>
                      <a:r>
                        <a:rPr lang="en-US" sz="2000" dirty="0"/>
                        <a:t> is HIGH. This bus can be up to 32 bits wide.</a:t>
                      </a:r>
                    </a:p>
                  </a:txBody>
                  <a:tcPr/>
                </a:tc>
                <a:extLst>
                  <a:ext uri="{0D108BD9-81ED-4DB2-BD59-A6C34878D82A}">
                    <a16:rowId xmlns:a16="http://schemas.microsoft.com/office/drawing/2014/main" val="4234100635"/>
                  </a:ext>
                </a:extLst>
              </a:tr>
            </a:tbl>
          </a:graphicData>
        </a:graphic>
      </p:graphicFrame>
    </p:spTree>
    <p:extLst>
      <p:ext uri="{BB962C8B-B14F-4D97-AF65-F5344CB8AC3E}">
        <p14:creationId xmlns:p14="http://schemas.microsoft.com/office/powerpoint/2010/main" val="378335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A88FA-83CA-4A13-B190-88FA5736B13F}"/>
              </a:ext>
            </a:extLst>
          </p:cNvPr>
          <p:cNvSpPr>
            <a:spLocks noGrp="1"/>
          </p:cNvSpPr>
          <p:nvPr>
            <p:ph type="title"/>
          </p:nvPr>
        </p:nvSpPr>
        <p:spPr/>
        <p:txBody>
          <a:bodyPr/>
          <a:lstStyle/>
          <a:p>
            <a:r>
              <a:rPr lang="en-US" dirty="0"/>
              <a:t>AMBA 3 APB signals</a:t>
            </a:r>
          </a:p>
        </p:txBody>
      </p:sp>
      <p:graphicFrame>
        <p:nvGraphicFramePr>
          <p:cNvPr id="5" name="Content Placeholder 4">
            <a:extLst>
              <a:ext uri="{FF2B5EF4-FFF2-40B4-BE49-F238E27FC236}">
                <a16:creationId xmlns:a16="http://schemas.microsoft.com/office/drawing/2014/main" id="{B407CB5E-C7E4-4DDA-B100-0637D2D35EEB}"/>
              </a:ext>
            </a:extLst>
          </p:cNvPr>
          <p:cNvGraphicFramePr>
            <a:graphicFrameLocks noGrp="1"/>
          </p:cNvGraphicFramePr>
          <p:nvPr>
            <p:ph idx="1"/>
            <p:extLst>
              <p:ext uri="{D42A27DB-BD31-4B8C-83A1-F6EECF244321}">
                <p14:modId xmlns:p14="http://schemas.microsoft.com/office/powerpoint/2010/main" val="4470980"/>
              </p:ext>
            </p:extLst>
          </p:nvPr>
        </p:nvGraphicFramePr>
        <p:xfrm>
          <a:off x="1219200" y="1701800"/>
          <a:ext cx="10360026" cy="3413760"/>
        </p:xfrm>
        <a:graphic>
          <a:graphicData uri="http://schemas.openxmlformats.org/drawingml/2006/table">
            <a:tbl>
              <a:tblPr firstRow="1" bandRow="1">
                <a:tableStyleId>{5C22544A-7EE6-4342-B048-85BDC9FD1C3A}</a:tableStyleId>
              </a:tblPr>
              <a:tblGrid>
                <a:gridCol w="1522412">
                  <a:extLst>
                    <a:ext uri="{9D8B030D-6E8A-4147-A177-3AD203B41FA5}">
                      <a16:colId xmlns:a16="http://schemas.microsoft.com/office/drawing/2014/main" val="279394046"/>
                    </a:ext>
                  </a:extLst>
                </a:gridCol>
                <a:gridCol w="2286000">
                  <a:extLst>
                    <a:ext uri="{9D8B030D-6E8A-4147-A177-3AD203B41FA5}">
                      <a16:colId xmlns:a16="http://schemas.microsoft.com/office/drawing/2014/main" val="1747807276"/>
                    </a:ext>
                  </a:extLst>
                </a:gridCol>
                <a:gridCol w="6551614">
                  <a:extLst>
                    <a:ext uri="{9D8B030D-6E8A-4147-A177-3AD203B41FA5}">
                      <a16:colId xmlns:a16="http://schemas.microsoft.com/office/drawing/2014/main" val="3569749716"/>
                    </a:ext>
                  </a:extLst>
                </a:gridCol>
              </a:tblGrid>
              <a:tr h="370840">
                <a:tc>
                  <a:txBody>
                    <a:bodyPr/>
                    <a:lstStyle/>
                    <a:p>
                      <a:r>
                        <a:rPr lang="en-US" sz="2000" dirty="0"/>
                        <a:t>Signal</a:t>
                      </a:r>
                    </a:p>
                  </a:txBody>
                  <a:tcPr/>
                </a:tc>
                <a:tc>
                  <a:txBody>
                    <a:bodyPr/>
                    <a:lstStyle/>
                    <a:p>
                      <a:r>
                        <a:rPr lang="en-US" sz="2000" dirty="0"/>
                        <a:t>Source</a:t>
                      </a:r>
                    </a:p>
                  </a:txBody>
                  <a:tcPr/>
                </a:tc>
                <a:tc>
                  <a:txBody>
                    <a:bodyPr/>
                    <a:lstStyle/>
                    <a:p>
                      <a:r>
                        <a:rPr lang="en-US" sz="2000" dirty="0"/>
                        <a:t>Description</a:t>
                      </a:r>
                    </a:p>
                  </a:txBody>
                  <a:tcPr/>
                </a:tc>
                <a:extLst>
                  <a:ext uri="{0D108BD9-81ED-4DB2-BD59-A6C34878D82A}">
                    <a16:rowId xmlns:a16="http://schemas.microsoft.com/office/drawing/2014/main" val="3342178430"/>
                  </a:ext>
                </a:extLst>
              </a:tr>
              <a:tr h="370840">
                <a:tc>
                  <a:txBody>
                    <a:bodyPr/>
                    <a:lstStyle/>
                    <a:p>
                      <a:r>
                        <a:rPr lang="en-US" sz="2000" b="1" dirty="0"/>
                        <a:t>PREADY</a:t>
                      </a:r>
                    </a:p>
                  </a:txBody>
                  <a:tcPr/>
                </a:tc>
                <a:tc>
                  <a:txBody>
                    <a:bodyPr/>
                    <a:lstStyle/>
                    <a:p>
                      <a:r>
                        <a:rPr lang="en-US" sz="2000" dirty="0"/>
                        <a:t>Slave interface</a:t>
                      </a:r>
                    </a:p>
                  </a:txBody>
                  <a:tcPr/>
                </a:tc>
                <a:tc>
                  <a:txBody>
                    <a:bodyPr/>
                    <a:lstStyle/>
                    <a:p>
                      <a:r>
                        <a:rPr lang="en-US" sz="2000" dirty="0"/>
                        <a:t>Ready. The slave uses this signal to extend an APB transfer.</a:t>
                      </a:r>
                    </a:p>
                  </a:txBody>
                  <a:tcPr/>
                </a:tc>
                <a:extLst>
                  <a:ext uri="{0D108BD9-81ED-4DB2-BD59-A6C34878D82A}">
                    <a16:rowId xmlns:a16="http://schemas.microsoft.com/office/drawing/2014/main" val="1040478951"/>
                  </a:ext>
                </a:extLst>
              </a:tr>
              <a:tr h="370840">
                <a:tc>
                  <a:txBody>
                    <a:bodyPr/>
                    <a:lstStyle/>
                    <a:p>
                      <a:r>
                        <a:rPr lang="en-US" sz="2000" b="1" dirty="0"/>
                        <a:t>PRDATA</a:t>
                      </a:r>
                    </a:p>
                  </a:txBody>
                  <a:tcPr/>
                </a:tc>
                <a:tc>
                  <a:txBody>
                    <a:bodyPr/>
                    <a:lstStyle/>
                    <a:p>
                      <a:r>
                        <a:rPr lang="en-US" sz="2000" dirty="0"/>
                        <a:t>Slave interface</a:t>
                      </a:r>
                    </a:p>
                  </a:txBody>
                  <a:tcPr/>
                </a:tc>
                <a:tc>
                  <a:txBody>
                    <a:bodyPr/>
                    <a:lstStyle/>
                    <a:p>
                      <a:r>
                        <a:rPr lang="en-US" sz="2000" dirty="0"/>
                        <a:t>Read Data. The selected slave drives this bus during read cycles when </a:t>
                      </a:r>
                      <a:r>
                        <a:rPr lang="en-US" sz="2000" b="1" dirty="0"/>
                        <a:t>PWRITE</a:t>
                      </a:r>
                      <a:r>
                        <a:rPr lang="en-US" sz="2000" dirty="0"/>
                        <a:t> is LOW. This bus can be up to 32-bits wide.</a:t>
                      </a:r>
                    </a:p>
                  </a:txBody>
                  <a:tcPr/>
                </a:tc>
                <a:extLst>
                  <a:ext uri="{0D108BD9-81ED-4DB2-BD59-A6C34878D82A}">
                    <a16:rowId xmlns:a16="http://schemas.microsoft.com/office/drawing/2014/main" val="1278789688"/>
                  </a:ext>
                </a:extLst>
              </a:tr>
              <a:tr h="370840">
                <a:tc>
                  <a:txBody>
                    <a:bodyPr/>
                    <a:lstStyle/>
                    <a:p>
                      <a:r>
                        <a:rPr lang="en-US" sz="2000" b="1" dirty="0"/>
                        <a:t>PSLVERR</a:t>
                      </a:r>
                    </a:p>
                  </a:txBody>
                  <a:tcPr/>
                </a:tc>
                <a:tc>
                  <a:txBody>
                    <a:bodyPr/>
                    <a:lstStyle/>
                    <a:p>
                      <a:r>
                        <a:rPr lang="en-US" sz="2000" dirty="0"/>
                        <a:t>Slave interface</a:t>
                      </a:r>
                    </a:p>
                  </a:txBody>
                  <a:tcPr/>
                </a:tc>
                <a:tc>
                  <a:txBody>
                    <a:bodyPr/>
                    <a:lstStyle/>
                    <a:p>
                      <a:r>
                        <a:rPr lang="en-US" sz="2000" dirty="0"/>
                        <a:t>This signal indicates a transfer failure. APB peripherals are not required to support the </a:t>
                      </a:r>
                      <a:r>
                        <a:rPr lang="en-US" sz="2000" b="1" dirty="0"/>
                        <a:t>PSLVERR</a:t>
                      </a:r>
                      <a:r>
                        <a:rPr lang="en-US" sz="2000" dirty="0"/>
                        <a:t> pin. This is true for both existing and new APB peripheral designs. Where a peripheral does not include this pin then the appropriate input to the APB bridge is tied LOW.</a:t>
                      </a:r>
                    </a:p>
                  </a:txBody>
                  <a:tcPr/>
                </a:tc>
                <a:extLst>
                  <a:ext uri="{0D108BD9-81ED-4DB2-BD59-A6C34878D82A}">
                    <a16:rowId xmlns:a16="http://schemas.microsoft.com/office/drawing/2014/main" val="291820167"/>
                  </a:ext>
                </a:extLst>
              </a:tr>
            </a:tbl>
          </a:graphicData>
        </a:graphic>
      </p:graphicFrame>
    </p:spTree>
    <p:extLst>
      <p:ext uri="{BB962C8B-B14F-4D97-AF65-F5344CB8AC3E}">
        <p14:creationId xmlns:p14="http://schemas.microsoft.com/office/powerpoint/2010/main" val="1765887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3F6E99-EE45-44EC-AEA1-603836FA4834}"/>
              </a:ext>
            </a:extLst>
          </p:cNvPr>
          <p:cNvSpPr>
            <a:spLocks noGrp="1"/>
          </p:cNvSpPr>
          <p:nvPr>
            <p:ph type="title"/>
          </p:nvPr>
        </p:nvSpPr>
        <p:spPr/>
        <p:txBody>
          <a:bodyPr/>
          <a:lstStyle/>
          <a:p>
            <a:r>
              <a:rPr lang="en-US" dirty="0"/>
              <a:t>AMBA3 APB – Write Transfer</a:t>
            </a:r>
          </a:p>
        </p:txBody>
      </p:sp>
      <p:sp>
        <p:nvSpPr>
          <p:cNvPr id="5" name="Content Placeholder 4">
            <a:extLst>
              <a:ext uri="{FF2B5EF4-FFF2-40B4-BE49-F238E27FC236}">
                <a16:creationId xmlns:a16="http://schemas.microsoft.com/office/drawing/2014/main" id="{C2B364C7-C3AF-4B37-99BD-035C8A95479D}"/>
              </a:ext>
            </a:extLst>
          </p:cNvPr>
          <p:cNvSpPr>
            <a:spLocks noGrp="1"/>
          </p:cNvSpPr>
          <p:nvPr>
            <p:ph idx="1"/>
          </p:nvPr>
        </p:nvSpPr>
        <p:spPr/>
        <p:txBody>
          <a:bodyPr/>
          <a:lstStyle/>
          <a:p>
            <a:r>
              <a:rPr lang="en-US" dirty="0"/>
              <a:t>With no wait states.</a:t>
            </a:r>
          </a:p>
          <a:p>
            <a:r>
              <a:rPr lang="en-US" dirty="0"/>
              <a:t>With wait states.</a:t>
            </a:r>
          </a:p>
        </p:txBody>
      </p:sp>
    </p:spTree>
    <p:extLst>
      <p:ext uri="{BB962C8B-B14F-4D97-AF65-F5344CB8AC3E}">
        <p14:creationId xmlns:p14="http://schemas.microsoft.com/office/powerpoint/2010/main" val="3304858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ARM AMBA</a:t>
            </a:r>
            <a:br>
              <a:rPr lang="en-US" dirty="0"/>
            </a:br>
            <a:r>
              <a:rPr lang="en-US" dirty="0"/>
              <a:t>(Advanced Microcontroller Bus Architecture) </a:t>
            </a:r>
          </a:p>
        </p:txBody>
      </p:sp>
      <p:sp>
        <p:nvSpPr>
          <p:cNvPr id="14" name="Content Placeholder 13"/>
          <p:cNvSpPr>
            <a:spLocks noGrp="1"/>
          </p:cNvSpPr>
          <p:nvPr>
            <p:ph idx="1"/>
          </p:nvPr>
        </p:nvSpPr>
        <p:spPr/>
        <p:txBody>
          <a:bodyPr/>
          <a:lstStyle/>
          <a:p>
            <a:r>
              <a:rPr lang="en-US" dirty="0"/>
              <a:t>An open standard, on-chip interconnect specification for the connection and management of functional blocks in a System-on-Chip (SoC).</a:t>
            </a:r>
          </a:p>
          <a:p>
            <a:r>
              <a:rPr lang="en-US" dirty="0"/>
              <a:t>Facilitates right-first-time development of multi-processor designs with large numbers of controllers and peripherals.</a:t>
            </a:r>
          </a:p>
          <a:p>
            <a:r>
              <a:rPr lang="en-US" dirty="0"/>
              <a:t>Promotes design re-use by defining common interface standards for SoC modules</a:t>
            </a:r>
          </a:p>
          <a:p>
            <a:endParaRPr lang="en-US" dirty="0"/>
          </a:p>
          <a:p>
            <a:pPr marL="0" indent="0" algn="r">
              <a:buNone/>
            </a:pPr>
            <a:r>
              <a:rPr lang="en-US" dirty="0"/>
              <a:t>ARM.com</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3F6E99-EE45-44EC-AEA1-603836FA4834}"/>
              </a:ext>
            </a:extLst>
          </p:cNvPr>
          <p:cNvSpPr>
            <a:spLocks noGrp="1"/>
          </p:cNvSpPr>
          <p:nvPr>
            <p:ph type="title"/>
          </p:nvPr>
        </p:nvSpPr>
        <p:spPr/>
        <p:txBody>
          <a:bodyPr/>
          <a:lstStyle/>
          <a:p>
            <a:r>
              <a:rPr lang="en-US" dirty="0"/>
              <a:t>AMBA3 APB – Write Transfer </a:t>
            </a:r>
            <a:r>
              <a:rPr lang="en-US" u="sng" dirty="0"/>
              <a:t>with no</a:t>
            </a:r>
            <a:r>
              <a:rPr lang="en-US" dirty="0"/>
              <a:t> wait states</a:t>
            </a:r>
          </a:p>
        </p:txBody>
      </p:sp>
      <p:sp>
        <p:nvSpPr>
          <p:cNvPr id="2" name="Content Placeholder 1">
            <a:extLst>
              <a:ext uri="{FF2B5EF4-FFF2-40B4-BE49-F238E27FC236}">
                <a16:creationId xmlns:a16="http://schemas.microsoft.com/office/drawing/2014/main" id="{34F9996F-0BF8-4A9D-B393-9591C387B73A}"/>
              </a:ext>
            </a:extLst>
          </p:cNvPr>
          <p:cNvSpPr>
            <a:spLocks noGrp="1"/>
          </p:cNvSpPr>
          <p:nvPr>
            <p:ph sz="half" idx="1"/>
          </p:nvPr>
        </p:nvSpPr>
        <p:spPr/>
        <p:txBody>
          <a:bodyPr/>
          <a:lstStyle/>
          <a:p>
            <a:r>
              <a:rPr lang="en-US" dirty="0"/>
              <a:t>Signals:</a:t>
            </a:r>
          </a:p>
          <a:p>
            <a:pPr lvl="1"/>
            <a:r>
              <a:rPr lang="en-US" dirty="0"/>
              <a:t>PCLK</a:t>
            </a:r>
          </a:p>
          <a:p>
            <a:pPr lvl="1"/>
            <a:r>
              <a:rPr lang="en-US" dirty="0"/>
              <a:t>PADDR</a:t>
            </a:r>
          </a:p>
          <a:p>
            <a:pPr lvl="1"/>
            <a:r>
              <a:rPr lang="en-US" dirty="0"/>
              <a:t>PWRITE</a:t>
            </a:r>
          </a:p>
          <a:p>
            <a:pPr lvl="1"/>
            <a:r>
              <a:rPr lang="en-US" dirty="0"/>
              <a:t>PSEL</a:t>
            </a:r>
          </a:p>
          <a:p>
            <a:pPr lvl="1"/>
            <a:r>
              <a:rPr lang="en-US" dirty="0"/>
              <a:t>PENABLE</a:t>
            </a:r>
          </a:p>
          <a:p>
            <a:pPr lvl="1"/>
            <a:r>
              <a:rPr lang="en-US" dirty="0"/>
              <a:t>PWDATA</a:t>
            </a:r>
          </a:p>
          <a:p>
            <a:pPr lvl="1"/>
            <a:r>
              <a:rPr lang="en-US" dirty="0"/>
              <a:t>PREADY</a:t>
            </a:r>
          </a:p>
        </p:txBody>
      </p:sp>
      <p:pic>
        <p:nvPicPr>
          <p:cNvPr id="8" name="Content Placeholder 5">
            <a:extLst>
              <a:ext uri="{FF2B5EF4-FFF2-40B4-BE49-F238E27FC236}">
                <a16:creationId xmlns:a16="http://schemas.microsoft.com/office/drawing/2014/main" id="{456DD5BE-5A3B-4648-8827-21BFFA20A1B3}"/>
              </a:ext>
            </a:extLst>
          </p:cNvPr>
          <p:cNvPicPr>
            <a:picLocks noGrp="1" noChangeAspect="1"/>
          </p:cNvPicPr>
          <p:nvPr>
            <p:ph sz="half" idx="2"/>
          </p:nvPr>
        </p:nvPicPr>
        <p:blipFill rotWithShape="1">
          <a:blip r:embed="rId2"/>
          <a:srcRect l="2500" t="6106" r="4471" b="2129"/>
          <a:stretch/>
        </p:blipFill>
        <p:spPr>
          <a:xfrm>
            <a:off x="6500813" y="2424018"/>
            <a:ext cx="5078412" cy="3030727"/>
          </a:xfrm>
          <a:prstGeom prst="rect">
            <a:avLst/>
          </a:prstGeom>
        </p:spPr>
      </p:pic>
    </p:spTree>
    <p:extLst>
      <p:ext uri="{BB962C8B-B14F-4D97-AF65-F5344CB8AC3E}">
        <p14:creationId xmlns:p14="http://schemas.microsoft.com/office/powerpoint/2010/main" val="3246039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3F6E99-EE45-44EC-AEA1-603836FA4834}"/>
              </a:ext>
            </a:extLst>
          </p:cNvPr>
          <p:cNvSpPr>
            <a:spLocks noGrp="1"/>
          </p:cNvSpPr>
          <p:nvPr>
            <p:ph type="title"/>
          </p:nvPr>
        </p:nvSpPr>
        <p:spPr/>
        <p:txBody>
          <a:bodyPr/>
          <a:lstStyle/>
          <a:p>
            <a:r>
              <a:rPr lang="en-US" dirty="0"/>
              <a:t>AMBA3 APB – Write Transfer </a:t>
            </a:r>
            <a:r>
              <a:rPr lang="en-US" u="sng" dirty="0"/>
              <a:t>with no</a:t>
            </a:r>
            <a:r>
              <a:rPr lang="en-US" dirty="0"/>
              <a:t> wait states</a:t>
            </a:r>
          </a:p>
        </p:txBody>
      </p:sp>
      <p:sp>
        <p:nvSpPr>
          <p:cNvPr id="2" name="Content Placeholder 1">
            <a:extLst>
              <a:ext uri="{FF2B5EF4-FFF2-40B4-BE49-F238E27FC236}">
                <a16:creationId xmlns:a16="http://schemas.microsoft.com/office/drawing/2014/main" id="{34F9996F-0BF8-4A9D-B393-9591C387B73A}"/>
              </a:ext>
            </a:extLst>
          </p:cNvPr>
          <p:cNvSpPr>
            <a:spLocks noGrp="1"/>
          </p:cNvSpPr>
          <p:nvPr>
            <p:ph sz="half" idx="1"/>
          </p:nvPr>
        </p:nvSpPr>
        <p:spPr/>
        <p:txBody>
          <a:bodyPr/>
          <a:lstStyle/>
          <a:p>
            <a:r>
              <a:rPr lang="en-US" dirty="0"/>
              <a:t>Setup Phase:</a:t>
            </a:r>
          </a:p>
          <a:p>
            <a:pPr lvl="1"/>
            <a:r>
              <a:rPr lang="en-US" dirty="0"/>
              <a:t>The write transfer starts with the address, write data, write signal and select signal all changing after the rising edge of the clock.</a:t>
            </a:r>
          </a:p>
        </p:txBody>
      </p:sp>
      <p:pic>
        <p:nvPicPr>
          <p:cNvPr id="8" name="Content Placeholder 5">
            <a:extLst>
              <a:ext uri="{FF2B5EF4-FFF2-40B4-BE49-F238E27FC236}">
                <a16:creationId xmlns:a16="http://schemas.microsoft.com/office/drawing/2014/main" id="{456DD5BE-5A3B-4648-8827-21BFFA20A1B3}"/>
              </a:ext>
            </a:extLst>
          </p:cNvPr>
          <p:cNvPicPr>
            <a:picLocks noGrp="1" noChangeAspect="1"/>
          </p:cNvPicPr>
          <p:nvPr>
            <p:ph sz="half" idx="2"/>
          </p:nvPr>
        </p:nvPicPr>
        <p:blipFill rotWithShape="1">
          <a:blip r:embed="rId2"/>
          <a:srcRect l="2500" t="6106" r="4471" b="2129"/>
          <a:stretch/>
        </p:blipFill>
        <p:spPr>
          <a:xfrm>
            <a:off x="6500813" y="2424018"/>
            <a:ext cx="5078412" cy="3030727"/>
          </a:xfrm>
          <a:prstGeom prst="rect">
            <a:avLst/>
          </a:prstGeom>
        </p:spPr>
      </p:pic>
      <p:sp>
        <p:nvSpPr>
          <p:cNvPr id="3" name="Rectangle 2">
            <a:extLst>
              <a:ext uri="{FF2B5EF4-FFF2-40B4-BE49-F238E27FC236}">
                <a16:creationId xmlns:a16="http://schemas.microsoft.com/office/drawing/2014/main" id="{F168E879-82B3-4393-AA4B-E0F6B23041C6}"/>
              </a:ext>
            </a:extLst>
          </p:cNvPr>
          <p:cNvSpPr/>
          <p:nvPr/>
        </p:nvSpPr>
        <p:spPr>
          <a:xfrm>
            <a:off x="8456612" y="2743200"/>
            <a:ext cx="914400" cy="2590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3133963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3F6E99-EE45-44EC-AEA1-603836FA4834}"/>
              </a:ext>
            </a:extLst>
          </p:cNvPr>
          <p:cNvSpPr>
            <a:spLocks noGrp="1"/>
          </p:cNvSpPr>
          <p:nvPr>
            <p:ph type="title"/>
          </p:nvPr>
        </p:nvSpPr>
        <p:spPr/>
        <p:txBody>
          <a:bodyPr/>
          <a:lstStyle/>
          <a:p>
            <a:r>
              <a:rPr lang="en-US" dirty="0"/>
              <a:t>AMBA3 APB – Write Transfer </a:t>
            </a:r>
            <a:r>
              <a:rPr lang="en-US" u="sng" dirty="0"/>
              <a:t>with no</a:t>
            </a:r>
            <a:r>
              <a:rPr lang="en-US" dirty="0"/>
              <a:t> wait states</a:t>
            </a:r>
          </a:p>
        </p:txBody>
      </p:sp>
      <p:sp>
        <p:nvSpPr>
          <p:cNvPr id="2" name="Content Placeholder 1">
            <a:extLst>
              <a:ext uri="{FF2B5EF4-FFF2-40B4-BE49-F238E27FC236}">
                <a16:creationId xmlns:a16="http://schemas.microsoft.com/office/drawing/2014/main" id="{34F9996F-0BF8-4A9D-B393-9591C387B73A}"/>
              </a:ext>
            </a:extLst>
          </p:cNvPr>
          <p:cNvSpPr>
            <a:spLocks noGrp="1"/>
          </p:cNvSpPr>
          <p:nvPr>
            <p:ph sz="half" idx="1"/>
          </p:nvPr>
        </p:nvSpPr>
        <p:spPr/>
        <p:txBody>
          <a:bodyPr/>
          <a:lstStyle/>
          <a:p>
            <a:r>
              <a:rPr lang="en-US" dirty="0"/>
              <a:t>Access phase:</a:t>
            </a:r>
          </a:p>
          <a:p>
            <a:pPr lvl="1"/>
            <a:r>
              <a:rPr lang="en-US" dirty="0"/>
              <a:t>After the following clock edge the enable signal is asserted, PENABLE, and this indicates that the Access phase is taking place.</a:t>
            </a:r>
          </a:p>
          <a:p>
            <a:pPr lvl="1"/>
            <a:r>
              <a:rPr lang="en-US" dirty="0"/>
              <a:t>The address, data and control signals all remain valid throughout the Access phase.</a:t>
            </a:r>
          </a:p>
          <a:p>
            <a:pPr lvl="1"/>
            <a:r>
              <a:rPr lang="en-US" dirty="0"/>
              <a:t>The transfer completes at the end of this cycle.</a:t>
            </a:r>
          </a:p>
          <a:p>
            <a:pPr lvl="1"/>
            <a:endParaRPr lang="en-US" dirty="0"/>
          </a:p>
        </p:txBody>
      </p:sp>
      <p:pic>
        <p:nvPicPr>
          <p:cNvPr id="8" name="Content Placeholder 5">
            <a:extLst>
              <a:ext uri="{FF2B5EF4-FFF2-40B4-BE49-F238E27FC236}">
                <a16:creationId xmlns:a16="http://schemas.microsoft.com/office/drawing/2014/main" id="{456DD5BE-5A3B-4648-8827-21BFFA20A1B3}"/>
              </a:ext>
            </a:extLst>
          </p:cNvPr>
          <p:cNvPicPr>
            <a:picLocks noGrp="1" noChangeAspect="1"/>
          </p:cNvPicPr>
          <p:nvPr>
            <p:ph sz="half" idx="2"/>
          </p:nvPr>
        </p:nvPicPr>
        <p:blipFill rotWithShape="1">
          <a:blip r:embed="rId2"/>
          <a:srcRect l="2500" t="6106" r="4471" b="2129"/>
          <a:stretch/>
        </p:blipFill>
        <p:spPr>
          <a:xfrm>
            <a:off x="6500813" y="2424018"/>
            <a:ext cx="5078412" cy="3030727"/>
          </a:xfrm>
          <a:prstGeom prst="rect">
            <a:avLst/>
          </a:prstGeom>
        </p:spPr>
      </p:pic>
      <p:sp>
        <p:nvSpPr>
          <p:cNvPr id="3" name="Rectangle 2">
            <a:extLst>
              <a:ext uri="{FF2B5EF4-FFF2-40B4-BE49-F238E27FC236}">
                <a16:creationId xmlns:a16="http://schemas.microsoft.com/office/drawing/2014/main" id="{F168E879-82B3-4393-AA4B-E0F6B23041C6}"/>
              </a:ext>
            </a:extLst>
          </p:cNvPr>
          <p:cNvSpPr/>
          <p:nvPr/>
        </p:nvSpPr>
        <p:spPr>
          <a:xfrm>
            <a:off x="9447212" y="2743200"/>
            <a:ext cx="914400" cy="2590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1441331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3F6E99-EE45-44EC-AEA1-603836FA4834}"/>
              </a:ext>
            </a:extLst>
          </p:cNvPr>
          <p:cNvSpPr>
            <a:spLocks noGrp="1"/>
          </p:cNvSpPr>
          <p:nvPr>
            <p:ph type="title"/>
          </p:nvPr>
        </p:nvSpPr>
        <p:spPr/>
        <p:txBody>
          <a:bodyPr/>
          <a:lstStyle/>
          <a:p>
            <a:r>
              <a:rPr lang="en-US" dirty="0"/>
              <a:t>AMBA3 APB – Write Transfer </a:t>
            </a:r>
            <a:r>
              <a:rPr lang="en-US" u="sng" dirty="0"/>
              <a:t>with no</a:t>
            </a:r>
            <a:r>
              <a:rPr lang="en-US" dirty="0"/>
              <a:t> wait states</a:t>
            </a:r>
          </a:p>
        </p:txBody>
      </p:sp>
      <p:sp>
        <p:nvSpPr>
          <p:cNvPr id="2" name="Content Placeholder 1">
            <a:extLst>
              <a:ext uri="{FF2B5EF4-FFF2-40B4-BE49-F238E27FC236}">
                <a16:creationId xmlns:a16="http://schemas.microsoft.com/office/drawing/2014/main" id="{34F9996F-0BF8-4A9D-B393-9591C387B73A}"/>
              </a:ext>
            </a:extLst>
          </p:cNvPr>
          <p:cNvSpPr>
            <a:spLocks noGrp="1"/>
          </p:cNvSpPr>
          <p:nvPr>
            <p:ph sz="half" idx="1"/>
          </p:nvPr>
        </p:nvSpPr>
        <p:spPr/>
        <p:txBody>
          <a:bodyPr/>
          <a:lstStyle/>
          <a:p>
            <a:r>
              <a:rPr lang="en-US" dirty="0"/>
              <a:t>Final phase:</a:t>
            </a:r>
          </a:p>
          <a:p>
            <a:pPr lvl="1"/>
            <a:r>
              <a:rPr lang="en-US" dirty="0"/>
              <a:t>The enable signal, PENABLE, is </a:t>
            </a:r>
            <a:r>
              <a:rPr lang="en-US" dirty="0" err="1"/>
              <a:t>deasserted</a:t>
            </a:r>
            <a:r>
              <a:rPr lang="en-US" dirty="0"/>
              <a:t> at the end of the transfer. </a:t>
            </a:r>
          </a:p>
          <a:p>
            <a:pPr lvl="1"/>
            <a:r>
              <a:rPr lang="en-US" dirty="0"/>
              <a:t>The select signal, </a:t>
            </a:r>
            <a:r>
              <a:rPr lang="en-US" dirty="0" err="1"/>
              <a:t>PSELx</a:t>
            </a:r>
            <a:r>
              <a:rPr lang="en-US" dirty="0"/>
              <a:t>, also goes LOW unless the transfer is to be followed immediately by another transfer to the same peripheral.</a:t>
            </a:r>
          </a:p>
        </p:txBody>
      </p:sp>
      <p:pic>
        <p:nvPicPr>
          <p:cNvPr id="8" name="Content Placeholder 5">
            <a:extLst>
              <a:ext uri="{FF2B5EF4-FFF2-40B4-BE49-F238E27FC236}">
                <a16:creationId xmlns:a16="http://schemas.microsoft.com/office/drawing/2014/main" id="{456DD5BE-5A3B-4648-8827-21BFFA20A1B3}"/>
              </a:ext>
            </a:extLst>
          </p:cNvPr>
          <p:cNvPicPr>
            <a:picLocks noGrp="1" noChangeAspect="1"/>
          </p:cNvPicPr>
          <p:nvPr>
            <p:ph sz="half" idx="2"/>
          </p:nvPr>
        </p:nvPicPr>
        <p:blipFill rotWithShape="1">
          <a:blip r:embed="rId2"/>
          <a:srcRect l="2500" t="6106" r="4471" b="2129"/>
          <a:stretch/>
        </p:blipFill>
        <p:spPr>
          <a:xfrm>
            <a:off x="6500813" y="2424018"/>
            <a:ext cx="5078412" cy="3030727"/>
          </a:xfrm>
          <a:prstGeom prst="rect">
            <a:avLst/>
          </a:prstGeom>
        </p:spPr>
      </p:pic>
      <p:sp>
        <p:nvSpPr>
          <p:cNvPr id="3" name="Rectangle 2">
            <a:extLst>
              <a:ext uri="{FF2B5EF4-FFF2-40B4-BE49-F238E27FC236}">
                <a16:creationId xmlns:a16="http://schemas.microsoft.com/office/drawing/2014/main" id="{F168E879-82B3-4393-AA4B-E0F6B23041C6}"/>
              </a:ext>
            </a:extLst>
          </p:cNvPr>
          <p:cNvSpPr/>
          <p:nvPr/>
        </p:nvSpPr>
        <p:spPr>
          <a:xfrm>
            <a:off x="10437812" y="2743200"/>
            <a:ext cx="914400" cy="2590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293131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E6FEA-8505-4774-85D4-1E45856C5274}"/>
              </a:ext>
            </a:extLst>
          </p:cNvPr>
          <p:cNvSpPr>
            <a:spLocks noGrp="1"/>
          </p:cNvSpPr>
          <p:nvPr>
            <p:ph type="title"/>
          </p:nvPr>
        </p:nvSpPr>
        <p:spPr/>
        <p:txBody>
          <a:bodyPr/>
          <a:lstStyle/>
          <a:p>
            <a:r>
              <a:rPr lang="en-US" dirty="0"/>
              <a:t>AMBA3 APB – Write Transfer </a:t>
            </a:r>
            <a:r>
              <a:rPr lang="en-US" u="sng" dirty="0"/>
              <a:t>with</a:t>
            </a:r>
            <a:r>
              <a:rPr lang="en-US" dirty="0"/>
              <a:t> wait states</a:t>
            </a:r>
          </a:p>
        </p:txBody>
      </p:sp>
      <p:sp>
        <p:nvSpPr>
          <p:cNvPr id="3" name="Content Placeholder 2">
            <a:extLst>
              <a:ext uri="{FF2B5EF4-FFF2-40B4-BE49-F238E27FC236}">
                <a16:creationId xmlns:a16="http://schemas.microsoft.com/office/drawing/2014/main" id="{D4F54CAF-3664-4CC8-A6C2-E75A8A1BA8B5}"/>
              </a:ext>
            </a:extLst>
          </p:cNvPr>
          <p:cNvSpPr>
            <a:spLocks noGrp="1"/>
          </p:cNvSpPr>
          <p:nvPr>
            <p:ph sz="half" idx="1"/>
          </p:nvPr>
        </p:nvSpPr>
        <p:spPr/>
        <p:txBody>
          <a:bodyPr/>
          <a:lstStyle/>
          <a:p>
            <a:r>
              <a:rPr lang="en-US" dirty="0"/>
              <a:t>Registers:</a:t>
            </a:r>
          </a:p>
          <a:p>
            <a:pPr lvl="1"/>
            <a:r>
              <a:rPr lang="en-US" dirty="0"/>
              <a:t>PCLK</a:t>
            </a:r>
          </a:p>
          <a:p>
            <a:pPr lvl="1"/>
            <a:r>
              <a:rPr lang="en-US" dirty="0"/>
              <a:t>PADDR</a:t>
            </a:r>
          </a:p>
          <a:p>
            <a:pPr lvl="1"/>
            <a:r>
              <a:rPr lang="en-US" dirty="0"/>
              <a:t>PWRITE</a:t>
            </a:r>
          </a:p>
          <a:p>
            <a:pPr lvl="1"/>
            <a:r>
              <a:rPr lang="en-US" dirty="0"/>
              <a:t>PSEL</a:t>
            </a:r>
          </a:p>
          <a:p>
            <a:pPr lvl="1"/>
            <a:r>
              <a:rPr lang="en-US" u="sng" dirty="0"/>
              <a:t>PENABLE</a:t>
            </a:r>
          </a:p>
          <a:p>
            <a:pPr lvl="1"/>
            <a:r>
              <a:rPr lang="en-US" dirty="0"/>
              <a:t>PWDATA</a:t>
            </a:r>
          </a:p>
          <a:p>
            <a:pPr lvl="1"/>
            <a:r>
              <a:rPr lang="en-US" u="sng" dirty="0"/>
              <a:t>PREADY</a:t>
            </a:r>
          </a:p>
        </p:txBody>
      </p:sp>
      <p:pic>
        <p:nvPicPr>
          <p:cNvPr id="7" name="Content Placeholder 4">
            <a:extLst>
              <a:ext uri="{FF2B5EF4-FFF2-40B4-BE49-F238E27FC236}">
                <a16:creationId xmlns:a16="http://schemas.microsoft.com/office/drawing/2014/main" id="{FB1DD4E9-27AB-409F-AFC1-E8E302B4D59C}"/>
              </a:ext>
            </a:extLst>
          </p:cNvPr>
          <p:cNvPicPr>
            <a:picLocks noGrp="1" noChangeAspect="1"/>
          </p:cNvPicPr>
          <p:nvPr>
            <p:ph sz="half" idx="2"/>
          </p:nvPr>
        </p:nvPicPr>
        <p:blipFill rotWithShape="1">
          <a:blip r:embed="rId2"/>
          <a:srcRect l="4001" t="6313" r="4470" b="7675"/>
          <a:stretch/>
        </p:blipFill>
        <p:spPr>
          <a:xfrm>
            <a:off x="6500813" y="2898714"/>
            <a:ext cx="5078412" cy="2081335"/>
          </a:xfrm>
          <a:prstGeom prst="rect">
            <a:avLst/>
          </a:prstGeom>
        </p:spPr>
      </p:pic>
    </p:spTree>
    <p:extLst>
      <p:ext uri="{BB962C8B-B14F-4D97-AF65-F5344CB8AC3E}">
        <p14:creationId xmlns:p14="http://schemas.microsoft.com/office/powerpoint/2010/main" val="4232938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3F6E99-EE45-44EC-AEA1-603836FA4834}"/>
              </a:ext>
            </a:extLst>
          </p:cNvPr>
          <p:cNvSpPr>
            <a:spLocks noGrp="1"/>
          </p:cNvSpPr>
          <p:nvPr>
            <p:ph type="title"/>
          </p:nvPr>
        </p:nvSpPr>
        <p:spPr/>
        <p:txBody>
          <a:bodyPr/>
          <a:lstStyle/>
          <a:p>
            <a:r>
              <a:rPr lang="en-US" dirty="0"/>
              <a:t>AMBA3 APB – Write Transfer </a:t>
            </a:r>
            <a:r>
              <a:rPr lang="en-US" u="sng" dirty="0"/>
              <a:t>with</a:t>
            </a:r>
            <a:r>
              <a:rPr lang="en-US" dirty="0"/>
              <a:t> wait states</a:t>
            </a:r>
          </a:p>
        </p:txBody>
      </p:sp>
      <p:sp>
        <p:nvSpPr>
          <p:cNvPr id="2" name="Content Placeholder 1">
            <a:extLst>
              <a:ext uri="{FF2B5EF4-FFF2-40B4-BE49-F238E27FC236}">
                <a16:creationId xmlns:a16="http://schemas.microsoft.com/office/drawing/2014/main" id="{34F9996F-0BF8-4A9D-B393-9591C387B73A}"/>
              </a:ext>
            </a:extLst>
          </p:cNvPr>
          <p:cNvSpPr>
            <a:spLocks noGrp="1"/>
          </p:cNvSpPr>
          <p:nvPr>
            <p:ph sz="half" idx="1"/>
          </p:nvPr>
        </p:nvSpPr>
        <p:spPr/>
        <p:txBody>
          <a:bodyPr/>
          <a:lstStyle/>
          <a:p>
            <a:r>
              <a:rPr lang="en-US" dirty="0"/>
              <a:t>Setup Phase:</a:t>
            </a:r>
          </a:p>
          <a:p>
            <a:pPr lvl="1"/>
            <a:r>
              <a:rPr lang="en-US" dirty="0"/>
              <a:t>The write transfer starts with the address, write data, write signal and select signal all changing after the rising edge of the clock.</a:t>
            </a:r>
          </a:p>
          <a:p>
            <a:pPr lvl="1"/>
            <a:r>
              <a:rPr lang="en-US" dirty="0"/>
              <a:t>Same as with no wait states.</a:t>
            </a:r>
          </a:p>
        </p:txBody>
      </p:sp>
      <p:pic>
        <p:nvPicPr>
          <p:cNvPr id="20" name="Content Placeholder 4">
            <a:extLst>
              <a:ext uri="{FF2B5EF4-FFF2-40B4-BE49-F238E27FC236}">
                <a16:creationId xmlns:a16="http://schemas.microsoft.com/office/drawing/2014/main" id="{26D43909-65F2-4515-ADC4-5592AC9055C6}"/>
              </a:ext>
            </a:extLst>
          </p:cNvPr>
          <p:cNvPicPr>
            <a:picLocks noGrp="1" noChangeAspect="1"/>
          </p:cNvPicPr>
          <p:nvPr>
            <p:ph sz="half" idx="2"/>
          </p:nvPr>
        </p:nvPicPr>
        <p:blipFill rotWithShape="1">
          <a:blip r:embed="rId2"/>
          <a:srcRect l="4001" t="6313" r="4470" b="7675"/>
          <a:stretch/>
        </p:blipFill>
        <p:spPr>
          <a:xfrm>
            <a:off x="6500813" y="2898714"/>
            <a:ext cx="5078412" cy="2081335"/>
          </a:xfrm>
          <a:prstGeom prst="rect">
            <a:avLst/>
          </a:prstGeom>
        </p:spPr>
      </p:pic>
      <p:sp>
        <p:nvSpPr>
          <p:cNvPr id="3" name="Rectangle 2">
            <a:extLst>
              <a:ext uri="{FF2B5EF4-FFF2-40B4-BE49-F238E27FC236}">
                <a16:creationId xmlns:a16="http://schemas.microsoft.com/office/drawing/2014/main" id="{F168E879-82B3-4393-AA4B-E0F6B23041C6}"/>
              </a:ext>
            </a:extLst>
          </p:cNvPr>
          <p:cNvSpPr/>
          <p:nvPr/>
        </p:nvSpPr>
        <p:spPr>
          <a:xfrm>
            <a:off x="7847012" y="3048000"/>
            <a:ext cx="762000" cy="19320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2841225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3F6E99-EE45-44EC-AEA1-603836FA4834}"/>
              </a:ext>
            </a:extLst>
          </p:cNvPr>
          <p:cNvSpPr>
            <a:spLocks noGrp="1"/>
          </p:cNvSpPr>
          <p:nvPr>
            <p:ph type="title"/>
          </p:nvPr>
        </p:nvSpPr>
        <p:spPr/>
        <p:txBody>
          <a:bodyPr/>
          <a:lstStyle/>
          <a:p>
            <a:r>
              <a:rPr lang="en-US" dirty="0"/>
              <a:t>AMBA3 APB – Write Transfer </a:t>
            </a:r>
            <a:r>
              <a:rPr lang="en-US" u="sng" dirty="0"/>
              <a:t>with</a:t>
            </a:r>
            <a:r>
              <a:rPr lang="en-US" dirty="0"/>
              <a:t> wait states</a:t>
            </a:r>
          </a:p>
        </p:txBody>
      </p:sp>
      <p:sp>
        <p:nvSpPr>
          <p:cNvPr id="2" name="Content Placeholder 1">
            <a:extLst>
              <a:ext uri="{FF2B5EF4-FFF2-40B4-BE49-F238E27FC236}">
                <a16:creationId xmlns:a16="http://schemas.microsoft.com/office/drawing/2014/main" id="{34F9996F-0BF8-4A9D-B393-9591C387B73A}"/>
              </a:ext>
            </a:extLst>
          </p:cNvPr>
          <p:cNvSpPr>
            <a:spLocks noGrp="1"/>
          </p:cNvSpPr>
          <p:nvPr>
            <p:ph sz="half" idx="1"/>
          </p:nvPr>
        </p:nvSpPr>
        <p:spPr/>
        <p:txBody>
          <a:bodyPr/>
          <a:lstStyle/>
          <a:p>
            <a:r>
              <a:rPr lang="en-US" dirty="0"/>
              <a:t>Access phase:</a:t>
            </a:r>
          </a:p>
          <a:p>
            <a:pPr lvl="1"/>
            <a:r>
              <a:rPr lang="en-US" dirty="0"/>
              <a:t>During an Access phase, when PENABLE is HIGH, the transfer can be extended by driving PREADY LOW. </a:t>
            </a:r>
          </a:p>
          <a:p>
            <a:pPr lvl="1"/>
            <a:r>
              <a:rPr lang="en-US" dirty="0"/>
              <a:t>Remain unchanged:</a:t>
            </a:r>
          </a:p>
          <a:p>
            <a:pPr lvl="2"/>
            <a:r>
              <a:rPr lang="en-US" dirty="0"/>
              <a:t>PADDR</a:t>
            </a:r>
          </a:p>
          <a:p>
            <a:pPr lvl="2"/>
            <a:r>
              <a:rPr lang="en-US" dirty="0"/>
              <a:t>PWRITE</a:t>
            </a:r>
          </a:p>
          <a:p>
            <a:pPr lvl="2"/>
            <a:r>
              <a:rPr lang="en-US" dirty="0"/>
              <a:t>PSEL</a:t>
            </a:r>
          </a:p>
          <a:p>
            <a:pPr lvl="2"/>
            <a:r>
              <a:rPr lang="en-US" dirty="0"/>
              <a:t>PENABLE</a:t>
            </a:r>
          </a:p>
          <a:p>
            <a:pPr lvl="2"/>
            <a:r>
              <a:rPr lang="en-US" dirty="0"/>
              <a:t>PWDATA</a:t>
            </a:r>
          </a:p>
        </p:txBody>
      </p:sp>
      <p:pic>
        <p:nvPicPr>
          <p:cNvPr id="12" name="Content Placeholder 4">
            <a:extLst>
              <a:ext uri="{FF2B5EF4-FFF2-40B4-BE49-F238E27FC236}">
                <a16:creationId xmlns:a16="http://schemas.microsoft.com/office/drawing/2014/main" id="{224D0F56-3302-492A-AC33-BCB6ADA7DEEB}"/>
              </a:ext>
            </a:extLst>
          </p:cNvPr>
          <p:cNvPicPr>
            <a:picLocks noGrp="1" noChangeAspect="1"/>
          </p:cNvPicPr>
          <p:nvPr>
            <p:ph sz="half" idx="2"/>
          </p:nvPr>
        </p:nvPicPr>
        <p:blipFill rotWithShape="1">
          <a:blip r:embed="rId2"/>
          <a:srcRect l="4001" t="6313" r="4470" b="7675"/>
          <a:stretch/>
        </p:blipFill>
        <p:spPr>
          <a:xfrm>
            <a:off x="6500813" y="2898714"/>
            <a:ext cx="5078412" cy="2081335"/>
          </a:xfrm>
          <a:prstGeom prst="rect">
            <a:avLst/>
          </a:prstGeom>
        </p:spPr>
      </p:pic>
      <p:sp>
        <p:nvSpPr>
          <p:cNvPr id="13" name="Rectangle 12">
            <a:extLst>
              <a:ext uri="{FF2B5EF4-FFF2-40B4-BE49-F238E27FC236}">
                <a16:creationId xmlns:a16="http://schemas.microsoft.com/office/drawing/2014/main" id="{7F8CC196-1C4E-48BC-81AC-9BEDD30D33FA}"/>
              </a:ext>
            </a:extLst>
          </p:cNvPr>
          <p:cNvSpPr/>
          <p:nvPr/>
        </p:nvSpPr>
        <p:spPr>
          <a:xfrm>
            <a:off x="8609012" y="3048000"/>
            <a:ext cx="2133600" cy="19320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TextBox 13">
            <a:extLst>
              <a:ext uri="{FF2B5EF4-FFF2-40B4-BE49-F238E27FC236}">
                <a16:creationId xmlns:a16="http://schemas.microsoft.com/office/drawing/2014/main" id="{809226DF-65F2-40B3-977B-9D86655511AC}"/>
              </a:ext>
            </a:extLst>
          </p:cNvPr>
          <p:cNvSpPr txBox="1"/>
          <p:nvPr/>
        </p:nvSpPr>
        <p:spPr>
          <a:xfrm>
            <a:off x="8609012" y="4980049"/>
            <a:ext cx="2133600" cy="307777"/>
          </a:xfrm>
          <a:prstGeom prst="rect">
            <a:avLst/>
          </a:prstGeom>
          <a:noFill/>
        </p:spPr>
        <p:txBody>
          <a:bodyPr wrap="square" rtlCol="0">
            <a:spAutoFit/>
          </a:bodyPr>
          <a:lstStyle/>
          <a:p>
            <a:pPr algn="ctr"/>
            <a:r>
              <a:rPr lang="en-US" sz="1400" b="1" dirty="0">
                <a:solidFill>
                  <a:srgbClr val="FF0000"/>
                </a:solidFill>
              </a:rPr>
              <a:t>2 additional cycles</a:t>
            </a:r>
          </a:p>
        </p:txBody>
      </p:sp>
    </p:spTree>
    <p:extLst>
      <p:ext uri="{BB962C8B-B14F-4D97-AF65-F5344CB8AC3E}">
        <p14:creationId xmlns:p14="http://schemas.microsoft.com/office/powerpoint/2010/main" val="708206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3F6E99-EE45-44EC-AEA1-603836FA4834}"/>
              </a:ext>
            </a:extLst>
          </p:cNvPr>
          <p:cNvSpPr>
            <a:spLocks noGrp="1"/>
          </p:cNvSpPr>
          <p:nvPr>
            <p:ph type="title"/>
          </p:nvPr>
        </p:nvSpPr>
        <p:spPr/>
        <p:txBody>
          <a:bodyPr/>
          <a:lstStyle/>
          <a:p>
            <a:r>
              <a:rPr lang="en-US" dirty="0"/>
              <a:t>AMBA3 APB – Write Transfer </a:t>
            </a:r>
            <a:r>
              <a:rPr lang="en-US" u="sng" dirty="0"/>
              <a:t>with</a:t>
            </a:r>
            <a:r>
              <a:rPr lang="en-US" dirty="0"/>
              <a:t> wait states</a:t>
            </a:r>
          </a:p>
        </p:txBody>
      </p:sp>
      <p:sp>
        <p:nvSpPr>
          <p:cNvPr id="2" name="Content Placeholder 1">
            <a:extLst>
              <a:ext uri="{FF2B5EF4-FFF2-40B4-BE49-F238E27FC236}">
                <a16:creationId xmlns:a16="http://schemas.microsoft.com/office/drawing/2014/main" id="{34F9996F-0BF8-4A9D-B393-9591C387B73A}"/>
              </a:ext>
            </a:extLst>
          </p:cNvPr>
          <p:cNvSpPr>
            <a:spLocks noGrp="1"/>
          </p:cNvSpPr>
          <p:nvPr>
            <p:ph sz="half" idx="1"/>
          </p:nvPr>
        </p:nvSpPr>
        <p:spPr/>
        <p:txBody>
          <a:bodyPr/>
          <a:lstStyle/>
          <a:p>
            <a:r>
              <a:rPr lang="en-US" dirty="0"/>
              <a:t>Final phase:</a:t>
            </a:r>
          </a:p>
          <a:p>
            <a:pPr lvl="1"/>
            <a:r>
              <a:rPr lang="en-US" dirty="0"/>
              <a:t>The enable signal, PENABLE, is </a:t>
            </a:r>
            <a:r>
              <a:rPr lang="en-US" dirty="0" err="1"/>
              <a:t>deasserted</a:t>
            </a:r>
            <a:r>
              <a:rPr lang="en-US" dirty="0"/>
              <a:t> at the end of the transfer. </a:t>
            </a:r>
          </a:p>
          <a:p>
            <a:pPr lvl="1"/>
            <a:r>
              <a:rPr lang="en-US" dirty="0"/>
              <a:t>The select signal, </a:t>
            </a:r>
            <a:r>
              <a:rPr lang="en-US" dirty="0" err="1"/>
              <a:t>PSELx</a:t>
            </a:r>
            <a:r>
              <a:rPr lang="en-US" dirty="0"/>
              <a:t>, also goes LOW unless the transfer is to be followed immediately by another transfer to the same peripheral.</a:t>
            </a:r>
          </a:p>
        </p:txBody>
      </p:sp>
      <p:pic>
        <p:nvPicPr>
          <p:cNvPr id="9" name="Content Placeholder 4">
            <a:extLst>
              <a:ext uri="{FF2B5EF4-FFF2-40B4-BE49-F238E27FC236}">
                <a16:creationId xmlns:a16="http://schemas.microsoft.com/office/drawing/2014/main" id="{0D0D2ADD-EE68-49B2-B241-C50877B8E9D9}"/>
              </a:ext>
            </a:extLst>
          </p:cNvPr>
          <p:cNvPicPr>
            <a:picLocks noGrp="1" noChangeAspect="1"/>
          </p:cNvPicPr>
          <p:nvPr>
            <p:ph sz="half" idx="2"/>
          </p:nvPr>
        </p:nvPicPr>
        <p:blipFill rotWithShape="1">
          <a:blip r:embed="rId2"/>
          <a:srcRect l="4001" t="6313" r="4470" b="7675"/>
          <a:stretch/>
        </p:blipFill>
        <p:spPr>
          <a:xfrm>
            <a:off x="6500813" y="2898714"/>
            <a:ext cx="5078412" cy="2081335"/>
          </a:xfrm>
          <a:prstGeom prst="rect">
            <a:avLst/>
          </a:prstGeom>
        </p:spPr>
      </p:pic>
      <p:sp>
        <p:nvSpPr>
          <p:cNvPr id="10" name="Rectangle 9">
            <a:extLst>
              <a:ext uri="{FF2B5EF4-FFF2-40B4-BE49-F238E27FC236}">
                <a16:creationId xmlns:a16="http://schemas.microsoft.com/office/drawing/2014/main" id="{2FB8A128-49C8-4372-B204-07C1E3425918}"/>
              </a:ext>
            </a:extLst>
          </p:cNvPr>
          <p:cNvSpPr/>
          <p:nvPr/>
        </p:nvSpPr>
        <p:spPr>
          <a:xfrm>
            <a:off x="10742612" y="3048000"/>
            <a:ext cx="762000" cy="19320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1111328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3F6E99-EE45-44EC-AEA1-603836FA4834}"/>
              </a:ext>
            </a:extLst>
          </p:cNvPr>
          <p:cNvSpPr>
            <a:spLocks noGrp="1"/>
          </p:cNvSpPr>
          <p:nvPr>
            <p:ph type="title"/>
          </p:nvPr>
        </p:nvSpPr>
        <p:spPr/>
        <p:txBody>
          <a:bodyPr/>
          <a:lstStyle/>
          <a:p>
            <a:r>
              <a:rPr lang="en-US" dirty="0"/>
              <a:t>AMBA3 APB – Read Transfer</a:t>
            </a:r>
          </a:p>
        </p:txBody>
      </p:sp>
      <p:sp>
        <p:nvSpPr>
          <p:cNvPr id="5" name="Content Placeholder 4">
            <a:extLst>
              <a:ext uri="{FF2B5EF4-FFF2-40B4-BE49-F238E27FC236}">
                <a16:creationId xmlns:a16="http://schemas.microsoft.com/office/drawing/2014/main" id="{C2B364C7-C3AF-4B37-99BD-035C8A95479D}"/>
              </a:ext>
            </a:extLst>
          </p:cNvPr>
          <p:cNvSpPr>
            <a:spLocks noGrp="1"/>
          </p:cNvSpPr>
          <p:nvPr>
            <p:ph idx="1"/>
          </p:nvPr>
        </p:nvSpPr>
        <p:spPr/>
        <p:txBody>
          <a:bodyPr/>
          <a:lstStyle/>
          <a:p>
            <a:r>
              <a:rPr lang="en-US" dirty="0"/>
              <a:t>With no wait states.</a:t>
            </a:r>
          </a:p>
          <a:p>
            <a:r>
              <a:rPr lang="en-US" dirty="0"/>
              <a:t>With wait states.</a:t>
            </a:r>
          </a:p>
        </p:txBody>
      </p:sp>
    </p:spTree>
    <p:extLst>
      <p:ext uri="{BB962C8B-B14F-4D97-AF65-F5344CB8AC3E}">
        <p14:creationId xmlns:p14="http://schemas.microsoft.com/office/powerpoint/2010/main" val="1174407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8EC036-1AD4-418E-B702-0D6F2DD30068}"/>
              </a:ext>
            </a:extLst>
          </p:cNvPr>
          <p:cNvSpPr>
            <a:spLocks noGrp="1"/>
          </p:cNvSpPr>
          <p:nvPr>
            <p:ph type="title"/>
          </p:nvPr>
        </p:nvSpPr>
        <p:spPr/>
        <p:txBody>
          <a:bodyPr/>
          <a:lstStyle/>
          <a:p>
            <a:r>
              <a:rPr lang="en-US" dirty="0"/>
              <a:t>AMBA3 APB – Read Transfer </a:t>
            </a:r>
            <a:r>
              <a:rPr lang="en-US" u="sng" dirty="0"/>
              <a:t>with no</a:t>
            </a:r>
            <a:r>
              <a:rPr lang="en-US" dirty="0"/>
              <a:t> wait states</a:t>
            </a:r>
          </a:p>
        </p:txBody>
      </p:sp>
      <p:sp>
        <p:nvSpPr>
          <p:cNvPr id="5" name="Content Placeholder 4">
            <a:extLst>
              <a:ext uri="{FF2B5EF4-FFF2-40B4-BE49-F238E27FC236}">
                <a16:creationId xmlns:a16="http://schemas.microsoft.com/office/drawing/2014/main" id="{68572B0B-EAB1-48E0-A79D-471E01487C60}"/>
              </a:ext>
            </a:extLst>
          </p:cNvPr>
          <p:cNvSpPr>
            <a:spLocks noGrp="1"/>
          </p:cNvSpPr>
          <p:nvPr>
            <p:ph sz="half" idx="1"/>
          </p:nvPr>
        </p:nvSpPr>
        <p:spPr/>
        <p:txBody>
          <a:bodyPr/>
          <a:lstStyle/>
          <a:p>
            <a:r>
              <a:rPr lang="en-US" dirty="0"/>
              <a:t>Setup Phase:</a:t>
            </a:r>
          </a:p>
          <a:p>
            <a:pPr lvl="1"/>
            <a:r>
              <a:rPr lang="en-US" dirty="0"/>
              <a:t>The read transfer starts the same as the write transfer: with the address, write signal and select signal all changing after the rising edge of the clock.</a:t>
            </a:r>
          </a:p>
          <a:p>
            <a:pPr lvl="1"/>
            <a:r>
              <a:rPr lang="en-US" dirty="0"/>
              <a:t>PWRITE set to LOW.</a:t>
            </a:r>
          </a:p>
        </p:txBody>
      </p:sp>
      <p:pic>
        <p:nvPicPr>
          <p:cNvPr id="9" name="Content Placeholder 6">
            <a:extLst>
              <a:ext uri="{FF2B5EF4-FFF2-40B4-BE49-F238E27FC236}">
                <a16:creationId xmlns:a16="http://schemas.microsoft.com/office/drawing/2014/main" id="{5E12F016-7658-4D2C-93FE-EA195137EBF1}"/>
              </a:ext>
            </a:extLst>
          </p:cNvPr>
          <p:cNvPicPr>
            <a:picLocks noGrp="1" noChangeAspect="1"/>
          </p:cNvPicPr>
          <p:nvPr>
            <p:ph sz="half" idx="2"/>
          </p:nvPr>
        </p:nvPicPr>
        <p:blipFill rotWithShape="1">
          <a:blip r:embed="rId2"/>
          <a:srcRect l="5502" t="6563" r="4470" b="5080"/>
          <a:stretch/>
        </p:blipFill>
        <p:spPr>
          <a:xfrm>
            <a:off x="6500813" y="2415872"/>
            <a:ext cx="5078412" cy="3047019"/>
          </a:xfrm>
          <a:prstGeom prst="rect">
            <a:avLst/>
          </a:prstGeom>
        </p:spPr>
      </p:pic>
      <p:sp>
        <p:nvSpPr>
          <p:cNvPr id="11" name="Rectangle 10">
            <a:extLst>
              <a:ext uri="{FF2B5EF4-FFF2-40B4-BE49-F238E27FC236}">
                <a16:creationId xmlns:a16="http://schemas.microsoft.com/office/drawing/2014/main" id="{3B1392CE-939F-4EC5-8013-C5E0D2C03665}"/>
              </a:ext>
            </a:extLst>
          </p:cNvPr>
          <p:cNvSpPr/>
          <p:nvPr/>
        </p:nvSpPr>
        <p:spPr>
          <a:xfrm>
            <a:off x="8380412" y="2667000"/>
            <a:ext cx="990600" cy="2667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3132246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ARM AMBA</a:t>
            </a:r>
            <a:br>
              <a:rPr lang="en-US" dirty="0"/>
            </a:br>
            <a:r>
              <a:rPr lang="en-US" dirty="0"/>
              <a:t>(Advanced Microcontroller Bus Architecture) </a:t>
            </a:r>
          </a:p>
        </p:txBody>
      </p:sp>
      <p:sp>
        <p:nvSpPr>
          <p:cNvPr id="14" name="Content Placeholder 13"/>
          <p:cNvSpPr>
            <a:spLocks noGrp="1"/>
          </p:cNvSpPr>
          <p:nvPr>
            <p:ph idx="1"/>
          </p:nvPr>
        </p:nvSpPr>
        <p:spPr/>
        <p:txBody>
          <a:bodyPr/>
          <a:lstStyle/>
          <a:p>
            <a:r>
              <a:rPr lang="en-US" dirty="0"/>
              <a:t>An architecture that is widely used in system-on-chip designs, which are found on chip buses.</a:t>
            </a:r>
          </a:p>
          <a:p>
            <a:r>
              <a:rPr lang="en-US" dirty="0"/>
              <a:t>The AMBA specification standard is used for designing high-level embedded microcontrollers. </a:t>
            </a:r>
          </a:p>
          <a:p>
            <a:r>
              <a:rPr lang="en-US" dirty="0"/>
              <a:t>AMBA’s major objective is to provide technology independence and to encourage modular system design.</a:t>
            </a:r>
          </a:p>
          <a:p>
            <a:r>
              <a:rPr lang="en-US" dirty="0"/>
              <a:t>It strongly encourages the development of reusable peripheral devices while minimizing silicon infrastructure.</a:t>
            </a:r>
          </a:p>
          <a:p>
            <a:pPr marL="0" indent="0" algn="r">
              <a:buNone/>
            </a:pPr>
            <a:r>
              <a:rPr lang="en-US" dirty="0"/>
              <a:t>techopedia.com</a:t>
            </a:r>
          </a:p>
        </p:txBody>
      </p:sp>
    </p:spTree>
    <p:extLst>
      <p:ext uri="{BB962C8B-B14F-4D97-AF65-F5344CB8AC3E}">
        <p14:creationId xmlns:p14="http://schemas.microsoft.com/office/powerpoint/2010/main" val="213094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8EC036-1AD4-418E-B702-0D6F2DD30068}"/>
              </a:ext>
            </a:extLst>
          </p:cNvPr>
          <p:cNvSpPr>
            <a:spLocks noGrp="1"/>
          </p:cNvSpPr>
          <p:nvPr>
            <p:ph type="title"/>
          </p:nvPr>
        </p:nvSpPr>
        <p:spPr/>
        <p:txBody>
          <a:bodyPr/>
          <a:lstStyle/>
          <a:p>
            <a:r>
              <a:rPr lang="en-US" dirty="0"/>
              <a:t>AMBA3 APB – Read Transfer </a:t>
            </a:r>
            <a:r>
              <a:rPr lang="en-US" u="sng" dirty="0"/>
              <a:t>with no</a:t>
            </a:r>
            <a:r>
              <a:rPr lang="en-US" dirty="0"/>
              <a:t> wait states</a:t>
            </a:r>
          </a:p>
        </p:txBody>
      </p:sp>
      <p:sp>
        <p:nvSpPr>
          <p:cNvPr id="5" name="Content Placeholder 4">
            <a:extLst>
              <a:ext uri="{FF2B5EF4-FFF2-40B4-BE49-F238E27FC236}">
                <a16:creationId xmlns:a16="http://schemas.microsoft.com/office/drawing/2014/main" id="{68572B0B-EAB1-48E0-A79D-471E01487C60}"/>
              </a:ext>
            </a:extLst>
          </p:cNvPr>
          <p:cNvSpPr>
            <a:spLocks noGrp="1"/>
          </p:cNvSpPr>
          <p:nvPr>
            <p:ph sz="half" idx="1"/>
          </p:nvPr>
        </p:nvSpPr>
        <p:spPr/>
        <p:txBody>
          <a:bodyPr/>
          <a:lstStyle/>
          <a:p>
            <a:r>
              <a:rPr lang="en-US" dirty="0"/>
              <a:t>Access phase:</a:t>
            </a:r>
          </a:p>
          <a:p>
            <a:pPr lvl="1"/>
            <a:r>
              <a:rPr lang="en-US" dirty="0"/>
              <a:t>After the following clock edge the enable signal is asserted, PENABLE, and this indicates that the Access phase is taking place. </a:t>
            </a:r>
          </a:p>
          <a:p>
            <a:pPr lvl="1"/>
            <a:r>
              <a:rPr lang="en-US" dirty="0"/>
              <a:t>The slave must provide the data before the end of the read transfer. </a:t>
            </a:r>
          </a:p>
        </p:txBody>
      </p:sp>
      <p:pic>
        <p:nvPicPr>
          <p:cNvPr id="9" name="Content Placeholder 6">
            <a:extLst>
              <a:ext uri="{FF2B5EF4-FFF2-40B4-BE49-F238E27FC236}">
                <a16:creationId xmlns:a16="http://schemas.microsoft.com/office/drawing/2014/main" id="{5E12F016-7658-4D2C-93FE-EA195137EBF1}"/>
              </a:ext>
            </a:extLst>
          </p:cNvPr>
          <p:cNvPicPr>
            <a:picLocks noGrp="1" noChangeAspect="1"/>
          </p:cNvPicPr>
          <p:nvPr>
            <p:ph sz="half" idx="2"/>
          </p:nvPr>
        </p:nvPicPr>
        <p:blipFill rotWithShape="1">
          <a:blip r:embed="rId2"/>
          <a:srcRect l="5502" t="6563" r="4470" b="5080"/>
          <a:stretch/>
        </p:blipFill>
        <p:spPr>
          <a:xfrm>
            <a:off x="6500813" y="2415872"/>
            <a:ext cx="5078412" cy="3047019"/>
          </a:xfrm>
          <a:prstGeom prst="rect">
            <a:avLst/>
          </a:prstGeom>
        </p:spPr>
      </p:pic>
      <p:sp>
        <p:nvSpPr>
          <p:cNvPr id="11" name="Rectangle 10">
            <a:extLst>
              <a:ext uri="{FF2B5EF4-FFF2-40B4-BE49-F238E27FC236}">
                <a16:creationId xmlns:a16="http://schemas.microsoft.com/office/drawing/2014/main" id="{3B1392CE-939F-4EC5-8013-C5E0D2C03665}"/>
              </a:ext>
            </a:extLst>
          </p:cNvPr>
          <p:cNvSpPr/>
          <p:nvPr/>
        </p:nvSpPr>
        <p:spPr>
          <a:xfrm>
            <a:off x="9447212" y="2667000"/>
            <a:ext cx="990600" cy="2667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2027309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6">
            <a:extLst>
              <a:ext uri="{FF2B5EF4-FFF2-40B4-BE49-F238E27FC236}">
                <a16:creationId xmlns:a16="http://schemas.microsoft.com/office/drawing/2014/main" id="{1AEBB214-081A-4068-8A48-E8AB778FC858}"/>
              </a:ext>
            </a:extLst>
          </p:cNvPr>
          <p:cNvPicPr>
            <a:picLocks noGrp="1" noChangeAspect="1"/>
          </p:cNvPicPr>
          <p:nvPr>
            <p:ph sz="half" idx="2"/>
          </p:nvPr>
        </p:nvPicPr>
        <p:blipFill rotWithShape="1">
          <a:blip r:embed="rId2"/>
          <a:srcRect l="5502" t="6563" r="4470" b="5080"/>
          <a:stretch/>
        </p:blipFill>
        <p:spPr>
          <a:xfrm>
            <a:off x="6500813" y="2415872"/>
            <a:ext cx="5078412" cy="3047019"/>
          </a:xfrm>
          <a:prstGeom prst="rect">
            <a:avLst/>
          </a:prstGeom>
        </p:spPr>
      </p:pic>
      <p:sp>
        <p:nvSpPr>
          <p:cNvPr id="4" name="Title 3">
            <a:extLst>
              <a:ext uri="{FF2B5EF4-FFF2-40B4-BE49-F238E27FC236}">
                <a16:creationId xmlns:a16="http://schemas.microsoft.com/office/drawing/2014/main" id="{673F6E99-EE45-44EC-AEA1-603836FA4834}"/>
              </a:ext>
            </a:extLst>
          </p:cNvPr>
          <p:cNvSpPr>
            <a:spLocks noGrp="1"/>
          </p:cNvSpPr>
          <p:nvPr>
            <p:ph type="title"/>
          </p:nvPr>
        </p:nvSpPr>
        <p:spPr/>
        <p:txBody>
          <a:bodyPr/>
          <a:lstStyle/>
          <a:p>
            <a:r>
              <a:rPr lang="en-US" dirty="0"/>
              <a:t>AMBA3 APB – Read Transfer </a:t>
            </a:r>
            <a:r>
              <a:rPr lang="en-US" u="sng" dirty="0"/>
              <a:t>with no</a:t>
            </a:r>
            <a:r>
              <a:rPr lang="en-US" dirty="0"/>
              <a:t> wait states</a:t>
            </a:r>
          </a:p>
        </p:txBody>
      </p:sp>
      <p:sp>
        <p:nvSpPr>
          <p:cNvPr id="2" name="Content Placeholder 1">
            <a:extLst>
              <a:ext uri="{FF2B5EF4-FFF2-40B4-BE49-F238E27FC236}">
                <a16:creationId xmlns:a16="http://schemas.microsoft.com/office/drawing/2014/main" id="{34F9996F-0BF8-4A9D-B393-9591C387B73A}"/>
              </a:ext>
            </a:extLst>
          </p:cNvPr>
          <p:cNvSpPr>
            <a:spLocks noGrp="1"/>
          </p:cNvSpPr>
          <p:nvPr>
            <p:ph sz="half" idx="1"/>
          </p:nvPr>
        </p:nvSpPr>
        <p:spPr/>
        <p:txBody>
          <a:bodyPr/>
          <a:lstStyle/>
          <a:p>
            <a:r>
              <a:rPr lang="en-US" dirty="0"/>
              <a:t>Final phase:</a:t>
            </a:r>
          </a:p>
          <a:p>
            <a:pPr lvl="1"/>
            <a:r>
              <a:rPr lang="en-US" dirty="0"/>
              <a:t>The enable signal, PENABLE, is </a:t>
            </a:r>
            <a:r>
              <a:rPr lang="en-US" dirty="0" err="1"/>
              <a:t>deasserted</a:t>
            </a:r>
            <a:r>
              <a:rPr lang="en-US" dirty="0"/>
              <a:t> at the end of the transfer. </a:t>
            </a:r>
          </a:p>
          <a:p>
            <a:pPr lvl="1"/>
            <a:r>
              <a:rPr lang="en-US" dirty="0"/>
              <a:t>The select signal, </a:t>
            </a:r>
            <a:r>
              <a:rPr lang="en-US" dirty="0" err="1"/>
              <a:t>PSELx</a:t>
            </a:r>
            <a:r>
              <a:rPr lang="en-US" dirty="0"/>
              <a:t>, also goes LOW unless the transfer is to be followed immediately by another transfer to the same peripheral.</a:t>
            </a:r>
          </a:p>
        </p:txBody>
      </p:sp>
      <p:sp>
        <p:nvSpPr>
          <p:cNvPr id="3" name="Rectangle 2">
            <a:extLst>
              <a:ext uri="{FF2B5EF4-FFF2-40B4-BE49-F238E27FC236}">
                <a16:creationId xmlns:a16="http://schemas.microsoft.com/office/drawing/2014/main" id="{F168E879-82B3-4393-AA4B-E0F6B23041C6}"/>
              </a:ext>
            </a:extLst>
          </p:cNvPr>
          <p:cNvSpPr/>
          <p:nvPr/>
        </p:nvSpPr>
        <p:spPr>
          <a:xfrm>
            <a:off x="10437812" y="2743200"/>
            <a:ext cx="914400" cy="2590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219845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A13B7E6D-5C23-4E25-A5F2-C24A5470FA79}"/>
              </a:ext>
            </a:extLst>
          </p:cNvPr>
          <p:cNvPicPr>
            <a:picLocks noGrp="1" noChangeAspect="1"/>
          </p:cNvPicPr>
          <p:nvPr>
            <p:ph sz="half" idx="2"/>
          </p:nvPr>
        </p:nvPicPr>
        <p:blipFill rotWithShape="1">
          <a:blip r:embed="rId2"/>
          <a:srcRect l="1893" t="6544" r="5154" b="1929"/>
          <a:stretch/>
        </p:blipFill>
        <p:spPr>
          <a:xfrm>
            <a:off x="6500813" y="2879132"/>
            <a:ext cx="5078412" cy="2120498"/>
          </a:xfrm>
          <a:prstGeom prst="rect">
            <a:avLst/>
          </a:prstGeom>
        </p:spPr>
      </p:pic>
      <p:sp>
        <p:nvSpPr>
          <p:cNvPr id="4" name="Title 3">
            <a:extLst>
              <a:ext uri="{FF2B5EF4-FFF2-40B4-BE49-F238E27FC236}">
                <a16:creationId xmlns:a16="http://schemas.microsoft.com/office/drawing/2014/main" id="{673F6E99-EE45-44EC-AEA1-603836FA4834}"/>
              </a:ext>
            </a:extLst>
          </p:cNvPr>
          <p:cNvSpPr>
            <a:spLocks noGrp="1"/>
          </p:cNvSpPr>
          <p:nvPr>
            <p:ph type="title"/>
          </p:nvPr>
        </p:nvSpPr>
        <p:spPr/>
        <p:txBody>
          <a:bodyPr/>
          <a:lstStyle/>
          <a:p>
            <a:r>
              <a:rPr lang="en-US" dirty="0"/>
              <a:t>AMBA3 APB – Read Transfer </a:t>
            </a:r>
            <a:r>
              <a:rPr lang="en-US" u="sng" dirty="0"/>
              <a:t>with</a:t>
            </a:r>
            <a:r>
              <a:rPr lang="en-US" dirty="0"/>
              <a:t> wait states</a:t>
            </a:r>
          </a:p>
        </p:txBody>
      </p:sp>
      <p:sp>
        <p:nvSpPr>
          <p:cNvPr id="2" name="Content Placeholder 1">
            <a:extLst>
              <a:ext uri="{FF2B5EF4-FFF2-40B4-BE49-F238E27FC236}">
                <a16:creationId xmlns:a16="http://schemas.microsoft.com/office/drawing/2014/main" id="{34F9996F-0BF8-4A9D-B393-9591C387B73A}"/>
              </a:ext>
            </a:extLst>
          </p:cNvPr>
          <p:cNvSpPr>
            <a:spLocks noGrp="1"/>
          </p:cNvSpPr>
          <p:nvPr>
            <p:ph sz="half" idx="1"/>
          </p:nvPr>
        </p:nvSpPr>
        <p:spPr/>
        <p:txBody>
          <a:bodyPr/>
          <a:lstStyle/>
          <a:p>
            <a:r>
              <a:rPr lang="en-US" dirty="0"/>
              <a:t>Setup Phase:</a:t>
            </a:r>
          </a:p>
          <a:p>
            <a:pPr lvl="1"/>
            <a:r>
              <a:rPr lang="en-US" dirty="0"/>
              <a:t>The write transfer starts with the address, write data, write signal and select signal all changing after the rising edge of the clock.</a:t>
            </a:r>
          </a:p>
          <a:p>
            <a:pPr lvl="1"/>
            <a:r>
              <a:rPr lang="en-US" dirty="0"/>
              <a:t>Same as with no wait states.</a:t>
            </a:r>
          </a:p>
        </p:txBody>
      </p:sp>
      <p:sp>
        <p:nvSpPr>
          <p:cNvPr id="3" name="Rectangle 2">
            <a:extLst>
              <a:ext uri="{FF2B5EF4-FFF2-40B4-BE49-F238E27FC236}">
                <a16:creationId xmlns:a16="http://schemas.microsoft.com/office/drawing/2014/main" id="{F168E879-82B3-4393-AA4B-E0F6B23041C6}"/>
              </a:ext>
            </a:extLst>
          </p:cNvPr>
          <p:cNvSpPr/>
          <p:nvPr/>
        </p:nvSpPr>
        <p:spPr>
          <a:xfrm>
            <a:off x="7847012" y="3048000"/>
            <a:ext cx="762000" cy="19320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3522994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A13B7E6D-5C23-4E25-A5F2-C24A5470FA79}"/>
              </a:ext>
            </a:extLst>
          </p:cNvPr>
          <p:cNvPicPr>
            <a:picLocks noGrp="1" noChangeAspect="1"/>
          </p:cNvPicPr>
          <p:nvPr>
            <p:ph sz="half" idx="2"/>
          </p:nvPr>
        </p:nvPicPr>
        <p:blipFill rotWithShape="1">
          <a:blip r:embed="rId2"/>
          <a:srcRect l="1893" t="6544" r="5154" b="1929"/>
          <a:stretch/>
        </p:blipFill>
        <p:spPr>
          <a:xfrm>
            <a:off x="6500813" y="2879132"/>
            <a:ext cx="5078412" cy="2120498"/>
          </a:xfrm>
          <a:prstGeom prst="rect">
            <a:avLst/>
          </a:prstGeom>
        </p:spPr>
      </p:pic>
      <p:sp>
        <p:nvSpPr>
          <p:cNvPr id="4" name="Title 3">
            <a:extLst>
              <a:ext uri="{FF2B5EF4-FFF2-40B4-BE49-F238E27FC236}">
                <a16:creationId xmlns:a16="http://schemas.microsoft.com/office/drawing/2014/main" id="{673F6E99-EE45-44EC-AEA1-603836FA4834}"/>
              </a:ext>
            </a:extLst>
          </p:cNvPr>
          <p:cNvSpPr>
            <a:spLocks noGrp="1"/>
          </p:cNvSpPr>
          <p:nvPr>
            <p:ph type="title"/>
          </p:nvPr>
        </p:nvSpPr>
        <p:spPr/>
        <p:txBody>
          <a:bodyPr/>
          <a:lstStyle/>
          <a:p>
            <a:r>
              <a:rPr lang="en-US" dirty="0"/>
              <a:t>AMBA3 APB – Read Transfer </a:t>
            </a:r>
            <a:r>
              <a:rPr lang="en-US" u="sng" dirty="0"/>
              <a:t>with</a:t>
            </a:r>
            <a:r>
              <a:rPr lang="en-US" dirty="0"/>
              <a:t> wait states</a:t>
            </a:r>
          </a:p>
        </p:txBody>
      </p:sp>
      <p:sp>
        <p:nvSpPr>
          <p:cNvPr id="2" name="Content Placeholder 1">
            <a:extLst>
              <a:ext uri="{FF2B5EF4-FFF2-40B4-BE49-F238E27FC236}">
                <a16:creationId xmlns:a16="http://schemas.microsoft.com/office/drawing/2014/main" id="{34F9996F-0BF8-4A9D-B393-9591C387B73A}"/>
              </a:ext>
            </a:extLst>
          </p:cNvPr>
          <p:cNvSpPr>
            <a:spLocks noGrp="1"/>
          </p:cNvSpPr>
          <p:nvPr>
            <p:ph sz="half" idx="1"/>
          </p:nvPr>
        </p:nvSpPr>
        <p:spPr/>
        <p:txBody>
          <a:bodyPr/>
          <a:lstStyle/>
          <a:p>
            <a:r>
              <a:rPr lang="en-US" dirty="0"/>
              <a:t>Access phase:</a:t>
            </a:r>
          </a:p>
          <a:p>
            <a:pPr lvl="1"/>
            <a:r>
              <a:rPr lang="en-US" dirty="0"/>
              <a:t>During an Access phase, when PENABLE is HIGH, the transfer can be extended by driving PREADY LOW. </a:t>
            </a:r>
          </a:p>
          <a:p>
            <a:pPr lvl="1"/>
            <a:r>
              <a:rPr lang="en-US" dirty="0"/>
              <a:t>Remain unchanged:</a:t>
            </a:r>
          </a:p>
          <a:p>
            <a:pPr lvl="2"/>
            <a:r>
              <a:rPr lang="en-US" dirty="0"/>
              <a:t>PADDR</a:t>
            </a:r>
          </a:p>
          <a:p>
            <a:pPr lvl="2"/>
            <a:r>
              <a:rPr lang="en-US" dirty="0"/>
              <a:t>PWRITE</a:t>
            </a:r>
          </a:p>
          <a:p>
            <a:pPr lvl="2"/>
            <a:r>
              <a:rPr lang="en-US" dirty="0"/>
              <a:t>PSEL</a:t>
            </a:r>
          </a:p>
          <a:p>
            <a:pPr lvl="2"/>
            <a:r>
              <a:rPr lang="en-US" dirty="0"/>
              <a:t>PENABLE</a:t>
            </a:r>
          </a:p>
        </p:txBody>
      </p:sp>
      <p:sp>
        <p:nvSpPr>
          <p:cNvPr id="3" name="Rectangle 2">
            <a:extLst>
              <a:ext uri="{FF2B5EF4-FFF2-40B4-BE49-F238E27FC236}">
                <a16:creationId xmlns:a16="http://schemas.microsoft.com/office/drawing/2014/main" id="{F168E879-82B3-4393-AA4B-E0F6B23041C6}"/>
              </a:ext>
            </a:extLst>
          </p:cNvPr>
          <p:cNvSpPr/>
          <p:nvPr/>
        </p:nvSpPr>
        <p:spPr>
          <a:xfrm>
            <a:off x="8609012" y="3048000"/>
            <a:ext cx="2133600" cy="19320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FF0000"/>
              </a:solidFill>
            </a:endParaRPr>
          </a:p>
        </p:txBody>
      </p:sp>
      <p:sp>
        <p:nvSpPr>
          <p:cNvPr id="5" name="TextBox 4">
            <a:extLst>
              <a:ext uri="{FF2B5EF4-FFF2-40B4-BE49-F238E27FC236}">
                <a16:creationId xmlns:a16="http://schemas.microsoft.com/office/drawing/2014/main" id="{7B7621F7-C136-4601-802F-1A7A57329F75}"/>
              </a:ext>
            </a:extLst>
          </p:cNvPr>
          <p:cNvSpPr txBox="1"/>
          <p:nvPr/>
        </p:nvSpPr>
        <p:spPr>
          <a:xfrm>
            <a:off x="8609012" y="4980049"/>
            <a:ext cx="2133600" cy="307777"/>
          </a:xfrm>
          <a:prstGeom prst="rect">
            <a:avLst/>
          </a:prstGeom>
          <a:noFill/>
        </p:spPr>
        <p:txBody>
          <a:bodyPr wrap="square" rtlCol="0">
            <a:spAutoFit/>
          </a:bodyPr>
          <a:lstStyle/>
          <a:p>
            <a:pPr algn="ctr"/>
            <a:r>
              <a:rPr lang="en-US" sz="1400" b="1" dirty="0">
                <a:solidFill>
                  <a:srgbClr val="FF0000"/>
                </a:solidFill>
              </a:rPr>
              <a:t>2 additional cycles</a:t>
            </a:r>
          </a:p>
        </p:txBody>
      </p:sp>
    </p:spTree>
    <p:extLst>
      <p:ext uri="{BB962C8B-B14F-4D97-AF65-F5344CB8AC3E}">
        <p14:creationId xmlns:p14="http://schemas.microsoft.com/office/powerpoint/2010/main" val="244039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A13B7E6D-5C23-4E25-A5F2-C24A5470FA79}"/>
              </a:ext>
            </a:extLst>
          </p:cNvPr>
          <p:cNvPicPr>
            <a:picLocks noGrp="1" noChangeAspect="1"/>
          </p:cNvPicPr>
          <p:nvPr>
            <p:ph sz="half" idx="2"/>
          </p:nvPr>
        </p:nvPicPr>
        <p:blipFill rotWithShape="1">
          <a:blip r:embed="rId2"/>
          <a:srcRect l="1893" t="6544" r="5154" b="1929"/>
          <a:stretch/>
        </p:blipFill>
        <p:spPr>
          <a:xfrm>
            <a:off x="6500813" y="2879132"/>
            <a:ext cx="5078412" cy="2120498"/>
          </a:xfrm>
          <a:prstGeom prst="rect">
            <a:avLst/>
          </a:prstGeom>
        </p:spPr>
      </p:pic>
      <p:sp>
        <p:nvSpPr>
          <p:cNvPr id="4" name="Title 3">
            <a:extLst>
              <a:ext uri="{FF2B5EF4-FFF2-40B4-BE49-F238E27FC236}">
                <a16:creationId xmlns:a16="http://schemas.microsoft.com/office/drawing/2014/main" id="{673F6E99-EE45-44EC-AEA1-603836FA4834}"/>
              </a:ext>
            </a:extLst>
          </p:cNvPr>
          <p:cNvSpPr>
            <a:spLocks noGrp="1"/>
          </p:cNvSpPr>
          <p:nvPr>
            <p:ph type="title"/>
          </p:nvPr>
        </p:nvSpPr>
        <p:spPr/>
        <p:txBody>
          <a:bodyPr/>
          <a:lstStyle/>
          <a:p>
            <a:r>
              <a:rPr lang="en-US" dirty="0"/>
              <a:t>AMBA3 APB – Read Transfer </a:t>
            </a:r>
            <a:r>
              <a:rPr lang="en-US" u="sng" dirty="0"/>
              <a:t>with</a:t>
            </a:r>
            <a:r>
              <a:rPr lang="en-US" dirty="0"/>
              <a:t> wait states</a:t>
            </a:r>
          </a:p>
        </p:txBody>
      </p:sp>
      <p:sp>
        <p:nvSpPr>
          <p:cNvPr id="2" name="Content Placeholder 1">
            <a:extLst>
              <a:ext uri="{FF2B5EF4-FFF2-40B4-BE49-F238E27FC236}">
                <a16:creationId xmlns:a16="http://schemas.microsoft.com/office/drawing/2014/main" id="{34F9996F-0BF8-4A9D-B393-9591C387B73A}"/>
              </a:ext>
            </a:extLst>
          </p:cNvPr>
          <p:cNvSpPr>
            <a:spLocks noGrp="1"/>
          </p:cNvSpPr>
          <p:nvPr>
            <p:ph sz="half" idx="1"/>
          </p:nvPr>
        </p:nvSpPr>
        <p:spPr/>
        <p:txBody>
          <a:bodyPr/>
          <a:lstStyle/>
          <a:p>
            <a:r>
              <a:rPr lang="en-US" dirty="0"/>
              <a:t>Final phase:</a:t>
            </a:r>
          </a:p>
          <a:p>
            <a:pPr lvl="1"/>
            <a:r>
              <a:rPr lang="en-US" dirty="0"/>
              <a:t>The enable signal, PENABLE, is </a:t>
            </a:r>
            <a:r>
              <a:rPr lang="en-US" dirty="0" err="1"/>
              <a:t>deasserted</a:t>
            </a:r>
            <a:r>
              <a:rPr lang="en-US" dirty="0"/>
              <a:t> at the end of the transfer. </a:t>
            </a:r>
          </a:p>
          <a:p>
            <a:pPr lvl="1"/>
            <a:r>
              <a:rPr lang="en-US" dirty="0"/>
              <a:t>The select signal, </a:t>
            </a:r>
            <a:r>
              <a:rPr lang="en-US" dirty="0" err="1"/>
              <a:t>PSELx</a:t>
            </a:r>
            <a:r>
              <a:rPr lang="en-US" dirty="0"/>
              <a:t>, also goes LOW unless the transfer is to be followed immediately by another transfer to the same peripheral.</a:t>
            </a:r>
          </a:p>
        </p:txBody>
      </p:sp>
      <p:sp>
        <p:nvSpPr>
          <p:cNvPr id="3" name="Rectangle 2">
            <a:extLst>
              <a:ext uri="{FF2B5EF4-FFF2-40B4-BE49-F238E27FC236}">
                <a16:creationId xmlns:a16="http://schemas.microsoft.com/office/drawing/2014/main" id="{F168E879-82B3-4393-AA4B-E0F6B23041C6}"/>
              </a:ext>
            </a:extLst>
          </p:cNvPr>
          <p:cNvSpPr/>
          <p:nvPr/>
        </p:nvSpPr>
        <p:spPr>
          <a:xfrm>
            <a:off x="10818812" y="3048000"/>
            <a:ext cx="685800" cy="19320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1186324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3F6E99-EE45-44EC-AEA1-603836FA4834}"/>
              </a:ext>
            </a:extLst>
          </p:cNvPr>
          <p:cNvSpPr>
            <a:spLocks noGrp="1"/>
          </p:cNvSpPr>
          <p:nvPr>
            <p:ph type="title"/>
          </p:nvPr>
        </p:nvSpPr>
        <p:spPr/>
        <p:txBody>
          <a:bodyPr/>
          <a:lstStyle/>
          <a:p>
            <a:r>
              <a:rPr lang="en-US" dirty="0"/>
              <a:t>AMBA3 APB – Error Response</a:t>
            </a:r>
          </a:p>
        </p:txBody>
      </p:sp>
      <p:sp>
        <p:nvSpPr>
          <p:cNvPr id="5" name="Content Placeholder 4">
            <a:extLst>
              <a:ext uri="{FF2B5EF4-FFF2-40B4-BE49-F238E27FC236}">
                <a16:creationId xmlns:a16="http://schemas.microsoft.com/office/drawing/2014/main" id="{C2B364C7-C3AF-4B37-99BD-035C8A95479D}"/>
              </a:ext>
            </a:extLst>
          </p:cNvPr>
          <p:cNvSpPr>
            <a:spLocks noGrp="1"/>
          </p:cNvSpPr>
          <p:nvPr>
            <p:ph idx="1"/>
          </p:nvPr>
        </p:nvSpPr>
        <p:spPr/>
        <p:txBody>
          <a:bodyPr/>
          <a:lstStyle/>
          <a:p>
            <a:r>
              <a:rPr lang="en-US" dirty="0"/>
              <a:t>You can use PSLVERR to indicate an error condition on an APB transfer. </a:t>
            </a:r>
          </a:p>
          <a:p>
            <a:r>
              <a:rPr lang="en-US" dirty="0"/>
              <a:t>Error conditions can occur on both:</a:t>
            </a:r>
          </a:p>
          <a:p>
            <a:pPr lvl="1"/>
            <a:r>
              <a:rPr lang="en-US" dirty="0"/>
              <a:t>Read transactions.</a:t>
            </a:r>
          </a:p>
          <a:p>
            <a:pPr lvl="1"/>
            <a:r>
              <a:rPr lang="en-US" dirty="0"/>
              <a:t>Write transactions.</a:t>
            </a:r>
          </a:p>
          <a:p>
            <a:r>
              <a:rPr lang="en-US" dirty="0"/>
              <a:t>PSLVERR is only considered valid during the last cycle of an APB transfer, when PSEL, PENABLE, and PREADY are all HIGH.</a:t>
            </a:r>
          </a:p>
        </p:txBody>
      </p:sp>
    </p:spTree>
    <p:extLst>
      <p:ext uri="{BB962C8B-B14F-4D97-AF65-F5344CB8AC3E}">
        <p14:creationId xmlns:p14="http://schemas.microsoft.com/office/powerpoint/2010/main" val="1092154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3F6E99-EE45-44EC-AEA1-603836FA4834}"/>
              </a:ext>
            </a:extLst>
          </p:cNvPr>
          <p:cNvSpPr>
            <a:spLocks noGrp="1"/>
          </p:cNvSpPr>
          <p:nvPr>
            <p:ph type="title"/>
          </p:nvPr>
        </p:nvSpPr>
        <p:spPr/>
        <p:txBody>
          <a:bodyPr/>
          <a:lstStyle/>
          <a:p>
            <a:r>
              <a:rPr lang="en-US" dirty="0"/>
              <a:t>AMBA3 APB – Error Response</a:t>
            </a:r>
          </a:p>
        </p:txBody>
      </p:sp>
      <p:sp>
        <p:nvSpPr>
          <p:cNvPr id="5" name="Content Placeholder 4">
            <a:extLst>
              <a:ext uri="{FF2B5EF4-FFF2-40B4-BE49-F238E27FC236}">
                <a16:creationId xmlns:a16="http://schemas.microsoft.com/office/drawing/2014/main" id="{C2B364C7-C3AF-4B37-99BD-035C8A95479D}"/>
              </a:ext>
            </a:extLst>
          </p:cNvPr>
          <p:cNvSpPr>
            <a:spLocks noGrp="1"/>
          </p:cNvSpPr>
          <p:nvPr>
            <p:ph idx="1"/>
          </p:nvPr>
        </p:nvSpPr>
        <p:spPr/>
        <p:txBody>
          <a:bodyPr/>
          <a:lstStyle/>
          <a:p>
            <a:r>
              <a:rPr lang="en-US" dirty="0"/>
              <a:t>When an error occurs:</a:t>
            </a:r>
          </a:p>
          <a:p>
            <a:pPr lvl="1"/>
            <a:r>
              <a:rPr lang="en-US" dirty="0"/>
              <a:t>Peripheral might or might not have changed state.</a:t>
            </a:r>
          </a:p>
          <a:p>
            <a:pPr lvl="1"/>
            <a:r>
              <a:rPr lang="en-US" dirty="0"/>
              <a:t>The register within the peripheral might or might not have been written to.</a:t>
            </a:r>
          </a:p>
          <a:p>
            <a:pPr lvl="1"/>
            <a:r>
              <a:rPr lang="en-US" dirty="0"/>
              <a:t>Data read might be invalid.</a:t>
            </a:r>
          </a:p>
          <a:p>
            <a:r>
              <a:rPr lang="en-US" dirty="0"/>
              <a:t>Support for PSLVERR signal is not required in APB peripherals.</a:t>
            </a:r>
          </a:p>
          <a:p>
            <a:r>
              <a:rPr lang="en-US" dirty="0"/>
              <a:t>Where a peripheral does not include this pin then the appropriate input to the APB bridge is tied LOW.</a:t>
            </a:r>
          </a:p>
        </p:txBody>
      </p:sp>
    </p:spTree>
    <p:extLst>
      <p:ext uri="{BB962C8B-B14F-4D97-AF65-F5344CB8AC3E}">
        <p14:creationId xmlns:p14="http://schemas.microsoft.com/office/powerpoint/2010/main" val="167335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6788F-5243-42DC-86C7-DB94EB2B4019}"/>
              </a:ext>
            </a:extLst>
          </p:cNvPr>
          <p:cNvSpPr>
            <a:spLocks noGrp="1"/>
          </p:cNvSpPr>
          <p:nvPr>
            <p:ph type="title"/>
          </p:nvPr>
        </p:nvSpPr>
        <p:spPr/>
        <p:txBody>
          <a:bodyPr/>
          <a:lstStyle/>
          <a:p>
            <a:r>
              <a:rPr lang="en-US" dirty="0"/>
              <a:t>AMBA3 APB – Error Response on Write Transfer</a:t>
            </a:r>
          </a:p>
        </p:txBody>
      </p:sp>
      <p:pic>
        <p:nvPicPr>
          <p:cNvPr id="10" name="Content Placeholder 6">
            <a:extLst>
              <a:ext uri="{FF2B5EF4-FFF2-40B4-BE49-F238E27FC236}">
                <a16:creationId xmlns:a16="http://schemas.microsoft.com/office/drawing/2014/main" id="{EE8A5490-4A1E-4C00-884F-1D8997012B80}"/>
              </a:ext>
            </a:extLst>
          </p:cNvPr>
          <p:cNvPicPr>
            <a:picLocks noGrp="1" noChangeAspect="1"/>
          </p:cNvPicPr>
          <p:nvPr>
            <p:ph idx="1"/>
          </p:nvPr>
        </p:nvPicPr>
        <p:blipFill rotWithShape="1">
          <a:blip r:embed="rId2"/>
          <a:srcRect l="3441" t="3354" r="5303" b="7119"/>
          <a:stretch/>
        </p:blipFill>
        <p:spPr>
          <a:xfrm>
            <a:off x="2665420" y="1864837"/>
            <a:ext cx="7467585" cy="4136389"/>
          </a:xfrm>
          <a:prstGeom prst="rect">
            <a:avLst/>
          </a:prstGeom>
        </p:spPr>
      </p:pic>
      <p:sp>
        <p:nvSpPr>
          <p:cNvPr id="11" name="Rectangle 10">
            <a:extLst>
              <a:ext uri="{FF2B5EF4-FFF2-40B4-BE49-F238E27FC236}">
                <a16:creationId xmlns:a16="http://schemas.microsoft.com/office/drawing/2014/main" id="{C329A4A8-BC7C-4706-B428-30F56CE1633B}"/>
              </a:ext>
            </a:extLst>
          </p:cNvPr>
          <p:cNvSpPr/>
          <p:nvPr/>
        </p:nvSpPr>
        <p:spPr>
          <a:xfrm>
            <a:off x="8761412" y="2209800"/>
            <a:ext cx="1219200" cy="3733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430688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4D4C2739-9347-46D5-BD11-4B2F3EFBAC18}"/>
              </a:ext>
            </a:extLst>
          </p:cNvPr>
          <p:cNvPicPr>
            <a:picLocks noGrp="1" noChangeAspect="1"/>
          </p:cNvPicPr>
          <p:nvPr>
            <p:ph idx="1"/>
          </p:nvPr>
        </p:nvPicPr>
        <p:blipFill rotWithShape="1">
          <a:blip r:embed="rId2"/>
          <a:srcRect l="2473" t="7470" r="5697" b="4198"/>
          <a:stretch/>
        </p:blipFill>
        <p:spPr>
          <a:xfrm>
            <a:off x="2055816" y="1875613"/>
            <a:ext cx="8686792" cy="4114836"/>
          </a:xfrm>
          <a:prstGeom prst="rect">
            <a:avLst/>
          </a:prstGeom>
        </p:spPr>
      </p:pic>
      <p:sp>
        <p:nvSpPr>
          <p:cNvPr id="2" name="Title 1">
            <a:extLst>
              <a:ext uri="{FF2B5EF4-FFF2-40B4-BE49-F238E27FC236}">
                <a16:creationId xmlns:a16="http://schemas.microsoft.com/office/drawing/2014/main" id="{F3D6788F-5243-42DC-86C7-DB94EB2B4019}"/>
              </a:ext>
            </a:extLst>
          </p:cNvPr>
          <p:cNvSpPr>
            <a:spLocks noGrp="1"/>
          </p:cNvSpPr>
          <p:nvPr>
            <p:ph type="title"/>
          </p:nvPr>
        </p:nvSpPr>
        <p:spPr/>
        <p:txBody>
          <a:bodyPr/>
          <a:lstStyle/>
          <a:p>
            <a:r>
              <a:rPr lang="en-US" dirty="0"/>
              <a:t>AMBA3 APB – Error Response on Read Transfer</a:t>
            </a:r>
          </a:p>
        </p:txBody>
      </p:sp>
      <p:sp>
        <p:nvSpPr>
          <p:cNvPr id="11" name="Rectangle 10">
            <a:extLst>
              <a:ext uri="{FF2B5EF4-FFF2-40B4-BE49-F238E27FC236}">
                <a16:creationId xmlns:a16="http://schemas.microsoft.com/office/drawing/2014/main" id="{C329A4A8-BC7C-4706-B428-30F56CE1633B}"/>
              </a:ext>
            </a:extLst>
          </p:cNvPr>
          <p:cNvSpPr/>
          <p:nvPr/>
        </p:nvSpPr>
        <p:spPr>
          <a:xfrm>
            <a:off x="9294812" y="2133600"/>
            <a:ext cx="1371600" cy="381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3871301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6788F-5243-42DC-86C7-DB94EB2B4019}"/>
              </a:ext>
            </a:extLst>
          </p:cNvPr>
          <p:cNvSpPr>
            <a:spLocks noGrp="1"/>
          </p:cNvSpPr>
          <p:nvPr>
            <p:ph type="title"/>
          </p:nvPr>
        </p:nvSpPr>
        <p:spPr/>
        <p:txBody>
          <a:bodyPr/>
          <a:lstStyle/>
          <a:p>
            <a:r>
              <a:rPr lang="en-US" dirty="0"/>
              <a:t>AMBA3 APB – Error Response on AXI/AHB</a:t>
            </a:r>
          </a:p>
        </p:txBody>
      </p:sp>
      <p:sp>
        <p:nvSpPr>
          <p:cNvPr id="4" name="Content Placeholder 3">
            <a:extLst>
              <a:ext uri="{FF2B5EF4-FFF2-40B4-BE49-F238E27FC236}">
                <a16:creationId xmlns:a16="http://schemas.microsoft.com/office/drawing/2014/main" id="{3ED3433B-5D1D-4A71-97EC-A8AD489A9828}"/>
              </a:ext>
            </a:extLst>
          </p:cNvPr>
          <p:cNvSpPr>
            <a:spLocks noGrp="1"/>
          </p:cNvSpPr>
          <p:nvPr>
            <p:ph idx="1"/>
          </p:nvPr>
        </p:nvSpPr>
        <p:spPr/>
        <p:txBody>
          <a:bodyPr/>
          <a:lstStyle/>
          <a:p>
            <a:r>
              <a:rPr lang="en-US" dirty="0"/>
              <a:t>From AXI to APB:</a:t>
            </a:r>
          </a:p>
          <a:p>
            <a:pPr lvl="1"/>
            <a:r>
              <a:rPr lang="en-US" dirty="0"/>
              <a:t>An APB error is mapped back to RRESP/BRESP = SLVERR. This is achieved by mapping PSLVERR to the AXI signals RRESP[1] for reads and BRESP[1] for writes.</a:t>
            </a:r>
          </a:p>
          <a:p>
            <a:r>
              <a:rPr lang="en-US" dirty="0"/>
              <a:t>From AHB to APB:</a:t>
            </a:r>
          </a:p>
          <a:p>
            <a:pPr lvl="1"/>
            <a:r>
              <a:rPr lang="en-US" dirty="0"/>
              <a:t>PSLVERR is mapped back to HRESP = ERROR for both reads and writes. This is achieved by mapping PSLVERR to the AHB signal HRESP[0].</a:t>
            </a:r>
          </a:p>
        </p:txBody>
      </p:sp>
    </p:spTree>
    <p:extLst>
      <p:ext uri="{BB962C8B-B14F-4D97-AF65-F5344CB8AC3E}">
        <p14:creationId xmlns:p14="http://schemas.microsoft.com/office/powerpoint/2010/main" val="2714545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ARM AMBA</a:t>
            </a:r>
            <a:br>
              <a:rPr lang="en-US" dirty="0"/>
            </a:br>
            <a:r>
              <a:rPr lang="en-US" dirty="0"/>
              <a:t>(Advanced Microcontroller Bus Architecture) </a:t>
            </a:r>
          </a:p>
        </p:txBody>
      </p:sp>
      <p:sp>
        <p:nvSpPr>
          <p:cNvPr id="14" name="Content Placeholder 13"/>
          <p:cNvSpPr>
            <a:spLocks noGrp="1"/>
          </p:cNvSpPr>
          <p:nvPr>
            <p:ph idx="1"/>
          </p:nvPr>
        </p:nvSpPr>
        <p:spPr/>
        <p:txBody>
          <a:bodyPr/>
          <a:lstStyle/>
          <a:p>
            <a:r>
              <a:rPr lang="en-US" dirty="0"/>
              <a:t>It’s the interface(s) everyone uses to bolt blocks together in their chip.</a:t>
            </a:r>
          </a:p>
          <a:p>
            <a:endParaRPr lang="en-US" dirty="0"/>
          </a:p>
          <a:p>
            <a:endParaRPr lang="en-US" dirty="0"/>
          </a:p>
          <a:p>
            <a:endParaRPr lang="en-US" dirty="0"/>
          </a:p>
          <a:p>
            <a:endParaRPr lang="en-US" dirty="0"/>
          </a:p>
          <a:p>
            <a:endParaRPr lang="en-US" dirty="0"/>
          </a:p>
          <a:p>
            <a:pPr marL="0" indent="0" algn="r">
              <a:buNone/>
            </a:pPr>
            <a:r>
              <a:rPr lang="en-US" dirty="0"/>
              <a:t>Ben Walshe</a:t>
            </a:r>
          </a:p>
        </p:txBody>
      </p:sp>
      <p:graphicFrame>
        <p:nvGraphicFramePr>
          <p:cNvPr id="2" name="Table 1">
            <a:extLst>
              <a:ext uri="{FF2B5EF4-FFF2-40B4-BE49-F238E27FC236}">
                <a16:creationId xmlns:a16="http://schemas.microsoft.com/office/drawing/2014/main" id="{3239D33D-6E95-477E-82B2-3091911FD677}"/>
              </a:ext>
            </a:extLst>
          </p:cNvPr>
          <p:cNvGraphicFramePr>
            <a:graphicFrameLocks noGrp="1"/>
          </p:cNvGraphicFramePr>
          <p:nvPr>
            <p:extLst>
              <p:ext uri="{D42A27DB-BD31-4B8C-83A1-F6EECF244321}">
                <p14:modId xmlns:p14="http://schemas.microsoft.com/office/powerpoint/2010/main" val="1650880658"/>
              </p:ext>
            </p:extLst>
          </p:nvPr>
        </p:nvGraphicFramePr>
        <p:xfrm>
          <a:off x="3122612" y="2438400"/>
          <a:ext cx="5856994" cy="4015740"/>
        </p:xfrm>
        <a:graphic>
          <a:graphicData uri="http://schemas.openxmlformats.org/drawingml/2006/table">
            <a:tbl>
              <a:tblPr firstRow="1" bandRow="1">
                <a:tableStyleId>{5C22544A-7EE6-4342-B048-85BDC9FD1C3A}</a:tableStyleId>
              </a:tblPr>
              <a:tblGrid>
                <a:gridCol w="2708628">
                  <a:extLst>
                    <a:ext uri="{9D8B030D-6E8A-4147-A177-3AD203B41FA5}">
                      <a16:colId xmlns:a16="http://schemas.microsoft.com/office/drawing/2014/main" val="4045556406"/>
                    </a:ext>
                  </a:extLst>
                </a:gridCol>
                <a:gridCol w="567972">
                  <a:extLst>
                    <a:ext uri="{9D8B030D-6E8A-4147-A177-3AD203B41FA5}">
                      <a16:colId xmlns:a16="http://schemas.microsoft.com/office/drawing/2014/main" val="3273863673"/>
                    </a:ext>
                  </a:extLst>
                </a:gridCol>
                <a:gridCol w="2580394">
                  <a:extLst>
                    <a:ext uri="{9D8B030D-6E8A-4147-A177-3AD203B41FA5}">
                      <a16:colId xmlns:a16="http://schemas.microsoft.com/office/drawing/2014/main" val="1279286181"/>
                    </a:ext>
                  </a:extLst>
                </a:gridCol>
              </a:tblGrid>
              <a:tr h="0">
                <a:tc>
                  <a:txBody>
                    <a:bodyPr/>
                    <a:lstStyle/>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3096587189"/>
                  </a:ext>
                </a:extLst>
              </a:tr>
              <a:tr h="370840">
                <a:tc>
                  <a:txBody>
                    <a:bodyPr/>
                    <a:lstStyle/>
                    <a:p>
                      <a:pPr algn="ctr"/>
                      <a:r>
                        <a:rPr lang="en-US" sz="1600" dirty="0">
                          <a:effectLst/>
                        </a:rPr>
                        <a:t>Advanced System Bus</a:t>
                      </a:r>
                    </a:p>
                  </a:txBody>
                  <a:tcPr marL="19050" marR="19050" marT="19050" marB="19050" anchor="ctr"/>
                </a:tc>
                <a:tc>
                  <a:txBody>
                    <a:bodyPr/>
                    <a:lstStyle/>
                    <a:p>
                      <a:pPr algn="ctr"/>
                      <a:r>
                        <a:rPr lang="en-US" sz="1600" dirty="0">
                          <a:effectLst/>
                        </a:rPr>
                        <a:t>ASB</a:t>
                      </a:r>
                    </a:p>
                  </a:txBody>
                  <a:tcPr marL="19050" marR="19050" marT="19050" marB="19050" anchor="ctr"/>
                </a:tc>
                <a:tc>
                  <a:txBody>
                    <a:bodyPr/>
                    <a:lstStyle/>
                    <a:p>
                      <a:pPr algn="ctr"/>
                      <a:r>
                        <a:rPr lang="en-US" sz="1600">
                          <a:effectLst/>
                        </a:rPr>
                        <a:t>Now obsolete, so don’t worry about this one!</a:t>
                      </a:r>
                    </a:p>
                  </a:txBody>
                  <a:tcPr marL="19050" marR="19050" marT="19050" marB="19050" anchor="ctr"/>
                </a:tc>
                <a:extLst>
                  <a:ext uri="{0D108BD9-81ED-4DB2-BD59-A6C34878D82A}">
                    <a16:rowId xmlns:a16="http://schemas.microsoft.com/office/drawing/2014/main" val="717542161"/>
                  </a:ext>
                </a:extLst>
              </a:tr>
              <a:tr h="370840">
                <a:tc>
                  <a:txBody>
                    <a:bodyPr/>
                    <a:lstStyle/>
                    <a:p>
                      <a:pPr algn="ctr"/>
                      <a:r>
                        <a:rPr lang="en-US" sz="1600" dirty="0">
                          <a:effectLst/>
                        </a:rPr>
                        <a:t>Advanced Peripheral Bus</a:t>
                      </a:r>
                    </a:p>
                  </a:txBody>
                  <a:tcPr marL="19050" marR="19050" marT="19050" marB="19050" anchor="ctr"/>
                </a:tc>
                <a:tc>
                  <a:txBody>
                    <a:bodyPr/>
                    <a:lstStyle/>
                    <a:p>
                      <a:pPr algn="ctr"/>
                      <a:r>
                        <a:rPr lang="en-US" sz="1600" dirty="0">
                          <a:effectLst/>
                        </a:rPr>
                        <a:t>APB</a:t>
                      </a:r>
                    </a:p>
                  </a:txBody>
                  <a:tcPr marL="19050" marR="19050" marT="19050" marB="19050" anchor="ctr"/>
                </a:tc>
                <a:tc>
                  <a:txBody>
                    <a:bodyPr/>
                    <a:lstStyle/>
                    <a:p>
                      <a:pPr algn="ctr"/>
                      <a:r>
                        <a:rPr lang="en-US" sz="1600">
                          <a:effectLst/>
                        </a:rPr>
                        <a:t>Simple, easy, for your peripherals</a:t>
                      </a:r>
                    </a:p>
                  </a:txBody>
                  <a:tcPr marL="19050" marR="19050" marT="19050" marB="19050" anchor="ctr"/>
                </a:tc>
                <a:extLst>
                  <a:ext uri="{0D108BD9-81ED-4DB2-BD59-A6C34878D82A}">
                    <a16:rowId xmlns:a16="http://schemas.microsoft.com/office/drawing/2014/main" val="899115326"/>
                  </a:ext>
                </a:extLst>
              </a:tr>
              <a:tr h="370840">
                <a:tc>
                  <a:txBody>
                    <a:bodyPr/>
                    <a:lstStyle/>
                    <a:p>
                      <a:pPr algn="ctr"/>
                      <a:r>
                        <a:rPr lang="en-US" sz="1600">
                          <a:effectLst/>
                        </a:rPr>
                        <a:t>Advanced High-Performance Bus</a:t>
                      </a:r>
                    </a:p>
                  </a:txBody>
                  <a:tcPr marL="19050" marR="19050" marT="19050" marB="19050" anchor="ctr"/>
                </a:tc>
                <a:tc>
                  <a:txBody>
                    <a:bodyPr/>
                    <a:lstStyle/>
                    <a:p>
                      <a:pPr algn="ctr"/>
                      <a:r>
                        <a:rPr lang="en-US" sz="1600" dirty="0">
                          <a:effectLst/>
                        </a:rPr>
                        <a:t>AHB</a:t>
                      </a:r>
                    </a:p>
                  </a:txBody>
                  <a:tcPr marL="19050" marR="19050" marT="19050" marB="19050" anchor="ctr"/>
                </a:tc>
                <a:tc>
                  <a:txBody>
                    <a:bodyPr/>
                    <a:lstStyle/>
                    <a:p>
                      <a:pPr algn="ctr"/>
                      <a:r>
                        <a:rPr lang="en-US" sz="1600">
                          <a:effectLst/>
                        </a:rPr>
                        <a:t>Now used a lot in Cortex-M designs</a:t>
                      </a:r>
                    </a:p>
                  </a:txBody>
                  <a:tcPr marL="19050" marR="19050" marT="19050" marB="19050" anchor="ctr"/>
                </a:tc>
                <a:extLst>
                  <a:ext uri="{0D108BD9-81ED-4DB2-BD59-A6C34878D82A}">
                    <a16:rowId xmlns:a16="http://schemas.microsoft.com/office/drawing/2014/main" val="2390590550"/>
                  </a:ext>
                </a:extLst>
              </a:tr>
              <a:tr h="370840">
                <a:tc>
                  <a:txBody>
                    <a:bodyPr/>
                    <a:lstStyle/>
                    <a:p>
                      <a:pPr algn="ctr"/>
                      <a:r>
                        <a:rPr lang="en-US" sz="1600">
                          <a:effectLst/>
                        </a:rPr>
                        <a:t>Advanced eXtensible Interface</a:t>
                      </a:r>
                    </a:p>
                  </a:txBody>
                  <a:tcPr marL="19050" marR="19050" marT="19050" marB="19050" anchor="ctr"/>
                </a:tc>
                <a:tc>
                  <a:txBody>
                    <a:bodyPr/>
                    <a:lstStyle/>
                    <a:p>
                      <a:pPr algn="ctr"/>
                      <a:r>
                        <a:rPr lang="en-US" sz="1600" dirty="0">
                          <a:effectLst/>
                        </a:rPr>
                        <a:t>AXI</a:t>
                      </a:r>
                    </a:p>
                  </a:txBody>
                  <a:tcPr marL="19050" marR="19050" marT="19050" marB="19050" anchor="ctr"/>
                </a:tc>
                <a:tc>
                  <a:txBody>
                    <a:bodyPr/>
                    <a:lstStyle/>
                    <a:p>
                      <a:pPr algn="ctr"/>
                      <a:r>
                        <a:rPr lang="en-US" sz="1600" dirty="0">
                          <a:effectLst/>
                        </a:rPr>
                        <a:t>The most widespread, now up to AXI4</a:t>
                      </a:r>
                    </a:p>
                  </a:txBody>
                  <a:tcPr marL="19050" marR="19050" marT="19050" marB="19050" anchor="ctr"/>
                </a:tc>
                <a:extLst>
                  <a:ext uri="{0D108BD9-81ED-4DB2-BD59-A6C34878D82A}">
                    <a16:rowId xmlns:a16="http://schemas.microsoft.com/office/drawing/2014/main" val="3837140686"/>
                  </a:ext>
                </a:extLst>
              </a:tr>
              <a:tr h="370840">
                <a:tc>
                  <a:txBody>
                    <a:bodyPr/>
                    <a:lstStyle/>
                    <a:p>
                      <a:pPr algn="ctr"/>
                      <a:r>
                        <a:rPr lang="en-US" sz="1600">
                          <a:effectLst/>
                        </a:rPr>
                        <a:t>Advanced Trace Bus</a:t>
                      </a:r>
                    </a:p>
                  </a:txBody>
                  <a:tcPr marL="19050" marR="19050" marT="19050" marB="19050" anchor="ctr"/>
                </a:tc>
                <a:tc>
                  <a:txBody>
                    <a:bodyPr/>
                    <a:lstStyle/>
                    <a:p>
                      <a:pPr algn="ctr"/>
                      <a:r>
                        <a:rPr lang="en-US" sz="1600">
                          <a:effectLst/>
                        </a:rPr>
                        <a:t>ATB</a:t>
                      </a:r>
                    </a:p>
                  </a:txBody>
                  <a:tcPr marL="19050" marR="19050" marT="19050" marB="19050" anchor="ctr"/>
                </a:tc>
                <a:tc>
                  <a:txBody>
                    <a:bodyPr/>
                    <a:lstStyle/>
                    <a:p>
                      <a:pPr algn="ctr"/>
                      <a:r>
                        <a:rPr lang="en-US" sz="1600" dirty="0">
                          <a:effectLst/>
                        </a:rPr>
                        <a:t>For moving trace data around the chip, see </a:t>
                      </a:r>
                      <a:r>
                        <a:rPr lang="en-US" sz="1600" dirty="0" err="1">
                          <a:effectLst/>
                        </a:rPr>
                        <a:t>CoreSight</a:t>
                      </a:r>
                      <a:endParaRPr lang="en-US" sz="1600" dirty="0">
                        <a:effectLst/>
                      </a:endParaRPr>
                    </a:p>
                  </a:txBody>
                  <a:tcPr marL="19050" marR="19050" marT="19050" marB="19050" anchor="ctr"/>
                </a:tc>
                <a:extLst>
                  <a:ext uri="{0D108BD9-81ED-4DB2-BD59-A6C34878D82A}">
                    <a16:rowId xmlns:a16="http://schemas.microsoft.com/office/drawing/2014/main" val="3571372558"/>
                  </a:ext>
                </a:extLst>
              </a:tr>
              <a:tr h="370840">
                <a:tc>
                  <a:txBody>
                    <a:bodyPr/>
                    <a:lstStyle/>
                    <a:p>
                      <a:pPr algn="ctr"/>
                      <a:r>
                        <a:rPr lang="en-US" sz="1600">
                          <a:effectLst/>
                        </a:rPr>
                        <a:t>AXI Coherency Extensions</a:t>
                      </a:r>
                    </a:p>
                  </a:txBody>
                  <a:tcPr marL="19050" marR="19050" marT="19050" marB="19050" anchor="ctr"/>
                </a:tc>
                <a:tc>
                  <a:txBody>
                    <a:bodyPr/>
                    <a:lstStyle/>
                    <a:p>
                      <a:pPr algn="ctr"/>
                      <a:r>
                        <a:rPr lang="en-US" sz="1600">
                          <a:effectLst/>
                        </a:rPr>
                        <a:t>ACE</a:t>
                      </a:r>
                    </a:p>
                  </a:txBody>
                  <a:tcPr marL="19050" marR="19050" marT="19050" marB="19050" anchor="ctr"/>
                </a:tc>
                <a:tc>
                  <a:txBody>
                    <a:bodyPr/>
                    <a:lstStyle/>
                    <a:p>
                      <a:pPr algn="ctr"/>
                      <a:r>
                        <a:rPr lang="en-US" sz="1600" dirty="0">
                          <a:effectLst/>
                        </a:rPr>
                        <a:t>Used in </a:t>
                      </a:r>
                      <a:r>
                        <a:rPr lang="en-US" sz="1600" dirty="0" err="1">
                          <a:effectLst/>
                        </a:rPr>
                        <a:t>big.LITTLE</a:t>
                      </a:r>
                      <a:r>
                        <a:rPr lang="en-US" sz="1600" dirty="0">
                          <a:effectLst/>
                        </a:rPr>
                        <a:t> systems for smartphones, tablets, etc.</a:t>
                      </a:r>
                    </a:p>
                  </a:txBody>
                  <a:tcPr marL="19050" marR="19050" marT="19050" marB="19050" anchor="ctr"/>
                </a:tc>
                <a:extLst>
                  <a:ext uri="{0D108BD9-81ED-4DB2-BD59-A6C34878D82A}">
                    <a16:rowId xmlns:a16="http://schemas.microsoft.com/office/drawing/2014/main" val="2536088190"/>
                  </a:ext>
                </a:extLst>
              </a:tr>
              <a:tr h="370840">
                <a:tc>
                  <a:txBody>
                    <a:bodyPr/>
                    <a:lstStyle/>
                    <a:p>
                      <a:pPr algn="ctr"/>
                      <a:r>
                        <a:rPr lang="en-US" sz="1600">
                          <a:effectLst/>
                        </a:rPr>
                        <a:t>Coherent Hub Interface</a:t>
                      </a:r>
                    </a:p>
                  </a:txBody>
                  <a:tcPr marL="19050" marR="19050" marT="19050" marB="19050" anchor="ctr"/>
                </a:tc>
                <a:tc>
                  <a:txBody>
                    <a:bodyPr/>
                    <a:lstStyle/>
                    <a:p>
                      <a:pPr algn="ctr"/>
                      <a:r>
                        <a:rPr lang="en-US" sz="1600" dirty="0">
                          <a:effectLst/>
                        </a:rPr>
                        <a:t>CHI</a:t>
                      </a:r>
                    </a:p>
                  </a:txBody>
                  <a:tcPr marL="19050" marR="19050" marT="19050" marB="19050" anchor="ctr"/>
                </a:tc>
                <a:tc>
                  <a:txBody>
                    <a:bodyPr/>
                    <a:lstStyle/>
                    <a:p>
                      <a:pPr algn="ctr"/>
                      <a:r>
                        <a:rPr lang="en-US" sz="1600" dirty="0">
                          <a:effectLst/>
                        </a:rPr>
                        <a:t>The highest performance, used in networks and servers</a:t>
                      </a:r>
                    </a:p>
                  </a:txBody>
                  <a:tcPr marL="19050" marR="19050" marT="19050" marB="19050" anchor="ctr"/>
                </a:tc>
                <a:extLst>
                  <a:ext uri="{0D108BD9-81ED-4DB2-BD59-A6C34878D82A}">
                    <a16:rowId xmlns:a16="http://schemas.microsoft.com/office/drawing/2014/main" val="1069726822"/>
                  </a:ext>
                </a:extLst>
              </a:tr>
            </a:tbl>
          </a:graphicData>
        </a:graphic>
      </p:graphicFrame>
    </p:spTree>
    <p:extLst>
      <p:ext uri="{BB962C8B-B14F-4D97-AF65-F5344CB8AC3E}">
        <p14:creationId xmlns:p14="http://schemas.microsoft.com/office/powerpoint/2010/main" val="1894506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7C0A6-DB42-4A09-A293-5F06152C9705}"/>
              </a:ext>
            </a:extLst>
          </p:cNvPr>
          <p:cNvSpPr>
            <a:spLocks noGrp="1"/>
          </p:cNvSpPr>
          <p:nvPr>
            <p:ph type="title"/>
          </p:nvPr>
        </p:nvSpPr>
        <p:spPr/>
        <p:txBody>
          <a:bodyPr/>
          <a:lstStyle/>
          <a:p>
            <a:r>
              <a:rPr lang="en-US" dirty="0"/>
              <a:t>AMBA3 APB – Operating States</a:t>
            </a:r>
          </a:p>
        </p:txBody>
      </p:sp>
      <p:sp>
        <p:nvSpPr>
          <p:cNvPr id="4" name="Content Placeholder 3">
            <a:extLst>
              <a:ext uri="{FF2B5EF4-FFF2-40B4-BE49-F238E27FC236}">
                <a16:creationId xmlns:a16="http://schemas.microsoft.com/office/drawing/2014/main" id="{3501432E-837C-4D81-9B62-BC36367DEE9B}"/>
              </a:ext>
            </a:extLst>
          </p:cNvPr>
          <p:cNvSpPr>
            <a:spLocks noGrp="1"/>
          </p:cNvSpPr>
          <p:nvPr>
            <p:ph sz="half" idx="1"/>
          </p:nvPr>
        </p:nvSpPr>
        <p:spPr/>
        <p:txBody>
          <a:bodyPr/>
          <a:lstStyle/>
          <a:p>
            <a:r>
              <a:rPr lang="en-US" dirty="0"/>
              <a:t>IDLE:</a:t>
            </a:r>
          </a:p>
          <a:p>
            <a:pPr lvl="1"/>
            <a:r>
              <a:rPr lang="en-US" dirty="0"/>
              <a:t>Default state of the APB</a:t>
            </a:r>
          </a:p>
          <a:p>
            <a:pPr lvl="1"/>
            <a:r>
              <a:rPr lang="en-US" dirty="0"/>
              <a:t>When a transfer is required the bus moves into the SETUP</a:t>
            </a:r>
          </a:p>
        </p:txBody>
      </p:sp>
      <p:pic>
        <p:nvPicPr>
          <p:cNvPr id="17" name="Content Placeholder 16" descr="A close up of a logo&#10;&#10;Description automatically generated">
            <a:extLst>
              <a:ext uri="{FF2B5EF4-FFF2-40B4-BE49-F238E27FC236}">
                <a16:creationId xmlns:a16="http://schemas.microsoft.com/office/drawing/2014/main" id="{66079BBA-422A-44C5-A6F2-1E0DB6F3821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75225" y="1706563"/>
            <a:ext cx="4729588" cy="4465637"/>
          </a:xfrm>
        </p:spPr>
      </p:pic>
    </p:spTree>
    <p:extLst>
      <p:ext uri="{BB962C8B-B14F-4D97-AF65-F5344CB8AC3E}">
        <p14:creationId xmlns:p14="http://schemas.microsoft.com/office/powerpoint/2010/main" val="59054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7C0A6-DB42-4A09-A293-5F06152C9705}"/>
              </a:ext>
            </a:extLst>
          </p:cNvPr>
          <p:cNvSpPr>
            <a:spLocks noGrp="1"/>
          </p:cNvSpPr>
          <p:nvPr>
            <p:ph type="title"/>
          </p:nvPr>
        </p:nvSpPr>
        <p:spPr/>
        <p:txBody>
          <a:bodyPr/>
          <a:lstStyle/>
          <a:p>
            <a:r>
              <a:rPr lang="en-US" dirty="0"/>
              <a:t>AMBA3 APB – Operating States</a:t>
            </a:r>
          </a:p>
        </p:txBody>
      </p:sp>
      <p:sp>
        <p:nvSpPr>
          <p:cNvPr id="4" name="Content Placeholder 3">
            <a:extLst>
              <a:ext uri="{FF2B5EF4-FFF2-40B4-BE49-F238E27FC236}">
                <a16:creationId xmlns:a16="http://schemas.microsoft.com/office/drawing/2014/main" id="{3501432E-837C-4D81-9B62-BC36367DEE9B}"/>
              </a:ext>
            </a:extLst>
          </p:cNvPr>
          <p:cNvSpPr>
            <a:spLocks noGrp="1"/>
          </p:cNvSpPr>
          <p:nvPr>
            <p:ph sz="half" idx="1"/>
          </p:nvPr>
        </p:nvSpPr>
        <p:spPr/>
        <p:txBody>
          <a:bodyPr/>
          <a:lstStyle/>
          <a:p>
            <a:r>
              <a:rPr lang="en-US" dirty="0"/>
              <a:t>SETUP:</a:t>
            </a:r>
          </a:p>
          <a:p>
            <a:pPr lvl="1"/>
            <a:r>
              <a:rPr lang="en-US" dirty="0"/>
              <a:t>The appropriate select signal, </a:t>
            </a:r>
            <a:r>
              <a:rPr lang="en-US" dirty="0" err="1"/>
              <a:t>PSELx</a:t>
            </a:r>
            <a:r>
              <a:rPr lang="en-US" dirty="0"/>
              <a:t>, is asserted.</a:t>
            </a:r>
          </a:p>
          <a:p>
            <a:pPr lvl="1"/>
            <a:r>
              <a:rPr lang="en-US" dirty="0"/>
              <a:t>The bus only remains in the SETUP state for one clock cycle and always moves to the ACCESS state on the next rising edge of the clock.</a:t>
            </a:r>
          </a:p>
          <a:p>
            <a:pPr lvl="1"/>
            <a:r>
              <a:rPr lang="en-US" dirty="0"/>
              <a:t>The address, write, select, and write data signals must remain stable during the transition from the SETUP to ACCESS state.</a:t>
            </a:r>
          </a:p>
        </p:txBody>
      </p:sp>
      <p:pic>
        <p:nvPicPr>
          <p:cNvPr id="17" name="Content Placeholder 16" descr="A close up of a logo&#10;&#10;Description automatically generated">
            <a:extLst>
              <a:ext uri="{FF2B5EF4-FFF2-40B4-BE49-F238E27FC236}">
                <a16:creationId xmlns:a16="http://schemas.microsoft.com/office/drawing/2014/main" id="{66079BBA-422A-44C5-A6F2-1E0DB6F3821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75225" y="1706563"/>
            <a:ext cx="4729588" cy="4465637"/>
          </a:xfrm>
        </p:spPr>
      </p:pic>
    </p:spTree>
    <p:extLst>
      <p:ext uri="{BB962C8B-B14F-4D97-AF65-F5344CB8AC3E}">
        <p14:creationId xmlns:p14="http://schemas.microsoft.com/office/powerpoint/2010/main" val="2724711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7C0A6-DB42-4A09-A293-5F06152C9705}"/>
              </a:ext>
            </a:extLst>
          </p:cNvPr>
          <p:cNvSpPr>
            <a:spLocks noGrp="1"/>
          </p:cNvSpPr>
          <p:nvPr>
            <p:ph type="title"/>
          </p:nvPr>
        </p:nvSpPr>
        <p:spPr/>
        <p:txBody>
          <a:bodyPr/>
          <a:lstStyle/>
          <a:p>
            <a:r>
              <a:rPr lang="en-US" dirty="0"/>
              <a:t>AMBA3 APB – Operating States</a:t>
            </a:r>
          </a:p>
        </p:txBody>
      </p:sp>
      <p:sp>
        <p:nvSpPr>
          <p:cNvPr id="4" name="Content Placeholder 3">
            <a:extLst>
              <a:ext uri="{FF2B5EF4-FFF2-40B4-BE49-F238E27FC236}">
                <a16:creationId xmlns:a16="http://schemas.microsoft.com/office/drawing/2014/main" id="{3501432E-837C-4D81-9B62-BC36367DEE9B}"/>
              </a:ext>
            </a:extLst>
          </p:cNvPr>
          <p:cNvSpPr>
            <a:spLocks noGrp="1"/>
          </p:cNvSpPr>
          <p:nvPr>
            <p:ph sz="half" idx="1"/>
          </p:nvPr>
        </p:nvSpPr>
        <p:spPr/>
        <p:txBody>
          <a:bodyPr>
            <a:normAutofit fontScale="92500" lnSpcReduction="10000"/>
          </a:bodyPr>
          <a:lstStyle/>
          <a:p>
            <a:r>
              <a:rPr lang="en-US" dirty="0"/>
              <a:t>ACCESS:</a:t>
            </a:r>
          </a:p>
          <a:p>
            <a:pPr lvl="1"/>
            <a:r>
              <a:rPr lang="en-US" dirty="0"/>
              <a:t>The enable signal, PENABLE, is asserted.</a:t>
            </a:r>
          </a:p>
          <a:p>
            <a:pPr lvl="1"/>
            <a:r>
              <a:rPr lang="en-US" dirty="0"/>
              <a:t>Exit from the ACCESS state is controlled by the PREADY signal from the slave:</a:t>
            </a:r>
          </a:p>
          <a:p>
            <a:pPr lvl="2"/>
            <a:r>
              <a:rPr lang="en-US" dirty="0"/>
              <a:t>If PREADY is held LOW by the slave then the peripheral bus remains in the ACCESS state.</a:t>
            </a:r>
          </a:p>
          <a:p>
            <a:pPr lvl="2"/>
            <a:r>
              <a:rPr lang="en-US" dirty="0"/>
              <a:t>If PREADY is driven HIGH by the slave then the ACCESS state is exited and the bus returns to the IDLE state if no more transfers are required. Alternatively, the bus moves directly to the SETUP state if another transfer follows.</a:t>
            </a:r>
          </a:p>
        </p:txBody>
      </p:sp>
      <p:pic>
        <p:nvPicPr>
          <p:cNvPr id="17" name="Content Placeholder 16" descr="A close up of a logo&#10;&#10;Description automatically generated">
            <a:extLst>
              <a:ext uri="{FF2B5EF4-FFF2-40B4-BE49-F238E27FC236}">
                <a16:creationId xmlns:a16="http://schemas.microsoft.com/office/drawing/2014/main" id="{66079BBA-422A-44C5-A6F2-1E0DB6F3821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75225" y="1706563"/>
            <a:ext cx="4729588" cy="4465637"/>
          </a:xfrm>
        </p:spPr>
      </p:pic>
    </p:spTree>
    <p:extLst>
      <p:ext uri="{BB962C8B-B14F-4D97-AF65-F5344CB8AC3E}">
        <p14:creationId xmlns:p14="http://schemas.microsoft.com/office/powerpoint/2010/main" val="5478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16117-A270-4ED0-9FDD-65B3BBCBD7FD}"/>
              </a:ext>
            </a:extLst>
          </p:cNvPr>
          <p:cNvSpPr>
            <a:spLocks noGrp="1"/>
          </p:cNvSpPr>
          <p:nvPr>
            <p:ph type="title"/>
          </p:nvPr>
        </p:nvSpPr>
        <p:spPr/>
        <p:txBody>
          <a:bodyPr/>
          <a:lstStyle/>
          <a:p>
            <a:r>
              <a:rPr lang="en-US" dirty="0"/>
              <a:t>AMBA3 APB – Implementation</a:t>
            </a:r>
          </a:p>
        </p:txBody>
      </p:sp>
      <p:pic>
        <p:nvPicPr>
          <p:cNvPr id="5" name="Content Placeholder 4">
            <a:extLst>
              <a:ext uri="{FF2B5EF4-FFF2-40B4-BE49-F238E27FC236}">
                <a16:creationId xmlns:a16="http://schemas.microsoft.com/office/drawing/2014/main" id="{8EEFC204-4CA8-4C13-8D02-D30DA134782F}"/>
              </a:ext>
            </a:extLst>
          </p:cNvPr>
          <p:cNvPicPr>
            <a:picLocks noGrp="1" noChangeAspect="1"/>
          </p:cNvPicPr>
          <p:nvPr>
            <p:ph sz="half" idx="1"/>
          </p:nvPr>
        </p:nvPicPr>
        <p:blipFill>
          <a:blip r:embed="rId2"/>
          <a:stretch>
            <a:fillRect/>
          </a:stretch>
        </p:blipFill>
        <p:spPr>
          <a:xfrm>
            <a:off x="2472352" y="2472327"/>
            <a:ext cx="2572109" cy="2934109"/>
          </a:xfrm>
          <a:prstGeom prst="rect">
            <a:avLst/>
          </a:prstGeom>
        </p:spPr>
      </p:pic>
      <p:pic>
        <p:nvPicPr>
          <p:cNvPr id="7" name="Content Placeholder 6">
            <a:extLst>
              <a:ext uri="{FF2B5EF4-FFF2-40B4-BE49-F238E27FC236}">
                <a16:creationId xmlns:a16="http://schemas.microsoft.com/office/drawing/2014/main" id="{E5D0450C-B8C2-4C1F-89C6-CC59C42581B7}"/>
              </a:ext>
            </a:extLst>
          </p:cNvPr>
          <p:cNvPicPr>
            <a:picLocks noGrp="1" noChangeAspect="1"/>
          </p:cNvPicPr>
          <p:nvPr>
            <p:ph sz="half" idx="2"/>
          </p:nvPr>
        </p:nvPicPr>
        <p:blipFill rotWithShape="1">
          <a:blip r:embed="rId3"/>
          <a:srcRect l="8435" t="7087" r="28709" b="13954"/>
          <a:stretch/>
        </p:blipFill>
        <p:spPr>
          <a:xfrm>
            <a:off x="6677804" y="2186780"/>
            <a:ext cx="4724429" cy="3505203"/>
          </a:xfrm>
          <a:prstGeom prst="rect">
            <a:avLst/>
          </a:prstGeom>
        </p:spPr>
      </p:pic>
    </p:spTree>
    <p:extLst>
      <p:ext uri="{BB962C8B-B14F-4D97-AF65-F5344CB8AC3E}">
        <p14:creationId xmlns:p14="http://schemas.microsoft.com/office/powerpoint/2010/main" val="19675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16117-A270-4ED0-9FDD-65B3BBCBD7FD}"/>
              </a:ext>
            </a:extLst>
          </p:cNvPr>
          <p:cNvSpPr>
            <a:spLocks noGrp="1"/>
          </p:cNvSpPr>
          <p:nvPr>
            <p:ph type="title"/>
          </p:nvPr>
        </p:nvSpPr>
        <p:spPr/>
        <p:txBody>
          <a:bodyPr/>
          <a:lstStyle/>
          <a:p>
            <a:r>
              <a:rPr lang="en-US" dirty="0"/>
              <a:t>AMBA3 APB – Implementation</a:t>
            </a:r>
          </a:p>
        </p:txBody>
      </p:sp>
      <p:pic>
        <p:nvPicPr>
          <p:cNvPr id="11" name="Content Placeholder 10">
            <a:extLst>
              <a:ext uri="{FF2B5EF4-FFF2-40B4-BE49-F238E27FC236}">
                <a16:creationId xmlns:a16="http://schemas.microsoft.com/office/drawing/2014/main" id="{D7A8778F-0D15-42AE-BFA4-550658B825B2}"/>
              </a:ext>
            </a:extLst>
          </p:cNvPr>
          <p:cNvPicPr>
            <a:picLocks noGrp="1" noChangeAspect="1"/>
          </p:cNvPicPr>
          <p:nvPr>
            <p:ph sz="half" idx="1"/>
          </p:nvPr>
        </p:nvPicPr>
        <p:blipFill rotWithShape="1">
          <a:blip r:embed="rId2"/>
          <a:srcRect l="6630" t="3073" r="17143" b="45555"/>
          <a:stretch/>
        </p:blipFill>
        <p:spPr>
          <a:xfrm>
            <a:off x="1219200" y="1905000"/>
            <a:ext cx="5078413" cy="4048292"/>
          </a:xfrm>
          <a:prstGeom prst="rect">
            <a:avLst/>
          </a:prstGeom>
        </p:spPr>
      </p:pic>
      <p:pic>
        <p:nvPicPr>
          <p:cNvPr id="12" name="Content Placeholder 11">
            <a:extLst>
              <a:ext uri="{FF2B5EF4-FFF2-40B4-BE49-F238E27FC236}">
                <a16:creationId xmlns:a16="http://schemas.microsoft.com/office/drawing/2014/main" id="{C69031D1-C69D-4AFE-8BF1-4761D1B2D7B1}"/>
              </a:ext>
            </a:extLst>
          </p:cNvPr>
          <p:cNvPicPr>
            <a:picLocks noGrp="1" noChangeAspect="1"/>
          </p:cNvPicPr>
          <p:nvPr>
            <p:ph sz="half" idx="2"/>
          </p:nvPr>
        </p:nvPicPr>
        <p:blipFill rotWithShape="1">
          <a:blip r:embed="rId2"/>
          <a:srcRect l="6630" t="54445" r="17143" b="4004"/>
          <a:stretch/>
        </p:blipFill>
        <p:spPr>
          <a:xfrm>
            <a:off x="6500813" y="2302192"/>
            <a:ext cx="5078412" cy="3274378"/>
          </a:xfrm>
          <a:prstGeom prst="rect">
            <a:avLst/>
          </a:prstGeom>
        </p:spPr>
      </p:pic>
    </p:spTree>
    <p:extLst>
      <p:ext uri="{BB962C8B-B14F-4D97-AF65-F5344CB8AC3E}">
        <p14:creationId xmlns:p14="http://schemas.microsoft.com/office/powerpoint/2010/main" val="261545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16117-A270-4ED0-9FDD-65B3BBCBD7FD}"/>
              </a:ext>
            </a:extLst>
          </p:cNvPr>
          <p:cNvSpPr>
            <a:spLocks noGrp="1"/>
          </p:cNvSpPr>
          <p:nvPr>
            <p:ph type="title"/>
          </p:nvPr>
        </p:nvSpPr>
        <p:spPr/>
        <p:txBody>
          <a:bodyPr/>
          <a:lstStyle/>
          <a:p>
            <a:r>
              <a:rPr lang="en-US" dirty="0"/>
              <a:t>AMBA3 APB – Implementation</a:t>
            </a:r>
          </a:p>
        </p:txBody>
      </p:sp>
      <p:pic>
        <p:nvPicPr>
          <p:cNvPr id="13" name="Content Placeholder 12">
            <a:extLst>
              <a:ext uri="{FF2B5EF4-FFF2-40B4-BE49-F238E27FC236}">
                <a16:creationId xmlns:a16="http://schemas.microsoft.com/office/drawing/2014/main" id="{1577A86C-7223-4C89-A9F9-A8BCF3C5F5DF}"/>
              </a:ext>
            </a:extLst>
          </p:cNvPr>
          <p:cNvPicPr>
            <a:picLocks noGrp="1" noChangeAspect="1"/>
          </p:cNvPicPr>
          <p:nvPr>
            <p:ph sz="half" idx="1"/>
          </p:nvPr>
        </p:nvPicPr>
        <p:blipFill rotWithShape="1">
          <a:blip r:embed="rId2"/>
          <a:srcRect l="12835" t="5556" r="16818" b="48888"/>
          <a:stretch/>
        </p:blipFill>
        <p:spPr>
          <a:xfrm>
            <a:off x="1219200" y="1975059"/>
            <a:ext cx="5078413" cy="3928645"/>
          </a:xfrm>
          <a:prstGeom prst="rect">
            <a:avLst/>
          </a:prstGeom>
        </p:spPr>
      </p:pic>
      <p:pic>
        <p:nvPicPr>
          <p:cNvPr id="14" name="Content Placeholder 13">
            <a:extLst>
              <a:ext uri="{FF2B5EF4-FFF2-40B4-BE49-F238E27FC236}">
                <a16:creationId xmlns:a16="http://schemas.microsoft.com/office/drawing/2014/main" id="{4CFC317C-9937-436C-B507-2729675EAEF6}"/>
              </a:ext>
            </a:extLst>
          </p:cNvPr>
          <p:cNvPicPr>
            <a:picLocks noGrp="1" noChangeAspect="1"/>
          </p:cNvPicPr>
          <p:nvPr>
            <p:ph sz="half" idx="2"/>
          </p:nvPr>
        </p:nvPicPr>
        <p:blipFill rotWithShape="1">
          <a:blip r:embed="rId2"/>
          <a:srcRect l="12835" t="51111" r="42924" b="7778"/>
          <a:stretch/>
        </p:blipFill>
        <p:spPr>
          <a:xfrm>
            <a:off x="7028587" y="1706563"/>
            <a:ext cx="4022864" cy="4465637"/>
          </a:xfrm>
          <a:prstGeom prst="rect">
            <a:avLst/>
          </a:prstGeom>
        </p:spPr>
      </p:pic>
    </p:spTree>
    <p:extLst>
      <p:ext uri="{BB962C8B-B14F-4D97-AF65-F5344CB8AC3E}">
        <p14:creationId xmlns:p14="http://schemas.microsoft.com/office/powerpoint/2010/main" val="1981132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16117-A270-4ED0-9FDD-65B3BBCBD7FD}"/>
              </a:ext>
            </a:extLst>
          </p:cNvPr>
          <p:cNvSpPr>
            <a:spLocks noGrp="1"/>
          </p:cNvSpPr>
          <p:nvPr>
            <p:ph type="title"/>
          </p:nvPr>
        </p:nvSpPr>
        <p:spPr/>
        <p:txBody>
          <a:bodyPr/>
          <a:lstStyle/>
          <a:p>
            <a:r>
              <a:rPr lang="en-US" dirty="0"/>
              <a:t>AMBA3 APB – Implementation</a:t>
            </a:r>
          </a:p>
        </p:txBody>
      </p:sp>
      <p:pic>
        <p:nvPicPr>
          <p:cNvPr id="11" name="Content Placeholder 6">
            <a:extLst>
              <a:ext uri="{FF2B5EF4-FFF2-40B4-BE49-F238E27FC236}">
                <a16:creationId xmlns:a16="http://schemas.microsoft.com/office/drawing/2014/main" id="{D9F9AFB9-681E-432A-B010-E9A8DC4AA691}"/>
              </a:ext>
            </a:extLst>
          </p:cNvPr>
          <p:cNvPicPr>
            <a:picLocks noGrp="1" noChangeAspect="1"/>
          </p:cNvPicPr>
          <p:nvPr>
            <p:ph sz="half" idx="2"/>
          </p:nvPr>
        </p:nvPicPr>
        <p:blipFill rotWithShape="1">
          <a:blip r:embed="rId2"/>
          <a:srcRect l="4469" t="19549" r="14506" b="8247"/>
          <a:stretch/>
        </p:blipFill>
        <p:spPr>
          <a:xfrm>
            <a:off x="6500813" y="2857866"/>
            <a:ext cx="5078412" cy="2163031"/>
          </a:xfrm>
          <a:prstGeom prst="rect">
            <a:avLst/>
          </a:prstGeom>
        </p:spPr>
      </p:pic>
      <p:pic>
        <p:nvPicPr>
          <p:cNvPr id="15" name="Content Placeholder 14">
            <a:extLst>
              <a:ext uri="{FF2B5EF4-FFF2-40B4-BE49-F238E27FC236}">
                <a16:creationId xmlns:a16="http://schemas.microsoft.com/office/drawing/2014/main" id="{3719E870-EEF0-424A-9A2F-D9C91DFCE709}"/>
              </a:ext>
            </a:extLst>
          </p:cNvPr>
          <p:cNvPicPr>
            <a:picLocks noGrp="1" noChangeAspect="1"/>
          </p:cNvPicPr>
          <p:nvPr>
            <p:ph sz="half" idx="1"/>
          </p:nvPr>
        </p:nvPicPr>
        <p:blipFill rotWithShape="1">
          <a:blip r:embed="rId3"/>
          <a:srcRect l="4240" t="5133" r="11562" b="31434"/>
          <a:stretch/>
        </p:blipFill>
        <p:spPr>
          <a:xfrm>
            <a:off x="1219200" y="2807788"/>
            <a:ext cx="5078413" cy="2263187"/>
          </a:xfrm>
          <a:prstGeom prst="rect">
            <a:avLst/>
          </a:prstGeom>
        </p:spPr>
      </p:pic>
    </p:spTree>
    <p:extLst>
      <p:ext uri="{BB962C8B-B14F-4D97-AF65-F5344CB8AC3E}">
        <p14:creationId xmlns:p14="http://schemas.microsoft.com/office/powerpoint/2010/main" val="54066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A63463-E478-4A01-91BA-1396E1835F64}"/>
              </a:ext>
            </a:extLst>
          </p:cNvPr>
          <p:cNvSpPr>
            <a:spLocks noGrp="1"/>
          </p:cNvSpPr>
          <p:nvPr>
            <p:ph type="title"/>
          </p:nvPr>
        </p:nvSpPr>
        <p:spPr/>
        <p:txBody>
          <a:bodyPr/>
          <a:lstStyle/>
          <a:p>
            <a:r>
              <a:rPr lang="en-US" dirty="0"/>
              <a:t>AMBA ATB</a:t>
            </a:r>
          </a:p>
        </p:txBody>
      </p:sp>
      <p:sp>
        <p:nvSpPr>
          <p:cNvPr id="6" name="Text Placeholder 5">
            <a:extLst>
              <a:ext uri="{FF2B5EF4-FFF2-40B4-BE49-F238E27FC236}">
                <a16:creationId xmlns:a16="http://schemas.microsoft.com/office/drawing/2014/main" id="{3BD2E4A6-F1A0-4F81-BB68-18A8630C8A2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97610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6" name="Espaço Reservado para Conteúdo 5"/>
          <p:cNvPicPr>
            <a:picLocks noGrp="1" noChangeAspect="1"/>
          </p:cNvPicPr>
          <p:nvPr>
            <p:ph idx="1"/>
          </p:nvPr>
        </p:nvPicPr>
        <p:blipFill>
          <a:blip r:embed="rId2"/>
          <a:stretch>
            <a:fillRect/>
          </a:stretch>
        </p:blipFill>
        <p:spPr>
          <a:xfrm>
            <a:off x="2173298" y="1937644"/>
            <a:ext cx="6037277" cy="2513945"/>
          </a:xfrm>
          <a:prstGeom prst="rect">
            <a:avLst/>
          </a:prstGeom>
        </p:spPr>
      </p:pic>
      <p:pic>
        <p:nvPicPr>
          <p:cNvPr id="4" name="Imagem 3"/>
          <p:cNvPicPr>
            <a:picLocks noChangeAspect="1"/>
          </p:cNvPicPr>
          <p:nvPr/>
        </p:nvPicPr>
        <p:blipFill>
          <a:blip r:embed="rId3"/>
          <a:stretch>
            <a:fillRect/>
          </a:stretch>
        </p:blipFill>
        <p:spPr>
          <a:xfrm>
            <a:off x="237803" y="192900"/>
            <a:ext cx="1856891" cy="4999323"/>
          </a:xfrm>
          <a:prstGeom prst="rect">
            <a:avLst/>
          </a:prstGeom>
        </p:spPr>
      </p:pic>
      <p:pic>
        <p:nvPicPr>
          <p:cNvPr id="5" name="Imagem 4"/>
          <p:cNvPicPr>
            <a:picLocks noChangeAspect="1"/>
          </p:cNvPicPr>
          <p:nvPr/>
        </p:nvPicPr>
        <p:blipFill>
          <a:blip r:embed="rId4"/>
          <a:stretch>
            <a:fillRect/>
          </a:stretch>
        </p:blipFill>
        <p:spPr>
          <a:xfrm>
            <a:off x="2173298" y="234830"/>
            <a:ext cx="6180115" cy="1618828"/>
          </a:xfrm>
          <a:prstGeom prst="rect">
            <a:avLst/>
          </a:prstGeom>
        </p:spPr>
      </p:pic>
      <p:pic>
        <p:nvPicPr>
          <p:cNvPr id="7" name="Imagem 6"/>
          <p:cNvPicPr>
            <a:picLocks noChangeAspect="1"/>
          </p:cNvPicPr>
          <p:nvPr/>
        </p:nvPicPr>
        <p:blipFill>
          <a:blip r:embed="rId5"/>
          <a:stretch>
            <a:fillRect/>
          </a:stretch>
        </p:blipFill>
        <p:spPr>
          <a:xfrm>
            <a:off x="2173298" y="4609359"/>
            <a:ext cx="6084890" cy="1628351"/>
          </a:xfrm>
          <a:prstGeom prst="rect">
            <a:avLst/>
          </a:prstGeom>
        </p:spPr>
      </p:pic>
      <p:pic>
        <p:nvPicPr>
          <p:cNvPr id="8" name="Imagem 7"/>
          <p:cNvPicPr>
            <a:picLocks noChangeAspect="1"/>
          </p:cNvPicPr>
          <p:nvPr/>
        </p:nvPicPr>
        <p:blipFill>
          <a:blip r:embed="rId6"/>
          <a:stretch>
            <a:fillRect/>
          </a:stretch>
        </p:blipFill>
        <p:spPr>
          <a:xfrm>
            <a:off x="8493708" y="1457404"/>
            <a:ext cx="3266224" cy="4780305"/>
          </a:xfrm>
          <a:prstGeom prst="rect">
            <a:avLst/>
          </a:prstGeom>
        </p:spPr>
      </p:pic>
    </p:spTree>
    <p:extLst>
      <p:ext uri="{BB962C8B-B14F-4D97-AF65-F5344CB8AC3E}">
        <p14:creationId xmlns:p14="http://schemas.microsoft.com/office/powerpoint/2010/main" val="163917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pic>
        <p:nvPicPr>
          <p:cNvPr id="4" name="Imagem 3"/>
          <p:cNvPicPr>
            <a:picLocks noChangeAspect="1"/>
          </p:cNvPicPr>
          <p:nvPr/>
        </p:nvPicPr>
        <p:blipFill>
          <a:blip r:embed="rId2"/>
          <a:stretch>
            <a:fillRect/>
          </a:stretch>
        </p:blipFill>
        <p:spPr>
          <a:xfrm>
            <a:off x="337357" y="265619"/>
            <a:ext cx="4732692" cy="4132773"/>
          </a:xfrm>
          <a:prstGeom prst="rect">
            <a:avLst/>
          </a:prstGeom>
        </p:spPr>
      </p:pic>
      <p:pic>
        <p:nvPicPr>
          <p:cNvPr id="5" name="Imagem 4"/>
          <p:cNvPicPr>
            <a:picLocks noChangeAspect="1"/>
          </p:cNvPicPr>
          <p:nvPr/>
        </p:nvPicPr>
        <p:blipFill>
          <a:blip r:embed="rId3"/>
          <a:stretch>
            <a:fillRect/>
          </a:stretch>
        </p:blipFill>
        <p:spPr>
          <a:xfrm>
            <a:off x="7251434" y="370367"/>
            <a:ext cx="3142431" cy="1961639"/>
          </a:xfrm>
          <a:prstGeom prst="rect">
            <a:avLst/>
          </a:prstGeom>
        </p:spPr>
      </p:pic>
      <p:pic>
        <p:nvPicPr>
          <p:cNvPr id="6" name="Imagem 5"/>
          <p:cNvPicPr>
            <a:picLocks noChangeAspect="1"/>
          </p:cNvPicPr>
          <p:nvPr/>
        </p:nvPicPr>
        <p:blipFill>
          <a:blip r:embed="rId4"/>
          <a:stretch>
            <a:fillRect/>
          </a:stretch>
        </p:blipFill>
        <p:spPr>
          <a:xfrm>
            <a:off x="6375362" y="4857022"/>
            <a:ext cx="4018503" cy="1590261"/>
          </a:xfrm>
          <a:prstGeom prst="rect">
            <a:avLst/>
          </a:prstGeom>
        </p:spPr>
      </p:pic>
    </p:spTree>
    <p:extLst>
      <p:ext uri="{BB962C8B-B14F-4D97-AF65-F5344CB8AC3E}">
        <p14:creationId xmlns:p14="http://schemas.microsoft.com/office/powerpoint/2010/main" val="423343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ARM AMBA</a:t>
            </a:r>
            <a:br>
              <a:rPr lang="en-US" dirty="0"/>
            </a:br>
            <a:r>
              <a:rPr lang="en-US" dirty="0"/>
              <a:t>(Advanced Microcontroller Bus Architecture) </a:t>
            </a:r>
          </a:p>
        </p:txBody>
      </p:sp>
      <p:sp>
        <p:nvSpPr>
          <p:cNvPr id="14" name="Content Placeholder 13"/>
          <p:cNvSpPr>
            <a:spLocks noGrp="1"/>
          </p:cNvSpPr>
          <p:nvPr>
            <p:ph idx="1"/>
          </p:nvPr>
        </p:nvSpPr>
        <p:spPr/>
        <p:txBody>
          <a:bodyPr/>
          <a:lstStyle/>
          <a:p>
            <a:r>
              <a:rPr lang="en-US" dirty="0"/>
              <a:t>It’s the interface(s) everyone uses to bolt blocks together in their chip.</a:t>
            </a:r>
          </a:p>
          <a:p>
            <a:endParaRPr lang="en-US" dirty="0"/>
          </a:p>
          <a:p>
            <a:endParaRPr lang="en-US" dirty="0"/>
          </a:p>
          <a:p>
            <a:endParaRPr lang="en-US" dirty="0"/>
          </a:p>
          <a:p>
            <a:endParaRPr lang="en-US" dirty="0"/>
          </a:p>
          <a:p>
            <a:endParaRPr lang="en-US" dirty="0"/>
          </a:p>
          <a:p>
            <a:pPr marL="0" indent="0" algn="r">
              <a:buNone/>
            </a:pPr>
            <a:r>
              <a:rPr lang="en-US" dirty="0"/>
              <a:t>Ben Walshe</a:t>
            </a:r>
          </a:p>
        </p:txBody>
      </p:sp>
      <p:graphicFrame>
        <p:nvGraphicFramePr>
          <p:cNvPr id="2" name="Table 1">
            <a:extLst>
              <a:ext uri="{FF2B5EF4-FFF2-40B4-BE49-F238E27FC236}">
                <a16:creationId xmlns:a16="http://schemas.microsoft.com/office/drawing/2014/main" id="{3239D33D-6E95-477E-82B2-3091911FD677}"/>
              </a:ext>
            </a:extLst>
          </p:cNvPr>
          <p:cNvGraphicFramePr>
            <a:graphicFrameLocks noGrp="1"/>
          </p:cNvGraphicFramePr>
          <p:nvPr>
            <p:extLst>
              <p:ext uri="{D42A27DB-BD31-4B8C-83A1-F6EECF244321}">
                <p14:modId xmlns:p14="http://schemas.microsoft.com/office/powerpoint/2010/main" val="3178282290"/>
              </p:ext>
            </p:extLst>
          </p:nvPr>
        </p:nvGraphicFramePr>
        <p:xfrm>
          <a:off x="3122612" y="2438400"/>
          <a:ext cx="5856994" cy="4015740"/>
        </p:xfrm>
        <a:graphic>
          <a:graphicData uri="http://schemas.openxmlformats.org/drawingml/2006/table">
            <a:tbl>
              <a:tblPr firstRow="1" bandRow="1">
                <a:tableStyleId>{5C22544A-7EE6-4342-B048-85BDC9FD1C3A}</a:tableStyleId>
              </a:tblPr>
              <a:tblGrid>
                <a:gridCol w="2708628">
                  <a:extLst>
                    <a:ext uri="{9D8B030D-6E8A-4147-A177-3AD203B41FA5}">
                      <a16:colId xmlns:a16="http://schemas.microsoft.com/office/drawing/2014/main" val="4045556406"/>
                    </a:ext>
                  </a:extLst>
                </a:gridCol>
                <a:gridCol w="567972">
                  <a:extLst>
                    <a:ext uri="{9D8B030D-6E8A-4147-A177-3AD203B41FA5}">
                      <a16:colId xmlns:a16="http://schemas.microsoft.com/office/drawing/2014/main" val="3273863673"/>
                    </a:ext>
                  </a:extLst>
                </a:gridCol>
                <a:gridCol w="2580394">
                  <a:extLst>
                    <a:ext uri="{9D8B030D-6E8A-4147-A177-3AD203B41FA5}">
                      <a16:colId xmlns:a16="http://schemas.microsoft.com/office/drawing/2014/main" val="1279286181"/>
                    </a:ext>
                  </a:extLst>
                </a:gridCol>
              </a:tblGrid>
              <a:tr h="0">
                <a:tc>
                  <a:txBody>
                    <a:bodyPr/>
                    <a:lstStyle/>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3096587189"/>
                  </a:ext>
                </a:extLst>
              </a:tr>
              <a:tr h="424180">
                <a:tc>
                  <a:txBody>
                    <a:bodyPr/>
                    <a:lstStyle/>
                    <a:p>
                      <a:pPr algn="ctr"/>
                      <a:r>
                        <a:rPr lang="en-US" sz="1600" strike="sngStrike" dirty="0">
                          <a:solidFill>
                            <a:srgbClr val="FF0000"/>
                          </a:solidFill>
                          <a:effectLst/>
                        </a:rPr>
                        <a:t>Advanced System Bus</a:t>
                      </a:r>
                    </a:p>
                  </a:txBody>
                  <a:tcPr marL="19050" marR="19050" marT="19050" marB="19050" anchor="ctr"/>
                </a:tc>
                <a:tc>
                  <a:txBody>
                    <a:bodyPr/>
                    <a:lstStyle/>
                    <a:p>
                      <a:pPr algn="ctr"/>
                      <a:r>
                        <a:rPr lang="en-US" sz="1600" strike="sngStrike" dirty="0">
                          <a:solidFill>
                            <a:srgbClr val="FF0000"/>
                          </a:solidFill>
                          <a:effectLst/>
                        </a:rPr>
                        <a:t>ASB</a:t>
                      </a:r>
                    </a:p>
                  </a:txBody>
                  <a:tcPr marL="19050" marR="19050" marT="19050" marB="19050" anchor="ctr"/>
                </a:tc>
                <a:tc>
                  <a:txBody>
                    <a:bodyPr/>
                    <a:lstStyle/>
                    <a:p>
                      <a:pPr algn="ctr"/>
                      <a:r>
                        <a:rPr lang="en-US" sz="1600" strike="sngStrike" dirty="0">
                          <a:solidFill>
                            <a:srgbClr val="FF0000"/>
                          </a:solidFill>
                          <a:effectLst/>
                        </a:rPr>
                        <a:t>Now obsolete, so don’t worry about this one!</a:t>
                      </a:r>
                    </a:p>
                  </a:txBody>
                  <a:tcPr marL="19050" marR="19050" marT="19050" marB="19050" anchor="ctr"/>
                </a:tc>
                <a:extLst>
                  <a:ext uri="{0D108BD9-81ED-4DB2-BD59-A6C34878D82A}">
                    <a16:rowId xmlns:a16="http://schemas.microsoft.com/office/drawing/2014/main" val="717542161"/>
                  </a:ext>
                </a:extLst>
              </a:tr>
              <a:tr h="370840">
                <a:tc>
                  <a:txBody>
                    <a:bodyPr/>
                    <a:lstStyle/>
                    <a:p>
                      <a:pPr algn="ctr"/>
                      <a:r>
                        <a:rPr lang="en-US" sz="1600" dirty="0">
                          <a:effectLst/>
                        </a:rPr>
                        <a:t>Advanced Peripheral Bus</a:t>
                      </a:r>
                    </a:p>
                  </a:txBody>
                  <a:tcPr marL="19050" marR="19050" marT="19050" marB="19050" anchor="ctr"/>
                </a:tc>
                <a:tc>
                  <a:txBody>
                    <a:bodyPr/>
                    <a:lstStyle/>
                    <a:p>
                      <a:pPr algn="ctr"/>
                      <a:r>
                        <a:rPr lang="en-US" sz="1600" dirty="0">
                          <a:effectLst/>
                        </a:rPr>
                        <a:t>APB</a:t>
                      </a:r>
                    </a:p>
                  </a:txBody>
                  <a:tcPr marL="19050" marR="19050" marT="19050" marB="19050" anchor="ctr"/>
                </a:tc>
                <a:tc>
                  <a:txBody>
                    <a:bodyPr/>
                    <a:lstStyle/>
                    <a:p>
                      <a:pPr algn="ctr"/>
                      <a:r>
                        <a:rPr lang="en-US" sz="1600">
                          <a:effectLst/>
                        </a:rPr>
                        <a:t>Simple, easy, for your peripherals</a:t>
                      </a:r>
                    </a:p>
                  </a:txBody>
                  <a:tcPr marL="19050" marR="19050" marT="19050" marB="19050" anchor="ctr"/>
                </a:tc>
                <a:extLst>
                  <a:ext uri="{0D108BD9-81ED-4DB2-BD59-A6C34878D82A}">
                    <a16:rowId xmlns:a16="http://schemas.microsoft.com/office/drawing/2014/main" val="899115326"/>
                  </a:ext>
                </a:extLst>
              </a:tr>
              <a:tr h="370840">
                <a:tc>
                  <a:txBody>
                    <a:bodyPr/>
                    <a:lstStyle/>
                    <a:p>
                      <a:pPr algn="ctr"/>
                      <a:r>
                        <a:rPr lang="en-US" sz="1600" dirty="0">
                          <a:effectLst/>
                        </a:rPr>
                        <a:t>Advanced High-Performance Bus</a:t>
                      </a:r>
                    </a:p>
                  </a:txBody>
                  <a:tcPr marL="19050" marR="19050" marT="19050" marB="19050" anchor="ctr"/>
                </a:tc>
                <a:tc>
                  <a:txBody>
                    <a:bodyPr/>
                    <a:lstStyle/>
                    <a:p>
                      <a:pPr algn="ctr"/>
                      <a:r>
                        <a:rPr lang="en-US" sz="1600" dirty="0">
                          <a:effectLst/>
                        </a:rPr>
                        <a:t>AHB</a:t>
                      </a:r>
                    </a:p>
                  </a:txBody>
                  <a:tcPr marL="19050" marR="19050" marT="19050" marB="19050" anchor="ctr"/>
                </a:tc>
                <a:tc>
                  <a:txBody>
                    <a:bodyPr/>
                    <a:lstStyle/>
                    <a:p>
                      <a:pPr algn="ctr"/>
                      <a:r>
                        <a:rPr lang="en-US" sz="1600" dirty="0">
                          <a:effectLst/>
                        </a:rPr>
                        <a:t>Now used a lot in Cortex-M designs</a:t>
                      </a:r>
                    </a:p>
                  </a:txBody>
                  <a:tcPr marL="19050" marR="19050" marT="19050" marB="19050" anchor="ctr"/>
                </a:tc>
                <a:extLst>
                  <a:ext uri="{0D108BD9-81ED-4DB2-BD59-A6C34878D82A}">
                    <a16:rowId xmlns:a16="http://schemas.microsoft.com/office/drawing/2014/main" val="2390590550"/>
                  </a:ext>
                </a:extLst>
              </a:tr>
              <a:tr h="370840">
                <a:tc>
                  <a:txBody>
                    <a:bodyPr/>
                    <a:lstStyle/>
                    <a:p>
                      <a:pPr algn="ctr"/>
                      <a:r>
                        <a:rPr lang="en-US" sz="1600" strike="sngStrike" dirty="0">
                          <a:solidFill>
                            <a:srgbClr val="FF0000"/>
                          </a:solidFill>
                          <a:effectLst/>
                        </a:rPr>
                        <a:t>Advanced </a:t>
                      </a:r>
                      <a:r>
                        <a:rPr lang="en-US" sz="1600" strike="sngStrike" dirty="0" err="1">
                          <a:solidFill>
                            <a:srgbClr val="FF0000"/>
                          </a:solidFill>
                          <a:effectLst/>
                        </a:rPr>
                        <a:t>eXtensible</a:t>
                      </a:r>
                      <a:r>
                        <a:rPr lang="en-US" sz="1600" strike="sngStrike" dirty="0">
                          <a:solidFill>
                            <a:srgbClr val="FF0000"/>
                          </a:solidFill>
                          <a:effectLst/>
                        </a:rPr>
                        <a:t> Interface</a:t>
                      </a:r>
                    </a:p>
                  </a:txBody>
                  <a:tcPr marL="19050" marR="19050" marT="19050" marB="19050" anchor="ctr"/>
                </a:tc>
                <a:tc>
                  <a:txBody>
                    <a:bodyPr/>
                    <a:lstStyle/>
                    <a:p>
                      <a:pPr algn="ctr"/>
                      <a:r>
                        <a:rPr lang="en-US" sz="1600" strike="sngStrike" dirty="0">
                          <a:solidFill>
                            <a:srgbClr val="FF0000"/>
                          </a:solidFill>
                          <a:effectLst/>
                        </a:rPr>
                        <a:t>AXI</a:t>
                      </a:r>
                    </a:p>
                  </a:txBody>
                  <a:tcPr marL="19050" marR="19050" marT="19050" marB="19050" anchor="ctr"/>
                </a:tc>
                <a:tc>
                  <a:txBody>
                    <a:bodyPr/>
                    <a:lstStyle/>
                    <a:p>
                      <a:pPr algn="ctr"/>
                      <a:r>
                        <a:rPr lang="en-US" sz="1600" strike="sngStrike" dirty="0">
                          <a:solidFill>
                            <a:srgbClr val="FF0000"/>
                          </a:solidFill>
                          <a:effectLst/>
                        </a:rPr>
                        <a:t>The most widespread, now up to AXI4</a:t>
                      </a:r>
                    </a:p>
                  </a:txBody>
                  <a:tcPr marL="19050" marR="19050" marT="19050" marB="19050" anchor="ctr"/>
                </a:tc>
                <a:extLst>
                  <a:ext uri="{0D108BD9-81ED-4DB2-BD59-A6C34878D82A}">
                    <a16:rowId xmlns:a16="http://schemas.microsoft.com/office/drawing/2014/main" val="3837140686"/>
                  </a:ext>
                </a:extLst>
              </a:tr>
              <a:tr h="370840">
                <a:tc>
                  <a:txBody>
                    <a:bodyPr/>
                    <a:lstStyle/>
                    <a:p>
                      <a:pPr algn="ctr"/>
                      <a:r>
                        <a:rPr lang="en-US" sz="1600" dirty="0">
                          <a:effectLst/>
                        </a:rPr>
                        <a:t>Advanced Trace Bus</a:t>
                      </a:r>
                    </a:p>
                  </a:txBody>
                  <a:tcPr marL="19050" marR="19050" marT="19050" marB="19050" anchor="ctr"/>
                </a:tc>
                <a:tc>
                  <a:txBody>
                    <a:bodyPr/>
                    <a:lstStyle/>
                    <a:p>
                      <a:pPr algn="ctr"/>
                      <a:r>
                        <a:rPr lang="en-US" sz="1600">
                          <a:effectLst/>
                        </a:rPr>
                        <a:t>ATB</a:t>
                      </a:r>
                    </a:p>
                  </a:txBody>
                  <a:tcPr marL="19050" marR="19050" marT="19050" marB="19050" anchor="ctr"/>
                </a:tc>
                <a:tc>
                  <a:txBody>
                    <a:bodyPr/>
                    <a:lstStyle/>
                    <a:p>
                      <a:pPr algn="ctr"/>
                      <a:r>
                        <a:rPr lang="en-US" sz="1600" dirty="0">
                          <a:effectLst/>
                        </a:rPr>
                        <a:t>For moving trace data around the chip, see </a:t>
                      </a:r>
                      <a:r>
                        <a:rPr lang="en-US" sz="1600" dirty="0" err="1">
                          <a:effectLst/>
                        </a:rPr>
                        <a:t>CoreSight</a:t>
                      </a:r>
                      <a:endParaRPr lang="en-US" sz="1600" dirty="0">
                        <a:effectLst/>
                      </a:endParaRPr>
                    </a:p>
                  </a:txBody>
                  <a:tcPr marL="19050" marR="19050" marT="19050" marB="19050" anchor="ctr"/>
                </a:tc>
                <a:extLst>
                  <a:ext uri="{0D108BD9-81ED-4DB2-BD59-A6C34878D82A}">
                    <a16:rowId xmlns:a16="http://schemas.microsoft.com/office/drawing/2014/main" val="3571372558"/>
                  </a:ext>
                </a:extLst>
              </a:tr>
              <a:tr h="370840">
                <a:tc>
                  <a:txBody>
                    <a:bodyPr/>
                    <a:lstStyle/>
                    <a:p>
                      <a:pPr algn="ctr"/>
                      <a:r>
                        <a:rPr lang="en-US" sz="1600" strike="sngStrike" dirty="0">
                          <a:solidFill>
                            <a:srgbClr val="FF0000"/>
                          </a:solidFill>
                          <a:effectLst/>
                        </a:rPr>
                        <a:t>AXI Coherency Extensions</a:t>
                      </a:r>
                    </a:p>
                  </a:txBody>
                  <a:tcPr marL="19050" marR="19050" marT="19050" marB="19050" anchor="ctr"/>
                </a:tc>
                <a:tc>
                  <a:txBody>
                    <a:bodyPr/>
                    <a:lstStyle/>
                    <a:p>
                      <a:pPr algn="ctr"/>
                      <a:r>
                        <a:rPr lang="en-US" sz="1600" strike="sngStrike" dirty="0">
                          <a:solidFill>
                            <a:srgbClr val="FF0000"/>
                          </a:solidFill>
                          <a:effectLst/>
                        </a:rPr>
                        <a:t>ACE</a:t>
                      </a:r>
                    </a:p>
                  </a:txBody>
                  <a:tcPr marL="19050" marR="19050" marT="19050" marB="19050" anchor="ctr"/>
                </a:tc>
                <a:tc>
                  <a:txBody>
                    <a:bodyPr/>
                    <a:lstStyle/>
                    <a:p>
                      <a:pPr algn="ctr"/>
                      <a:r>
                        <a:rPr lang="en-US" sz="1600" strike="sngStrike" dirty="0">
                          <a:solidFill>
                            <a:srgbClr val="FF0000"/>
                          </a:solidFill>
                          <a:effectLst/>
                        </a:rPr>
                        <a:t>Used in </a:t>
                      </a:r>
                      <a:r>
                        <a:rPr lang="en-US" sz="1600" strike="sngStrike" dirty="0" err="1">
                          <a:solidFill>
                            <a:srgbClr val="FF0000"/>
                          </a:solidFill>
                          <a:effectLst/>
                        </a:rPr>
                        <a:t>big.LITTLE</a:t>
                      </a:r>
                      <a:r>
                        <a:rPr lang="en-US" sz="1600" strike="sngStrike" dirty="0">
                          <a:solidFill>
                            <a:srgbClr val="FF0000"/>
                          </a:solidFill>
                          <a:effectLst/>
                        </a:rPr>
                        <a:t> systems for smartphones, tablets, etc.</a:t>
                      </a:r>
                    </a:p>
                  </a:txBody>
                  <a:tcPr marL="19050" marR="19050" marT="19050" marB="19050" anchor="ctr"/>
                </a:tc>
                <a:extLst>
                  <a:ext uri="{0D108BD9-81ED-4DB2-BD59-A6C34878D82A}">
                    <a16:rowId xmlns:a16="http://schemas.microsoft.com/office/drawing/2014/main" val="2536088190"/>
                  </a:ext>
                </a:extLst>
              </a:tr>
              <a:tr h="370840">
                <a:tc>
                  <a:txBody>
                    <a:bodyPr/>
                    <a:lstStyle/>
                    <a:p>
                      <a:pPr algn="ctr"/>
                      <a:r>
                        <a:rPr lang="en-US" sz="1600" strike="sngStrike" dirty="0">
                          <a:solidFill>
                            <a:srgbClr val="FF0000"/>
                          </a:solidFill>
                          <a:effectLst/>
                        </a:rPr>
                        <a:t>Coherent Hub Interface</a:t>
                      </a:r>
                    </a:p>
                  </a:txBody>
                  <a:tcPr marL="19050" marR="19050" marT="19050" marB="19050" anchor="ctr"/>
                </a:tc>
                <a:tc>
                  <a:txBody>
                    <a:bodyPr/>
                    <a:lstStyle/>
                    <a:p>
                      <a:pPr algn="ctr"/>
                      <a:r>
                        <a:rPr lang="en-US" sz="1600" strike="sngStrike" dirty="0">
                          <a:solidFill>
                            <a:srgbClr val="FF0000"/>
                          </a:solidFill>
                          <a:effectLst/>
                        </a:rPr>
                        <a:t>CHI</a:t>
                      </a:r>
                    </a:p>
                  </a:txBody>
                  <a:tcPr marL="19050" marR="19050" marT="19050" marB="19050" anchor="ctr"/>
                </a:tc>
                <a:tc>
                  <a:txBody>
                    <a:bodyPr/>
                    <a:lstStyle/>
                    <a:p>
                      <a:pPr algn="ctr"/>
                      <a:r>
                        <a:rPr lang="en-US" sz="1600" strike="sngStrike" dirty="0">
                          <a:solidFill>
                            <a:srgbClr val="FF0000"/>
                          </a:solidFill>
                          <a:effectLst/>
                        </a:rPr>
                        <a:t>The highest performance, used in networks and servers</a:t>
                      </a:r>
                    </a:p>
                  </a:txBody>
                  <a:tcPr marL="19050" marR="19050" marT="19050" marB="19050" anchor="ctr"/>
                </a:tc>
                <a:extLst>
                  <a:ext uri="{0D108BD9-81ED-4DB2-BD59-A6C34878D82A}">
                    <a16:rowId xmlns:a16="http://schemas.microsoft.com/office/drawing/2014/main" val="1069726822"/>
                  </a:ext>
                </a:extLst>
              </a:tr>
            </a:tbl>
          </a:graphicData>
        </a:graphic>
      </p:graphicFrame>
    </p:spTree>
    <p:extLst>
      <p:ext uri="{BB962C8B-B14F-4D97-AF65-F5344CB8AC3E}">
        <p14:creationId xmlns:p14="http://schemas.microsoft.com/office/powerpoint/2010/main" val="3392768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001" y="274637"/>
            <a:ext cx="10360501" cy="1223963"/>
          </a:xfrm>
        </p:spPr>
        <p:txBody>
          <a:bodyPr/>
          <a:lstStyle/>
          <a:p>
            <a:pPr algn="ctr"/>
            <a:r>
              <a:rPr lang="pt-BR" dirty="0" err="1"/>
              <a:t>Files.h</a:t>
            </a:r>
            <a:endParaRPr lang="pt-BR" dirty="0"/>
          </a:p>
        </p:txBody>
      </p:sp>
      <p:sp>
        <p:nvSpPr>
          <p:cNvPr id="3" name="Espaço Reservado para Conteúdo 2"/>
          <p:cNvSpPr>
            <a:spLocks noGrp="1"/>
          </p:cNvSpPr>
          <p:nvPr>
            <p:ph idx="1"/>
          </p:nvPr>
        </p:nvSpPr>
        <p:spPr/>
        <p:txBody>
          <a:bodyPr/>
          <a:lstStyle/>
          <a:p>
            <a:endParaRPr lang="pt-BR" dirty="0"/>
          </a:p>
        </p:txBody>
      </p:sp>
      <p:pic>
        <p:nvPicPr>
          <p:cNvPr id="4" name="Imagem 3"/>
          <p:cNvPicPr>
            <a:picLocks noChangeAspect="1"/>
          </p:cNvPicPr>
          <p:nvPr/>
        </p:nvPicPr>
        <p:blipFill>
          <a:blip r:embed="rId2"/>
          <a:stretch>
            <a:fillRect/>
          </a:stretch>
        </p:blipFill>
        <p:spPr>
          <a:xfrm>
            <a:off x="61001" y="894"/>
            <a:ext cx="4094281" cy="4759227"/>
          </a:xfrm>
          <a:prstGeom prst="rect">
            <a:avLst/>
          </a:prstGeom>
        </p:spPr>
      </p:pic>
      <p:pic>
        <p:nvPicPr>
          <p:cNvPr id="5" name="Imagem 4"/>
          <p:cNvPicPr>
            <a:picLocks noChangeAspect="1"/>
          </p:cNvPicPr>
          <p:nvPr/>
        </p:nvPicPr>
        <p:blipFill>
          <a:blip r:embed="rId3"/>
          <a:stretch>
            <a:fillRect/>
          </a:stretch>
        </p:blipFill>
        <p:spPr>
          <a:xfrm>
            <a:off x="6290910" y="893"/>
            <a:ext cx="5791175" cy="4829735"/>
          </a:xfrm>
          <a:prstGeom prst="rect">
            <a:avLst/>
          </a:prstGeom>
        </p:spPr>
      </p:pic>
      <p:pic>
        <p:nvPicPr>
          <p:cNvPr id="6" name="Imagem 5"/>
          <p:cNvPicPr>
            <a:picLocks noChangeAspect="1"/>
          </p:cNvPicPr>
          <p:nvPr/>
        </p:nvPicPr>
        <p:blipFill>
          <a:blip r:embed="rId4"/>
          <a:stretch>
            <a:fillRect/>
          </a:stretch>
        </p:blipFill>
        <p:spPr>
          <a:xfrm>
            <a:off x="2152083" y="4548069"/>
            <a:ext cx="6142025" cy="2199702"/>
          </a:xfrm>
          <a:prstGeom prst="rect">
            <a:avLst/>
          </a:prstGeom>
        </p:spPr>
      </p:pic>
    </p:spTree>
    <p:extLst>
      <p:ext uri="{BB962C8B-B14F-4D97-AF65-F5344CB8AC3E}">
        <p14:creationId xmlns:p14="http://schemas.microsoft.com/office/powerpoint/2010/main" val="2984514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24222" y="119085"/>
            <a:ext cx="10360501" cy="1223963"/>
          </a:xfrm>
        </p:spPr>
        <p:txBody>
          <a:bodyPr/>
          <a:lstStyle/>
          <a:p>
            <a:r>
              <a:rPr lang="pt-BR" dirty="0"/>
              <a:t>Master.cpp</a:t>
            </a:r>
          </a:p>
        </p:txBody>
      </p:sp>
      <p:sp>
        <p:nvSpPr>
          <p:cNvPr id="3" name="Espaço Reservado para Conteúdo 2"/>
          <p:cNvSpPr>
            <a:spLocks noGrp="1"/>
          </p:cNvSpPr>
          <p:nvPr>
            <p:ph idx="1"/>
          </p:nvPr>
        </p:nvSpPr>
        <p:spPr/>
        <p:txBody>
          <a:bodyPr/>
          <a:lstStyle/>
          <a:p>
            <a:endParaRPr lang="pt-BR"/>
          </a:p>
        </p:txBody>
      </p:sp>
      <p:pic>
        <p:nvPicPr>
          <p:cNvPr id="4" name="Imagem 3"/>
          <p:cNvPicPr>
            <a:picLocks noChangeAspect="1"/>
          </p:cNvPicPr>
          <p:nvPr/>
        </p:nvPicPr>
        <p:blipFill>
          <a:blip r:embed="rId2"/>
          <a:stretch>
            <a:fillRect/>
          </a:stretch>
        </p:blipFill>
        <p:spPr>
          <a:xfrm>
            <a:off x="-6819" y="1343048"/>
            <a:ext cx="5487644" cy="3972448"/>
          </a:xfrm>
          <a:prstGeom prst="rect">
            <a:avLst/>
          </a:prstGeom>
        </p:spPr>
      </p:pic>
      <p:pic>
        <p:nvPicPr>
          <p:cNvPr id="5" name="Imagem 4"/>
          <p:cNvPicPr>
            <a:picLocks noChangeAspect="1"/>
          </p:cNvPicPr>
          <p:nvPr/>
        </p:nvPicPr>
        <p:blipFill>
          <a:blip r:embed="rId3"/>
          <a:stretch>
            <a:fillRect/>
          </a:stretch>
        </p:blipFill>
        <p:spPr>
          <a:xfrm>
            <a:off x="5480824" y="1729490"/>
            <a:ext cx="6708001" cy="3199566"/>
          </a:xfrm>
          <a:prstGeom prst="rect">
            <a:avLst/>
          </a:prstGeom>
        </p:spPr>
      </p:pic>
    </p:spTree>
    <p:extLst>
      <p:ext uri="{BB962C8B-B14F-4D97-AF65-F5344CB8AC3E}">
        <p14:creationId xmlns:p14="http://schemas.microsoft.com/office/powerpoint/2010/main" val="271748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Slave.cpp</a:t>
            </a:r>
          </a:p>
        </p:txBody>
      </p:sp>
      <p:sp>
        <p:nvSpPr>
          <p:cNvPr id="3" name="Espaço Reservado para Conteúdo 2"/>
          <p:cNvSpPr>
            <a:spLocks noGrp="1"/>
          </p:cNvSpPr>
          <p:nvPr>
            <p:ph idx="1"/>
          </p:nvPr>
        </p:nvSpPr>
        <p:spPr/>
        <p:txBody>
          <a:bodyPr/>
          <a:lstStyle/>
          <a:p>
            <a:endParaRPr lang="pt-BR"/>
          </a:p>
        </p:txBody>
      </p:sp>
      <p:pic>
        <p:nvPicPr>
          <p:cNvPr id="4" name="Imagem 3"/>
          <p:cNvPicPr>
            <a:picLocks noChangeAspect="1"/>
          </p:cNvPicPr>
          <p:nvPr/>
        </p:nvPicPr>
        <p:blipFill>
          <a:blip r:embed="rId2"/>
          <a:stretch>
            <a:fillRect/>
          </a:stretch>
        </p:blipFill>
        <p:spPr>
          <a:xfrm>
            <a:off x="3472257" y="894"/>
            <a:ext cx="6989529" cy="6694331"/>
          </a:xfrm>
          <a:prstGeom prst="rect">
            <a:avLst/>
          </a:prstGeom>
        </p:spPr>
      </p:pic>
    </p:spTree>
    <p:extLst>
      <p:ext uri="{BB962C8B-B14F-4D97-AF65-F5344CB8AC3E}">
        <p14:creationId xmlns:p14="http://schemas.microsoft.com/office/powerpoint/2010/main" val="1989712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A63463-E478-4A01-91BA-1396E1835F64}"/>
              </a:ext>
            </a:extLst>
          </p:cNvPr>
          <p:cNvSpPr>
            <a:spLocks noGrp="1"/>
          </p:cNvSpPr>
          <p:nvPr>
            <p:ph type="title"/>
          </p:nvPr>
        </p:nvSpPr>
        <p:spPr/>
        <p:txBody>
          <a:bodyPr/>
          <a:lstStyle/>
          <a:p>
            <a:r>
              <a:rPr lang="en-US" dirty="0"/>
              <a:t>AMBA AHB</a:t>
            </a:r>
          </a:p>
        </p:txBody>
      </p:sp>
      <p:sp>
        <p:nvSpPr>
          <p:cNvPr id="6" name="Text Placeholder 5">
            <a:extLst>
              <a:ext uri="{FF2B5EF4-FFF2-40B4-BE49-F238E27FC236}">
                <a16:creationId xmlns:a16="http://schemas.microsoft.com/office/drawing/2014/main" id="{3BD2E4A6-F1A0-4F81-BB68-18A8630C8A2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2281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ARM AMBA</a:t>
            </a:r>
            <a:br>
              <a:rPr lang="en-US" dirty="0"/>
            </a:br>
            <a:r>
              <a:rPr lang="en-US" dirty="0"/>
              <a:t>(Advanced Microcontroller Bus Architecture) </a:t>
            </a:r>
          </a:p>
        </p:txBody>
      </p:sp>
      <p:sp>
        <p:nvSpPr>
          <p:cNvPr id="14" name="Content Placeholder 13"/>
          <p:cNvSpPr>
            <a:spLocks noGrp="1"/>
          </p:cNvSpPr>
          <p:nvPr>
            <p:ph idx="1"/>
          </p:nvPr>
        </p:nvSpPr>
        <p:spPr/>
        <p:txBody>
          <a:bodyPr/>
          <a:lstStyle/>
          <a:p>
            <a:r>
              <a:rPr lang="en-US" dirty="0"/>
              <a:t>It’s the interface(s) everyone uses to bolt blocks together in their chip.</a:t>
            </a:r>
          </a:p>
          <a:p>
            <a:endParaRPr lang="en-US" dirty="0"/>
          </a:p>
          <a:p>
            <a:endParaRPr lang="en-US" dirty="0"/>
          </a:p>
          <a:p>
            <a:endParaRPr lang="en-US" dirty="0"/>
          </a:p>
          <a:p>
            <a:endParaRPr lang="en-US" dirty="0"/>
          </a:p>
          <a:p>
            <a:endParaRPr lang="en-US" dirty="0"/>
          </a:p>
          <a:p>
            <a:pPr marL="0" indent="0" algn="r">
              <a:buNone/>
            </a:pPr>
            <a:r>
              <a:rPr lang="en-US" dirty="0"/>
              <a:t>Ben Walshe</a:t>
            </a:r>
          </a:p>
        </p:txBody>
      </p:sp>
      <p:graphicFrame>
        <p:nvGraphicFramePr>
          <p:cNvPr id="2" name="Table 1">
            <a:extLst>
              <a:ext uri="{FF2B5EF4-FFF2-40B4-BE49-F238E27FC236}">
                <a16:creationId xmlns:a16="http://schemas.microsoft.com/office/drawing/2014/main" id="{3239D33D-6E95-477E-82B2-3091911FD677}"/>
              </a:ext>
            </a:extLst>
          </p:cNvPr>
          <p:cNvGraphicFramePr>
            <a:graphicFrameLocks noGrp="1"/>
          </p:cNvGraphicFramePr>
          <p:nvPr>
            <p:extLst>
              <p:ext uri="{D42A27DB-BD31-4B8C-83A1-F6EECF244321}">
                <p14:modId xmlns:p14="http://schemas.microsoft.com/office/powerpoint/2010/main" val="979664644"/>
              </p:ext>
            </p:extLst>
          </p:nvPr>
        </p:nvGraphicFramePr>
        <p:xfrm>
          <a:off x="3122612" y="3124200"/>
          <a:ext cx="5856994" cy="1912620"/>
        </p:xfrm>
        <a:graphic>
          <a:graphicData uri="http://schemas.openxmlformats.org/drawingml/2006/table">
            <a:tbl>
              <a:tblPr firstRow="1" bandRow="1">
                <a:tableStyleId>{5C22544A-7EE6-4342-B048-85BDC9FD1C3A}</a:tableStyleId>
              </a:tblPr>
              <a:tblGrid>
                <a:gridCol w="2708628">
                  <a:extLst>
                    <a:ext uri="{9D8B030D-6E8A-4147-A177-3AD203B41FA5}">
                      <a16:colId xmlns:a16="http://schemas.microsoft.com/office/drawing/2014/main" val="4045556406"/>
                    </a:ext>
                  </a:extLst>
                </a:gridCol>
                <a:gridCol w="567972">
                  <a:extLst>
                    <a:ext uri="{9D8B030D-6E8A-4147-A177-3AD203B41FA5}">
                      <a16:colId xmlns:a16="http://schemas.microsoft.com/office/drawing/2014/main" val="3273863673"/>
                    </a:ext>
                  </a:extLst>
                </a:gridCol>
                <a:gridCol w="2580394">
                  <a:extLst>
                    <a:ext uri="{9D8B030D-6E8A-4147-A177-3AD203B41FA5}">
                      <a16:colId xmlns:a16="http://schemas.microsoft.com/office/drawing/2014/main" val="1279286181"/>
                    </a:ext>
                  </a:extLst>
                </a:gridCol>
              </a:tblGrid>
              <a:tr h="0">
                <a:tc>
                  <a:txBody>
                    <a:bodyPr/>
                    <a:lstStyle/>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3096587189"/>
                  </a:ext>
                </a:extLst>
              </a:tr>
              <a:tr h="370840">
                <a:tc>
                  <a:txBody>
                    <a:bodyPr/>
                    <a:lstStyle/>
                    <a:p>
                      <a:pPr algn="ctr"/>
                      <a:r>
                        <a:rPr lang="en-US" sz="1600" dirty="0">
                          <a:effectLst/>
                        </a:rPr>
                        <a:t>Advanced Peripheral Bus</a:t>
                      </a:r>
                    </a:p>
                  </a:txBody>
                  <a:tcPr marL="19050" marR="19050" marT="19050" marB="19050" anchor="ctr"/>
                </a:tc>
                <a:tc>
                  <a:txBody>
                    <a:bodyPr/>
                    <a:lstStyle/>
                    <a:p>
                      <a:pPr algn="ctr"/>
                      <a:r>
                        <a:rPr lang="en-US" sz="1600" dirty="0">
                          <a:effectLst/>
                        </a:rPr>
                        <a:t>APB</a:t>
                      </a:r>
                    </a:p>
                  </a:txBody>
                  <a:tcPr marL="19050" marR="19050" marT="19050" marB="19050" anchor="ctr"/>
                </a:tc>
                <a:tc>
                  <a:txBody>
                    <a:bodyPr/>
                    <a:lstStyle/>
                    <a:p>
                      <a:pPr algn="ctr"/>
                      <a:r>
                        <a:rPr lang="en-US" sz="1600" dirty="0">
                          <a:effectLst/>
                        </a:rPr>
                        <a:t>Simple, easy, for your peripherals</a:t>
                      </a:r>
                    </a:p>
                  </a:txBody>
                  <a:tcPr marL="19050" marR="19050" marT="19050" marB="19050" anchor="ctr"/>
                </a:tc>
                <a:extLst>
                  <a:ext uri="{0D108BD9-81ED-4DB2-BD59-A6C34878D82A}">
                    <a16:rowId xmlns:a16="http://schemas.microsoft.com/office/drawing/2014/main" val="899115326"/>
                  </a:ext>
                </a:extLst>
              </a:tr>
              <a:tr h="370840">
                <a:tc>
                  <a:txBody>
                    <a:bodyPr/>
                    <a:lstStyle/>
                    <a:p>
                      <a:pPr algn="ctr"/>
                      <a:r>
                        <a:rPr lang="en-US" sz="1600" dirty="0">
                          <a:effectLst/>
                        </a:rPr>
                        <a:t>Advanced High-Performance Bus</a:t>
                      </a:r>
                    </a:p>
                  </a:txBody>
                  <a:tcPr marL="19050" marR="19050" marT="19050" marB="19050" anchor="ctr"/>
                </a:tc>
                <a:tc>
                  <a:txBody>
                    <a:bodyPr/>
                    <a:lstStyle/>
                    <a:p>
                      <a:pPr algn="ctr"/>
                      <a:r>
                        <a:rPr lang="en-US" sz="1600" dirty="0">
                          <a:effectLst/>
                        </a:rPr>
                        <a:t>AHB</a:t>
                      </a:r>
                    </a:p>
                  </a:txBody>
                  <a:tcPr marL="19050" marR="19050" marT="19050" marB="19050" anchor="ctr"/>
                </a:tc>
                <a:tc>
                  <a:txBody>
                    <a:bodyPr/>
                    <a:lstStyle/>
                    <a:p>
                      <a:pPr algn="ctr"/>
                      <a:r>
                        <a:rPr lang="en-US" sz="1600" dirty="0">
                          <a:effectLst/>
                        </a:rPr>
                        <a:t>Now used a lot in Cortex-M designs</a:t>
                      </a:r>
                    </a:p>
                  </a:txBody>
                  <a:tcPr marL="19050" marR="19050" marT="19050" marB="19050" anchor="ctr"/>
                </a:tc>
                <a:extLst>
                  <a:ext uri="{0D108BD9-81ED-4DB2-BD59-A6C34878D82A}">
                    <a16:rowId xmlns:a16="http://schemas.microsoft.com/office/drawing/2014/main" val="2390590550"/>
                  </a:ext>
                </a:extLst>
              </a:tr>
              <a:tr h="370840">
                <a:tc>
                  <a:txBody>
                    <a:bodyPr/>
                    <a:lstStyle/>
                    <a:p>
                      <a:pPr algn="ctr"/>
                      <a:r>
                        <a:rPr lang="en-US" sz="1600" dirty="0">
                          <a:effectLst/>
                        </a:rPr>
                        <a:t>Advanced Trace Bus</a:t>
                      </a:r>
                    </a:p>
                  </a:txBody>
                  <a:tcPr marL="19050" marR="19050" marT="19050" marB="19050" anchor="ctr"/>
                </a:tc>
                <a:tc>
                  <a:txBody>
                    <a:bodyPr/>
                    <a:lstStyle/>
                    <a:p>
                      <a:pPr algn="ctr"/>
                      <a:r>
                        <a:rPr lang="en-US" sz="1600">
                          <a:effectLst/>
                        </a:rPr>
                        <a:t>ATB</a:t>
                      </a:r>
                    </a:p>
                  </a:txBody>
                  <a:tcPr marL="19050" marR="19050" marT="19050" marB="19050" anchor="ctr"/>
                </a:tc>
                <a:tc>
                  <a:txBody>
                    <a:bodyPr/>
                    <a:lstStyle/>
                    <a:p>
                      <a:pPr algn="ctr"/>
                      <a:r>
                        <a:rPr lang="en-US" sz="1600" dirty="0">
                          <a:effectLst/>
                        </a:rPr>
                        <a:t>For moving trace data around the chip, see </a:t>
                      </a:r>
                      <a:r>
                        <a:rPr lang="en-US" sz="1600" dirty="0" err="1">
                          <a:effectLst/>
                        </a:rPr>
                        <a:t>CoreSight</a:t>
                      </a:r>
                      <a:endParaRPr lang="en-US" sz="1600" dirty="0">
                        <a:effectLst/>
                      </a:endParaRPr>
                    </a:p>
                  </a:txBody>
                  <a:tcPr marL="19050" marR="19050" marT="19050" marB="19050" anchor="ctr"/>
                </a:tc>
                <a:extLst>
                  <a:ext uri="{0D108BD9-81ED-4DB2-BD59-A6C34878D82A}">
                    <a16:rowId xmlns:a16="http://schemas.microsoft.com/office/drawing/2014/main" val="3571372558"/>
                  </a:ext>
                </a:extLst>
              </a:tr>
            </a:tbl>
          </a:graphicData>
        </a:graphic>
      </p:graphicFrame>
    </p:spTree>
    <p:extLst>
      <p:ext uri="{BB962C8B-B14F-4D97-AF65-F5344CB8AC3E}">
        <p14:creationId xmlns:p14="http://schemas.microsoft.com/office/powerpoint/2010/main" val="1353514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B46D0C-8769-4546-9B48-EA442461694E}"/>
              </a:ext>
            </a:extLst>
          </p:cNvPr>
          <p:cNvSpPr>
            <a:spLocks noGrp="1"/>
          </p:cNvSpPr>
          <p:nvPr>
            <p:ph type="title"/>
          </p:nvPr>
        </p:nvSpPr>
        <p:spPr/>
        <p:txBody>
          <a:bodyPr/>
          <a:lstStyle/>
          <a:p>
            <a:r>
              <a:rPr lang="en-US" dirty="0"/>
              <a:t>ARM AMBA</a:t>
            </a:r>
          </a:p>
        </p:txBody>
      </p:sp>
      <p:sp>
        <p:nvSpPr>
          <p:cNvPr id="5" name="Text Placeholder 4">
            <a:extLst>
              <a:ext uri="{FF2B5EF4-FFF2-40B4-BE49-F238E27FC236}">
                <a16:creationId xmlns:a16="http://schemas.microsoft.com/office/drawing/2014/main" id="{8DD93761-B938-4D24-B54B-FE8CEB6029B4}"/>
              </a:ext>
            </a:extLst>
          </p:cNvPr>
          <p:cNvSpPr>
            <a:spLocks noGrp="1"/>
          </p:cNvSpPr>
          <p:nvPr>
            <p:ph type="body" idx="1"/>
          </p:nvPr>
        </p:nvSpPr>
        <p:spPr/>
        <p:txBody>
          <a:bodyPr/>
          <a:lstStyle/>
          <a:p>
            <a:r>
              <a:rPr lang="en-US" dirty="0"/>
              <a:t>A brief history</a:t>
            </a:r>
          </a:p>
        </p:txBody>
      </p:sp>
    </p:spTree>
    <p:extLst>
      <p:ext uri="{BB962C8B-B14F-4D97-AF65-F5344CB8AC3E}">
        <p14:creationId xmlns:p14="http://schemas.microsoft.com/office/powerpoint/2010/main" val="420317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F903D5-7EF1-421B-BECD-4C5749D7C058}"/>
              </a:ext>
            </a:extLst>
          </p:cNvPr>
          <p:cNvSpPr>
            <a:spLocks noGrp="1"/>
          </p:cNvSpPr>
          <p:nvPr>
            <p:ph type="title"/>
          </p:nvPr>
        </p:nvSpPr>
        <p:spPr/>
        <p:txBody>
          <a:bodyPr/>
          <a:lstStyle/>
          <a:p>
            <a:r>
              <a:rPr lang="en-US" dirty="0"/>
              <a:t>ARM AMBA</a:t>
            </a:r>
          </a:p>
        </p:txBody>
      </p:sp>
      <p:sp>
        <p:nvSpPr>
          <p:cNvPr id="5" name="Content Placeholder 4">
            <a:extLst>
              <a:ext uri="{FF2B5EF4-FFF2-40B4-BE49-F238E27FC236}">
                <a16:creationId xmlns:a16="http://schemas.microsoft.com/office/drawing/2014/main" id="{B8C15838-7637-41D5-9EFB-BF872F522600}"/>
              </a:ext>
            </a:extLst>
          </p:cNvPr>
          <p:cNvSpPr>
            <a:spLocks noGrp="1"/>
          </p:cNvSpPr>
          <p:nvPr>
            <p:ph idx="1"/>
          </p:nvPr>
        </p:nvSpPr>
        <p:spPr/>
        <p:txBody>
          <a:bodyPr>
            <a:normAutofit lnSpcReduction="10000"/>
          </a:bodyPr>
          <a:lstStyle/>
          <a:p>
            <a:r>
              <a:rPr lang="en-US" dirty="0"/>
              <a:t>1995 – ARM received EU funding;</a:t>
            </a:r>
          </a:p>
          <a:p>
            <a:r>
              <a:rPr lang="en-US" dirty="0"/>
              <a:t>1996 – ARM introduces the Advanced Microcontroller Bus Architecture as an open architecture;</a:t>
            </a:r>
          </a:p>
          <a:p>
            <a:pPr lvl="1"/>
            <a:r>
              <a:rPr lang="en-US" dirty="0"/>
              <a:t> It facilitates development of multiprocessor designs with large numbers of controllers and peripherals</a:t>
            </a:r>
          </a:p>
          <a:p>
            <a:r>
              <a:rPr lang="en-US" dirty="0"/>
              <a:t>Since its inception, the scope of AMBA has, despite its name, gone far beyond microcontroller devices.</a:t>
            </a:r>
          </a:p>
          <a:p>
            <a:r>
              <a:rPr lang="en-US" dirty="0"/>
              <a:t>Today, AMBA is widely used on a range of ASIC and SoC parts including applications processors which are typically found in modern portable mobile devices like smartphones.</a:t>
            </a:r>
          </a:p>
        </p:txBody>
      </p:sp>
    </p:spTree>
    <p:extLst>
      <p:ext uri="{BB962C8B-B14F-4D97-AF65-F5344CB8AC3E}">
        <p14:creationId xmlns:p14="http://schemas.microsoft.com/office/powerpoint/2010/main" val="282698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CF4ED-F806-46E9-AA6E-72AFFF2CE35F}"/>
              </a:ext>
            </a:extLst>
          </p:cNvPr>
          <p:cNvSpPr>
            <a:spLocks noGrp="1"/>
          </p:cNvSpPr>
          <p:nvPr>
            <p:ph type="title"/>
          </p:nvPr>
        </p:nvSpPr>
        <p:spPr/>
        <p:txBody>
          <a:bodyPr/>
          <a:lstStyle/>
          <a:p>
            <a:r>
              <a:rPr lang="en-US" dirty="0"/>
              <a:t>ARM AMBA</a:t>
            </a:r>
          </a:p>
        </p:txBody>
      </p:sp>
      <p:sp>
        <p:nvSpPr>
          <p:cNvPr id="3" name="Content Placeholder 2">
            <a:extLst>
              <a:ext uri="{FF2B5EF4-FFF2-40B4-BE49-F238E27FC236}">
                <a16:creationId xmlns:a16="http://schemas.microsoft.com/office/drawing/2014/main" id="{98E3A4D7-A0C1-4CEF-810E-6E42A7324ABF}"/>
              </a:ext>
            </a:extLst>
          </p:cNvPr>
          <p:cNvSpPr>
            <a:spLocks noGrp="1"/>
          </p:cNvSpPr>
          <p:nvPr>
            <p:ph idx="1"/>
          </p:nvPr>
        </p:nvSpPr>
        <p:spPr/>
        <p:txBody>
          <a:bodyPr/>
          <a:lstStyle/>
          <a:p>
            <a:r>
              <a:rPr lang="en-US" dirty="0"/>
              <a:t>An important aspect of a SoC is not only which components or blocks it houses, but also how they interconnect.</a:t>
            </a:r>
          </a:p>
          <a:p>
            <a:r>
              <a:rPr lang="en-US" dirty="0"/>
              <a:t>AMBA served as a solution for how the blocks would interface with each other. </a:t>
            </a:r>
          </a:p>
          <a:p>
            <a:r>
              <a:rPr lang="en-US" dirty="0"/>
              <a:t>It soon became the 'de facto' standard interface for anyone which to bring a controller or a peripheral IP block to market.</a:t>
            </a:r>
          </a:p>
        </p:txBody>
      </p:sp>
    </p:spTree>
    <p:extLst>
      <p:ext uri="{BB962C8B-B14F-4D97-AF65-F5344CB8AC3E}">
        <p14:creationId xmlns:p14="http://schemas.microsoft.com/office/powerpoint/2010/main" val="2442943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60C67BEE-D13F-4BD2-98A5-34D8A0977F68}">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487</TotalTime>
  <Words>2156</Words>
  <Application>Microsoft Office PowerPoint</Application>
  <PresentationFormat>Custom</PresentationFormat>
  <Paragraphs>302</Paragraphs>
  <Slides>53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53</vt:i4>
      </vt:variant>
    </vt:vector>
  </HeadingPairs>
  <TitlesOfParts>
    <vt:vector size="56" baseType="lpstr">
      <vt:lpstr>Arial</vt:lpstr>
      <vt:lpstr>Calibri</vt:lpstr>
      <vt:lpstr>Tech 16x9</vt:lpstr>
      <vt:lpstr>ARM AMBA</vt:lpstr>
      <vt:lpstr>ARM AMBA (Advanced Microcontroller Bus Architecture) </vt:lpstr>
      <vt:lpstr>ARM AMBA (Advanced Microcontroller Bus Architecture) </vt:lpstr>
      <vt:lpstr>ARM AMBA (Advanced Microcontroller Bus Architecture) </vt:lpstr>
      <vt:lpstr>ARM AMBA (Advanced Microcontroller Bus Architecture) </vt:lpstr>
      <vt:lpstr>ARM AMBA (Advanced Microcontroller Bus Architecture) </vt:lpstr>
      <vt:lpstr>ARM AMBA</vt:lpstr>
      <vt:lpstr>ARM AMBA</vt:lpstr>
      <vt:lpstr>ARM AMBA</vt:lpstr>
      <vt:lpstr>ARM AMBA</vt:lpstr>
      <vt:lpstr>ARM AMBA</vt:lpstr>
      <vt:lpstr>AMBA 3 APB</vt:lpstr>
      <vt:lpstr>AMBA3 APB</vt:lpstr>
      <vt:lpstr>AMBA3 APB</vt:lpstr>
      <vt:lpstr>AMBA3 APB – Changes from previous specification</vt:lpstr>
      <vt:lpstr>AMBA 3 APB signals</vt:lpstr>
      <vt:lpstr>AMBA 3 APB signals</vt:lpstr>
      <vt:lpstr>AMBA 3 APB signals</vt:lpstr>
      <vt:lpstr>AMBA3 APB – Write Transfer</vt:lpstr>
      <vt:lpstr>AMBA3 APB – Write Transfer with no wait states</vt:lpstr>
      <vt:lpstr>AMBA3 APB – Write Transfer with no wait states</vt:lpstr>
      <vt:lpstr>AMBA3 APB – Write Transfer with no wait states</vt:lpstr>
      <vt:lpstr>AMBA3 APB – Write Transfer with no wait states</vt:lpstr>
      <vt:lpstr>AMBA3 APB – Write Transfer with wait states</vt:lpstr>
      <vt:lpstr>AMBA3 APB – Write Transfer with wait states</vt:lpstr>
      <vt:lpstr>AMBA3 APB – Write Transfer with wait states</vt:lpstr>
      <vt:lpstr>AMBA3 APB – Write Transfer with wait states</vt:lpstr>
      <vt:lpstr>AMBA3 APB – Read Transfer</vt:lpstr>
      <vt:lpstr>AMBA3 APB – Read Transfer with no wait states</vt:lpstr>
      <vt:lpstr>AMBA3 APB – Read Transfer with no wait states</vt:lpstr>
      <vt:lpstr>AMBA3 APB – Read Transfer with no wait states</vt:lpstr>
      <vt:lpstr>AMBA3 APB – Read Transfer with wait states</vt:lpstr>
      <vt:lpstr>AMBA3 APB – Read Transfer with wait states</vt:lpstr>
      <vt:lpstr>AMBA3 APB – Read Transfer with wait states</vt:lpstr>
      <vt:lpstr>AMBA3 APB – Error Response</vt:lpstr>
      <vt:lpstr>AMBA3 APB – Error Response</vt:lpstr>
      <vt:lpstr>AMBA3 APB – Error Response on Write Transfer</vt:lpstr>
      <vt:lpstr>AMBA3 APB – Error Response on Read Transfer</vt:lpstr>
      <vt:lpstr>AMBA3 APB – Error Response on AXI/AHB</vt:lpstr>
      <vt:lpstr>AMBA3 APB – Operating States</vt:lpstr>
      <vt:lpstr>AMBA3 APB – Operating States</vt:lpstr>
      <vt:lpstr>AMBA3 APB – Operating States</vt:lpstr>
      <vt:lpstr>AMBA3 APB – Implementation</vt:lpstr>
      <vt:lpstr>AMBA3 APB – Implementation</vt:lpstr>
      <vt:lpstr>AMBA3 APB – Implementation</vt:lpstr>
      <vt:lpstr>AMBA3 APB – Implementation</vt:lpstr>
      <vt:lpstr>AMBA ATB</vt:lpstr>
      <vt:lpstr>PowerPoint Presentation</vt:lpstr>
      <vt:lpstr>PowerPoint Presentation</vt:lpstr>
      <vt:lpstr>Files.h</vt:lpstr>
      <vt:lpstr>Master.cpp</vt:lpstr>
      <vt:lpstr>Slave.cpp</vt:lpstr>
      <vt:lpstr>AMBA AHB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ARM AMBA</dc:title>
  <dc:creator>Daniel Baule</dc:creator>
  <cp:lastModifiedBy>Daniel Baule</cp:lastModifiedBy>
  <cp:revision>12</cp:revision>
  <dcterms:created xsi:type="dcterms:W3CDTF">2019-05-05T21:36:58Z</dcterms:created>
  <dcterms:modified xsi:type="dcterms:W3CDTF">2019-05-06T05:53:17Z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