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7"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Calibri" panose="020F0502020204030204" pitchFamily="34" charset="0"/>
      <p:regular r:id="rId10"/>
      <p:bold r:id="rId11"/>
      <p:italic r:id="rId12"/>
      <p:boldItalic r:id="rId13"/>
    </p:embeddedFont>
    <p:embeddedFont>
      <p:font typeface="Calibri Light" panose="020F0302020204030204" pitchFamily="34" charset="0"/>
      <p:regular r:id="rId14"/>
      <p:italic r:id="rId15"/>
    </p:embeddedFont>
    <p:embeddedFont>
      <p:font typeface="Roboto" panose="02000000000000000000" pitchFamily="2" charset="0"/>
      <p:regular r:id="rId16"/>
      <p:bold r:id="rId17"/>
    </p:embeddedFont>
    <p:embeddedFont>
      <p:font typeface="Roboto Mono Medium" panose="020B0604020202020204" charset="0"/>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4" d="100"/>
          <a:sy n="9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5971577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064510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1344054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20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760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871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770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2393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14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4168020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0039405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5395334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a:t>Haga clic para modificar los estilos de texto del patrón</a:t>
            </a:r>
          </a:p>
        </p:txBody>
      </p:sp>
      <p:sp>
        <p:nvSpPr>
          <p:cNvPr id="4" name="Content Placeholder 3"/>
          <p:cNvSpPr>
            <a:spLocks noGrp="1"/>
          </p:cNvSpPr>
          <p:nvPr>
            <p:ph sz="half" idx="2"/>
          </p:nvPr>
        </p:nvSpPr>
        <p:spPr>
          <a:xfrm>
            <a:off x="1007746" y="3006090"/>
            <a:ext cx="6189344" cy="44215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a:t>Haga clic para modificar los estilos de texto del patrón</a:t>
            </a:r>
          </a:p>
        </p:txBody>
      </p:sp>
      <p:sp>
        <p:nvSpPr>
          <p:cNvPr id="6" name="Content Placeholder 5"/>
          <p:cNvSpPr>
            <a:spLocks noGrp="1"/>
          </p:cNvSpPr>
          <p:nvPr>
            <p:ph sz="quarter" idx="4"/>
          </p:nvPr>
        </p:nvSpPr>
        <p:spPr>
          <a:xfrm>
            <a:off x="7406640" y="3006090"/>
            <a:ext cx="6219826" cy="442150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7785813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168882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145416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5771750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8130703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1/23/2025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2684891249"/>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591866"/>
            <a:ext cx="13042821" cy="1417558"/>
          </a:xfrm>
          <a:prstGeom prst="rect">
            <a:avLst/>
          </a:prstGeom>
          <a:noFill/>
          <a:ln/>
        </p:spPr>
        <p:txBody>
          <a:bodyPr wrap="square" lIns="0" tIns="0" rIns="0" bIns="0" rtlCol="0" anchor="t"/>
          <a:lstStyle/>
          <a:p>
            <a:pPr marL="0" indent="0">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Desarrollo de una Aplicación de Inventario para Tiendas de Ropa</a:t>
            </a:r>
            <a:endParaRPr lang="en-US" sz="4450" dirty="0"/>
          </a:p>
        </p:txBody>
      </p:sp>
      <p:sp>
        <p:nvSpPr>
          <p:cNvPr id="3" name="Text 1"/>
          <p:cNvSpPr/>
          <p:nvPr/>
        </p:nvSpPr>
        <p:spPr>
          <a:xfrm>
            <a:off x="793790" y="3349585"/>
            <a:ext cx="13042821" cy="453509"/>
          </a:xfrm>
          <a:prstGeom prst="rect">
            <a:avLst/>
          </a:prstGeom>
          <a:noFill/>
          <a:ln/>
        </p:spPr>
        <p:txBody>
          <a:bodyPr wrap="none" lIns="0" tIns="0" rIns="0" bIns="0" rtlCol="0" anchor="t"/>
          <a:lstStyle/>
          <a:p>
            <a:pPr marL="0" indent="0" algn="ctr">
              <a:lnSpc>
                <a:spcPts val="3550"/>
              </a:lnSpc>
              <a:buNone/>
            </a:pPr>
            <a:r>
              <a:rPr lang="en-US" sz="2200" b="1" kern="0" spc="-18" dirty="0">
                <a:solidFill>
                  <a:srgbClr val="E5E0DF"/>
                </a:solidFill>
                <a:latin typeface="Roboto" pitchFamily="34" charset="0"/>
                <a:ea typeface="Roboto" pitchFamily="34" charset="-122"/>
                <a:cs typeface="Roboto" pitchFamily="34" charset="-120"/>
              </a:rPr>
              <a:t>Trabajo de Curso Presentado por: </a:t>
            </a:r>
            <a:endParaRPr lang="en-US" sz="2200" dirty="0"/>
          </a:p>
        </p:txBody>
      </p:sp>
      <p:sp>
        <p:nvSpPr>
          <p:cNvPr id="4" name="Text 2"/>
          <p:cNvSpPr/>
          <p:nvPr/>
        </p:nvSpPr>
        <p:spPr>
          <a:xfrm>
            <a:off x="793790" y="4058245"/>
            <a:ext cx="13042821" cy="453509"/>
          </a:xfrm>
          <a:prstGeom prst="rect">
            <a:avLst/>
          </a:prstGeom>
          <a:noFill/>
          <a:ln/>
        </p:spPr>
        <p:txBody>
          <a:bodyPr wrap="none" lIns="0" tIns="0" rIns="0" bIns="0" rtlCol="0" anchor="t"/>
          <a:lstStyle/>
          <a:p>
            <a:pPr marL="0" indent="0" algn="ctr">
              <a:lnSpc>
                <a:spcPts val="3550"/>
              </a:lnSpc>
              <a:buNone/>
            </a:pPr>
            <a:r>
              <a:rPr lang="en-US" sz="2200" b="1" kern="0" spc="-18" dirty="0">
                <a:solidFill>
                  <a:srgbClr val="E5E0DF"/>
                </a:solidFill>
                <a:latin typeface="Roboto" pitchFamily="34" charset="0"/>
                <a:ea typeface="Roboto" pitchFamily="34" charset="-122"/>
                <a:cs typeface="Roboto" pitchFamily="34" charset="-120"/>
              </a:rPr>
              <a:t>Arteaga Eddy</a:t>
            </a:r>
            <a:endParaRPr lang="en-US" sz="2200" dirty="0"/>
          </a:p>
        </p:txBody>
      </p:sp>
      <p:sp>
        <p:nvSpPr>
          <p:cNvPr id="5" name="Text 3"/>
          <p:cNvSpPr/>
          <p:nvPr/>
        </p:nvSpPr>
        <p:spPr>
          <a:xfrm>
            <a:off x="793790" y="4766905"/>
            <a:ext cx="13042821" cy="453509"/>
          </a:xfrm>
          <a:prstGeom prst="rect">
            <a:avLst/>
          </a:prstGeom>
          <a:noFill/>
          <a:ln/>
        </p:spPr>
        <p:txBody>
          <a:bodyPr wrap="none" lIns="0" tIns="0" rIns="0" bIns="0" rtlCol="0" anchor="t"/>
          <a:lstStyle/>
          <a:p>
            <a:pPr marL="0" indent="0" algn="ctr">
              <a:lnSpc>
                <a:spcPts val="3550"/>
              </a:lnSpc>
              <a:buNone/>
            </a:pPr>
            <a:r>
              <a:rPr lang="en-US" sz="2200" b="1" kern="0" spc="-18" dirty="0">
                <a:solidFill>
                  <a:srgbClr val="E5E0DF"/>
                </a:solidFill>
                <a:latin typeface="Roboto" pitchFamily="34" charset="0"/>
                <a:ea typeface="Roboto" pitchFamily="34" charset="-122"/>
                <a:cs typeface="Roboto" pitchFamily="34" charset="-120"/>
              </a:rPr>
              <a:t> Cruz Doménica</a:t>
            </a:r>
            <a:endParaRPr lang="en-US" sz="2200" dirty="0"/>
          </a:p>
        </p:txBody>
      </p:sp>
      <p:sp>
        <p:nvSpPr>
          <p:cNvPr id="6" name="Text 4"/>
          <p:cNvSpPr/>
          <p:nvPr/>
        </p:nvSpPr>
        <p:spPr>
          <a:xfrm>
            <a:off x="793790" y="5475565"/>
            <a:ext cx="13042821" cy="453509"/>
          </a:xfrm>
          <a:prstGeom prst="rect">
            <a:avLst/>
          </a:prstGeom>
          <a:noFill/>
          <a:ln/>
        </p:spPr>
        <p:txBody>
          <a:bodyPr wrap="none" lIns="0" tIns="0" rIns="0" bIns="0" rtlCol="0" anchor="t"/>
          <a:lstStyle/>
          <a:p>
            <a:pPr marL="0" indent="0" algn="ctr">
              <a:lnSpc>
                <a:spcPts val="3550"/>
              </a:lnSpc>
              <a:buNone/>
            </a:pPr>
            <a:r>
              <a:rPr lang="en-US" sz="2200" b="1" kern="0" spc="-18" dirty="0">
                <a:solidFill>
                  <a:srgbClr val="E5E0DF"/>
                </a:solidFill>
                <a:latin typeface="Roboto" pitchFamily="34" charset="0"/>
                <a:ea typeface="Roboto" pitchFamily="34" charset="-122"/>
                <a:cs typeface="Roboto" pitchFamily="34" charset="-120"/>
              </a:rPr>
              <a:t> Diaz Lino </a:t>
            </a:r>
            <a:endParaRPr lang="en-US" sz="2200" dirty="0"/>
          </a:p>
        </p:txBody>
      </p:sp>
      <p:sp>
        <p:nvSpPr>
          <p:cNvPr id="7" name="Text 5"/>
          <p:cNvSpPr/>
          <p:nvPr/>
        </p:nvSpPr>
        <p:spPr>
          <a:xfrm>
            <a:off x="793790" y="6184225"/>
            <a:ext cx="13042821" cy="453509"/>
          </a:xfrm>
          <a:prstGeom prst="rect">
            <a:avLst/>
          </a:prstGeom>
          <a:noFill/>
          <a:ln/>
        </p:spPr>
        <p:txBody>
          <a:bodyPr wrap="none" lIns="0" tIns="0" rIns="0" bIns="0" rtlCol="0" anchor="t"/>
          <a:lstStyle/>
          <a:p>
            <a:pPr marL="0" indent="0" algn="ctr">
              <a:lnSpc>
                <a:spcPts val="3550"/>
              </a:lnSpc>
              <a:buNone/>
            </a:pPr>
            <a:r>
              <a:rPr lang="en-US" sz="2200" b="1" kern="0" spc="-18" dirty="0">
                <a:solidFill>
                  <a:srgbClr val="E5E0DF"/>
                </a:solidFill>
                <a:latin typeface="Roboto" pitchFamily="34" charset="0"/>
                <a:ea typeface="Roboto" pitchFamily="34" charset="-122"/>
                <a:cs typeface="Roboto" pitchFamily="34" charset="-120"/>
              </a:rPr>
              <a:t>Grupo 7</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444829"/>
            <a:ext cx="5670590" cy="708779"/>
          </a:xfrm>
          <a:prstGeom prst="rect">
            <a:avLst/>
          </a:prstGeom>
          <a:noFill/>
          <a:ln/>
        </p:spPr>
        <p:txBody>
          <a:bodyPr wrap="none" lIns="0" tIns="0" rIns="0" bIns="0" rtlCol="0" anchor="t"/>
          <a:lstStyle/>
          <a:p>
            <a:pPr marL="0" indent="0">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Introducción</a:t>
            </a:r>
            <a:endParaRPr lang="en-US" sz="4450" dirty="0"/>
          </a:p>
        </p:txBody>
      </p:sp>
      <p:sp>
        <p:nvSpPr>
          <p:cNvPr id="3" name="Text 1"/>
          <p:cNvSpPr/>
          <p:nvPr/>
        </p:nvSpPr>
        <p:spPr>
          <a:xfrm>
            <a:off x="793790" y="3607237"/>
            <a:ext cx="13042821" cy="2177415"/>
          </a:xfrm>
          <a:prstGeom prst="rect">
            <a:avLst/>
          </a:prstGeom>
          <a:noFill/>
          <a:ln/>
        </p:spPr>
        <p:txBody>
          <a:bodyPr wrap="square" lIns="0" tIns="0" rIns="0" bIns="0" rtlCol="0" anchor="t"/>
          <a:lstStyle/>
          <a:p>
            <a:pPr marL="0" indent="0">
              <a:lnSpc>
                <a:spcPts val="2850"/>
              </a:lnSpc>
              <a:buNone/>
            </a:pPr>
            <a:r>
              <a:rPr lang="en-US" sz="1750" kern="0" spc="-18" dirty="0">
                <a:solidFill>
                  <a:srgbClr val="E5E0DF"/>
                </a:solidFill>
                <a:latin typeface="Roboto" pitchFamily="34" charset="0"/>
                <a:ea typeface="Roboto" pitchFamily="34" charset="-122"/>
                <a:cs typeface="Roboto" pitchFamily="34" charset="-120"/>
              </a:rPr>
              <a:t>El manejo eficiente del inventario es esencial para el éxito de las tiendas de ropa. Por ello, presentamos una aplicación diseñada específicamente para facilitar la gestión del stock de prendas. Esta herramienta permite registrar y controlar las existencias de manera precisa, diferenciando entre las prendas en exhibición, las vendidas y las pendientes de recibir. Con un enfoque en la organización y reducción de errores, la aplicación asegura un registro claro del inventario, simplificando el proceso de conteo y mejorando la precisión en el cuadre entre las ventas y el stock disponible. Al optimizar la rotación de productos y garantizar un control más eficiente de las existencias, esta solución tecnológica se convierte en un aliado estratégico para las tiendas de ropa.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539960"/>
            <a:ext cx="8404027" cy="708779"/>
          </a:xfrm>
          <a:prstGeom prst="rect">
            <a:avLst/>
          </a:prstGeom>
          <a:noFill/>
          <a:ln/>
        </p:spPr>
        <p:txBody>
          <a:bodyPr wrap="none" lIns="0" tIns="0" rIns="0" bIns="0" rtlCol="0" anchor="t"/>
          <a:lstStyle/>
          <a:p>
            <a:pPr marL="0" indent="0">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Planteamiento del Problema</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nSpc>
                <a:spcPts val="2750"/>
              </a:lnSpc>
              <a:buNone/>
            </a:pPr>
            <a:r>
              <a:rPr lang="en-US" sz="2200" kern="0" spc="-67" dirty="0">
                <a:solidFill>
                  <a:srgbClr val="FFFFFF"/>
                </a:solidFill>
                <a:latin typeface="Roboto Mono Medium" pitchFamily="34" charset="0"/>
                <a:ea typeface="Roboto Mono Medium" pitchFamily="34" charset="-122"/>
                <a:cs typeface="Roboto Mono Medium" pitchFamily="34" charset="-120"/>
              </a:rPr>
              <a:t>Desafío</a:t>
            </a:r>
            <a:endParaRPr lang="en-US" sz="2200" dirty="0"/>
          </a:p>
        </p:txBody>
      </p:sp>
      <p:sp>
        <p:nvSpPr>
          <p:cNvPr id="4" name="Text 2"/>
          <p:cNvSpPr/>
          <p:nvPr/>
        </p:nvSpPr>
        <p:spPr>
          <a:xfrm>
            <a:off x="793790" y="4396859"/>
            <a:ext cx="6244709" cy="1088708"/>
          </a:xfrm>
          <a:prstGeom prst="rect">
            <a:avLst/>
          </a:prstGeom>
          <a:noFill/>
          <a:ln/>
        </p:spPr>
        <p:txBody>
          <a:bodyPr wrap="square" lIns="0" tIns="0" rIns="0" bIns="0" rtlCol="0" anchor="t"/>
          <a:lstStyle/>
          <a:p>
            <a:pPr marL="0" indent="0">
              <a:lnSpc>
                <a:spcPts val="2850"/>
              </a:lnSpc>
              <a:buNone/>
            </a:pPr>
            <a:r>
              <a:rPr lang="en-US" sz="1750" kern="0" spc="-18" dirty="0">
                <a:solidFill>
                  <a:srgbClr val="E5E0DF"/>
                </a:solidFill>
                <a:latin typeface="Roboto" pitchFamily="34" charset="0"/>
                <a:ea typeface="Roboto" pitchFamily="34" charset="-122"/>
                <a:cs typeface="Roboto" pitchFamily="34" charset="-120"/>
              </a:rPr>
              <a:t>Las tiendas de ropa enfrentan el desafío de gestionar eficientemente su inventario, asegurando la disponibilidad de productos y evitando errores en el conteo.</a:t>
            </a:r>
            <a:endParaRPr lang="en-US" sz="1750" dirty="0"/>
          </a:p>
        </p:txBody>
      </p:sp>
      <p:sp>
        <p:nvSpPr>
          <p:cNvPr id="5" name="Text 3"/>
          <p:cNvSpPr/>
          <p:nvPr/>
        </p:nvSpPr>
        <p:spPr>
          <a:xfrm>
            <a:off x="7599521" y="3815715"/>
            <a:ext cx="2835235" cy="354330"/>
          </a:xfrm>
          <a:prstGeom prst="rect">
            <a:avLst/>
          </a:prstGeom>
          <a:noFill/>
          <a:ln/>
        </p:spPr>
        <p:txBody>
          <a:bodyPr wrap="none" lIns="0" tIns="0" rIns="0" bIns="0" rtlCol="0" anchor="t"/>
          <a:lstStyle/>
          <a:p>
            <a:pPr marL="0" indent="0">
              <a:lnSpc>
                <a:spcPts val="2750"/>
              </a:lnSpc>
              <a:buNone/>
            </a:pPr>
            <a:r>
              <a:rPr lang="en-US" sz="2200" kern="0" spc="-67" dirty="0">
                <a:solidFill>
                  <a:srgbClr val="FFFFFF"/>
                </a:solidFill>
                <a:latin typeface="Roboto Mono Medium" pitchFamily="34" charset="0"/>
                <a:ea typeface="Roboto Mono Medium" pitchFamily="34" charset="-122"/>
                <a:cs typeface="Roboto Mono Medium" pitchFamily="34" charset="-120"/>
              </a:rPr>
              <a:t>Solución</a:t>
            </a:r>
            <a:endParaRPr lang="en-US" sz="2200" dirty="0"/>
          </a:p>
        </p:txBody>
      </p:sp>
      <p:sp>
        <p:nvSpPr>
          <p:cNvPr id="6" name="Text 4"/>
          <p:cNvSpPr/>
          <p:nvPr/>
        </p:nvSpPr>
        <p:spPr>
          <a:xfrm>
            <a:off x="7599521" y="4396859"/>
            <a:ext cx="6244709" cy="1088708"/>
          </a:xfrm>
          <a:prstGeom prst="rect">
            <a:avLst/>
          </a:prstGeom>
          <a:noFill/>
          <a:ln/>
        </p:spPr>
        <p:txBody>
          <a:bodyPr wrap="square" lIns="0" tIns="0" rIns="0" bIns="0" rtlCol="0" anchor="t"/>
          <a:lstStyle/>
          <a:p>
            <a:pPr marL="0" indent="0">
              <a:lnSpc>
                <a:spcPts val="2850"/>
              </a:lnSpc>
              <a:buNone/>
            </a:pPr>
            <a:r>
              <a:rPr lang="en-US" sz="1750" kern="0" spc="-18" dirty="0">
                <a:solidFill>
                  <a:srgbClr val="E5E0DF"/>
                </a:solidFill>
                <a:latin typeface="Roboto" pitchFamily="34" charset="0"/>
                <a:ea typeface="Roboto" pitchFamily="34" charset="-122"/>
                <a:cs typeface="Roboto" pitchFamily="34" charset="-120"/>
              </a:rPr>
              <a:t>La aplicación propuesta busca solucionar este problema al proporcionar una herramienta para registrar y controlar el stock de prendas de manera precisa y organizada.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310289"/>
            <a:ext cx="5670590" cy="708779"/>
          </a:xfrm>
          <a:prstGeom prst="rect">
            <a:avLst/>
          </a:prstGeom>
          <a:noFill/>
          <a:ln/>
        </p:spPr>
        <p:txBody>
          <a:bodyPr wrap="none" lIns="0" tIns="0" rIns="0" bIns="0" rtlCol="0" anchor="t"/>
          <a:lstStyle/>
          <a:p>
            <a:pPr marL="0" indent="0">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Justificación</a:t>
            </a:r>
            <a:endParaRPr lang="en-US" sz="4450" dirty="0"/>
          </a:p>
        </p:txBody>
      </p:sp>
      <p:sp>
        <p:nvSpPr>
          <p:cNvPr id="3" name="Shape 1"/>
          <p:cNvSpPr/>
          <p:nvPr/>
        </p:nvSpPr>
        <p:spPr>
          <a:xfrm>
            <a:off x="793790" y="3614380"/>
            <a:ext cx="510302" cy="510302"/>
          </a:xfrm>
          <a:prstGeom prst="roundRect">
            <a:avLst>
              <a:gd name="adj" fmla="val 6667"/>
            </a:avLst>
          </a:prstGeom>
          <a:solidFill>
            <a:srgbClr val="404040"/>
          </a:solidFill>
          <a:ln/>
        </p:spPr>
      </p:sp>
      <p:sp>
        <p:nvSpPr>
          <p:cNvPr id="4" name="Text 2"/>
          <p:cNvSpPr/>
          <p:nvPr/>
        </p:nvSpPr>
        <p:spPr>
          <a:xfrm>
            <a:off x="951905" y="3699391"/>
            <a:ext cx="193953" cy="340281"/>
          </a:xfrm>
          <a:prstGeom prst="rect">
            <a:avLst/>
          </a:prstGeom>
          <a:noFill/>
          <a:ln/>
        </p:spPr>
        <p:txBody>
          <a:bodyPr wrap="none" lIns="0" tIns="0" rIns="0" bIns="0" rtlCol="0" anchor="t"/>
          <a:lstStyle/>
          <a:p>
            <a:pPr marL="0" indent="0" algn="ctr">
              <a:lnSpc>
                <a:spcPts val="2650"/>
              </a:lnSpc>
              <a:buNone/>
            </a:pPr>
            <a:r>
              <a:rPr lang="en-US" sz="2650" kern="0" spc="-80" dirty="0">
                <a:solidFill>
                  <a:srgbClr val="E5E0DF"/>
                </a:solidFill>
                <a:latin typeface="Roboto Mono Medium" pitchFamily="34" charset="0"/>
                <a:ea typeface="Roboto Mono Medium" pitchFamily="34" charset="-122"/>
                <a:cs typeface="Roboto Mono Medium" pitchFamily="34" charset="-120"/>
              </a:rPr>
              <a:t>1</a:t>
            </a:r>
            <a:endParaRPr lang="en-US" sz="2650" dirty="0"/>
          </a:p>
        </p:txBody>
      </p:sp>
      <p:sp>
        <p:nvSpPr>
          <p:cNvPr id="5" name="Text 3"/>
          <p:cNvSpPr/>
          <p:nvPr/>
        </p:nvSpPr>
        <p:spPr>
          <a:xfrm>
            <a:off x="1530906" y="3614380"/>
            <a:ext cx="3230880" cy="354330"/>
          </a:xfrm>
          <a:prstGeom prst="rect">
            <a:avLst/>
          </a:prstGeom>
          <a:noFill/>
          <a:ln/>
        </p:spPr>
        <p:txBody>
          <a:bodyPr wrap="none" lIns="0" tIns="0" rIns="0" bIns="0" rtlCol="0" anchor="t"/>
          <a:lstStyle/>
          <a:p>
            <a:pPr marL="0" indent="0">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Mejora de la Gestión</a:t>
            </a:r>
            <a:endParaRPr lang="en-US" sz="2200" dirty="0"/>
          </a:p>
        </p:txBody>
      </p:sp>
      <p:sp>
        <p:nvSpPr>
          <p:cNvPr id="6" name="Text 4"/>
          <p:cNvSpPr/>
          <p:nvPr/>
        </p:nvSpPr>
        <p:spPr>
          <a:xfrm>
            <a:off x="1530906" y="4104799"/>
            <a:ext cx="3459242" cy="1814513"/>
          </a:xfrm>
          <a:prstGeom prst="rect">
            <a:avLst/>
          </a:prstGeom>
          <a:noFill/>
          <a:ln/>
        </p:spPr>
        <p:txBody>
          <a:bodyPr wrap="square" lIns="0" tIns="0" rIns="0" bIns="0" rtlCol="0" anchor="t"/>
          <a:lstStyle/>
          <a:p>
            <a:pPr marL="0" indent="0">
              <a:lnSpc>
                <a:spcPts val="2850"/>
              </a:lnSpc>
              <a:buNone/>
            </a:pPr>
            <a:r>
              <a:rPr lang="en-US" sz="1750" kern="0" spc="-18" dirty="0">
                <a:solidFill>
                  <a:srgbClr val="E5E0DF"/>
                </a:solidFill>
                <a:latin typeface="Roboto" pitchFamily="34" charset="0"/>
                <a:ea typeface="Roboto" pitchFamily="34" charset="-122"/>
                <a:cs typeface="Roboto" pitchFamily="34" charset="-120"/>
              </a:rPr>
              <a:t>La aplicación permitirá a las tiendas optimizar la gestión de productos, reduciendo errores en el conteo y asegurando un mejor control sobre las existencias.</a:t>
            </a:r>
            <a:endParaRPr lang="en-US" sz="1750" dirty="0"/>
          </a:p>
        </p:txBody>
      </p:sp>
      <p:sp>
        <p:nvSpPr>
          <p:cNvPr id="7" name="Shape 5"/>
          <p:cNvSpPr/>
          <p:nvPr/>
        </p:nvSpPr>
        <p:spPr>
          <a:xfrm>
            <a:off x="5216962" y="3614380"/>
            <a:ext cx="510302" cy="510302"/>
          </a:xfrm>
          <a:prstGeom prst="roundRect">
            <a:avLst>
              <a:gd name="adj" fmla="val 6667"/>
            </a:avLst>
          </a:prstGeom>
          <a:solidFill>
            <a:srgbClr val="404040"/>
          </a:solidFill>
          <a:ln/>
        </p:spPr>
      </p:sp>
      <p:sp>
        <p:nvSpPr>
          <p:cNvPr id="8" name="Text 6"/>
          <p:cNvSpPr/>
          <p:nvPr/>
        </p:nvSpPr>
        <p:spPr>
          <a:xfrm>
            <a:off x="5375077" y="3699391"/>
            <a:ext cx="193953" cy="340281"/>
          </a:xfrm>
          <a:prstGeom prst="rect">
            <a:avLst/>
          </a:prstGeom>
          <a:noFill/>
          <a:ln/>
        </p:spPr>
        <p:txBody>
          <a:bodyPr wrap="none" lIns="0" tIns="0" rIns="0" bIns="0" rtlCol="0" anchor="t"/>
          <a:lstStyle/>
          <a:p>
            <a:pPr marL="0" indent="0" algn="ctr">
              <a:lnSpc>
                <a:spcPts val="2650"/>
              </a:lnSpc>
              <a:buNone/>
            </a:pPr>
            <a:r>
              <a:rPr lang="en-US" sz="2650" kern="0" spc="-80" dirty="0">
                <a:solidFill>
                  <a:srgbClr val="E5E0DF"/>
                </a:solidFill>
                <a:latin typeface="Roboto Mono Medium" pitchFamily="34" charset="0"/>
                <a:ea typeface="Roboto Mono Medium" pitchFamily="34" charset="-122"/>
                <a:cs typeface="Roboto Mono Medium" pitchFamily="34" charset="-120"/>
              </a:rPr>
              <a:t>2</a:t>
            </a:r>
            <a:endParaRPr lang="en-US" sz="2650" dirty="0"/>
          </a:p>
        </p:txBody>
      </p:sp>
      <p:sp>
        <p:nvSpPr>
          <p:cNvPr id="9" name="Text 7"/>
          <p:cNvSpPr/>
          <p:nvPr/>
        </p:nvSpPr>
        <p:spPr>
          <a:xfrm>
            <a:off x="5954078" y="3614380"/>
            <a:ext cx="3459242" cy="708660"/>
          </a:xfrm>
          <a:prstGeom prst="rect">
            <a:avLst/>
          </a:prstGeom>
          <a:noFill/>
          <a:ln/>
        </p:spPr>
        <p:txBody>
          <a:bodyPr wrap="square" lIns="0" tIns="0" rIns="0" bIns="0" rtlCol="0" anchor="t"/>
          <a:lstStyle/>
          <a:p>
            <a:pPr marL="0" indent="0">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Experiencia del Cliente</a:t>
            </a:r>
            <a:endParaRPr lang="en-US" sz="2200" dirty="0"/>
          </a:p>
        </p:txBody>
      </p:sp>
      <p:sp>
        <p:nvSpPr>
          <p:cNvPr id="10" name="Text 8"/>
          <p:cNvSpPr/>
          <p:nvPr/>
        </p:nvSpPr>
        <p:spPr>
          <a:xfrm>
            <a:off x="5954078" y="4459129"/>
            <a:ext cx="3459242" cy="1451610"/>
          </a:xfrm>
          <a:prstGeom prst="rect">
            <a:avLst/>
          </a:prstGeom>
          <a:noFill/>
          <a:ln/>
        </p:spPr>
        <p:txBody>
          <a:bodyPr wrap="square" lIns="0" tIns="0" rIns="0" bIns="0" rtlCol="0" anchor="t"/>
          <a:lstStyle/>
          <a:p>
            <a:pPr marL="0" indent="0">
              <a:lnSpc>
                <a:spcPts val="2850"/>
              </a:lnSpc>
              <a:buNone/>
            </a:pPr>
            <a:r>
              <a:rPr lang="en-US" sz="1750" kern="0" spc="-18" dirty="0">
                <a:solidFill>
                  <a:srgbClr val="E5E0DF"/>
                </a:solidFill>
                <a:latin typeface="Roboto" pitchFamily="34" charset="0"/>
                <a:ea typeface="Roboto" pitchFamily="34" charset="-122"/>
                <a:cs typeface="Roboto" pitchFamily="34" charset="-120"/>
              </a:rPr>
              <a:t>La aplicación mejorará la experiencia del cliente al garantizar la disponibilidad de productos y un servicio más eficiente.</a:t>
            </a:r>
            <a:endParaRPr lang="en-US" sz="1750" dirty="0"/>
          </a:p>
        </p:txBody>
      </p:sp>
      <p:sp>
        <p:nvSpPr>
          <p:cNvPr id="11" name="Shape 9"/>
          <p:cNvSpPr/>
          <p:nvPr/>
        </p:nvSpPr>
        <p:spPr>
          <a:xfrm>
            <a:off x="9640133" y="3614380"/>
            <a:ext cx="510302" cy="510302"/>
          </a:xfrm>
          <a:prstGeom prst="roundRect">
            <a:avLst>
              <a:gd name="adj" fmla="val 6667"/>
            </a:avLst>
          </a:prstGeom>
          <a:solidFill>
            <a:srgbClr val="404040"/>
          </a:solidFill>
          <a:ln/>
        </p:spPr>
      </p:sp>
      <p:sp>
        <p:nvSpPr>
          <p:cNvPr id="12" name="Text 10"/>
          <p:cNvSpPr/>
          <p:nvPr/>
        </p:nvSpPr>
        <p:spPr>
          <a:xfrm>
            <a:off x="9798248" y="3699391"/>
            <a:ext cx="193953" cy="340281"/>
          </a:xfrm>
          <a:prstGeom prst="rect">
            <a:avLst/>
          </a:prstGeom>
          <a:noFill/>
          <a:ln/>
        </p:spPr>
        <p:txBody>
          <a:bodyPr wrap="none" lIns="0" tIns="0" rIns="0" bIns="0" rtlCol="0" anchor="t"/>
          <a:lstStyle/>
          <a:p>
            <a:pPr marL="0" indent="0" algn="ctr">
              <a:lnSpc>
                <a:spcPts val="2650"/>
              </a:lnSpc>
              <a:buNone/>
            </a:pPr>
            <a:r>
              <a:rPr lang="en-US" sz="2650" kern="0" spc="-80" dirty="0">
                <a:solidFill>
                  <a:srgbClr val="E5E0DF"/>
                </a:solidFill>
                <a:latin typeface="Roboto Mono Medium" pitchFamily="34" charset="0"/>
                <a:ea typeface="Roboto Mono Medium" pitchFamily="34" charset="-122"/>
                <a:cs typeface="Roboto Mono Medium" pitchFamily="34" charset="-120"/>
              </a:rPr>
              <a:t>3</a:t>
            </a:r>
            <a:endParaRPr lang="en-US" sz="2650" dirty="0"/>
          </a:p>
        </p:txBody>
      </p:sp>
      <p:sp>
        <p:nvSpPr>
          <p:cNvPr id="13" name="Text 11"/>
          <p:cNvSpPr/>
          <p:nvPr/>
        </p:nvSpPr>
        <p:spPr>
          <a:xfrm>
            <a:off x="10377249" y="3614380"/>
            <a:ext cx="3069431" cy="354330"/>
          </a:xfrm>
          <a:prstGeom prst="rect">
            <a:avLst/>
          </a:prstGeom>
          <a:noFill/>
          <a:ln/>
        </p:spPr>
        <p:txBody>
          <a:bodyPr wrap="none" lIns="0" tIns="0" rIns="0" bIns="0" rtlCol="0" anchor="t"/>
          <a:lstStyle/>
          <a:p>
            <a:pPr marL="0" indent="0">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Ventaja Competitiva</a:t>
            </a:r>
            <a:endParaRPr lang="en-US" sz="2200" dirty="0"/>
          </a:p>
        </p:txBody>
      </p:sp>
      <p:sp>
        <p:nvSpPr>
          <p:cNvPr id="14" name="Text 12"/>
          <p:cNvSpPr/>
          <p:nvPr/>
        </p:nvSpPr>
        <p:spPr>
          <a:xfrm>
            <a:off x="10377249" y="4104799"/>
            <a:ext cx="3459242" cy="1814513"/>
          </a:xfrm>
          <a:prstGeom prst="rect">
            <a:avLst/>
          </a:prstGeom>
          <a:noFill/>
          <a:ln/>
        </p:spPr>
        <p:txBody>
          <a:bodyPr wrap="square" lIns="0" tIns="0" rIns="0" bIns="0" rtlCol="0" anchor="t"/>
          <a:lstStyle/>
          <a:p>
            <a:pPr marL="0" indent="0">
              <a:lnSpc>
                <a:spcPts val="2850"/>
              </a:lnSpc>
              <a:buNone/>
            </a:pPr>
            <a:r>
              <a:rPr lang="en-US" sz="1750" kern="0" spc="-18" dirty="0">
                <a:solidFill>
                  <a:srgbClr val="E5E0DF"/>
                </a:solidFill>
                <a:latin typeface="Roboto" pitchFamily="34" charset="0"/>
                <a:ea typeface="Roboto" pitchFamily="34" charset="-122"/>
                <a:cs typeface="Roboto" pitchFamily="34" charset="-120"/>
              </a:rPr>
              <a:t>La aplicación ayudará a las tiendas a ser más competitivas al optimizar la gestión del inventario y ofrecer un mejor servicio al cliente.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1999" y="763786"/>
            <a:ext cx="6737866" cy="671512"/>
          </a:xfrm>
          <a:prstGeom prst="rect">
            <a:avLst/>
          </a:prstGeom>
          <a:noFill/>
          <a:ln/>
        </p:spPr>
        <p:txBody>
          <a:bodyPr wrap="none" lIns="0" tIns="0" rIns="0" bIns="0" rtlCol="0" anchor="t"/>
          <a:lstStyle/>
          <a:p>
            <a:pPr marL="0" indent="0">
              <a:lnSpc>
                <a:spcPts val="5250"/>
              </a:lnSpc>
              <a:buNone/>
            </a:pPr>
            <a:r>
              <a:rPr lang="en-US" sz="4200" kern="0" spc="-127" dirty="0">
                <a:solidFill>
                  <a:srgbClr val="FFFFFF"/>
                </a:solidFill>
                <a:latin typeface="Roboto Mono Medium" pitchFamily="34" charset="0"/>
                <a:ea typeface="Roboto Mono Medium" pitchFamily="34" charset="-122"/>
                <a:cs typeface="Roboto Mono Medium" pitchFamily="34" charset="-120"/>
              </a:rPr>
              <a:t>Objetivos del Proyecto</a:t>
            </a:r>
            <a:endParaRPr lang="en-US" sz="4200" dirty="0"/>
          </a:p>
        </p:txBody>
      </p:sp>
      <p:sp>
        <p:nvSpPr>
          <p:cNvPr id="3" name="Shape 1"/>
          <p:cNvSpPr/>
          <p:nvPr/>
        </p:nvSpPr>
        <p:spPr>
          <a:xfrm>
            <a:off x="751999" y="1757601"/>
            <a:ext cx="4232315" cy="5708094"/>
          </a:xfrm>
          <a:prstGeom prst="roundRect">
            <a:avLst>
              <a:gd name="adj" fmla="val 762"/>
            </a:avLst>
          </a:prstGeom>
          <a:solidFill>
            <a:srgbClr val="404040"/>
          </a:solidFill>
          <a:ln/>
        </p:spPr>
      </p:sp>
      <p:sp>
        <p:nvSpPr>
          <p:cNvPr id="4" name="Text 2"/>
          <p:cNvSpPr/>
          <p:nvPr/>
        </p:nvSpPr>
        <p:spPr>
          <a:xfrm>
            <a:off x="966788" y="1972389"/>
            <a:ext cx="2686050" cy="335756"/>
          </a:xfrm>
          <a:prstGeom prst="rect">
            <a:avLst/>
          </a:prstGeom>
          <a:noFill/>
          <a:ln/>
        </p:spPr>
        <p:txBody>
          <a:bodyPr wrap="none" lIns="0" tIns="0" rIns="0" bIns="0" rtlCol="0" anchor="t"/>
          <a:lstStyle/>
          <a:p>
            <a:pPr marL="0" indent="0">
              <a:lnSpc>
                <a:spcPts val="2600"/>
              </a:lnSpc>
              <a:buNone/>
            </a:pPr>
            <a:r>
              <a:rPr lang="en-US" sz="2100" kern="0" spc="-63" dirty="0">
                <a:solidFill>
                  <a:srgbClr val="E5E0DF"/>
                </a:solidFill>
                <a:latin typeface="Roboto Mono Medium" pitchFamily="34" charset="0"/>
                <a:ea typeface="Roboto Mono Medium" pitchFamily="34" charset="-122"/>
                <a:cs typeface="Roboto Mono Medium" pitchFamily="34" charset="-120"/>
              </a:rPr>
              <a:t>Objetivo General</a:t>
            </a:r>
            <a:endParaRPr lang="en-US" sz="2100" dirty="0"/>
          </a:p>
        </p:txBody>
      </p:sp>
      <p:sp>
        <p:nvSpPr>
          <p:cNvPr id="5" name="Text 3"/>
          <p:cNvSpPr/>
          <p:nvPr/>
        </p:nvSpPr>
        <p:spPr>
          <a:xfrm>
            <a:off x="966788" y="2436971"/>
            <a:ext cx="3802737" cy="2406968"/>
          </a:xfrm>
          <a:prstGeom prst="rect">
            <a:avLst/>
          </a:prstGeom>
          <a:noFill/>
          <a:ln/>
        </p:spPr>
        <p:txBody>
          <a:bodyPr wrap="square" lIns="0" tIns="0" rIns="0" bIns="0" rtlCol="0" anchor="t"/>
          <a:lstStyle/>
          <a:p>
            <a:pPr marL="0" indent="0">
              <a:lnSpc>
                <a:spcPts val="2700"/>
              </a:lnSpc>
              <a:buNone/>
            </a:pPr>
            <a:r>
              <a:rPr lang="en-US" sz="1650" kern="0" spc="-17" dirty="0">
                <a:solidFill>
                  <a:srgbClr val="E5E0DF"/>
                </a:solidFill>
                <a:latin typeface="Roboto" pitchFamily="34" charset="0"/>
                <a:ea typeface="Roboto" pitchFamily="34" charset="-122"/>
                <a:cs typeface="Roboto" pitchFamily="34" charset="-120"/>
              </a:rPr>
              <a:t>Desarrollar una aplicación que facilite al propietario la comercialización eficiente de sus productos, mejore la experiencia de compra de los usuarios y optimice la gestión del inventario, garantizando un control preciso y una operación más efectiva del negocio.</a:t>
            </a:r>
            <a:endParaRPr lang="en-US" sz="1650" dirty="0"/>
          </a:p>
        </p:txBody>
      </p:sp>
      <p:sp>
        <p:nvSpPr>
          <p:cNvPr id="6" name="Shape 4"/>
          <p:cNvSpPr/>
          <p:nvPr/>
        </p:nvSpPr>
        <p:spPr>
          <a:xfrm>
            <a:off x="5199102" y="1757601"/>
            <a:ext cx="4232315" cy="5708094"/>
          </a:xfrm>
          <a:prstGeom prst="roundRect">
            <a:avLst>
              <a:gd name="adj" fmla="val 762"/>
            </a:avLst>
          </a:prstGeom>
          <a:solidFill>
            <a:srgbClr val="404040"/>
          </a:solidFill>
          <a:ln/>
        </p:spPr>
      </p:sp>
      <p:sp>
        <p:nvSpPr>
          <p:cNvPr id="7" name="Text 5"/>
          <p:cNvSpPr/>
          <p:nvPr/>
        </p:nvSpPr>
        <p:spPr>
          <a:xfrm>
            <a:off x="5413891" y="1972389"/>
            <a:ext cx="3215759" cy="335756"/>
          </a:xfrm>
          <a:prstGeom prst="rect">
            <a:avLst/>
          </a:prstGeom>
          <a:noFill/>
          <a:ln/>
        </p:spPr>
        <p:txBody>
          <a:bodyPr wrap="none" lIns="0" tIns="0" rIns="0" bIns="0" rtlCol="0" anchor="t"/>
          <a:lstStyle/>
          <a:p>
            <a:pPr marL="0" indent="0">
              <a:lnSpc>
                <a:spcPts val="2600"/>
              </a:lnSpc>
              <a:buNone/>
            </a:pPr>
            <a:r>
              <a:rPr lang="en-US" sz="2100" kern="0" spc="-63" dirty="0">
                <a:solidFill>
                  <a:srgbClr val="E5E0DF"/>
                </a:solidFill>
                <a:latin typeface="Roboto Mono Medium" pitchFamily="34" charset="0"/>
                <a:ea typeface="Roboto Mono Medium" pitchFamily="34" charset="-122"/>
                <a:cs typeface="Roboto Mono Medium" pitchFamily="34" charset="-120"/>
              </a:rPr>
              <a:t>Objetivos Específicos</a:t>
            </a:r>
            <a:endParaRPr lang="en-US" sz="2100" dirty="0"/>
          </a:p>
        </p:txBody>
      </p:sp>
      <p:sp>
        <p:nvSpPr>
          <p:cNvPr id="8" name="Text 6"/>
          <p:cNvSpPr/>
          <p:nvPr/>
        </p:nvSpPr>
        <p:spPr>
          <a:xfrm>
            <a:off x="5413891" y="2436971"/>
            <a:ext cx="3802737" cy="4813935"/>
          </a:xfrm>
          <a:prstGeom prst="rect">
            <a:avLst/>
          </a:prstGeom>
          <a:noFill/>
          <a:ln/>
        </p:spPr>
        <p:txBody>
          <a:bodyPr wrap="square" lIns="0" tIns="0" rIns="0" bIns="0" rtlCol="0" anchor="t"/>
          <a:lstStyle/>
          <a:p>
            <a:pPr marL="0" indent="0">
              <a:lnSpc>
                <a:spcPts val="2700"/>
              </a:lnSpc>
              <a:buNone/>
            </a:pPr>
            <a:r>
              <a:rPr lang="en-US" sz="1650" kern="0" spc="-17" dirty="0">
                <a:solidFill>
                  <a:srgbClr val="E5E0DF"/>
                </a:solidFill>
                <a:latin typeface="Roboto" pitchFamily="34" charset="0"/>
                <a:ea typeface="Roboto" pitchFamily="34" charset="-122"/>
                <a:cs typeface="Roboto" pitchFamily="34" charset="-120"/>
              </a:rPr>
              <a:t>• Diseñar e implementar una funcionalidad en la aplicación que permita a los propietarios registrar, visualizar y actualizar en tiempo real el estado del inventario (productos en exhibición, vendidos y pendientes de recibir), asegurando una gestión eficiente del stock. Como propietario de una tienda de ropa, quiero tener una herramienta que me ayude a mantener un control organizado de mis existencias para reducir errores, optimizar la rotación de productos y ofrecer un mejor servicio a mis clientes.</a:t>
            </a:r>
            <a:endParaRPr lang="en-US" sz="1650" dirty="0"/>
          </a:p>
        </p:txBody>
      </p:sp>
      <p:sp>
        <p:nvSpPr>
          <p:cNvPr id="9" name="Shape 7"/>
          <p:cNvSpPr/>
          <p:nvPr/>
        </p:nvSpPr>
        <p:spPr>
          <a:xfrm>
            <a:off x="9646206" y="1757601"/>
            <a:ext cx="4232315" cy="5708094"/>
          </a:xfrm>
          <a:prstGeom prst="roundRect">
            <a:avLst>
              <a:gd name="adj" fmla="val 762"/>
            </a:avLst>
          </a:prstGeom>
          <a:solidFill>
            <a:srgbClr val="404040"/>
          </a:solidFill>
          <a:ln/>
        </p:spPr>
      </p:sp>
      <p:sp>
        <p:nvSpPr>
          <p:cNvPr id="10" name="Text 8"/>
          <p:cNvSpPr/>
          <p:nvPr/>
        </p:nvSpPr>
        <p:spPr>
          <a:xfrm>
            <a:off x="9860994" y="1972389"/>
            <a:ext cx="3215759" cy="335756"/>
          </a:xfrm>
          <a:prstGeom prst="rect">
            <a:avLst/>
          </a:prstGeom>
          <a:noFill/>
          <a:ln/>
        </p:spPr>
        <p:txBody>
          <a:bodyPr wrap="none" lIns="0" tIns="0" rIns="0" bIns="0" rtlCol="0" anchor="t"/>
          <a:lstStyle/>
          <a:p>
            <a:pPr marL="0" indent="0">
              <a:lnSpc>
                <a:spcPts val="2600"/>
              </a:lnSpc>
              <a:buNone/>
            </a:pPr>
            <a:r>
              <a:rPr lang="en-US" sz="2100" kern="0" spc="-63" dirty="0">
                <a:solidFill>
                  <a:srgbClr val="E5E0DF"/>
                </a:solidFill>
                <a:latin typeface="Roboto Mono Medium" pitchFamily="34" charset="0"/>
                <a:ea typeface="Roboto Mono Medium" pitchFamily="34" charset="-122"/>
                <a:cs typeface="Roboto Mono Medium" pitchFamily="34" charset="-120"/>
              </a:rPr>
              <a:t>Objetivos Específicos</a:t>
            </a:r>
            <a:endParaRPr lang="en-US" sz="2100" dirty="0"/>
          </a:p>
        </p:txBody>
      </p:sp>
      <p:sp>
        <p:nvSpPr>
          <p:cNvPr id="11" name="Text 9"/>
          <p:cNvSpPr/>
          <p:nvPr/>
        </p:nvSpPr>
        <p:spPr>
          <a:xfrm>
            <a:off x="9860994" y="2436971"/>
            <a:ext cx="3802737" cy="2063115"/>
          </a:xfrm>
          <a:prstGeom prst="rect">
            <a:avLst/>
          </a:prstGeom>
          <a:noFill/>
          <a:ln/>
        </p:spPr>
        <p:txBody>
          <a:bodyPr wrap="square" lIns="0" tIns="0" rIns="0" bIns="0" rtlCol="0" anchor="t"/>
          <a:lstStyle/>
          <a:p>
            <a:pPr marL="0" indent="0">
              <a:lnSpc>
                <a:spcPts val="2700"/>
              </a:lnSpc>
              <a:buNone/>
            </a:pPr>
            <a:r>
              <a:rPr lang="en-US" sz="1650" kern="0" spc="-17" dirty="0">
                <a:solidFill>
                  <a:srgbClr val="E5E0DF"/>
                </a:solidFill>
                <a:latin typeface="Roboto" pitchFamily="34" charset="0"/>
                <a:ea typeface="Roboto" pitchFamily="34" charset="-122"/>
                <a:cs typeface="Roboto" pitchFamily="34" charset="-120"/>
              </a:rPr>
              <a:t>• Incorporar herramientas que ayuden a gestionar el stock de manera efectiva, reduciendo el riesgo de desabastecimientos y asegurando un control adecuado de las prendas disponibles</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863804"/>
            <a:ext cx="6464618" cy="708779"/>
          </a:xfrm>
          <a:prstGeom prst="rect">
            <a:avLst/>
          </a:prstGeom>
          <a:noFill/>
          <a:ln/>
        </p:spPr>
        <p:txBody>
          <a:bodyPr wrap="none" lIns="0" tIns="0" rIns="0" bIns="0" rtlCol="0" anchor="t"/>
          <a:lstStyle/>
          <a:p>
            <a:pPr marL="0" indent="0">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Alcance del Proyecto</a:t>
            </a:r>
            <a:endParaRPr lang="en-US" sz="4450" dirty="0"/>
          </a:p>
        </p:txBody>
      </p:sp>
      <p:pic>
        <p:nvPicPr>
          <p:cNvPr id="3" name="Image 0" descr="preencoded.png"/>
          <p:cNvPicPr>
            <a:picLocks noChangeAspect="1"/>
          </p:cNvPicPr>
          <p:nvPr/>
        </p:nvPicPr>
        <p:blipFill>
          <a:blip r:embed="rId3"/>
          <a:stretch>
            <a:fillRect/>
          </a:stretch>
        </p:blipFill>
        <p:spPr>
          <a:xfrm>
            <a:off x="793790" y="2912745"/>
            <a:ext cx="566976" cy="566976"/>
          </a:xfrm>
          <a:prstGeom prst="rect">
            <a:avLst/>
          </a:prstGeom>
        </p:spPr>
      </p:pic>
      <p:sp>
        <p:nvSpPr>
          <p:cNvPr id="4" name="Text 1"/>
          <p:cNvSpPr/>
          <p:nvPr/>
        </p:nvSpPr>
        <p:spPr>
          <a:xfrm>
            <a:off x="793790" y="3706535"/>
            <a:ext cx="4120753" cy="708660"/>
          </a:xfrm>
          <a:prstGeom prst="rect">
            <a:avLst/>
          </a:prstGeom>
          <a:noFill/>
          <a:ln/>
        </p:spPr>
        <p:txBody>
          <a:bodyPr wrap="squar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Gestión Eficiente del Inventario</a:t>
            </a:r>
            <a:endParaRPr lang="en-US" sz="2200" dirty="0"/>
          </a:p>
        </p:txBody>
      </p:sp>
      <p:sp>
        <p:nvSpPr>
          <p:cNvPr id="5" name="Text 2"/>
          <p:cNvSpPr/>
          <p:nvPr/>
        </p:nvSpPr>
        <p:spPr>
          <a:xfrm>
            <a:off x="793790" y="4551283"/>
            <a:ext cx="4120753" cy="1814513"/>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La aplicación permitirá un seguimiento detallado del inventario, registrando automáticamente los productos vendidos, los disponibles en las estanterías y los que deben ser recibidos.</a:t>
            </a:r>
            <a:endParaRPr lang="en-US" sz="1750" dirty="0"/>
          </a:p>
        </p:txBody>
      </p:sp>
      <p:pic>
        <p:nvPicPr>
          <p:cNvPr id="6" name="Image 1" descr="preencoded.png"/>
          <p:cNvPicPr>
            <a:picLocks noChangeAspect="1"/>
          </p:cNvPicPr>
          <p:nvPr/>
        </p:nvPicPr>
        <p:blipFill>
          <a:blip r:embed="rId4"/>
          <a:stretch>
            <a:fillRect/>
          </a:stretch>
        </p:blipFill>
        <p:spPr>
          <a:xfrm>
            <a:off x="5254704" y="2912745"/>
            <a:ext cx="566976" cy="566976"/>
          </a:xfrm>
          <a:prstGeom prst="rect">
            <a:avLst/>
          </a:prstGeom>
        </p:spPr>
      </p:pic>
      <p:sp>
        <p:nvSpPr>
          <p:cNvPr id="7" name="Text 3"/>
          <p:cNvSpPr/>
          <p:nvPr/>
        </p:nvSpPr>
        <p:spPr>
          <a:xfrm>
            <a:off x="5254704" y="3706535"/>
            <a:ext cx="4120872" cy="708660"/>
          </a:xfrm>
          <a:prstGeom prst="rect">
            <a:avLst/>
          </a:prstGeom>
          <a:noFill/>
          <a:ln/>
        </p:spPr>
        <p:txBody>
          <a:bodyPr wrap="squar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Automatización de Procesos</a:t>
            </a:r>
            <a:endParaRPr lang="en-US" sz="2200" dirty="0"/>
          </a:p>
        </p:txBody>
      </p:sp>
      <p:sp>
        <p:nvSpPr>
          <p:cNvPr id="8" name="Text 4"/>
          <p:cNvSpPr/>
          <p:nvPr/>
        </p:nvSpPr>
        <p:spPr>
          <a:xfrm>
            <a:off x="5254704" y="4551283"/>
            <a:ext cx="4120872" cy="1814513"/>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La aplicación automatizará procesos como el registro de ventas, la actualización del inventario y la generación de reportes, facilitando la administración del stock.</a:t>
            </a:r>
            <a:endParaRPr lang="en-US" sz="1750" dirty="0"/>
          </a:p>
        </p:txBody>
      </p:sp>
      <p:pic>
        <p:nvPicPr>
          <p:cNvPr id="9" name="Image 2" descr="preencoded.png"/>
          <p:cNvPicPr>
            <a:picLocks noChangeAspect="1"/>
          </p:cNvPicPr>
          <p:nvPr/>
        </p:nvPicPr>
        <p:blipFill>
          <a:blip r:embed="rId5"/>
          <a:stretch>
            <a:fillRect/>
          </a:stretch>
        </p:blipFill>
        <p:spPr>
          <a:xfrm>
            <a:off x="9715738" y="2912745"/>
            <a:ext cx="566976" cy="566976"/>
          </a:xfrm>
          <a:prstGeom prst="rect">
            <a:avLst/>
          </a:prstGeom>
        </p:spPr>
      </p:pic>
      <p:sp>
        <p:nvSpPr>
          <p:cNvPr id="10" name="Text 5"/>
          <p:cNvSpPr/>
          <p:nvPr/>
        </p:nvSpPr>
        <p:spPr>
          <a:xfrm>
            <a:off x="9715738" y="3706535"/>
            <a:ext cx="4120753" cy="708660"/>
          </a:xfrm>
          <a:prstGeom prst="rect">
            <a:avLst/>
          </a:prstGeom>
          <a:noFill/>
          <a:ln/>
        </p:spPr>
        <p:txBody>
          <a:bodyPr wrap="squar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Mejora de la Experiencia del Usuario</a:t>
            </a:r>
            <a:endParaRPr lang="en-US" sz="2200" dirty="0"/>
          </a:p>
        </p:txBody>
      </p:sp>
      <p:sp>
        <p:nvSpPr>
          <p:cNvPr id="11" name="Text 6"/>
          <p:cNvSpPr/>
          <p:nvPr/>
        </p:nvSpPr>
        <p:spPr>
          <a:xfrm>
            <a:off x="9715738" y="4551283"/>
            <a:ext cx="4120753" cy="1451610"/>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La aplicación ofrecerá una interfaz intuitiva y fácil de usar, tanto para los empleados como para los usuarios que accedan a la aplicación.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719024"/>
            <a:ext cx="5670590" cy="708779"/>
          </a:xfrm>
          <a:prstGeom prst="rect">
            <a:avLst/>
          </a:prstGeom>
          <a:noFill/>
          <a:ln/>
        </p:spPr>
        <p:txBody>
          <a:bodyPr wrap="none" lIns="0" tIns="0" rIns="0" bIns="0" rtlCol="0" anchor="t"/>
          <a:lstStyle/>
          <a:p>
            <a:pPr marL="0" indent="0">
              <a:lnSpc>
                <a:spcPts val="5550"/>
              </a:lnSpc>
              <a:buNone/>
            </a:pPr>
            <a:r>
              <a:rPr lang="en-US" sz="4450" kern="0" spc="-134" dirty="0">
                <a:solidFill>
                  <a:srgbClr val="FFFFFF"/>
                </a:solidFill>
                <a:latin typeface="Roboto Mono Medium" pitchFamily="34" charset="0"/>
                <a:ea typeface="Roboto Mono Medium" pitchFamily="34" charset="-122"/>
                <a:cs typeface="Roboto Mono Medium" pitchFamily="34" charset="-120"/>
              </a:rPr>
              <a:t>Ideas a Defender</a:t>
            </a:r>
            <a:endParaRPr lang="en-US" sz="4450" dirty="0"/>
          </a:p>
        </p:txBody>
      </p:sp>
      <p:pic>
        <p:nvPicPr>
          <p:cNvPr id="3" name="Image 0" descr="preencoded.png"/>
          <p:cNvPicPr>
            <a:picLocks noChangeAspect="1"/>
          </p:cNvPicPr>
          <p:nvPr/>
        </p:nvPicPr>
        <p:blipFill>
          <a:blip r:embed="rId3"/>
          <a:stretch>
            <a:fillRect/>
          </a:stretch>
        </p:blipFill>
        <p:spPr>
          <a:xfrm>
            <a:off x="793790" y="2881432"/>
            <a:ext cx="1134070" cy="1814513"/>
          </a:xfrm>
          <a:prstGeom prst="rect">
            <a:avLst/>
          </a:prstGeom>
        </p:spPr>
      </p:pic>
      <p:sp>
        <p:nvSpPr>
          <p:cNvPr id="4" name="Text 1"/>
          <p:cNvSpPr/>
          <p:nvPr/>
        </p:nvSpPr>
        <p:spPr>
          <a:xfrm>
            <a:off x="2268022" y="3108246"/>
            <a:ext cx="4200168"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Análisis de Requerimientos</a:t>
            </a:r>
            <a:endParaRPr lang="en-US" sz="2200" dirty="0"/>
          </a:p>
        </p:txBody>
      </p:sp>
      <p:sp>
        <p:nvSpPr>
          <p:cNvPr id="5" name="Text 2"/>
          <p:cNvSpPr/>
          <p:nvPr/>
        </p:nvSpPr>
        <p:spPr>
          <a:xfrm>
            <a:off x="2268022" y="3598664"/>
            <a:ext cx="11568589" cy="725805"/>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El proyecto comienza con una fase de análisis de requerimientos en la que se identifican las necesidades específicas tanto del negocio como de los usuarios.</a:t>
            </a:r>
            <a:endParaRPr lang="en-US" sz="1750" dirty="0"/>
          </a:p>
        </p:txBody>
      </p:sp>
      <p:pic>
        <p:nvPicPr>
          <p:cNvPr id="6" name="Image 1" descr="preencoded.png"/>
          <p:cNvPicPr>
            <a:picLocks noChangeAspect="1"/>
          </p:cNvPicPr>
          <p:nvPr/>
        </p:nvPicPr>
        <p:blipFill>
          <a:blip r:embed="rId4"/>
          <a:stretch>
            <a:fillRect/>
          </a:stretch>
        </p:blipFill>
        <p:spPr>
          <a:xfrm>
            <a:off x="793790" y="4695944"/>
            <a:ext cx="1134070" cy="1814513"/>
          </a:xfrm>
          <a:prstGeom prst="rect">
            <a:avLst/>
          </a:prstGeom>
        </p:spPr>
      </p:pic>
      <p:sp>
        <p:nvSpPr>
          <p:cNvPr id="7" name="Text 3"/>
          <p:cNvSpPr/>
          <p:nvPr/>
        </p:nvSpPr>
        <p:spPr>
          <a:xfrm>
            <a:off x="2268022" y="4922758"/>
            <a:ext cx="4684752" cy="354330"/>
          </a:xfrm>
          <a:prstGeom prst="rect">
            <a:avLst/>
          </a:prstGeom>
          <a:noFill/>
          <a:ln/>
        </p:spPr>
        <p:txBody>
          <a:bodyPr wrap="none" lIns="0" tIns="0" rIns="0" bIns="0" rtlCol="0" anchor="t"/>
          <a:lstStyle/>
          <a:p>
            <a:pPr marL="0" indent="0" algn="l">
              <a:lnSpc>
                <a:spcPts val="2750"/>
              </a:lnSpc>
              <a:buNone/>
            </a:pPr>
            <a:r>
              <a:rPr lang="en-US" sz="2200" kern="0" spc="-67" dirty="0">
                <a:solidFill>
                  <a:srgbClr val="E5E0DF"/>
                </a:solidFill>
                <a:latin typeface="Roboto Mono Medium" pitchFamily="34" charset="0"/>
                <a:ea typeface="Roboto Mono Medium" pitchFamily="34" charset="-122"/>
                <a:cs typeface="Roboto Mono Medium" pitchFamily="34" charset="-120"/>
              </a:rPr>
              <a:t>Automatización del Inventario</a:t>
            </a:r>
            <a:endParaRPr lang="en-US" sz="2200" dirty="0"/>
          </a:p>
        </p:txBody>
      </p:sp>
      <p:sp>
        <p:nvSpPr>
          <p:cNvPr id="8" name="Text 4"/>
          <p:cNvSpPr/>
          <p:nvPr/>
        </p:nvSpPr>
        <p:spPr>
          <a:xfrm>
            <a:off x="2268022" y="5413177"/>
            <a:ext cx="11568589" cy="725805"/>
          </a:xfrm>
          <a:prstGeom prst="rect">
            <a:avLst/>
          </a:prstGeom>
          <a:noFill/>
          <a:ln/>
        </p:spPr>
        <p:txBody>
          <a:bodyPr wrap="square" lIns="0" tIns="0" rIns="0" bIns="0" rtlCol="0" anchor="t"/>
          <a:lstStyle/>
          <a:p>
            <a:pPr marL="0" indent="0" algn="l">
              <a:lnSpc>
                <a:spcPts val="2850"/>
              </a:lnSpc>
              <a:buNone/>
            </a:pPr>
            <a:r>
              <a:rPr lang="en-US" sz="1750" kern="0" spc="-18" dirty="0">
                <a:solidFill>
                  <a:srgbClr val="E5E0DF"/>
                </a:solidFill>
                <a:latin typeface="Roboto" pitchFamily="34" charset="0"/>
                <a:ea typeface="Roboto" pitchFamily="34" charset="-122"/>
                <a:cs typeface="Roboto" pitchFamily="34" charset="-120"/>
              </a:rPr>
              <a:t>La aplicación debe permitir un seguimiento detallado del inventario, registrando automáticamente los productos vendidos, los disponibles en las estanterías y los que deben ser recibidos.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621</Words>
  <Application>Microsoft Office PowerPoint</Application>
  <PresentationFormat>Personalizado</PresentationFormat>
  <Paragraphs>49</Paragraphs>
  <Slides>7</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Calibri Light</vt:lpstr>
      <vt:lpstr>Roboto</vt:lpstr>
      <vt:lpstr>Roboto Mono 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G406</cp:lastModifiedBy>
  <cp:revision>2</cp:revision>
  <dcterms:created xsi:type="dcterms:W3CDTF">2025-01-23T13:21:34Z</dcterms:created>
  <dcterms:modified xsi:type="dcterms:W3CDTF">2025-01-23T13:23:05Z</dcterms:modified>
</cp:coreProperties>
</file>