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3" r:id="rId6"/>
    <p:sldId id="270" r:id="rId7"/>
    <p:sldId id="259" r:id="rId8"/>
    <p:sldId id="276" r:id="rId9"/>
    <p:sldId id="277" r:id="rId10"/>
    <p:sldId id="269" r:id="rId11"/>
    <p:sldId id="262" r:id="rId12"/>
    <p:sldId id="260" r:id="rId13"/>
    <p:sldId id="261" r:id="rId14"/>
    <p:sldId id="278" r:id="rId15"/>
    <p:sldId id="281" r:id="rId16"/>
    <p:sldId id="280" r:id="rId17"/>
    <p:sldId id="268" r:id="rId18"/>
    <p:sldId id="266" r:id="rId19"/>
    <p:sldId id="265" r:id="rId20"/>
    <p:sldId id="275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757" autoAdjust="0"/>
    <p:restoredTop sz="94660"/>
  </p:normalViewPr>
  <p:slideViewPr>
    <p:cSldViewPr>
      <p:cViewPr varScale="1">
        <p:scale>
          <a:sx n="95" d="100"/>
          <a:sy n="95" d="100"/>
        </p:scale>
        <p:origin x="-9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Справочник распространенных ошибок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</a:t>
            </a: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Fragenwork</a:t>
            </a: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61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/>
          </a:bodyPr>
          <a:lstStyle/>
          <a:p>
            <a:r>
              <a:rPr lang="en-US" sz="2000" b="1" i="1" dirty="0" smtClean="0">
                <a:solidFill>
                  <a:srgbClr val="7030A0"/>
                </a:solidFill>
              </a:rPr>
              <a:t>[No</a:t>
            </a:r>
            <a:r>
              <a:rPr lang="ru-RU" sz="2000" b="1" i="1" dirty="0" smtClean="0">
                <a:solidFill>
                  <a:srgbClr val="7030A0"/>
                </a:solidFill>
              </a:rPr>
              <a:t> 1</a:t>
            </a:r>
            <a:r>
              <a:rPr lang="en-US" sz="2000" b="1" i="1" dirty="0" smtClean="0">
                <a:solidFill>
                  <a:srgbClr val="7030A0"/>
                </a:solidFill>
              </a:rPr>
              <a:t>] </a:t>
            </a:r>
            <a:r>
              <a:rPr lang="en-US" sz="2000" b="1" i="1" dirty="0" smtClean="0">
                <a:solidFill>
                  <a:srgbClr val="00B050"/>
                </a:solidFill>
              </a:rPr>
              <a:t>Stack Exchange </a:t>
            </a:r>
            <a:r>
              <a:rPr lang="en-US" sz="2000" b="1" i="1" dirty="0" smtClean="0">
                <a:solidFill>
                  <a:srgbClr val="0070C0"/>
                </a:solidFill>
              </a:rPr>
              <a:t>– </a:t>
            </a:r>
            <a:r>
              <a:rPr lang="ru-RU" sz="2000" b="1" i="1" dirty="0" smtClean="0">
                <a:solidFill>
                  <a:srgbClr val="0070C0"/>
                </a:solidFill>
              </a:rPr>
              <a:t>удобное устройство сайта</a:t>
            </a:r>
            <a:r>
              <a:rPr lang="en-US" sz="2000" b="1" i="1" dirty="0" smtClean="0">
                <a:solidFill>
                  <a:srgbClr val="0070C0"/>
                </a:solidFill>
              </a:rPr>
              <a:t>, </a:t>
            </a:r>
            <a:r>
              <a:rPr lang="ru-RU" sz="2000" b="1" i="1" dirty="0" smtClean="0">
                <a:solidFill>
                  <a:srgbClr val="0070C0"/>
                </a:solidFill>
              </a:rPr>
              <a:t>хороший пример для правильной реализации данного проекта</a:t>
            </a:r>
            <a:endParaRPr lang="ru-RU" sz="2000" dirty="0">
              <a:solidFill>
                <a:srgbClr val="0070C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6"/>
            <a:ext cx="6505219" cy="3913212"/>
          </a:xfrm>
        </p:spPr>
      </p:pic>
    </p:spTree>
    <p:extLst>
      <p:ext uri="{BB962C8B-B14F-4D97-AF65-F5344CB8AC3E}">
        <p14:creationId xmlns:p14="http://schemas.microsoft.com/office/powerpoint/2010/main" val="144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b="1" dirty="0" smtClean="0">
                <a:solidFill>
                  <a:srgbClr val="0070C0"/>
                </a:solidFill>
              </a:rPr>
              <a:t>1. Бесплатные разделы. </a:t>
            </a:r>
            <a:r>
              <a:rPr lang="ru-RU" sz="1600" dirty="0" smtClean="0">
                <a:solidFill>
                  <a:srgbClr val="0070C0"/>
                </a:solidFill>
              </a:rPr>
              <a:t>Прибыль от показа рекламы различных компаний-рекламодателей.</a:t>
            </a:r>
          </a:p>
          <a:p>
            <a:pPr marL="68580" indent="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[</a:t>
            </a:r>
            <a:r>
              <a:rPr lang="ru-RU" sz="1600" b="1" dirty="0" smtClean="0">
                <a:solidFill>
                  <a:srgbClr val="00B050"/>
                </a:solidFill>
              </a:rPr>
              <a:t>Подробные гайды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ru-RU" sz="1600" b="1" dirty="0" smtClean="0">
                <a:solidFill>
                  <a:srgbClr val="00B050"/>
                </a:solidFill>
              </a:rPr>
              <a:t>тесты </a:t>
            </a:r>
            <a:r>
              <a:rPr lang="en-US" sz="1600" b="1" dirty="0" smtClean="0">
                <a:solidFill>
                  <a:srgbClr val="00B050"/>
                </a:solidFill>
              </a:rPr>
              <a:t>“</a:t>
            </a:r>
            <a:r>
              <a:rPr lang="ru-RU" sz="1600" b="1" dirty="0" smtClean="0">
                <a:solidFill>
                  <a:srgbClr val="00B050"/>
                </a:solidFill>
              </a:rPr>
              <a:t>проверь себя</a:t>
            </a:r>
            <a:r>
              <a:rPr lang="en-US" sz="1600" b="1" dirty="0" smtClean="0">
                <a:solidFill>
                  <a:srgbClr val="00B050"/>
                </a:solidFill>
              </a:rPr>
              <a:t>”,</a:t>
            </a:r>
            <a:r>
              <a:rPr lang="ru-RU" sz="1600" b="1" dirty="0" smtClean="0">
                <a:solidFill>
                  <a:srgbClr val="00B050"/>
                </a:solidFill>
              </a:rPr>
              <a:t> опросники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ru-RU" sz="1600" b="1" dirty="0" smtClean="0">
                <a:solidFill>
                  <a:srgbClr val="00B050"/>
                </a:solidFill>
              </a:rPr>
              <a:t>предложить гайд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ru-RU" sz="1600" b="1" dirty="0" smtClean="0">
                <a:solidFill>
                  <a:srgbClr val="00B050"/>
                </a:solidFill>
              </a:rPr>
              <a:t>отзывы и рецензии</a:t>
            </a:r>
            <a:r>
              <a:rPr lang="en-US" sz="1600" b="1" dirty="0" smtClean="0">
                <a:solidFill>
                  <a:srgbClr val="00B050"/>
                </a:solidFill>
              </a:rPr>
              <a:t>]</a:t>
            </a:r>
            <a:endParaRPr lang="ru-RU" sz="1600" b="1" dirty="0" smtClean="0">
              <a:solidFill>
                <a:srgbClr val="00B050"/>
              </a:solidFill>
            </a:endParaRPr>
          </a:p>
          <a:p>
            <a:pPr marL="68580" indent="0">
              <a:buNone/>
            </a:pPr>
            <a:endParaRPr lang="ru-RU" sz="1600" dirty="0" smtClean="0">
              <a:solidFill>
                <a:srgbClr val="0070C0"/>
              </a:solidFill>
            </a:endParaRPr>
          </a:p>
          <a:p>
            <a:r>
              <a:rPr lang="ru-RU" sz="1600" b="1" dirty="0" smtClean="0">
                <a:solidFill>
                  <a:srgbClr val="0070C0"/>
                </a:solidFill>
              </a:rPr>
              <a:t>2. Платные разделы. </a:t>
            </a:r>
            <a:r>
              <a:rPr lang="ru-RU" sz="1600" dirty="0" smtClean="0">
                <a:solidFill>
                  <a:srgbClr val="0070C0"/>
                </a:solidFill>
              </a:rPr>
              <a:t>Премиум-разделы за оплату с самыми необычными и важными темами</a:t>
            </a:r>
            <a:r>
              <a:rPr lang="en-US" sz="1600" dirty="0" smtClean="0">
                <a:solidFill>
                  <a:srgbClr val="0070C0"/>
                </a:solidFill>
              </a:rPr>
              <a:t>. 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[</a:t>
            </a:r>
            <a:r>
              <a:rPr lang="ru-RU" sz="1600" b="1" dirty="0" smtClean="0">
                <a:solidFill>
                  <a:srgbClr val="00B050"/>
                </a:solidFill>
              </a:rPr>
              <a:t>Детальные углубленные премиальные тесты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ru-RU" sz="1600" b="1" dirty="0" smtClean="0">
                <a:solidFill>
                  <a:srgbClr val="00B050"/>
                </a:solidFill>
              </a:rPr>
              <a:t>написание своих гайдов с показом своей рекламой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ru-RU" sz="1600" b="1" dirty="0" smtClean="0">
                <a:solidFill>
                  <a:srgbClr val="00B050"/>
                </a:solidFill>
              </a:rPr>
              <a:t>единичная аренда одного раздела сайта для рекламы компании по благоприятной имиджу и теме проекта тематике – кино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ru-RU" sz="1600" b="1" dirty="0" smtClean="0">
                <a:solidFill>
                  <a:srgbClr val="00B050"/>
                </a:solidFill>
              </a:rPr>
              <a:t>кулинария</a:t>
            </a:r>
            <a:r>
              <a:rPr lang="en-US" sz="1600" b="1" dirty="0" smtClean="0">
                <a:solidFill>
                  <a:srgbClr val="00B050"/>
                </a:solidFill>
              </a:rPr>
              <a:t>,</a:t>
            </a:r>
            <a:r>
              <a:rPr lang="ru-RU" sz="1600" b="1" dirty="0" smtClean="0">
                <a:solidFill>
                  <a:srgbClr val="00B050"/>
                </a:solidFill>
              </a:rPr>
              <a:t> литература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ru-RU" sz="1600" b="1" dirty="0" smtClean="0">
                <a:solidFill>
                  <a:srgbClr val="00B050"/>
                </a:solidFill>
              </a:rPr>
              <a:t>авторский подраздел</a:t>
            </a:r>
            <a:r>
              <a:rPr lang="en-US" sz="1600" b="1" dirty="0" smtClean="0">
                <a:solidFill>
                  <a:srgbClr val="00B050"/>
                </a:solidFill>
              </a:rPr>
              <a:t>]</a:t>
            </a:r>
            <a:endParaRPr lang="ru-RU" sz="1600" b="1" dirty="0" smtClean="0">
              <a:solidFill>
                <a:srgbClr val="00B050"/>
              </a:solidFill>
            </a:endParaRPr>
          </a:p>
          <a:p>
            <a:pPr marL="68580" indent="0">
              <a:buNone/>
            </a:pPr>
            <a:r>
              <a:rPr lang="ru-RU" sz="1600" dirty="0" smtClean="0">
                <a:solidFill>
                  <a:srgbClr val="00B050"/>
                </a:solidFill>
              </a:rPr>
              <a:t> </a:t>
            </a:r>
          </a:p>
          <a:p>
            <a:pPr marL="68580" indent="0">
              <a:buNone/>
            </a:pPr>
            <a:endParaRPr lang="ru-RU" sz="1600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endParaRPr lang="ru-RU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6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моменты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1366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ru-RU" sz="1600" dirty="0" smtClean="0">
                <a:solidFill>
                  <a:srgbClr val="0070C0"/>
                </a:solidFill>
              </a:rPr>
              <a:t>✔</a:t>
            </a:r>
            <a:r>
              <a:rPr lang="en-US" sz="1600" dirty="0" smtClean="0">
                <a:solidFill>
                  <a:srgbClr val="0070C0"/>
                </a:solidFill>
              </a:rPr>
              <a:t>) </a:t>
            </a:r>
            <a:r>
              <a:rPr lang="ru-RU" sz="1600" dirty="0" smtClean="0">
                <a:solidFill>
                  <a:srgbClr val="0070C0"/>
                </a:solidFill>
              </a:rPr>
              <a:t>Проект </a:t>
            </a:r>
            <a:r>
              <a:rPr lang="ru-RU" sz="1600" dirty="0">
                <a:solidFill>
                  <a:srgbClr val="0070C0"/>
                </a:solidFill>
              </a:rPr>
              <a:t>ориентирован на </a:t>
            </a:r>
            <a:r>
              <a:rPr lang="ru-RU" sz="1600" b="1" dirty="0">
                <a:solidFill>
                  <a:srgbClr val="00B050"/>
                </a:solidFill>
              </a:rPr>
              <a:t>широкую аудиторию</a:t>
            </a:r>
            <a:r>
              <a:rPr lang="ru-RU" sz="1600" dirty="0">
                <a:solidFill>
                  <a:srgbClr val="0070C0"/>
                </a:solidFill>
              </a:rPr>
              <a:t> с разными устройствами </a:t>
            </a:r>
            <a:r>
              <a:rPr lang="ru-RU" sz="1600" b="1" dirty="0">
                <a:solidFill>
                  <a:srgbClr val="7030A0"/>
                </a:solidFill>
              </a:rPr>
              <a:t>(ПК, планшеты, смартфоны</a:t>
            </a:r>
            <a:r>
              <a:rPr lang="ru-RU" sz="1600" b="1" dirty="0" smtClean="0">
                <a:solidFill>
                  <a:srgbClr val="7030A0"/>
                </a:solidFill>
              </a:rPr>
              <a:t>).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ru-RU" sz="1600" dirty="0" smtClean="0">
                <a:solidFill>
                  <a:srgbClr val="0070C0"/>
                </a:solidFill>
              </a:rPr>
              <a:t>✔</a:t>
            </a:r>
            <a:r>
              <a:rPr lang="en-US" sz="1600" dirty="0" smtClean="0">
                <a:solidFill>
                  <a:srgbClr val="0070C0"/>
                </a:solidFill>
              </a:rPr>
              <a:t>)</a:t>
            </a:r>
            <a:r>
              <a:rPr lang="ru-RU" sz="1600" dirty="0" smtClean="0">
                <a:solidFill>
                  <a:srgbClr val="0070C0"/>
                </a:solidFill>
              </a:rPr>
              <a:t> Необходимо </a:t>
            </a:r>
            <a:r>
              <a:rPr lang="ru-RU" sz="1600" b="1" dirty="0">
                <a:solidFill>
                  <a:srgbClr val="00B050"/>
                </a:solidFill>
              </a:rPr>
              <a:t>удобство доступа</a:t>
            </a:r>
            <a:r>
              <a:rPr lang="ru-RU" sz="1600" dirty="0">
                <a:solidFill>
                  <a:srgbClr val="0070C0"/>
                </a:solidFill>
              </a:rPr>
              <a:t> без необходимости </a:t>
            </a:r>
            <a:r>
              <a:rPr lang="ru-RU" sz="1600" b="1" dirty="0">
                <a:solidFill>
                  <a:srgbClr val="7030A0"/>
                </a:solidFill>
              </a:rPr>
              <a:t>скачивать приложение</a:t>
            </a:r>
            <a:r>
              <a:rPr lang="ru-RU" sz="1600" b="1" dirty="0" smtClean="0">
                <a:solidFill>
                  <a:srgbClr val="7030A0"/>
                </a:solidFill>
              </a:rPr>
              <a:t>.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ru-RU" sz="1600" dirty="0" smtClean="0">
                <a:solidFill>
                  <a:srgbClr val="0070C0"/>
                </a:solidFill>
              </a:rPr>
              <a:t>✔</a:t>
            </a:r>
            <a:r>
              <a:rPr lang="en-US" sz="1600" dirty="0" smtClean="0">
                <a:solidFill>
                  <a:srgbClr val="0070C0"/>
                </a:solidFill>
              </a:rPr>
              <a:t>)</a:t>
            </a:r>
            <a:r>
              <a:rPr lang="ru-RU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>
                <a:solidFill>
                  <a:srgbClr val="0070C0"/>
                </a:solidFill>
              </a:rPr>
              <a:t>Важна </a:t>
            </a:r>
            <a:r>
              <a:rPr lang="ru-RU" sz="1600" b="1" dirty="0">
                <a:solidFill>
                  <a:srgbClr val="00B050"/>
                </a:solidFill>
              </a:rPr>
              <a:t>SEO-оптимизация</a:t>
            </a:r>
            <a:r>
              <a:rPr lang="ru-RU" sz="1600" dirty="0">
                <a:solidFill>
                  <a:srgbClr val="0070C0"/>
                </a:solidFill>
              </a:rPr>
              <a:t> для привлечения пользователей через </a:t>
            </a:r>
            <a:r>
              <a:rPr lang="ru-RU" sz="1600" b="1" dirty="0">
                <a:solidFill>
                  <a:srgbClr val="7030A0"/>
                </a:solidFill>
              </a:rPr>
              <a:t>поисковые системы</a:t>
            </a:r>
            <a:r>
              <a:rPr lang="ru-RU" sz="16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ru-RU" sz="1600" dirty="0" smtClean="0">
                <a:solidFill>
                  <a:srgbClr val="0070C0"/>
                </a:solidFill>
              </a:rPr>
              <a:t>✔</a:t>
            </a:r>
            <a:r>
              <a:rPr lang="en-US" sz="1600" dirty="0" smtClean="0">
                <a:solidFill>
                  <a:srgbClr val="0070C0"/>
                </a:solidFill>
              </a:rPr>
              <a:t>) </a:t>
            </a:r>
            <a:r>
              <a:rPr lang="ru-RU" sz="1600" dirty="0" smtClean="0">
                <a:solidFill>
                  <a:srgbClr val="0070C0"/>
                </a:solidFill>
              </a:rPr>
              <a:t>Проще в </a:t>
            </a:r>
            <a:r>
              <a:rPr lang="ru-RU" sz="1600" b="1" dirty="0" smtClean="0">
                <a:solidFill>
                  <a:srgbClr val="00B050"/>
                </a:solidFill>
              </a:rPr>
              <a:t>создании и управлении </a:t>
            </a:r>
            <a:r>
              <a:rPr lang="ru-RU" sz="1600" b="1" dirty="0" smtClean="0">
                <a:solidFill>
                  <a:srgbClr val="7030A0"/>
                </a:solidFill>
              </a:rPr>
              <a:t>проектом</a:t>
            </a:r>
            <a:r>
              <a:rPr lang="ru-RU" sz="16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ru-RU" sz="1600" dirty="0" smtClean="0">
                <a:solidFill>
                  <a:srgbClr val="0070C0"/>
                </a:solidFill>
              </a:rPr>
              <a:t>✔</a:t>
            </a:r>
            <a:r>
              <a:rPr lang="en-US" sz="1600" dirty="0" smtClean="0">
                <a:solidFill>
                  <a:srgbClr val="0070C0"/>
                </a:solidFill>
              </a:rPr>
              <a:t>)</a:t>
            </a:r>
            <a:r>
              <a:rPr lang="ru-RU" sz="1600" dirty="0" smtClean="0">
                <a:solidFill>
                  <a:srgbClr val="0070C0"/>
                </a:solidFill>
              </a:rPr>
              <a:t> Дает множество </a:t>
            </a:r>
            <a:r>
              <a:rPr lang="ru-RU" sz="1600" b="1" dirty="0" smtClean="0">
                <a:solidFill>
                  <a:srgbClr val="00B050"/>
                </a:solidFill>
              </a:rPr>
              <a:t>возможностей</a:t>
            </a:r>
            <a:r>
              <a:rPr lang="ru-RU" sz="1600" dirty="0" smtClean="0">
                <a:solidFill>
                  <a:srgbClr val="0070C0"/>
                </a:solidFill>
              </a:rPr>
              <a:t> для дополнительных </a:t>
            </a:r>
            <a:r>
              <a:rPr lang="ru-RU" sz="1600" b="1" dirty="0" smtClean="0">
                <a:solidFill>
                  <a:srgbClr val="7030A0"/>
                </a:solidFill>
              </a:rPr>
              <a:t>фишек и нововведений</a:t>
            </a:r>
            <a:r>
              <a:rPr lang="en-US" sz="1600" b="1" dirty="0" smtClean="0">
                <a:solidFill>
                  <a:srgbClr val="7030A0"/>
                </a:solidFill>
              </a:rPr>
              <a:t>, </a:t>
            </a:r>
            <a:r>
              <a:rPr lang="ru-RU" sz="1600" b="1" dirty="0" smtClean="0">
                <a:solidFill>
                  <a:srgbClr val="7030A0"/>
                </a:solidFill>
              </a:rPr>
              <a:t>простое управление проектом</a:t>
            </a:r>
            <a:r>
              <a:rPr lang="ru-RU" sz="1600" dirty="0" smtClean="0">
                <a:solidFill>
                  <a:srgbClr val="0070C0"/>
                </a:solidFill>
              </a:rPr>
              <a:t>.</a:t>
            </a:r>
            <a:endParaRPr lang="en-US" sz="1600" dirty="0" smtClean="0">
              <a:solidFill>
                <a:srgbClr val="0070C0"/>
              </a:solidFill>
            </a:endParaRPr>
          </a:p>
          <a:p>
            <a:endParaRPr lang="ru-RU" sz="1600" dirty="0"/>
          </a:p>
          <a:p>
            <a:endParaRPr lang="ru-RU" sz="1600" b="1" dirty="0" smtClean="0"/>
          </a:p>
          <a:p>
            <a:pPr marL="68580" indent="0">
              <a:buNone/>
            </a:pPr>
            <a:r>
              <a:rPr lang="ru-RU" sz="1600" b="1" dirty="0"/>
              <a:t> </a:t>
            </a:r>
            <a:endParaRPr lang="ru-RU" sz="1600" b="1" dirty="0" smtClean="0"/>
          </a:p>
          <a:p>
            <a:pPr marL="68580" indent="0">
              <a:buNone/>
            </a:pPr>
            <a:r>
              <a:rPr lang="ru-RU" sz="1600" b="1" dirty="0" smtClean="0">
                <a:solidFill>
                  <a:srgbClr val="00B050"/>
                </a:solidFill>
              </a:rPr>
              <a:t>Веб-сайт </a:t>
            </a:r>
            <a:r>
              <a:rPr lang="en-US" sz="1600" b="1" dirty="0" smtClean="0">
                <a:solidFill>
                  <a:srgbClr val="00B050"/>
                </a:solidFill>
              </a:rPr>
              <a:t>vs </a:t>
            </a:r>
            <a:r>
              <a:rPr lang="ru-RU" sz="1600" b="1" dirty="0" smtClean="0">
                <a:solidFill>
                  <a:srgbClr val="00B050"/>
                </a:solidFill>
              </a:rPr>
              <a:t>приложение. </a:t>
            </a:r>
            <a:r>
              <a:rPr lang="en-US" sz="1600" b="1" dirty="0" smtClean="0">
                <a:sym typeface="Wingdings" panose="05000000000000000000" pitchFamily="2" charset="2"/>
              </a:rPr>
              <a:t></a:t>
            </a:r>
            <a:r>
              <a:rPr lang="en-US" sz="1600" b="1" dirty="0">
                <a:sym typeface="Wingdings" panose="05000000000000000000" pitchFamily="2" charset="2"/>
              </a:rPr>
              <a:t> </a:t>
            </a:r>
            <a:r>
              <a:rPr lang="ru-RU" sz="1600" b="1" dirty="0" smtClean="0">
                <a:solidFill>
                  <a:srgbClr val="0070C0"/>
                </a:solidFill>
              </a:rPr>
              <a:t>Веб-сайт</a:t>
            </a:r>
            <a:r>
              <a:rPr lang="ru-RU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[</a:t>
            </a:r>
            <a:r>
              <a:rPr lang="ru-RU" sz="1600" dirty="0" smtClean="0"/>
              <a:t>✔</a:t>
            </a:r>
            <a:r>
              <a:rPr lang="en-US" sz="1600" dirty="0" smtClean="0"/>
              <a:t>]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246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85668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ru-RU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реализовать</a:t>
            </a:r>
            <a:r>
              <a:rPr lang="ru-RU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68580" indent="0">
              <a:buNone/>
            </a:pPr>
            <a:endParaRPr lang="ru-RU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200" b="1" dirty="0">
                <a:solidFill>
                  <a:srgbClr val="0070C0"/>
                </a:solidFill>
              </a:rPr>
              <a:t>Главная страница:</a:t>
            </a:r>
            <a:r>
              <a:rPr lang="ru-RU" sz="2200" dirty="0">
                <a:solidFill>
                  <a:srgbClr val="0070C0"/>
                </a:solidFill>
              </a:rPr>
              <a:t> Поиск, популярные категории ошибок, рекомендованные статьи.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Категории ошибок:</a:t>
            </a:r>
            <a:r>
              <a:rPr lang="ru-RU" sz="2200" dirty="0">
                <a:solidFill>
                  <a:srgbClr val="0070C0"/>
                </a:solidFill>
              </a:rPr>
              <a:t> Разделение на сферы (грамматика, программирование, дизайн и т. д.).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Карточка ошибки:</a:t>
            </a:r>
            <a:r>
              <a:rPr lang="ru-RU" sz="2200" dirty="0">
                <a:solidFill>
                  <a:srgbClr val="0070C0"/>
                </a:solidFill>
              </a:rPr>
              <a:t> Описание ошибки, примеры, способы исправления.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Форум / комментарии:</a:t>
            </a:r>
            <a:r>
              <a:rPr lang="ru-RU" sz="2200" dirty="0">
                <a:solidFill>
                  <a:srgbClr val="0070C0"/>
                </a:solidFill>
              </a:rPr>
              <a:t> Возможность обсуждать ошибки, задавать вопросы.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Интерактивные тесты:</a:t>
            </a:r>
            <a:r>
              <a:rPr lang="ru-RU" sz="2200" dirty="0">
                <a:solidFill>
                  <a:srgbClr val="0070C0"/>
                </a:solidFill>
              </a:rPr>
              <a:t> Проверка знаний пользователей</a:t>
            </a:r>
            <a:r>
              <a:rPr lang="ru-RU" sz="2200" dirty="0" smtClean="0">
                <a:solidFill>
                  <a:srgbClr val="0070C0"/>
                </a:solidFill>
              </a:rPr>
              <a:t>.</a:t>
            </a:r>
            <a:endParaRPr lang="en-US" sz="2200" dirty="0" smtClean="0">
              <a:solidFill>
                <a:srgbClr val="0070C0"/>
              </a:solidFill>
            </a:endParaRPr>
          </a:p>
          <a:p>
            <a:r>
              <a:rPr lang="ru-RU" sz="2200" b="1" dirty="0" smtClean="0">
                <a:solidFill>
                  <a:srgbClr val="0070C0"/>
                </a:solidFill>
              </a:rPr>
              <a:t>Вставки цитат: </a:t>
            </a:r>
            <a:r>
              <a:rPr lang="ru-RU" sz="2200" dirty="0" smtClean="0">
                <a:solidFill>
                  <a:srgbClr val="0070C0"/>
                </a:solidFill>
              </a:rPr>
              <a:t>развлекательная вставка цитата по тематике после прохождения теста</a:t>
            </a:r>
            <a:r>
              <a:rPr lang="en-US" sz="2200" dirty="0" smtClean="0">
                <a:solidFill>
                  <a:srgbClr val="0070C0"/>
                </a:solidFill>
              </a:rPr>
              <a:t>/</a:t>
            </a:r>
            <a:r>
              <a:rPr lang="ru-RU" sz="2200" dirty="0" smtClean="0">
                <a:solidFill>
                  <a:srgbClr val="0070C0"/>
                </a:solidFill>
              </a:rPr>
              <a:t>прочтения статьи</a:t>
            </a:r>
            <a:r>
              <a:rPr lang="ru-RU" sz="2200" dirty="0">
                <a:solidFill>
                  <a:srgbClr val="0070C0"/>
                </a:solidFill>
              </a:rPr>
              <a:t> </a:t>
            </a:r>
            <a:r>
              <a:rPr lang="ru-RU" sz="2200" dirty="0" smtClean="0">
                <a:solidFill>
                  <a:srgbClr val="0070C0"/>
                </a:solidFill>
              </a:rPr>
              <a:t>в развлекательных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ru-RU" sz="2200" dirty="0" smtClean="0">
                <a:solidFill>
                  <a:srgbClr val="0070C0"/>
                </a:solidFill>
              </a:rPr>
              <a:t>или ироничных целях.</a:t>
            </a:r>
            <a:endParaRPr lang="ru-RU" sz="2200" dirty="0">
              <a:solidFill>
                <a:srgbClr val="0070C0"/>
              </a:solidFill>
            </a:endParaRP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Маркетинг и продвижение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1600" b="1" dirty="0" smtClean="0"/>
              <a:t>Продвижение в социальных сетях: </a:t>
            </a:r>
            <a:r>
              <a:rPr lang="en-US" sz="1600" dirty="0" smtClean="0"/>
              <a:t>VK, Youtube, Rutube, Facebook, Instagram, Twitter, TikTok </a:t>
            </a:r>
            <a:r>
              <a:rPr lang="ru-RU" sz="1600" dirty="0" smtClean="0"/>
              <a:t>и многие другие.</a:t>
            </a:r>
          </a:p>
          <a:p>
            <a:pPr marL="68580" indent="0">
              <a:buNone/>
            </a:pPr>
            <a:r>
              <a:rPr lang="ru-RU" sz="1600" b="1" dirty="0" smtClean="0"/>
              <a:t>Покупка рекламы у ютуберов и в ВК группах:  </a:t>
            </a:r>
            <a:r>
              <a:rPr lang="ru-RU" sz="1600" dirty="0" smtClean="0"/>
              <a:t>Для выхода на отечественный рынок.</a:t>
            </a:r>
            <a:endParaRPr lang="ru-RU" sz="1600" b="1" dirty="0" smtClean="0"/>
          </a:p>
          <a:p>
            <a:pPr marL="68580" indent="0">
              <a:buNone/>
            </a:pPr>
            <a:r>
              <a:rPr lang="ru-RU" sz="1600" b="1" dirty="0" smtClean="0"/>
              <a:t>Покупка рекламы на специализированных сайтах: </a:t>
            </a:r>
            <a:r>
              <a:rPr lang="ru-RU" sz="1600" dirty="0" smtClean="0"/>
              <a:t>Дальнейшее точечное расширение аудитории.</a:t>
            </a:r>
          </a:p>
          <a:p>
            <a:pPr marL="68580" indent="0">
              <a:buNone/>
            </a:pPr>
            <a:r>
              <a:rPr lang="ru-RU" sz="1600" b="1" dirty="0" smtClean="0"/>
              <a:t>Взаимодействие с организациями: </a:t>
            </a:r>
            <a:r>
              <a:rPr lang="ru-RU" sz="1600" dirty="0" smtClean="0"/>
              <a:t>Партнерство с государственными организациями и частными предприятиями.</a:t>
            </a:r>
            <a:endParaRPr lang="ru-RU" sz="1600" b="1" dirty="0" smtClean="0"/>
          </a:p>
          <a:p>
            <a:pPr marL="68580" indent="0">
              <a:buNone/>
            </a:pP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61720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908720"/>
            <a:ext cx="7024744" cy="1143000"/>
          </a:xfrm>
        </p:spPr>
        <p:txBody>
          <a:bodyPr/>
          <a:lstStyle/>
          <a:p>
            <a:r>
              <a:rPr lang="ru-RU" dirty="0"/>
              <a:t>Размер рынка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ru-RU" b="1" dirty="0" smtClean="0"/>
          </a:p>
          <a:p>
            <a:pPr marL="68580" indent="0">
              <a:buNone/>
            </a:pPr>
            <a:r>
              <a:rPr lang="en-US" b="1" dirty="0" smtClean="0"/>
              <a:t>✅ </a:t>
            </a:r>
            <a:r>
              <a:rPr lang="ru-RU" b="1" dirty="0"/>
              <a:t>Общий рынок </a:t>
            </a:r>
            <a:r>
              <a:rPr lang="ru-RU" b="1" dirty="0" smtClean="0"/>
              <a:t>- </a:t>
            </a:r>
            <a:r>
              <a:rPr lang="ru-RU" dirty="0"/>
              <a:t>$400 млрд в год</a:t>
            </a:r>
            <a:endParaRPr lang="ru-RU" b="1" dirty="0" smtClean="0"/>
          </a:p>
          <a:p>
            <a:pPr marL="68580" indent="0">
              <a:buNone/>
            </a:pPr>
            <a:r>
              <a:rPr lang="ru-RU" sz="1000" dirty="0" smtClean="0"/>
              <a:t>(</a:t>
            </a:r>
            <a:r>
              <a:rPr lang="en-US" sz="1000" dirty="0"/>
              <a:t>TAM – Total Addressable Market</a:t>
            </a:r>
            <a:r>
              <a:rPr lang="en-US" sz="1000" dirty="0" smtClean="0"/>
              <a:t>)</a:t>
            </a:r>
            <a:endParaRPr lang="ru-RU" sz="1000" dirty="0" smtClean="0"/>
          </a:p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✅ </a:t>
            </a:r>
            <a:r>
              <a:rPr lang="ru-RU" b="1" dirty="0"/>
              <a:t>Доступный рынок </a:t>
            </a:r>
            <a:r>
              <a:rPr lang="ru-RU" b="1" dirty="0" smtClean="0"/>
              <a:t>- </a:t>
            </a:r>
            <a:r>
              <a:rPr lang="ru-RU" dirty="0" smtClean="0"/>
              <a:t>$</a:t>
            </a:r>
            <a:r>
              <a:rPr lang="en-US" dirty="0" smtClean="0"/>
              <a:t>50 </a:t>
            </a:r>
            <a:r>
              <a:rPr lang="ru-RU" dirty="0" smtClean="0"/>
              <a:t>млн </a:t>
            </a:r>
            <a:r>
              <a:rPr lang="ru-RU" dirty="0"/>
              <a:t>в год</a:t>
            </a:r>
            <a:endParaRPr lang="ru-RU" b="1" dirty="0" smtClean="0"/>
          </a:p>
          <a:p>
            <a:pPr marL="68580" indent="0">
              <a:buNone/>
            </a:pPr>
            <a:r>
              <a:rPr lang="ru-RU" sz="1000" dirty="0" smtClean="0"/>
              <a:t>(</a:t>
            </a:r>
            <a:r>
              <a:rPr lang="en-US" sz="1000" dirty="0"/>
              <a:t>SAM – Serviceable Available Market</a:t>
            </a:r>
            <a:r>
              <a:rPr lang="en-US" sz="1000" dirty="0" smtClean="0"/>
              <a:t>)</a:t>
            </a:r>
            <a:endParaRPr lang="ru-RU" sz="1000" dirty="0" smtClean="0"/>
          </a:p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✅ </a:t>
            </a:r>
            <a:r>
              <a:rPr lang="ru-RU" b="1" dirty="0"/>
              <a:t>Реальный рынок </a:t>
            </a:r>
            <a:r>
              <a:rPr lang="ru-RU" b="1" dirty="0" smtClean="0"/>
              <a:t>- </a:t>
            </a:r>
            <a:r>
              <a:rPr lang="ru-RU" dirty="0" smtClean="0"/>
              <a:t>$</a:t>
            </a:r>
            <a:r>
              <a:rPr lang="en-US" dirty="0" smtClean="0"/>
              <a:t>300</a:t>
            </a:r>
            <a:r>
              <a:rPr lang="ru-RU" dirty="0" smtClean="0"/>
              <a:t> тыс </a:t>
            </a:r>
            <a:r>
              <a:rPr lang="ru-RU" dirty="0"/>
              <a:t>в год</a:t>
            </a:r>
            <a:endParaRPr lang="ru-RU" b="1" dirty="0" smtClean="0"/>
          </a:p>
          <a:p>
            <a:pPr marL="68580" indent="0">
              <a:buNone/>
            </a:pPr>
            <a:r>
              <a:rPr lang="ru-RU" sz="1000" dirty="0" smtClean="0"/>
              <a:t>(</a:t>
            </a:r>
            <a:r>
              <a:rPr lang="en-US" sz="1000" dirty="0"/>
              <a:t>SOM – Serviceable Obtainable Market)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72468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1143000"/>
          </a:xfrm>
        </p:spPr>
        <p:txBody>
          <a:bodyPr/>
          <a:lstStyle/>
          <a:p>
            <a:r>
              <a:rPr lang="ru-RU" dirty="0" smtClean="0"/>
              <a:t>Бюджет и расходы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13660"/>
          </a:xfrm>
        </p:spPr>
        <p:txBody>
          <a:bodyPr>
            <a:normAutofit/>
          </a:bodyPr>
          <a:lstStyle/>
          <a:p>
            <a:r>
              <a:rPr lang="ru-RU" sz="2000" b="1" dirty="0"/>
              <a:t>Разработка и </a:t>
            </a:r>
            <a:r>
              <a:rPr lang="ru-RU" sz="2000" b="1" dirty="0" smtClean="0"/>
              <a:t>дизайн </a:t>
            </a:r>
            <a:r>
              <a:rPr lang="en-US" sz="2000" b="1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$0-$10</a:t>
            </a:r>
            <a:r>
              <a:rPr lang="ru-RU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>
                <a:solidFill>
                  <a:srgbClr val="0070C0"/>
                </a:solidFill>
              </a:rPr>
              <a:t>/</a:t>
            </a:r>
            <a:r>
              <a:rPr lang="ru-RU" sz="2000" dirty="0" smtClean="0">
                <a:solidFill>
                  <a:srgbClr val="0070C0"/>
                </a:solidFill>
              </a:rPr>
              <a:t>месяц</a:t>
            </a:r>
            <a:endParaRPr lang="ru-RU" sz="1500" b="1" dirty="0">
              <a:solidFill>
                <a:srgbClr val="0070C0"/>
              </a:solidFill>
            </a:endParaRPr>
          </a:p>
          <a:p>
            <a:r>
              <a:rPr lang="ru-RU" sz="2000" b="1" dirty="0" smtClean="0"/>
              <a:t>Хостинг </a:t>
            </a:r>
            <a:r>
              <a:rPr lang="ru-RU" sz="2000" b="1" dirty="0"/>
              <a:t>и </a:t>
            </a:r>
            <a:r>
              <a:rPr lang="ru-RU" sz="2000" b="1" dirty="0" smtClean="0"/>
              <a:t>серверы – </a:t>
            </a:r>
            <a:r>
              <a:rPr lang="en-US" sz="2000" dirty="0" smtClean="0">
                <a:solidFill>
                  <a:srgbClr val="0070C0"/>
                </a:solidFill>
              </a:rPr>
              <a:t>$</a:t>
            </a:r>
            <a:r>
              <a:rPr lang="ru-RU" sz="2000" dirty="0" smtClean="0">
                <a:solidFill>
                  <a:srgbClr val="0070C0"/>
                </a:solidFill>
              </a:rPr>
              <a:t>20</a:t>
            </a:r>
            <a:r>
              <a:rPr lang="en-US" sz="2000" dirty="0" smtClean="0">
                <a:solidFill>
                  <a:srgbClr val="0070C0"/>
                </a:solidFill>
              </a:rPr>
              <a:t>-$</a:t>
            </a:r>
            <a:r>
              <a:rPr lang="ru-RU" sz="2000" dirty="0" smtClean="0">
                <a:solidFill>
                  <a:srgbClr val="0070C0"/>
                </a:solidFill>
              </a:rPr>
              <a:t>4</a:t>
            </a:r>
            <a:r>
              <a:rPr lang="en-US" sz="2000" dirty="0" smtClean="0">
                <a:solidFill>
                  <a:srgbClr val="0070C0"/>
                </a:solidFill>
              </a:rPr>
              <a:t>00/</a:t>
            </a:r>
            <a:r>
              <a:rPr lang="ru-RU" sz="2000" dirty="0" smtClean="0">
                <a:solidFill>
                  <a:srgbClr val="0070C0"/>
                </a:solidFill>
              </a:rPr>
              <a:t>месяц</a:t>
            </a:r>
          </a:p>
          <a:p>
            <a:r>
              <a:rPr lang="ru-RU" sz="2000" b="1" dirty="0" smtClean="0"/>
              <a:t>Безопасность </a:t>
            </a:r>
            <a:r>
              <a:rPr lang="ru-RU" sz="2000" b="1" dirty="0"/>
              <a:t>и </a:t>
            </a:r>
            <a:r>
              <a:rPr lang="ru-RU" sz="2000" b="1" dirty="0" smtClean="0"/>
              <a:t>поддержка - </a:t>
            </a:r>
            <a:r>
              <a:rPr lang="en-US" sz="2000" dirty="0" smtClean="0">
                <a:solidFill>
                  <a:srgbClr val="0070C0"/>
                </a:solidFill>
              </a:rPr>
              <a:t>$</a:t>
            </a:r>
            <a:r>
              <a:rPr lang="ru-RU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>
                <a:solidFill>
                  <a:srgbClr val="0070C0"/>
                </a:solidFill>
              </a:rPr>
              <a:t>00-$</a:t>
            </a:r>
            <a:r>
              <a:rPr lang="ru-RU" sz="2000" dirty="0">
                <a:solidFill>
                  <a:srgbClr val="0070C0"/>
                </a:solidFill>
              </a:rPr>
              <a:t>5</a:t>
            </a:r>
            <a:r>
              <a:rPr lang="en-US" sz="2000" dirty="0" smtClean="0">
                <a:solidFill>
                  <a:srgbClr val="0070C0"/>
                </a:solidFill>
              </a:rPr>
              <a:t>00/</a:t>
            </a:r>
            <a:r>
              <a:rPr lang="ru-RU" sz="2000" dirty="0" smtClean="0">
                <a:solidFill>
                  <a:srgbClr val="0070C0"/>
                </a:solidFill>
              </a:rPr>
              <a:t>месяц</a:t>
            </a:r>
            <a:endParaRPr lang="ru-RU" sz="2000" b="1" dirty="0"/>
          </a:p>
          <a:p>
            <a:r>
              <a:rPr lang="ru-RU" sz="2000" b="1" dirty="0" smtClean="0"/>
              <a:t>Маркетинг </a:t>
            </a:r>
            <a:r>
              <a:rPr lang="ru-RU" sz="2000" b="1" dirty="0"/>
              <a:t>и </a:t>
            </a:r>
            <a:r>
              <a:rPr lang="ru-RU" sz="2000" b="1" dirty="0" smtClean="0"/>
              <a:t>продвижение - </a:t>
            </a:r>
            <a:r>
              <a:rPr lang="en-US" sz="2000" dirty="0" smtClean="0">
                <a:solidFill>
                  <a:srgbClr val="0070C0"/>
                </a:solidFill>
              </a:rPr>
              <a:t>$</a:t>
            </a:r>
            <a:r>
              <a:rPr lang="ru-RU" sz="2000" dirty="0" smtClean="0">
                <a:solidFill>
                  <a:srgbClr val="0070C0"/>
                </a:solidFill>
              </a:rPr>
              <a:t>1000-</a:t>
            </a:r>
            <a:r>
              <a:rPr lang="en-US" sz="2000" dirty="0" smtClean="0">
                <a:solidFill>
                  <a:srgbClr val="0070C0"/>
                </a:solidFill>
              </a:rPr>
              <a:t>$</a:t>
            </a:r>
            <a:r>
              <a:rPr lang="ru-RU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>
                <a:solidFill>
                  <a:srgbClr val="0070C0"/>
                </a:solidFill>
              </a:rPr>
              <a:t>500/</a:t>
            </a:r>
            <a:r>
              <a:rPr lang="ru-RU" sz="2000" dirty="0" smtClean="0">
                <a:solidFill>
                  <a:srgbClr val="0070C0"/>
                </a:solidFill>
              </a:rPr>
              <a:t>месяц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ru-RU" sz="2000" b="1" dirty="0" smtClean="0"/>
              <a:t>Поддержка </a:t>
            </a:r>
            <a:r>
              <a:rPr lang="ru-RU" sz="2000" b="1" dirty="0"/>
              <a:t>и </a:t>
            </a:r>
            <a:r>
              <a:rPr lang="ru-RU" sz="2000" b="1" dirty="0" smtClean="0"/>
              <a:t>развитие - </a:t>
            </a:r>
            <a:r>
              <a:rPr lang="en-US" sz="2000" dirty="0" smtClean="0">
                <a:solidFill>
                  <a:srgbClr val="0070C0"/>
                </a:solidFill>
              </a:rPr>
              <a:t>$</a:t>
            </a:r>
            <a:r>
              <a:rPr lang="ru-RU" sz="2000" dirty="0" smtClean="0">
                <a:solidFill>
                  <a:srgbClr val="0070C0"/>
                </a:solidFill>
              </a:rPr>
              <a:t>100</a:t>
            </a:r>
            <a:r>
              <a:rPr lang="en-US" sz="2000" dirty="0" smtClean="0">
                <a:solidFill>
                  <a:srgbClr val="0070C0"/>
                </a:solidFill>
              </a:rPr>
              <a:t>-$</a:t>
            </a:r>
            <a:r>
              <a:rPr lang="ru-RU" sz="2000" dirty="0" smtClean="0">
                <a:solidFill>
                  <a:srgbClr val="0070C0"/>
                </a:solidFill>
              </a:rPr>
              <a:t>3</a:t>
            </a:r>
            <a:r>
              <a:rPr lang="en-US" sz="2000" dirty="0" smtClean="0">
                <a:solidFill>
                  <a:srgbClr val="0070C0"/>
                </a:solidFill>
              </a:rPr>
              <a:t>00/</a:t>
            </a:r>
            <a:r>
              <a:rPr lang="ru-RU" sz="2000" dirty="0" smtClean="0">
                <a:solidFill>
                  <a:srgbClr val="0070C0"/>
                </a:solidFill>
              </a:rPr>
              <a:t>месяц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ru-RU" sz="2000" b="1" dirty="0" smtClean="0"/>
              <a:t>Домен </a:t>
            </a:r>
            <a:r>
              <a:rPr lang="ru-RU" sz="2000" b="1" dirty="0"/>
              <a:t>и </a:t>
            </a:r>
            <a:r>
              <a:rPr lang="en-US" sz="2000" b="1" dirty="0"/>
              <a:t>SSL</a:t>
            </a:r>
            <a:r>
              <a:rPr lang="ru-RU" sz="2000" b="1" dirty="0"/>
              <a:t> – </a:t>
            </a:r>
            <a:r>
              <a:rPr lang="en-US" sz="2000" dirty="0">
                <a:solidFill>
                  <a:srgbClr val="0070C0"/>
                </a:solidFill>
              </a:rPr>
              <a:t>$20-$25/</a:t>
            </a:r>
            <a:r>
              <a:rPr lang="ru-RU" sz="2000" dirty="0">
                <a:solidFill>
                  <a:srgbClr val="0070C0"/>
                </a:solidFill>
              </a:rPr>
              <a:t>год </a:t>
            </a:r>
            <a:r>
              <a:rPr lang="ru-RU" sz="2000" dirty="0">
                <a:solidFill>
                  <a:srgbClr val="7030A0"/>
                </a:solidFill>
              </a:rPr>
              <a:t>(</a:t>
            </a:r>
            <a:r>
              <a:rPr lang="ru-RU" sz="2000" dirty="0" smtClean="0">
                <a:solidFill>
                  <a:srgbClr val="7030A0"/>
                </a:solidFill>
              </a:rPr>
              <a:t>несущественно)</a:t>
            </a: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pPr marL="68580" indent="0">
              <a:buNone/>
            </a:pPr>
            <a:endParaRPr lang="ru-RU" sz="2000" b="1" dirty="0" smtClean="0">
              <a:solidFill>
                <a:srgbClr val="7030A0"/>
              </a:solidFill>
            </a:endParaRPr>
          </a:p>
          <a:p>
            <a:pPr marL="68580" indent="0">
              <a:buNone/>
            </a:pPr>
            <a:r>
              <a:rPr lang="ru-RU" sz="2000" b="1" dirty="0" smtClean="0">
                <a:solidFill>
                  <a:srgbClr val="7030A0"/>
                </a:solidFill>
              </a:rPr>
              <a:t>Итоговый бюджет: </a:t>
            </a:r>
            <a:r>
              <a:rPr lang="en-US" sz="2000" b="1" dirty="0" smtClean="0">
                <a:solidFill>
                  <a:srgbClr val="7030A0"/>
                </a:solidFill>
              </a:rPr>
              <a:t>$</a:t>
            </a:r>
            <a:r>
              <a:rPr lang="ru-RU" sz="2000" b="1" dirty="0" smtClean="0">
                <a:solidFill>
                  <a:srgbClr val="7030A0"/>
                </a:solidFill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</a:rPr>
              <a:t>400-$3800/</a:t>
            </a:r>
            <a:r>
              <a:rPr lang="ru-RU" sz="2000" b="1" dirty="0" smtClean="0">
                <a:solidFill>
                  <a:srgbClr val="7030A0"/>
                </a:solidFill>
              </a:rPr>
              <a:t>месяц</a:t>
            </a:r>
          </a:p>
          <a:p>
            <a:pPr marL="68580" indent="0">
              <a:buNone/>
            </a:pPr>
            <a:r>
              <a:rPr lang="ru-RU" sz="2000" b="1" dirty="0" smtClean="0">
                <a:solidFill>
                  <a:srgbClr val="00B050"/>
                </a:solidFill>
              </a:rPr>
              <a:t>Оптимальный бюджет: </a:t>
            </a:r>
            <a:r>
              <a:rPr lang="en-US" sz="2000" b="1" dirty="0" smtClean="0">
                <a:solidFill>
                  <a:srgbClr val="00B050"/>
                </a:solidFill>
              </a:rPr>
              <a:t>$1500 </a:t>
            </a:r>
            <a:r>
              <a:rPr lang="ru-RU" sz="2000" b="1" dirty="0" smtClean="0">
                <a:solidFill>
                  <a:srgbClr val="00B050"/>
                </a:solidFill>
              </a:rPr>
              <a:t>в месяц</a:t>
            </a: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48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/>
          <a:lstStyle/>
          <a:p>
            <a:r>
              <a:rPr lang="ru-RU" dirty="0" smtClean="0"/>
              <a:t>Монетизация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>
            <a:normAutofit/>
          </a:bodyPr>
          <a:lstStyle/>
          <a:p>
            <a:r>
              <a:rPr lang="ru-RU" sz="1700" b="1" i="1" dirty="0">
                <a:solidFill>
                  <a:srgbClr val="7030A0"/>
                </a:solidFill>
              </a:rPr>
              <a:t>1. Рекламные баннеры </a:t>
            </a:r>
          </a:p>
          <a:p>
            <a:pPr marL="68580" indent="0">
              <a:buNone/>
            </a:pPr>
            <a:r>
              <a:rPr lang="en-US" sz="1700" b="1" i="1" dirty="0">
                <a:solidFill>
                  <a:schemeClr val="tx1"/>
                </a:solidFill>
              </a:rPr>
              <a:t>[ </a:t>
            </a:r>
            <a:r>
              <a:rPr lang="ru-RU" sz="1700" b="1" i="1" dirty="0">
                <a:solidFill>
                  <a:schemeClr val="tx1"/>
                </a:solidFill>
              </a:rPr>
              <a:t>От 3 до 8 баннеров с рекламой на 1 страницу</a:t>
            </a:r>
          </a:p>
          <a:p>
            <a:pPr marL="68580" indent="0">
              <a:buNone/>
            </a:pPr>
            <a:r>
              <a:rPr lang="ru-RU" sz="1700" b="1" i="1" dirty="0">
                <a:solidFill>
                  <a:schemeClr val="tx1"/>
                </a:solidFill>
              </a:rPr>
              <a:t>3 Баннера = </a:t>
            </a:r>
            <a:r>
              <a:rPr lang="ru-RU" sz="1700" b="1" i="1" dirty="0" smtClean="0">
                <a:solidFill>
                  <a:schemeClr val="tx1"/>
                </a:solidFill>
              </a:rPr>
              <a:t>1</a:t>
            </a:r>
            <a:r>
              <a:rPr lang="en-US" sz="1700" b="1" i="1" dirty="0" smtClean="0">
                <a:solidFill>
                  <a:schemeClr val="tx1"/>
                </a:solidFill>
              </a:rPr>
              <a:t>9.99$</a:t>
            </a:r>
            <a:r>
              <a:rPr lang="ru-RU" sz="1700" b="1" i="1" dirty="0" smtClean="0">
                <a:solidFill>
                  <a:schemeClr val="tx1"/>
                </a:solidFill>
              </a:rPr>
              <a:t>/баннер</a:t>
            </a:r>
            <a:r>
              <a:rPr lang="en-US" sz="1700" b="1" i="1" dirty="0" smtClean="0">
                <a:solidFill>
                  <a:schemeClr val="tx1"/>
                </a:solidFill>
              </a:rPr>
              <a:t>, </a:t>
            </a:r>
            <a:r>
              <a:rPr lang="ru-RU" sz="1700" b="1" i="1" dirty="0">
                <a:solidFill>
                  <a:schemeClr val="tx1"/>
                </a:solidFill>
              </a:rPr>
              <a:t>8 баннеров = </a:t>
            </a:r>
            <a:r>
              <a:rPr lang="ru-RU" sz="1700" b="1" i="1" dirty="0" smtClean="0">
                <a:solidFill>
                  <a:schemeClr val="tx1"/>
                </a:solidFill>
              </a:rPr>
              <a:t>9</a:t>
            </a:r>
            <a:r>
              <a:rPr lang="en-US" sz="1700" b="1" i="1" dirty="0" smtClean="0">
                <a:solidFill>
                  <a:schemeClr val="tx1"/>
                </a:solidFill>
              </a:rPr>
              <a:t>.99$/</a:t>
            </a:r>
            <a:r>
              <a:rPr lang="ru-RU" sz="1700" b="1" i="1" dirty="0" smtClean="0">
                <a:solidFill>
                  <a:schemeClr val="tx1"/>
                </a:solidFill>
              </a:rPr>
              <a:t>баннер</a:t>
            </a:r>
            <a:r>
              <a:rPr lang="en-US" sz="1700" b="1" i="1" dirty="0" smtClean="0">
                <a:solidFill>
                  <a:schemeClr val="tx1"/>
                </a:solidFill>
              </a:rPr>
              <a:t> </a:t>
            </a:r>
            <a:r>
              <a:rPr lang="en-US" sz="1700" b="1" i="1" dirty="0">
                <a:solidFill>
                  <a:schemeClr val="tx1"/>
                </a:solidFill>
              </a:rPr>
              <a:t>]</a:t>
            </a:r>
            <a:endParaRPr lang="ru-RU" sz="1700" b="1" i="1" dirty="0">
              <a:solidFill>
                <a:schemeClr val="tx1"/>
              </a:solidFill>
            </a:endParaRPr>
          </a:p>
          <a:p>
            <a:r>
              <a:rPr lang="ru-RU" sz="1700" b="1" i="1" dirty="0">
                <a:solidFill>
                  <a:srgbClr val="00B0F0"/>
                </a:solidFill>
              </a:rPr>
              <a:t>2. Написание своих статей с рекламой по необходимой тематике </a:t>
            </a:r>
            <a:endParaRPr lang="en-US" sz="1700" b="1" i="1" dirty="0">
              <a:solidFill>
                <a:srgbClr val="00B0F0"/>
              </a:solidFill>
            </a:endParaRPr>
          </a:p>
          <a:p>
            <a:pPr marL="68580" indent="0">
              <a:buNone/>
            </a:pPr>
            <a:r>
              <a:rPr lang="en-US" sz="1700" b="1" i="1" dirty="0" smtClean="0">
                <a:solidFill>
                  <a:schemeClr val="tx1"/>
                </a:solidFill>
              </a:rPr>
              <a:t>[</a:t>
            </a:r>
            <a:r>
              <a:rPr lang="ru-RU" sz="1700" b="1" i="1" dirty="0" smtClean="0">
                <a:solidFill>
                  <a:schemeClr val="tx1"/>
                </a:solidFill>
              </a:rPr>
              <a:t> За </a:t>
            </a:r>
            <a:r>
              <a:rPr lang="ru-RU" sz="1700" b="1" i="1" dirty="0">
                <a:solidFill>
                  <a:schemeClr val="tx1"/>
                </a:solidFill>
              </a:rPr>
              <a:t>публикацию 1 статьи = </a:t>
            </a:r>
            <a:r>
              <a:rPr lang="ru-RU" sz="1700" b="1" i="1" dirty="0" smtClean="0">
                <a:solidFill>
                  <a:schemeClr val="tx1"/>
                </a:solidFill>
              </a:rPr>
              <a:t>14</a:t>
            </a:r>
            <a:r>
              <a:rPr lang="en-US" sz="1700" b="1" i="1" dirty="0" smtClean="0">
                <a:solidFill>
                  <a:schemeClr val="tx1"/>
                </a:solidFill>
              </a:rPr>
              <a:t>9</a:t>
            </a:r>
            <a:r>
              <a:rPr lang="en-US" sz="1700" b="1" i="1" dirty="0">
                <a:solidFill>
                  <a:schemeClr val="tx1"/>
                </a:solidFill>
              </a:rPr>
              <a:t>$, </a:t>
            </a:r>
            <a:r>
              <a:rPr lang="ru-RU" sz="1700" b="1" i="1" dirty="0">
                <a:solidFill>
                  <a:schemeClr val="tx1"/>
                </a:solidFill>
              </a:rPr>
              <a:t>5 статей </a:t>
            </a:r>
            <a:r>
              <a:rPr lang="en-US" sz="1700" b="1" i="1" dirty="0">
                <a:solidFill>
                  <a:schemeClr val="tx1"/>
                </a:solidFill>
              </a:rPr>
              <a:t>= </a:t>
            </a:r>
            <a:r>
              <a:rPr lang="ru-RU" sz="1700" b="1" i="1" dirty="0" smtClean="0">
                <a:solidFill>
                  <a:schemeClr val="tx1"/>
                </a:solidFill>
              </a:rPr>
              <a:t>4</a:t>
            </a:r>
            <a:r>
              <a:rPr lang="en-US" sz="1700" b="1" i="1" dirty="0" smtClean="0">
                <a:solidFill>
                  <a:schemeClr val="tx1"/>
                </a:solidFill>
              </a:rPr>
              <a:t>99$</a:t>
            </a:r>
            <a:r>
              <a:rPr lang="ru-RU" sz="1700" b="1" i="1" dirty="0" smtClean="0">
                <a:solidFill>
                  <a:schemeClr val="tx1"/>
                </a:solidFill>
              </a:rPr>
              <a:t> </a:t>
            </a:r>
            <a:r>
              <a:rPr lang="en-US" sz="1700" b="1" i="1" dirty="0" smtClean="0">
                <a:solidFill>
                  <a:schemeClr val="tx1"/>
                </a:solidFill>
              </a:rPr>
              <a:t>]</a:t>
            </a:r>
            <a:endParaRPr lang="ru-RU" sz="1700" b="1" i="1" dirty="0">
              <a:solidFill>
                <a:schemeClr val="tx1"/>
              </a:solidFill>
            </a:endParaRPr>
          </a:p>
          <a:p>
            <a:r>
              <a:rPr lang="ru-RU" sz="1700" b="1" i="1" dirty="0">
                <a:solidFill>
                  <a:srgbClr val="7030A0"/>
                </a:solidFill>
              </a:rPr>
              <a:t>3. Аренда одного из разделов сайта </a:t>
            </a:r>
          </a:p>
          <a:p>
            <a:pPr marL="68580" indent="0">
              <a:buNone/>
            </a:pPr>
            <a:r>
              <a:rPr lang="en-US" sz="1700" b="1" i="1" dirty="0" smtClean="0">
                <a:solidFill>
                  <a:schemeClr val="tx1"/>
                </a:solidFill>
              </a:rPr>
              <a:t>[</a:t>
            </a:r>
            <a:r>
              <a:rPr lang="ru-RU" sz="1700" b="1" i="1" dirty="0" smtClean="0">
                <a:solidFill>
                  <a:schemeClr val="tx1"/>
                </a:solidFill>
              </a:rPr>
              <a:t> Сдача </a:t>
            </a:r>
            <a:r>
              <a:rPr lang="ru-RU" sz="1700" b="1" i="1" dirty="0">
                <a:solidFill>
                  <a:schemeClr val="tx1"/>
                </a:solidFill>
              </a:rPr>
              <a:t>в аренду 1 раздела = </a:t>
            </a:r>
            <a:r>
              <a:rPr lang="ru-RU" sz="1700" b="1" i="1" dirty="0" smtClean="0">
                <a:solidFill>
                  <a:schemeClr val="tx1"/>
                </a:solidFill>
              </a:rPr>
              <a:t>14</a:t>
            </a:r>
            <a:r>
              <a:rPr lang="en-US" sz="1700" b="1" i="1" dirty="0" smtClean="0">
                <a:solidFill>
                  <a:schemeClr val="tx1"/>
                </a:solidFill>
              </a:rPr>
              <a:t>99</a:t>
            </a:r>
            <a:r>
              <a:rPr lang="en-US" sz="1700" b="1" i="1" dirty="0">
                <a:solidFill>
                  <a:schemeClr val="tx1"/>
                </a:solidFill>
              </a:rPr>
              <a:t>$/</a:t>
            </a:r>
            <a:r>
              <a:rPr lang="ru-RU" sz="1700" b="1" i="1" dirty="0" smtClean="0">
                <a:solidFill>
                  <a:schemeClr val="tx1"/>
                </a:solidFill>
              </a:rPr>
              <a:t>месяц </a:t>
            </a:r>
            <a:r>
              <a:rPr lang="en-US" sz="1700" b="1" i="1" dirty="0" smtClean="0">
                <a:solidFill>
                  <a:schemeClr val="tx1"/>
                </a:solidFill>
              </a:rPr>
              <a:t>]</a:t>
            </a:r>
            <a:endParaRPr lang="ru-RU" sz="1700" b="1" i="1" dirty="0">
              <a:solidFill>
                <a:schemeClr val="tx1"/>
              </a:solidFill>
            </a:endParaRPr>
          </a:p>
          <a:p>
            <a:r>
              <a:rPr lang="ru-RU" sz="1700" b="1" i="1" dirty="0">
                <a:solidFill>
                  <a:srgbClr val="00B0F0"/>
                </a:solidFill>
              </a:rPr>
              <a:t>4. Премиум-версия по определенному разделу</a:t>
            </a:r>
            <a:endParaRPr lang="en-US" sz="1700" b="1" i="1" dirty="0">
              <a:solidFill>
                <a:srgbClr val="00B0F0"/>
              </a:solidFill>
            </a:endParaRPr>
          </a:p>
          <a:p>
            <a:pPr marL="68580" indent="0">
              <a:buNone/>
            </a:pPr>
            <a:r>
              <a:rPr lang="en-US" sz="1700" b="1" i="1" dirty="0" smtClean="0">
                <a:solidFill>
                  <a:schemeClr val="tx1"/>
                </a:solidFill>
              </a:rPr>
              <a:t>[</a:t>
            </a:r>
            <a:r>
              <a:rPr lang="ru-RU" sz="1700" b="1" i="1" dirty="0" smtClean="0">
                <a:solidFill>
                  <a:schemeClr val="tx1"/>
                </a:solidFill>
              </a:rPr>
              <a:t> Месячный </a:t>
            </a:r>
            <a:r>
              <a:rPr lang="ru-RU" sz="1700" b="1" i="1" dirty="0">
                <a:solidFill>
                  <a:schemeClr val="tx1"/>
                </a:solidFill>
              </a:rPr>
              <a:t>доступ к премиум версии = </a:t>
            </a:r>
            <a:r>
              <a:rPr lang="ru-RU" sz="1700" b="1" i="1" dirty="0" smtClean="0">
                <a:solidFill>
                  <a:schemeClr val="tx1"/>
                </a:solidFill>
              </a:rPr>
              <a:t>4.99</a:t>
            </a:r>
            <a:r>
              <a:rPr lang="en-US" sz="1700" b="1" i="1" dirty="0" smtClean="0">
                <a:solidFill>
                  <a:schemeClr val="tx1"/>
                </a:solidFill>
              </a:rPr>
              <a:t>$/</a:t>
            </a:r>
            <a:r>
              <a:rPr lang="ru-RU" sz="1700" b="1" i="1" dirty="0" smtClean="0">
                <a:solidFill>
                  <a:schemeClr val="tx1"/>
                </a:solidFill>
              </a:rPr>
              <a:t>месяц </a:t>
            </a:r>
            <a:r>
              <a:rPr lang="en-US" sz="1700" b="1" i="1" dirty="0" smtClean="0">
                <a:solidFill>
                  <a:schemeClr val="tx1"/>
                </a:solidFill>
              </a:rPr>
              <a:t>]</a:t>
            </a:r>
            <a:endParaRPr lang="ru-RU" sz="1700" b="1" i="1" dirty="0">
              <a:solidFill>
                <a:schemeClr val="tx1"/>
              </a:solidFill>
            </a:endParaRPr>
          </a:p>
          <a:p>
            <a:endParaRPr lang="ru-RU" b="1" i="1" dirty="0">
              <a:solidFill>
                <a:srgbClr val="00B0F0"/>
              </a:solidFill>
            </a:endParaRPr>
          </a:p>
          <a:p>
            <a:endParaRPr lang="ru-RU" b="1" i="1" dirty="0" smtClean="0">
              <a:solidFill>
                <a:srgbClr val="00B0F0"/>
              </a:solidFill>
            </a:endParaRPr>
          </a:p>
          <a:p>
            <a:pPr marL="68580" indent="0">
              <a:buNone/>
            </a:pPr>
            <a:endParaRPr lang="ru-RU" sz="2000" b="1" i="1" u="sng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" indent="0">
              <a:buNone/>
            </a:pPr>
            <a:endParaRPr lang="ru-RU" sz="2000" b="1" i="1" u="sng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16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Стартовый выход на рынок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b="1" dirty="0" smtClean="0">
                <a:solidFill>
                  <a:srgbClr val="0070C0"/>
                </a:solidFill>
              </a:rPr>
              <a:t>1) Создание </a:t>
            </a:r>
            <a:r>
              <a:rPr lang="en-US" sz="1600" b="1" dirty="0" smtClean="0">
                <a:solidFill>
                  <a:srgbClr val="7030A0"/>
                </a:solidFill>
              </a:rPr>
              <a:t>MVP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ru-RU" sz="1600" b="1" dirty="0" smtClean="0">
                <a:solidFill>
                  <a:srgbClr val="0070C0"/>
                </a:solidFill>
              </a:rPr>
              <a:t>и опросов. </a:t>
            </a:r>
            <a:r>
              <a:rPr lang="ru-RU" sz="1600" dirty="0">
                <a:solidFill>
                  <a:srgbClr val="0070C0"/>
                </a:solidFill>
              </a:rPr>
              <a:t>Д</a:t>
            </a:r>
            <a:r>
              <a:rPr lang="ru-RU" sz="1600" dirty="0" smtClean="0">
                <a:solidFill>
                  <a:srgbClr val="0070C0"/>
                </a:solidFill>
              </a:rPr>
              <a:t>ля </a:t>
            </a:r>
            <a:r>
              <a:rPr lang="ru-RU" sz="1600" dirty="0" smtClean="0">
                <a:solidFill>
                  <a:srgbClr val="00B050"/>
                </a:solidFill>
              </a:rPr>
              <a:t>теста активности</a:t>
            </a:r>
            <a:r>
              <a:rPr lang="ru-RU" sz="1600" dirty="0" smtClean="0">
                <a:solidFill>
                  <a:srgbClr val="0070C0"/>
                </a:solidFill>
              </a:rPr>
              <a:t> и необходимости проекта для аудитории.</a:t>
            </a:r>
          </a:p>
          <a:p>
            <a:r>
              <a:rPr lang="ru-RU" sz="1600" b="1" dirty="0" smtClean="0">
                <a:solidFill>
                  <a:srgbClr val="0070C0"/>
                </a:solidFill>
              </a:rPr>
              <a:t>2) Выбор узкой сферы. </a:t>
            </a:r>
            <a:r>
              <a:rPr lang="ru-RU" sz="1600" i="1" dirty="0" smtClean="0">
                <a:solidFill>
                  <a:srgbClr val="00B050"/>
                </a:solidFill>
              </a:rPr>
              <a:t>ИТ сфера</a:t>
            </a:r>
            <a:r>
              <a:rPr lang="en-US" sz="1600" i="1" dirty="0" smtClean="0">
                <a:solidFill>
                  <a:srgbClr val="00B050"/>
                </a:solidFill>
              </a:rPr>
              <a:t>, </a:t>
            </a:r>
            <a:r>
              <a:rPr lang="ru-RU" sz="1600" i="1" dirty="0" smtClean="0">
                <a:solidFill>
                  <a:srgbClr val="00B050"/>
                </a:solidFill>
              </a:rPr>
              <a:t>учеба и спорт </a:t>
            </a:r>
            <a:r>
              <a:rPr lang="ru-RU" sz="1600" dirty="0" smtClean="0">
                <a:solidFill>
                  <a:srgbClr val="0070C0"/>
                </a:solidFill>
              </a:rPr>
              <a:t>для начала как самые простые для входа сферы и при этом достаточно востребованные.</a:t>
            </a:r>
            <a:endParaRPr lang="ru-RU" sz="1600" b="1" dirty="0" smtClean="0">
              <a:solidFill>
                <a:srgbClr val="0070C0"/>
              </a:solidFill>
            </a:endParaRPr>
          </a:p>
          <a:p>
            <a:r>
              <a:rPr lang="ru-RU" sz="1600" b="1" dirty="0">
                <a:solidFill>
                  <a:srgbClr val="0070C0"/>
                </a:solidFill>
              </a:rPr>
              <a:t>3</a:t>
            </a:r>
            <a:r>
              <a:rPr lang="ru-RU" sz="1600" b="1" dirty="0" smtClean="0">
                <a:solidFill>
                  <a:srgbClr val="0070C0"/>
                </a:solidFill>
              </a:rPr>
              <a:t>) Перетягивание аудитории. </a:t>
            </a:r>
            <a:r>
              <a:rPr lang="ru-RU" sz="1600" dirty="0" smtClean="0">
                <a:solidFill>
                  <a:srgbClr val="0070C0"/>
                </a:solidFill>
              </a:rPr>
              <a:t>Малое количество конкурентов позволяет взять сразу несколько сфер – </a:t>
            </a:r>
            <a:r>
              <a:rPr lang="ru-RU" sz="1600" i="1" dirty="0" smtClean="0">
                <a:solidFill>
                  <a:srgbClr val="00B050"/>
                </a:solidFill>
              </a:rPr>
              <a:t>ИТ сфера</a:t>
            </a:r>
            <a:r>
              <a:rPr lang="en-US" sz="1600" i="1" dirty="0" smtClean="0">
                <a:solidFill>
                  <a:srgbClr val="00B050"/>
                </a:solidFill>
              </a:rPr>
              <a:t>, </a:t>
            </a:r>
            <a:r>
              <a:rPr lang="ru-RU" sz="1600" i="1" dirty="0" smtClean="0">
                <a:solidFill>
                  <a:srgbClr val="00B050"/>
                </a:solidFill>
              </a:rPr>
              <a:t>творчество</a:t>
            </a:r>
            <a:r>
              <a:rPr lang="en-US" sz="1600" i="1" dirty="0" smtClean="0">
                <a:solidFill>
                  <a:srgbClr val="00B050"/>
                </a:solidFill>
              </a:rPr>
              <a:t>, </a:t>
            </a:r>
            <a:r>
              <a:rPr lang="ru-RU" sz="1600" i="1" dirty="0" smtClean="0">
                <a:solidFill>
                  <a:srgbClr val="00B050"/>
                </a:solidFill>
              </a:rPr>
              <a:t>кулинария</a:t>
            </a:r>
            <a:r>
              <a:rPr lang="en-US" sz="1600" i="1" dirty="0" smtClean="0">
                <a:solidFill>
                  <a:srgbClr val="00B050"/>
                </a:solidFill>
              </a:rPr>
              <a:t>, </a:t>
            </a:r>
            <a:r>
              <a:rPr lang="ru-RU" sz="1600" i="1" dirty="0" smtClean="0">
                <a:solidFill>
                  <a:srgbClr val="00B050"/>
                </a:solidFill>
              </a:rPr>
              <a:t>учеба</a:t>
            </a:r>
            <a:r>
              <a:rPr lang="en-US" sz="1600" i="1" dirty="0" smtClean="0">
                <a:solidFill>
                  <a:srgbClr val="00B050"/>
                </a:solidFill>
              </a:rPr>
              <a:t>, </a:t>
            </a:r>
            <a:r>
              <a:rPr lang="ru-RU" sz="1600" i="1" dirty="0" smtClean="0">
                <a:solidFill>
                  <a:srgbClr val="00B050"/>
                </a:solidFill>
              </a:rPr>
              <a:t>спорт и финансы</a:t>
            </a:r>
            <a:r>
              <a:rPr lang="ru-RU" sz="1600" dirty="0" smtClean="0">
                <a:solidFill>
                  <a:srgbClr val="0070C0"/>
                </a:solidFill>
              </a:rPr>
              <a:t>. Чтобы привлечь аудиторию конкурентов в дальнейшем.</a:t>
            </a:r>
            <a:endParaRPr lang="ru-RU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2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7024744" cy="1143000"/>
          </a:xfrm>
        </p:spPr>
        <p:txBody>
          <a:bodyPr/>
          <a:lstStyle/>
          <a:p>
            <a:r>
              <a:rPr lang="ru-RU" dirty="0" smtClean="0"/>
              <a:t>Расширение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2060848"/>
            <a:ext cx="6777317" cy="4057676"/>
          </a:xfrm>
        </p:spPr>
        <p:txBody>
          <a:bodyPr>
            <a:normAutofit lnSpcReduction="10000"/>
          </a:bodyPr>
          <a:lstStyle/>
          <a:p>
            <a:r>
              <a:rPr lang="ru-RU" sz="1500" b="1" dirty="0" smtClean="0">
                <a:solidFill>
                  <a:srgbClr val="00B050"/>
                </a:solidFill>
              </a:rPr>
              <a:t>Анти-инструкции + инструкции</a:t>
            </a:r>
          </a:p>
          <a:p>
            <a:pPr marL="68580" indent="0">
              <a:buNone/>
            </a:pPr>
            <a:r>
              <a:rPr lang="ru-RU" sz="1500" dirty="0" smtClean="0">
                <a:solidFill>
                  <a:srgbClr val="0070C0"/>
                </a:solidFill>
              </a:rPr>
              <a:t>Помимо анти-инструкций можно создать в дополнение инструкции к каждой теме</a:t>
            </a:r>
            <a:r>
              <a:rPr lang="en-US" sz="1500" dirty="0" smtClean="0">
                <a:solidFill>
                  <a:srgbClr val="0070C0"/>
                </a:solidFill>
              </a:rPr>
              <a:t>, </a:t>
            </a:r>
            <a:r>
              <a:rPr lang="ru-RU" sz="1500" dirty="0" smtClean="0">
                <a:solidFill>
                  <a:srgbClr val="0070C0"/>
                </a:solidFill>
              </a:rPr>
              <a:t>того как правильно делать то или иное дело. </a:t>
            </a:r>
          </a:p>
          <a:p>
            <a:r>
              <a:rPr lang="ru-RU" sz="1500" b="1" dirty="0" smtClean="0">
                <a:solidFill>
                  <a:srgbClr val="0070C0"/>
                </a:solidFill>
              </a:rPr>
              <a:t>Максимизация рекламы</a:t>
            </a:r>
          </a:p>
          <a:p>
            <a:pPr marL="68580" indent="0">
              <a:buNone/>
            </a:pPr>
            <a:r>
              <a:rPr lang="ru-RU" sz="1500" dirty="0">
                <a:solidFill>
                  <a:srgbClr val="0070C0"/>
                </a:solidFill>
              </a:rPr>
              <a:t>Больше удобных вариантов рекламы без урона имиджу проекта и его ценностям в долгосрочной перспективе</a:t>
            </a:r>
            <a:r>
              <a:rPr lang="ru-RU" sz="1500" dirty="0" smtClean="0">
                <a:solidFill>
                  <a:srgbClr val="0070C0"/>
                </a:solidFill>
              </a:rPr>
              <a:t>.</a:t>
            </a:r>
            <a:endParaRPr lang="ru-RU" sz="1500" b="1" dirty="0">
              <a:solidFill>
                <a:srgbClr val="0070C0"/>
              </a:solidFill>
            </a:endParaRPr>
          </a:p>
          <a:p>
            <a:r>
              <a:rPr lang="ru-RU" sz="1500" b="1" dirty="0" smtClean="0">
                <a:solidFill>
                  <a:srgbClr val="00B050"/>
                </a:solidFill>
              </a:rPr>
              <a:t>Фирменные товары</a:t>
            </a:r>
          </a:p>
          <a:p>
            <a:pPr marL="68580" indent="0">
              <a:buNone/>
            </a:pPr>
            <a:r>
              <a:rPr lang="ru-RU" sz="1500" dirty="0">
                <a:solidFill>
                  <a:srgbClr val="0070C0"/>
                </a:solidFill>
              </a:rPr>
              <a:t>Продажа готовых анти-инструкций к бытовой технике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ru-RU" sz="1500" dirty="0">
                <a:solidFill>
                  <a:srgbClr val="0070C0"/>
                </a:solidFill>
              </a:rPr>
              <a:t>всяческим блюдам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ru-RU" sz="1500" dirty="0">
                <a:solidFill>
                  <a:srgbClr val="0070C0"/>
                </a:solidFill>
              </a:rPr>
              <a:t>игрушкам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ru-RU" sz="1500" dirty="0">
                <a:solidFill>
                  <a:srgbClr val="0070C0"/>
                </a:solidFill>
              </a:rPr>
              <a:t>инструментам</a:t>
            </a:r>
            <a:r>
              <a:rPr lang="ru-RU" sz="1500" dirty="0" smtClean="0">
                <a:solidFill>
                  <a:srgbClr val="0070C0"/>
                </a:solidFill>
              </a:rPr>
              <a:t>.</a:t>
            </a:r>
            <a:endParaRPr lang="ru-RU" sz="1500" b="1" dirty="0">
              <a:solidFill>
                <a:srgbClr val="0070C0"/>
              </a:solidFill>
            </a:endParaRPr>
          </a:p>
          <a:p>
            <a:r>
              <a:rPr lang="ru-RU" sz="1500" b="1" dirty="0" smtClean="0">
                <a:solidFill>
                  <a:srgbClr val="0070C0"/>
                </a:solidFill>
              </a:rPr>
              <a:t>Международный рынок</a:t>
            </a:r>
          </a:p>
          <a:p>
            <a:pPr marL="68580" indent="0">
              <a:buNone/>
            </a:pPr>
            <a:r>
              <a:rPr lang="ru-RU" sz="1500" dirty="0">
                <a:solidFill>
                  <a:srgbClr val="0070C0"/>
                </a:solidFill>
              </a:rPr>
              <a:t>Выход на рынки других стран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ru-RU" sz="1500" dirty="0">
                <a:solidFill>
                  <a:srgbClr val="0070C0"/>
                </a:solidFill>
              </a:rPr>
              <a:t>стратегия конкуренции с </a:t>
            </a:r>
            <a:r>
              <a:rPr lang="en-US" sz="1500" dirty="0">
                <a:solidFill>
                  <a:srgbClr val="0070C0"/>
                </a:solidFill>
              </a:rPr>
              <a:t>“</a:t>
            </a:r>
            <a:r>
              <a:rPr lang="ru-RU" sz="1500" dirty="0">
                <a:solidFill>
                  <a:srgbClr val="0070C0"/>
                </a:solidFill>
              </a:rPr>
              <a:t>фантомными</a:t>
            </a:r>
            <a:r>
              <a:rPr lang="en-US" sz="1500" dirty="0">
                <a:solidFill>
                  <a:srgbClr val="0070C0"/>
                </a:solidFill>
              </a:rPr>
              <a:t>” </a:t>
            </a:r>
            <a:r>
              <a:rPr lang="ru-RU" sz="1500" dirty="0">
                <a:solidFill>
                  <a:srgbClr val="0070C0"/>
                </a:solidFill>
              </a:rPr>
              <a:t>проектами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ru-RU" sz="1500" dirty="0">
                <a:solidFill>
                  <a:srgbClr val="0070C0"/>
                </a:solidFill>
              </a:rPr>
              <a:t>работа над имиджом</a:t>
            </a:r>
            <a:r>
              <a:rPr lang="ru-RU" sz="1500" dirty="0" smtClean="0">
                <a:solidFill>
                  <a:srgbClr val="0070C0"/>
                </a:solidFill>
              </a:rPr>
              <a:t>.</a:t>
            </a:r>
            <a:endParaRPr lang="ru-RU" sz="1500" b="1" dirty="0" smtClean="0">
              <a:solidFill>
                <a:srgbClr val="0070C0"/>
              </a:solidFill>
            </a:endParaRPr>
          </a:p>
          <a:p>
            <a:r>
              <a:rPr lang="ru-RU" sz="1500" b="1" dirty="0" smtClean="0">
                <a:solidFill>
                  <a:srgbClr val="00B050"/>
                </a:solidFill>
              </a:rPr>
              <a:t>Сотрудничество</a:t>
            </a:r>
          </a:p>
          <a:p>
            <a:pPr marL="68580" indent="0">
              <a:buNone/>
            </a:pPr>
            <a:r>
              <a:rPr lang="ru-RU" sz="1500" dirty="0" smtClean="0">
                <a:solidFill>
                  <a:srgbClr val="0070C0"/>
                </a:solidFill>
              </a:rPr>
              <a:t>Сотрудничество с</a:t>
            </a:r>
            <a:r>
              <a:rPr lang="en-US" sz="1500" dirty="0" smtClean="0">
                <a:solidFill>
                  <a:srgbClr val="0070C0"/>
                </a:solidFill>
              </a:rPr>
              <a:t> </a:t>
            </a:r>
            <a:r>
              <a:rPr lang="ru-RU" sz="1500" dirty="0" smtClean="0">
                <a:solidFill>
                  <a:srgbClr val="0070C0"/>
                </a:solidFill>
              </a:rPr>
              <a:t>учебными заведениями</a:t>
            </a:r>
            <a:r>
              <a:rPr lang="en-US" sz="1500" dirty="0" smtClean="0">
                <a:solidFill>
                  <a:srgbClr val="0070C0"/>
                </a:solidFill>
              </a:rPr>
              <a:t>, </a:t>
            </a:r>
            <a:r>
              <a:rPr lang="ru-RU" sz="1500" dirty="0" smtClean="0">
                <a:solidFill>
                  <a:srgbClr val="0070C0"/>
                </a:solidFill>
              </a:rPr>
              <a:t>больницами</a:t>
            </a:r>
            <a:r>
              <a:rPr lang="en-US" sz="1500" dirty="0" smtClean="0">
                <a:solidFill>
                  <a:srgbClr val="0070C0"/>
                </a:solidFill>
              </a:rPr>
              <a:t>, </a:t>
            </a:r>
            <a:r>
              <a:rPr lang="ru-RU" sz="1500" dirty="0" smtClean="0">
                <a:solidFill>
                  <a:srgbClr val="0070C0"/>
                </a:solidFill>
              </a:rPr>
              <a:t>парками аттракционов и т.п.</a:t>
            </a:r>
          </a:p>
          <a:p>
            <a:pPr marL="68580" indent="0">
              <a:buNone/>
            </a:pPr>
            <a:endParaRPr lang="ru-RU" sz="1500" b="1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endParaRPr lang="ru-RU" sz="1600" b="1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endParaRPr lang="ru-RU" sz="1600" b="1" dirty="0">
              <a:solidFill>
                <a:srgbClr val="0070C0"/>
              </a:solidFill>
            </a:endParaRPr>
          </a:p>
          <a:p>
            <a:pPr marL="68580" indent="0">
              <a:buNone/>
            </a:pPr>
            <a:endParaRPr lang="ru-RU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8227735" cy="4824536"/>
          </a:xfrm>
        </p:spPr>
      </p:pic>
      <p:sp>
        <p:nvSpPr>
          <p:cNvPr id="2" name="TextBox 1"/>
          <p:cNvSpPr txBox="1"/>
          <p:nvPr/>
        </p:nvSpPr>
        <p:spPr>
          <a:xfrm>
            <a:off x="2843808" y="369534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|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Контакты: +7</a:t>
            </a:r>
            <a:r>
              <a:rPr lang="ru-RU" b="1" dirty="0" smtClean="0">
                <a:solidFill>
                  <a:srgbClr val="00B0F0"/>
                </a:solidFill>
              </a:rPr>
              <a:t>905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0520958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|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1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908720"/>
            <a:ext cx="7024744" cy="1143000"/>
          </a:xfrm>
        </p:spPr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2348880"/>
            <a:ext cx="6777317" cy="3508977"/>
          </a:xfrm>
        </p:spPr>
        <p:txBody>
          <a:bodyPr>
            <a:normAutofit/>
          </a:bodyPr>
          <a:lstStyle/>
          <a:p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</a:rPr>
              <a:t>1. Разработчик-дизайнер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[</a:t>
            </a:r>
            <a:r>
              <a:rPr lang="ru-RU" sz="1600" b="1" dirty="0" smtClean="0">
                <a:solidFill>
                  <a:schemeClr val="tx1"/>
                </a:solidFill>
              </a:rPr>
              <a:t>Доп</a:t>
            </a:r>
            <a:r>
              <a:rPr lang="en-US" sz="1600" b="1" dirty="0" smtClean="0">
                <a:solidFill>
                  <a:schemeClr val="tx1"/>
                </a:solidFill>
              </a:rPr>
              <a:t>. </a:t>
            </a:r>
            <a:r>
              <a:rPr lang="ru-RU" sz="1600" b="1" dirty="0" smtClean="0">
                <a:solidFill>
                  <a:schemeClr val="tx1"/>
                </a:solidFill>
              </a:rPr>
              <a:t>работник</a:t>
            </a:r>
            <a:r>
              <a:rPr lang="en-US" sz="1600" b="1" dirty="0" smtClean="0">
                <a:solidFill>
                  <a:schemeClr val="tx1"/>
                </a:solidFill>
              </a:rPr>
              <a:t>/PMM + ASM]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</a:p>
          <a:p>
            <a:pPr marL="68580" indent="0">
              <a:buNone/>
            </a:pPr>
            <a:r>
              <a:rPr lang="ru-RU" sz="1600" b="1" dirty="0" smtClean="0">
                <a:solidFill>
                  <a:srgbClr val="00B050"/>
                </a:solidFill>
              </a:rPr>
              <a:t>(преимущественно </a:t>
            </a:r>
            <a:r>
              <a:rPr lang="en-US" sz="1600" b="1" dirty="0" smtClean="0">
                <a:solidFill>
                  <a:srgbClr val="00B050"/>
                </a:solidFill>
              </a:rPr>
              <a:t>Frontend</a:t>
            </a:r>
            <a:r>
              <a:rPr lang="ru-RU" sz="1600" b="1" dirty="0" smtClean="0">
                <a:solidFill>
                  <a:srgbClr val="00B050"/>
                </a:solidFill>
              </a:rPr>
              <a:t> разработка</a:t>
            </a:r>
            <a:r>
              <a:rPr lang="en-US" sz="1600" b="1" dirty="0" smtClean="0">
                <a:solidFill>
                  <a:srgbClr val="00B050"/>
                </a:solidFill>
              </a:rPr>
              <a:t>)</a:t>
            </a:r>
            <a:endParaRPr lang="ru-RU" sz="1600" b="1" dirty="0" smtClean="0">
              <a:solidFill>
                <a:srgbClr val="00B050"/>
              </a:solidFill>
            </a:endParaRPr>
          </a:p>
          <a:p>
            <a:pPr marL="68580" indent="0">
              <a:buNone/>
            </a:pPr>
            <a:endParaRPr lang="ru-RU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Project Manager</a:t>
            </a:r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[</a:t>
            </a:r>
            <a:r>
              <a:rPr lang="ru-RU" sz="1600" b="1" dirty="0" smtClean="0">
                <a:solidFill>
                  <a:schemeClr val="tx1"/>
                </a:solidFill>
              </a:rPr>
              <a:t>Д.В.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ru-RU" sz="1600" b="1" dirty="0" smtClean="0">
                <a:solidFill>
                  <a:schemeClr val="tx1"/>
                </a:solidFill>
              </a:rPr>
              <a:t>Шустов</a:t>
            </a:r>
            <a:r>
              <a:rPr lang="en-US" sz="1600" b="1" dirty="0" smtClean="0">
                <a:solidFill>
                  <a:schemeClr val="tx1"/>
                </a:solidFill>
              </a:rPr>
              <a:t>]</a:t>
            </a:r>
            <a:endParaRPr lang="ru-RU" sz="1600" b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1600" b="1" dirty="0" smtClean="0">
                <a:solidFill>
                  <a:srgbClr val="00B050"/>
                </a:solidFill>
              </a:rPr>
              <a:t>(развитие проекта и его продвижение)</a:t>
            </a:r>
          </a:p>
          <a:p>
            <a:endParaRPr lang="en-US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3. Sales Manager </a:t>
            </a:r>
            <a:r>
              <a:rPr lang="en-US" sz="1600" b="1" dirty="0" smtClean="0">
                <a:solidFill>
                  <a:schemeClr val="tx1"/>
                </a:solidFill>
              </a:rPr>
              <a:t>[</a:t>
            </a:r>
            <a:r>
              <a:rPr lang="ru-RU" sz="1600" b="1" dirty="0" smtClean="0">
                <a:solidFill>
                  <a:schemeClr val="tx1"/>
                </a:solidFill>
              </a:rPr>
              <a:t>А.Н.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ru-RU" sz="1600" b="1" dirty="0" smtClean="0">
                <a:solidFill>
                  <a:schemeClr val="tx1"/>
                </a:solidFill>
              </a:rPr>
              <a:t>Герр</a:t>
            </a:r>
            <a:r>
              <a:rPr lang="en-US" sz="1600" b="1" dirty="0" smtClean="0">
                <a:solidFill>
                  <a:schemeClr val="tx1"/>
                </a:solidFill>
              </a:rPr>
              <a:t>]</a:t>
            </a:r>
            <a:endParaRPr lang="ru-RU" sz="1600" b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1600" b="1" dirty="0" smtClean="0">
                <a:solidFill>
                  <a:srgbClr val="00B050"/>
                </a:solidFill>
              </a:rPr>
              <a:t>(сбор</a:t>
            </a:r>
            <a:r>
              <a:rPr lang="en-US" sz="1600" b="1" dirty="0" smtClean="0">
                <a:solidFill>
                  <a:srgbClr val="00B050"/>
                </a:solidFill>
              </a:rPr>
              <a:t> </a:t>
            </a:r>
            <a:r>
              <a:rPr lang="ru-RU" sz="1600" b="1" dirty="0" smtClean="0">
                <a:solidFill>
                  <a:srgbClr val="00B050"/>
                </a:solidFill>
              </a:rPr>
              <a:t>и аналитика информации</a:t>
            </a:r>
            <a:r>
              <a:rPr lang="en-US" sz="1600" b="1" dirty="0" smtClean="0">
                <a:solidFill>
                  <a:srgbClr val="00B050"/>
                </a:solidFill>
              </a:rPr>
              <a:t>,</a:t>
            </a:r>
            <a:r>
              <a:rPr lang="ru-RU" sz="1600" b="1" dirty="0" smtClean="0">
                <a:solidFill>
                  <a:srgbClr val="00B050"/>
                </a:solidFill>
              </a:rPr>
              <a:t> работа с клиентами)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 marL="68580" indent="0"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68580" indent="0">
              <a:buNone/>
            </a:pPr>
            <a:endParaRPr lang="ru-RU" sz="1600" b="1" dirty="0">
              <a:solidFill>
                <a:srgbClr val="00B050"/>
              </a:solidFill>
            </a:endParaRPr>
          </a:p>
          <a:p>
            <a:pPr marL="68580" indent="0">
              <a:buNone/>
            </a:pPr>
            <a:r>
              <a:rPr lang="en-US" sz="1600" b="1" i="1" u="sng" dirty="0">
                <a:solidFill>
                  <a:srgbClr val="002060"/>
                </a:solidFill>
              </a:rPr>
              <a:t>[</a:t>
            </a:r>
            <a:r>
              <a:rPr lang="en-US" sz="1600" b="1" i="1" u="sng" dirty="0" smtClean="0">
                <a:solidFill>
                  <a:srgbClr val="002060"/>
                </a:solidFill>
              </a:rPr>
              <a:t>1</a:t>
            </a:r>
            <a:r>
              <a:rPr lang="ru-RU" sz="1600" b="1" i="1" u="sng" dirty="0" smtClean="0">
                <a:solidFill>
                  <a:srgbClr val="002060"/>
                </a:solidFill>
              </a:rPr>
              <a:t> участник совмещает не более 2 ролей</a:t>
            </a:r>
            <a:r>
              <a:rPr lang="en-US" sz="1600" b="1" i="1" u="sng" dirty="0" smtClean="0">
                <a:solidFill>
                  <a:srgbClr val="002060"/>
                </a:solidFill>
              </a:rPr>
              <a:t>]</a:t>
            </a:r>
            <a:endParaRPr lang="ru-RU" sz="1600" b="1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5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024744" cy="1143000"/>
          </a:xfrm>
        </p:spPr>
        <p:txBody>
          <a:bodyPr/>
          <a:lstStyle/>
          <a:p>
            <a:r>
              <a:rPr lang="ru-RU" dirty="0" smtClean="0"/>
              <a:t>Макет-1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369281" cy="4248472"/>
          </a:xfrm>
        </p:spPr>
      </p:pic>
    </p:spTree>
    <p:extLst>
      <p:ext uri="{BB962C8B-B14F-4D97-AF65-F5344CB8AC3E}">
        <p14:creationId xmlns:p14="http://schemas.microsoft.com/office/powerpoint/2010/main" val="38741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024744" cy="1143000"/>
          </a:xfrm>
        </p:spPr>
        <p:txBody>
          <a:bodyPr/>
          <a:lstStyle/>
          <a:p>
            <a:r>
              <a:rPr lang="ru-RU" dirty="0" smtClean="0"/>
              <a:t>Макет-2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344397" cy="4176464"/>
          </a:xfrm>
        </p:spPr>
      </p:pic>
    </p:spTree>
    <p:extLst>
      <p:ext uri="{BB962C8B-B14F-4D97-AF65-F5344CB8AC3E}">
        <p14:creationId xmlns:p14="http://schemas.microsoft.com/office/powerpoint/2010/main" val="186701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1143000"/>
          </a:xfrm>
        </p:spPr>
        <p:txBody>
          <a:bodyPr/>
          <a:lstStyle/>
          <a:p>
            <a:r>
              <a:rPr lang="ru-RU" dirty="0" smtClean="0"/>
              <a:t>Макет-3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272808" cy="4104456"/>
          </a:xfrm>
        </p:spPr>
      </p:pic>
    </p:spTree>
    <p:extLst>
      <p:ext uri="{BB962C8B-B14F-4D97-AF65-F5344CB8AC3E}">
        <p14:creationId xmlns:p14="http://schemas.microsoft.com/office/powerpoint/2010/main" val="213638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Тема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2420888"/>
            <a:ext cx="6777317" cy="3508977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rgbClr val="0070C0"/>
                </a:solidFill>
              </a:rPr>
              <a:t>Справочник распространенных ошибок</a:t>
            </a:r>
            <a:r>
              <a:rPr lang="ru-RU" sz="1600" dirty="0">
                <a:solidFill>
                  <a:srgbClr val="0070C0"/>
                </a:solidFill>
              </a:rPr>
              <a:t/>
            </a:r>
            <a:br>
              <a:rPr lang="ru-RU" sz="1600" dirty="0">
                <a:solidFill>
                  <a:srgbClr val="0070C0"/>
                </a:solidFill>
              </a:rPr>
            </a:br>
            <a:r>
              <a:rPr lang="ru-RU" sz="1600" dirty="0">
                <a:solidFill>
                  <a:srgbClr val="0070C0"/>
                </a:solidFill>
              </a:rPr>
              <a:t>Подробное руководство, которое помогает избежать типичных ошибок в разных сферах — </a:t>
            </a:r>
            <a:r>
              <a:rPr lang="ru-RU" sz="1600" b="1" i="1" dirty="0">
                <a:solidFill>
                  <a:srgbClr val="00B050"/>
                </a:solidFill>
              </a:rPr>
              <a:t>от грамматики и программирования до деловой переписки и дизайна</a:t>
            </a:r>
            <a:r>
              <a:rPr lang="ru-RU" sz="1600" dirty="0">
                <a:solidFill>
                  <a:srgbClr val="0070C0"/>
                </a:solidFill>
              </a:rPr>
              <a:t>. Четкие объяснения, наглядные примеры и полезные рекомендации сделают обучение легким и эффективным</a:t>
            </a:r>
            <a:r>
              <a:rPr lang="ru-RU" sz="1600" dirty="0" smtClean="0">
                <a:solidFill>
                  <a:srgbClr val="0070C0"/>
                </a:solidFill>
              </a:rPr>
              <a:t>.</a:t>
            </a:r>
          </a:p>
          <a:p>
            <a:endParaRPr lang="ru-RU" sz="1600" dirty="0">
              <a:solidFill>
                <a:srgbClr val="0070C0"/>
              </a:solidFill>
            </a:endParaRPr>
          </a:p>
          <a:p>
            <a:endParaRPr lang="ru-RU" sz="1600" dirty="0" smtClean="0">
              <a:solidFill>
                <a:srgbClr val="0070C0"/>
              </a:solidFill>
            </a:endParaRPr>
          </a:p>
          <a:p>
            <a:endParaRPr lang="ru-RU" sz="1600" dirty="0">
              <a:solidFill>
                <a:srgbClr val="0070C0"/>
              </a:solidFill>
            </a:endParaRPr>
          </a:p>
          <a:p>
            <a:endParaRPr lang="ru-RU" sz="1600" dirty="0" smtClean="0">
              <a:solidFill>
                <a:srgbClr val="0070C0"/>
              </a:solidFill>
            </a:endParaRPr>
          </a:p>
          <a:p>
            <a:endParaRPr lang="ru-RU" sz="1600" b="1" i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" indent="0">
              <a:buNone/>
            </a:pPr>
            <a:r>
              <a:rPr lang="ru-RU" sz="1600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Анти</a:t>
            </a:r>
            <a:r>
              <a:rPr lang="ru-RU" sz="1600" b="1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b="1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инструкция</a:t>
            </a:r>
            <a:r>
              <a:rPr lang="ru-RU" sz="1600" b="1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1600" b="1" i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6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>
                <a:solidFill>
                  <a:srgbClr val="0070C0"/>
                </a:solidFill>
              </a:rPr>
              <a:t>В интернете встречается множество инструкций того</a:t>
            </a:r>
            <a:r>
              <a:rPr lang="en-US" sz="1600" dirty="0" smtClean="0">
                <a:solidFill>
                  <a:srgbClr val="0070C0"/>
                </a:solidFill>
              </a:rPr>
              <a:t>, </a:t>
            </a:r>
            <a:r>
              <a:rPr lang="ru-RU" sz="1600" dirty="0" smtClean="0">
                <a:solidFill>
                  <a:srgbClr val="0070C0"/>
                </a:solidFill>
              </a:rPr>
              <a:t>как делать определенные вещи правильно. В формате инструкций и всевозможных гайдов. </a:t>
            </a:r>
            <a:r>
              <a:rPr lang="ru-RU" sz="1600" b="1" dirty="0" smtClean="0">
                <a:solidFill>
                  <a:srgbClr val="0070C0"/>
                </a:solidFill>
              </a:rPr>
              <a:t>Но крайне мало хороших гайдов с </a:t>
            </a:r>
            <a:r>
              <a:rPr lang="ru-RU" sz="1600" b="1" dirty="0" smtClean="0">
                <a:solidFill>
                  <a:srgbClr val="00B050"/>
                </a:solidFill>
              </a:rPr>
              <a:t>разбором ошибок</a:t>
            </a:r>
            <a:r>
              <a:rPr lang="ru-RU" sz="1600" b="1" dirty="0" smtClean="0">
                <a:solidFill>
                  <a:srgbClr val="0070C0"/>
                </a:solidFill>
              </a:rPr>
              <a:t>.</a:t>
            </a:r>
            <a:r>
              <a:rPr lang="ru-RU" sz="1600" dirty="0" smtClean="0">
                <a:solidFill>
                  <a:srgbClr val="0070C0"/>
                </a:solidFill>
              </a:rPr>
              <a:t> Люди в современном мире из-за обилия самой разной информации совершают больше ошибок</a:t>
            </a:r>
            <a:r>
              <a:rPr lang="en-US" sz="1600" dirty="0" smtClean="0">
                <a:solidFill>
                  <a:srgbClr val="0070C0"/>
                </a:solidFill>
              </a:rPr>
              <a:t>, </a:t>
            </a:r>
            <a:r>
              <a:rPr lang="ru-RU" sz="1600" dirty="0" smtClean="0">
                <a:solidFill>
                  <a:srgbClr val="0070C0"/>
                </a:solidFill>
              </a:rPr>
              <a:t>чем правильных действий. </a:t>
            </a:r>
            <a:r>
              <a:rPr lang="ru-RU" sz="1600" b="1" dirty="0" smtClean="0">
                <a:solidFill>
                  <a:srgbClr val="0070C0"/>
                </a:solidFill>
              </a:rPr>
              <a:t>Именно поэтому решением многих проблем может стать проект</a:t>
            </a:r>
            <a:r>
              <a:rPr lang="en-US" sz="1600" b="1" dirty="0" smtClean="0">
                <a:solidFill>
                  <a:srgbClr val="0070C0"/>
                </a:solidFill>
              </a:rPr>
              <a:t>, </a:t>
            </a:r>
            <a:r>
              <a:rPr lang="ru-RU" sz="1600" b="1" dirty="0" smtClean="0">
                <a:solidFill>
                  <a:srgbClr val="0070C0"/>
                </a:solidFill>
              </a:rPr>
              <a:t>который делает упор на </a:t>
            </a:r>
            <a:r>
              <a:rPr lang="ru-RU" sz="1600" b="1" dirty="0" smtClean="0">
                <a:solidFill>
                  <a:srgbClr val="00B050"/>
                </a:solidFill>
              </a:rPr>
              <a:t>ошибки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ru-RU" sz="1600" b="1" dirty="0" smtClean="0">
                <a:solidFill>
                  <a:srgbClr val="00B050"/>
                </a:solidFill>
              </a:rPr>
              <a:t>анализ ошибок и их своевременное исправление </a:t>
            </a:r>
            <a:r>
              <a:rPr lang="ru-RU" sz="1600" b="1" dirty="0" smtClean="0">
                <a:solidFill>
                  <a:srgbClr val="0070C0"/>
                </a:solidFill>
              </a:rPr>
              <a:t>в различных сферах жизни. </a:t>
            </a:r>
            <a:endParaRPr lang="ru-RU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7024744" cy="1143000"/>
          </a:xfrm>
        </p:spPr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2060848"/>
            <a:ext cx="6777317" cy="3985668"/>
          </a:xfrm>
        </p:spPr>
        <p:txBody>
          <a:bodyPr>
            <a:normAutofit fontScale="92500" lnSpcReduction="10000"/>
          </a:bodyPr>
          <a:lstStyle/>
          <a:p>
            <a:r>
              <a:rPr lang="ru-RU" sz="1600" b="1" dirty="0">
                <a:solidFill>
                  <a:srgbClr val="0070C0"/>
                </a:solidFill>
              </a:rPr>
              <a:t>Аудитория: </a:t>
            </a:r>
            <a:r>
              <a:rPr lang="ru-RU" sz="1400" dirty="0" smtClean="0">
                <a:solidFill>
                  <a:srgbClr val="0070C0"/>
                </a:solidFill>
              </a:rPr>
              <a:t>Обычные люди разных профессий и интересов в среднем </a:t>
            </a:r>
          </a:p>
          <a:p>
            <a:pPr marL="68580" indent="0">
              <a:buNone/>
            </a:pPr>
            <a:r>
              <a:rPr lang="en-US" sz="1400" b="1" i="1" dirty="0" smtClean="0">
                <a:solidFill>
                  <a:srgbClr val="00B050"/>
                </a:solidFill>
              </a:rPr>
              <a:t>                                           </a:t>
            </a:r>
            <a:r>
              <a:rPr lang="ru-RU" sz="1400" b="1" i="1" dirty="0" smtClean="0">
                <a:solidFill>
                  <a:srgbClr val="00B050"/>
                </a:solidFill>
              </a:rPr>
              <a:t>       </a:t>
            </a:r>
            <a:r>
              <a:rPr lang="en-US" sz="1400" b="1" i="1" dirty="0" smtClean="0">
                <a:solidFill>
                  <a:srgbClr val="00B050"/>
                </a:solidFill>
              </a:rPr>
              <a:t>[</a:t>
            </a:r>
            <a:r>
              <a:rPr lang="ru-RU" sz="1600" b="1" i="1" dirty="0" smtClean="0">
                <a:solidFill>
                  <a:srgbClr val="00B050"/>
                </a:solidFill>
              </a:rPr>
              <a:t>от </a:t>
            </a:r>
            <a:r>
              <a:rPr lang="ru-RU" sz="1600" b="1" i="1" dirty="0">
                <a:solidFill>
                  <a:srgbClr val="00B050"/>
                </a:solidFill>
              </a:rPr>
              <a:t>10 до 70 </a:t>
            </a:r>
            <a:r>
              <a:rPr lang="ru-RU" sz="1600" b="1" i="1" dirty="0" smtClean="0">
                <a:solidFill>
                  <a:srgbClr val="00B050"/>
                </a:solidFill>
              </a:rPr>
              <a:t>лет</a:t>
            </a:r>
            <a:r>
              <a:rPr lang="en-US" sz="1600" dirty="0" smtClean="0">
                <a:solidFill>
                  <a:srgbClr val="00B050"/>
                </a:solidFill>
              </a:rPr>
              <a:t>]</a:t>
            </a:r>
            <a:endParaRPr lang="ru-RU" sz="1600" dirty="0" smtClean="0">
              <a:solidFill>
                <a:srgbClr val="00B050"/>
              </a:solidFill>
            </a:endParaRPr>
          </a:p>
          <a:p>
            <a:r>
              <a:rPr lang="ru-RU" sz="1600" b="1" dirty="0" smtClean="0">
                <a:solidFill>
                  <a:srgbClr val="0070C0"/>
                </a:solidFill>
              </a:rPr>
              <a:t>Основные категории: 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rgbClr val="00B050"/>
                </a:solidFill>
              </a:rPr>
              <a:t>Бытовые работники </a:t>
            </a:r>
            <a:r>
              <a:rPr lang="ru-RU" sz="1400" dirty="0" smtClean="0">
                <a:solidFill>
                  <a:srgbClr val="0070C0"/>
                </a:solidFill>
              </a:rPr>
              <a:t>(домохозяйки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специалисты по ремонту в квартире</a:t>
            </a:r>
            <a:r>
              <a:rPr lang="en-US" sz="1400" dirty="0" smtClean="0">
                <a:solidFill>
                  <a:srgbClr val="0070C0"/>
                </a:solidFill>
              </a:rPr>
              <a:t>,</a:t>
            </a:r>
            <a:r>
              <a:rPr lang="ru-RU" sz="1400" dirty="0" smtClean="0">
                <a:solidFill>
                  <a:srgbClr val="0070C0"/>
                </a:solidFill>
              </a:rPr>
              <a:t> в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ru-RU" sz="1400" dirty="0" smtClean="0">
                <a:solidFill>
                  <a:srgbClr val="0070C0"/>
                </a:solidFill>
              </a:rPr>
              <a:t>доме</a:t>
            </a:r>
            <a:r>
              <a:rPr lang="en-US" sz="1400" dirty="0" smtClean="0">
                <a:solidFill>
                  <a:srgbClr val="0070C0"/>
                </a:solidFill>
              </a:rPr>
              <a:t>/</a:t>
            </a:r>
            <a:r>
              <a:rPr lang="ru-RU" sz="1400" dirty="0" smtClean="0">
                <a:solidFill>
                  <a:srgbClr val="0070C0"/>
                </a:solidFill>
              </a:rPr>
              <a:t>на даче)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chemeClr val="bg2">
                    <a:lumMod val="75000"/>
                  </a:schemeClr>
                </a:solidFill>
              </a:rPr>
              <a:t>Учащиеся</a:t>
            </a:r>
            <a:r>
              <a:rPr lang="ru-RU" sz="1400" dirty="0" smtClean="0">
                <a:solidFill>
                  <a:srgbClr val="0070C0"/>
                </a:solidFill>
              </a:rPr>
              <a:t> (школьники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студенты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спортсмены)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rgbClr val="00B050"/>
                </a:solidFill>
              </a:rPr>
              <a:t>Специалисты</a:t>
            </a:r>
            <a:r>
              <a:rPr lang="ru-RU" sz="1400" dirty="0" smtClean="0">
                <a:solidFill>
                  <a:srgbClr val="0070C0"/>
                </a:solidFill>
              </a:rPr>
              <a:t> (узкопрофильные начинающие специалисты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особенно творческих и инновационных сфер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а также крупномасштабных сфер</a:t>
            </a:r>
            <a:r>
              <a:rPr lang="en-US" sz="1400" dirty="0" smtClean="0">
                <a:solidFill>
                  <a:srgbClr val="0070C0"/>
                </a:solidFill>
              </a:rPr>
              <a:t>,</a:t>
            </a:r>
            <a:r>
              <a:rPr lang="ru-RU" sz="1400" dirty="0">
                <a:solidFill>
                  <a:srgbClr val="0070C0"/>
                </a:solidFill>
              </a:rPr>
              <a:t> </a:t>
            </a:r>
            <a:r>
              <a:rPr lang="ru-RU" sz="1400" dirty="0" smtClean="0">
                <a:solidFill>
                  <a:srgbClr val="0070C0"/>
                </a:solidFill>
              </a:rPr>
              <a:t>вроде компьютерных специалистов)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chemeClr val="bg2">
                    <a:lumMod val="75000"/>
                  </a:schemeClr>
                </a:solidFill>
              </a:rPr>
              <a:t>Люди повторяющие свои ошибки </a:t>
            </a:r>
            <a:r>
              <a:rPr lang="ru-RU" sz="1400" dirty="0" smtClean="0">
                <a:solidFill>
                  <a:srgbClr val="0070C0"/>
                </a:solidFill>
              </a:rPr>
              <a:t>(по рабочим вопросам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развлекательным задачам и целям)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rgbClr val="00B050"/>
                </a:solidFill>
              </a:rPr>
              <a:t>Аналитики </a:t>
            </a:r>
            <a:r>
              <a:rPr lang="en-US" sz="1400" dirty="0" smtClean="0">
                <a:solidFill>
                  <a:srgbClr val="0070C0"/>
                </a:solidFill>
              </a:rPr>
              <a:t>(</a:t>
            </a:r>
            <a:r>
              <a:rPr lang="ru-RU" sz="1400" dirty="0" smtClean="0">
                <a:solidFill>
                  <a:srgbClr val="0070C0"/>
                </a:solidFill>
              </a:rPr>
              <a:t>в разных сферах)</a:t>
            </a:r>
            <a:endParaRPr lang="en-US" sz="1400" dirty="0" smtClean="0">
              <a:solidFill>
                <a:srgbClr val="0070C0"/>
              </a:solidFill>
            </a:endParaRP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chemeClr val="bg2">
                    <a:lumMod val="75000"/>
                  </a:schemeClr>
                </a:solidFill>
              </a:rPr>
              <a:t>Пенсионеры</a:t>
            </a:r>
            <a:r>
              <a:rPr lang="ru-RU" sz="1400" b="1" dirty="0" smtClean="0">
                <a:solidFill>
                  <a:srgbClr val="00B050"/>
                </a:solidFill>
              </a:rPr>
              <a:t> </a:t>
            </a:r>
            <a:r>
              <a:rPr lang="ru-RU" sz="1400" dirty="0" smtClean="0">
                <a:solidFill>
                  <a:srgbClr val="0070C0"/>
                </a:solidFill>
              </a:rPr>
              <a:t>(медицина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спорт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ИТ-грамотность)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rgbClr val="00B050"/>
                </a:solidFill>
              </a:rPr>
              <a:t>Начинающие предприниматели </a:t>
            </a:r>
            <a:r>
              <a:rPr lang="ru-RU" sz="1400" dirty="0" smtClean="0">
                <a:solidFill>
                  <a:srgbClr val="0070C0"/>
                </a:solidFill>
              </a:rPr>
              <a:t>(Стартапы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ИП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самозанятые)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chemeClr val="bg2">
                    <a:lumMod val="75000"/>
                  </a:schemeClr>
                </a:solidFill>
              </a:rPr>
              <a:t>Религиозные верующие </a:t>
            </a:r>
            <a:r>
              <a:rPr lang="ru-RU" sz="1400" dirty="0" smtClean="0">
                <a:solidFill>
                  <a:srgbClr val="0070C0"/>
                </a:solidFill>
              </a:rPr>
              <a:t>(Христиане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католики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буддисты)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rgbClr val="00B050"/>
                </a:solidFill>
              </a:rPr>
              <a:t>Творческие личности </a:t>
            </a:r>
            <a:r>
              <a:rPr lang="ru-RU" sz="1400" dirty="0" smtClean="0">
                <a:solidFill>
                  <a:srgbClr val="0070C0"/>
                </a:solidFill>
              </a:rPr>
              <a:t>(Безработные</a:t>
            </a:r>
            <a:r>
              <a:rPr lang="en-US" sz="1400" dirty="0" smtClean="0">
                <a:solidFill>
                  <a:srgbClr val="0070C0"/>
                </a:solidFill>
              </a:rPr>
              <a:t>/</a:t>
            </a:r>
            <a:r>
              <a:rPr lang="ru-RU" sz="1400" dirty="0" smtClean="0">
                <a:solidFill>
                  <a:srgbClr val="0070C0"/>
                </a:solidFill>
              </a:rPr>
              <a:t>частично занятые с тягой к искусству)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chemeClr val="bg2">
                    <a:lumMod val="75000"/>
                  </a:schemeClr>
                </a:solidFill>
              </a:rPr>
              <a:t>Авторы своих статей анти-инструкций </a:t>
            </a:r>
            <a:r>
              <a:rPr lang="ru-RU" sz="1400" dirty="0" smtClean="0">
                <a:solidFill>
                  <a:srgbClr val="0070C0"/>
                </a:solidFill>
              </a:rPr>
              <a:t>(Пишущие свои статьи для проекта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пользовательская инициатива)</a:t>
            </a:r>
            <a:endParaRPr lang="ru-RU" sz="1400" b="1" dirty="0" smtClean="0">
              <a:solidFill>
                <a:srgbClr val="00B050"/>
              </a:solidFill>
            </a:endParaRPr>
          </a:p>
          <a:p>
            <a:pPr marL="411480" indent="-342900">
              <a:buAutoNum type="arabicParenR"/>
            </a:pPr>
            <a:endParaRPr lang="ru-RU" sz="1400" dirty="0" smtClean="0">
              <a:solidFill>
                <a:srgbClr val="0070C0"/>
              </a:solidFill>
            </a:endParaRPr>
          </a:p>
          <a:p>
            <a:pPr marL="411480" indent="-342900">
              <a:buAutoNum type="arabicParenR"/>
            </a:pPr>
            <a:endParaRPr lang="ru-RU" sz="1400" dirty="0" smtClean="0">
              <a:solidFill>
                <a:srgbClr val="0070C0"/>
              </a:solidFill>
            </a:endParaRPr>
          </a:p>
          <a:p>
            <a:pPr marL="411480" indent="-342900">
              <a:buAutoNum type="arabicParenR"/>
            </a:pPr>
            <a:endParaRPr lang="ru-RU" sz="1400" b="1" dirty="0" smtClean="0">
              <a:solidFill>
                <a:srgbClr val="00B050"/>
              </a:solidFill>
            </a:endParaRPr>
          </a:p>
          <a:p>
            <a:pPr marL="411480" indent="-342900">
              <a:buAutoNum type="arabicParenR"/>
            </a:pPr>
            <a:endParaRPr lang="ru-RU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 аудитории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I </a:t>
            </a:r>
            <a:r>
              <a:rPr lang="ru-RU" sz="1800" b="1" dirty="0" smtClean="0">
                <a:solidFill>
                  <a:srgbClr val="0070C0"/>
                </a:solidFill>
              </a:rPr>
              <a:t>категория: 10-16 лет</a:t>
            </a:r>
          </a:p>
          <a:p>
            <a:pPr marL="68580" indent="0">
              <a:buNone/>
            </a:pPr>
            <a:r>
              <a:rPr lang="ru-RU" sz="1800" dirty="0" smtClean="0">
                <a:solidFill>
                  <a:srgbClr val="00B0F0"/>
                </a:solidFill>
              </a:rPr>
              <a:t>Мелкие и беззаботные вопросы и лайфхаки.</a:t>
            </a:r>
          </a:p>
          <a:p>
            <a:pPr marL="6858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II </a:t>
            </a:r>
            <a:r>
              <a:rPr lang="ru-RU" sz="1800" b="1" dirty="0">
                <a:solidFill>
                  <a:srgbClr val="00B050"/>
                </a:solidFill>
              </a:rPr>
              <a:t>категория: </a:t>
            </a:r>
            <a:r>
              <a:rPr lang="ru-RU" sz="1800" b="1" dirty="0" smtClean="0">
                <a:solidFill>
                  <a:srgbClr val="00B050"/>
                </a:solidFill>
              </a:rPr>
              <a:t>1</a:t>
            </a:r>
            <a:r>
              <a:rPr lang="en-US" sz="1800" b="1" dirty="0" smtClean="0">
                <a:solidFill>
                  <a:srgbClr val="00B050"/>
                </a:solidFill>
              </a:rPr>
              <a:t>6</a:t>
            </a:r>
            <a:r>
              <a:rPr lang="ru-RU" sz="1800" b="1" dirty="0" smtClean="0">
                <a:solidFill>
                  <a:srgbClr val="00B050"/>
                </a:solidFill>
              </a:rPr>
              <a:t>-</a:t>
            </a:r>
            <a:r>
              <a:rPr lang="en-US" sz="1800" b="1" dirty="0" smtClean="0">
                <a:solidFill>
                  <a:srgbClr val="00B050"/>
                </a:solidFill>
              </a:rPr>
              <a:t>20</a:t>
            </a:r>
            <a:r>
              <a:rPr lang="ru-RU" sz="1800" b="1" dirty="0" smtClean="0">
                <a:solidFill>
                  <a:srgbClr val="00B050"/>
                </a:solidFill>
              </a:rPr>
              <a:t> лет</a:t>
            </a:r>
          </a:p>
          <a:p>
            <a:pPr marL="68580" indent="0">
              <a:buNone/>
            </a:pPr>
            <a:r>
              <a:rPr lang="ru-RU" sz="1800" dirty="0" smtClean="0">
                <a:solidFill>
                  <a:srgbClr val="00B0F0"/>
                </a:solidFill>
              </a:rPr>
              <a:t>Темы поступления и старта серьезных начинаний.</a:t>
            </a:r>
            <a:endParaRPr lang="en-US" sz="1800" dirty="0">
              <a:solidFill>
                <a:srgbClr val="00B0F0"/>
              </a:solidFill>
            </a:endParaRPr>
          </a:p>
          <a:p>
            <a:pPr marL="6858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III </a:t>
            </a:r>
            <a:r>
              <a:rPr lang="ru-RU" sz="1800" b="1" dirty="0">
                <a:solidFill>
                  <a:srgbClr val="0070C0"/>
                </a:solidFill>
              </a:rPr>
              <a:t>категория: </a:t>
            </a:r>
            <a:r>
              <a:rPr lang="en-US" sz="1800" b="1" dirty="0" smtClean="0">
                <a:solidFill>
                  <a:srgbClr val="0070C0"/>
                </a:solidFill>
              </a:rPr>
              <a:t>20</a:t>
            </a:r>
            <a:r>
              <a:rPr lang="ru-RU" sz="1800" b="1" dirty="0" smtClean="0">
                <a:solidFill>
                  <a:srgbClr val="0070C0"/>
                </a:solidFill>
              </a:rPr>
              <a:t>-</a:t>
            </a:r>
            <a:r>
              <a:rPr lang="en-US" sz="1800" b="1" dirty="0" smtClean="0">
                <a:solidFill>
                  <a:srgbClr val="0070C0"/>
                </a:solidFill>
              </a:rPr>
              <a:t>26</a:t>
            </a:r>
            <a:r>
              <a:rPr lang="ru-RU" sz="1800" b="1" dirty="0" smtClean="0">
                <a:solidFill>
                  <a:srgbClr val="0070C0"/>
                </a:solidFill>
              </a:rPr>
              <a:t> лет</a:t>
            </a:r>
          </a:p>
          <a:p>
            <a:pPr marL="68580" indent="0">
              <a:buNone/>
            </a:pPr>
            <a:r>
              <a:rPr lang="ru-RU" sz="1800" dirty="0" smtClean="0">
                <a:solidFill>
                  <a:srgbClr val="00B0F0"/>
                </a:solidFill>
              </a:rPr>
              <a:t>Продвинутые вопросы и </a:t>
            </a:r>
            <a:r>
              <a:rPr lang="en-US" sz="1800" dirty="0" smtClean="0">
                <a:solidFill>
                  <a:srgbClr val="00B0F0"/>
                </a:solidFill>
              </a:rPr>
              <a:t>“</a:t>
            </a:r>
            <a:r>
              <a:rPr lang="ru-RU" sz="1800" dirty="0" smtClean="0">
                <a:solidFill>
                  <a:srgbClr val="00B0F0"/>
                </a:solidFill>
              </a:rPr>
              <a:t>жизненные</a:t>
            </a:r>
            <a:r>
              <a:rPr lang="en-US" sz="1800" dirty="0" smtClean="0">
                <a:solidFill>
                  <a:srgbClr val="00B0F0"/>
                </a:solidFill>
              </a:rPr>
              <a:t>”</a:t>
            </a:r>
            <a:r>
              <a:rPr lang="ru-RU" sz="1800" dirty="0" smtClean="0">
                <a:solidFill>
                  <a:srgbClr val="00B0F0"/>
                </a:solidFill>
              </a:rPr>
              <a:t> темы.</a:t>
            </a:r>
            <a:endParaRPr lang="en-US" sz="1800" dirty="0">
              <a:solidFill>
                <a:srgbClr val="00B0F0"/>
              </a:solidFill>
            </a:endParaRPr>
          </a:p>
          <a:p>
            <a:pPr marL="6858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IV </a:t>
            </a:r>
            <a:r>
              <a:rPr lang="ru-RU" sz="1800" b="1" dirty="0">
                <a:solidFill>
                  <a:srgbClr val="00B050"/>
                </a:solidFill>
              </a:rPr>
              <a:t>категория: </a:t>
            </a:r>
            <a:r>
              <a:rPr lang="en-US" sz="1800" b="1" dirty="0" smtClean="0">
                <a:solidFill>
                  <a:srgbClr val="00B050"/>
                </a:solidFill>
              </a:rPr>
              <a:t>26</a:t>
            </a:r>
            <a:r>
              <a:rPr lang="ru-RU" sz="1800" b="1" dirty="0" smtClean="0">
                <a:solidFill>
                  <a:srgbClr val="00B050"/>
                </a:solidFill>
              </a:rPr>
              <a:t>-</a:t>
            </a:r>
            <a:r>
              <a:rPr lang="en-US" sz="1800" b="1" dirty="0" smtClean="0">
                <a:solidFill>
                  <a:srgbClr val="00B050"/>
                </a:solidFill>
              </a:rPr>
              <a:t>50</a:t>
            </a:r>
            <a:r>
              <a:rPr lang="ru-RU" sz="1800" b="1" dirty="0" smtClean="0">
                <a:solidFill>
                  <a:srgbClr val="00B050"/>
                </a:solidFill>
              </a:rPr>
              <a:t> лет</a:t>
            </a:r>
          </a:p>
          <a:p>
            <a:pPr marL="68580" indent="0">
              <a:buNone/>
            </a:pPr>
            <a:r>
              <a:rPr lang="ru-RU" sz="1800" dirty="0" smtClean="0">
                <a:solidFill>
                  <a:srgbClr val="00B0F0"/>
                </a:solidFill>
              </a:rPr>
              <a:t>Узкоуглубленные темы и вопросы профессионального характера.</a:t>
            </a:r>
            <a:endParaRPr lang="en-US" sz="1800" dirty="0" smtClean="0">
              <a:solidFill>
                <a:srgbClr val="00B0F0"/>
              </a:solidFill>
            </a:endParaRPr>
          </a:p>
          <a:p>
            <a:pPr marL="6858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ru-RU" sz="1800" b="1" dirty="0">
                <a:solidFill>
                  <a:srgbClr val="0070C0"/>
                </a:solidFill>
              </a:rPr>
              <a:t>категория: </a:t>
            </a:r>
            <a:r>
              <a:rPr lang="en-US" sz="1800" b="1" dirty="0" smtClean="0">
                <a:solidFill>
                  <a:srgbClr val="0070C0"/>
                </a:solidFill>
              </a:rPr>
              <a:t>50</a:t>
            </a:r>
            <a:r>
              <a:rPr lang="ru-RU" sz="1800" b="1" dirty="0" smtClean="0">
                <a:solidFill>
                  <a:srgbClr val="0070C0"/>
                </a:solidFill>
              </a:rPr>
              <a:t>-</a:t>
            </a:r>
            <a:r>
              <a:rPr lang="en-US" sz="1800" b="1" dirty="0" smtClean="0">
                <a:solidFill>
                  <a:srgbClr val="0070C0"/>
                </a:solidFill>
              </a:rPr>
              <a:t>70</a:t>
            </a:r>
            <a:r>
              <a:rPr lang="ru-RU" sz="1800" b="1" dirty="0" smtClean="0">
                <a:solidFill>
                  <a:srgbClr val="0070C0"/>
                </a:solidFill>
              </a:rPr>
              <a:t> лет </a:t>
            </a:r>
          </a:p>
          <a:p>
            <a:pPr marL="68580" indent="0">
              <a:buNone/>
            </a:pPr>
            <a:r>
              <a:rPr lang="ru-RU" sz="1800" dirty="0" smtClean="0">
                <a:solidFill>
                  <a:srgbClr val="00B0F0"/>
                </a:solidFill>
              </a:rPr>
              <a:t>Глубокие философские</a:t>
            </a:r>
            <a:r>
              <a:rPr lang="en-US" sz="1800" dirty="0" smtClean="0">
                <a:solidFill>
                  <a:srgbClr val="00B0F0"/>
                </a:solidFill>
              </a:rPr>
              <a:t>, </a:t>
            </a:r>
            <a:r>
              <a:rPr lang="ru-RU" sz="1800" dirty="0" smtClean="0">
                <a:solidFill>
                  <a:srgbClr val="00B0F0"/>
                </a:solidFill>
              </a:rPr>
              <a:t>углубленные медицинские вопросы.</a:t>
            </a:r>
            <a:endParaRPr lang="en-US" sz="1800" dirty="0">
              <a:solidFill>
                <a:srgbClr val="00B0F0"/>
              </a:solidFill>
            </a:endParaRP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24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lang="ru-RU" dirty="0" smtClean="0"/>
              <a:t>Конкуренты и рынок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916832"/>
            <a:ext cx="6777317" cy="4176464"/>
          </a:xfrm>
        </p:spPr>
        <p:txBody>
          <a:bodyPr>
            <a:normAutofit fontScale="92500" lnSpcReduction="20000"/>
          </a:bodyPr>
          <a:lstStyle/>
          <a:p>
            <a:r>
              <a:rPr lang="ru-RU" sz="1600" b="1" dirty="0" smtClean="0">
                <a:solidFill>
                  <a:srgbClr val="0070C0"/>
                </a:solidFill>
              </a:rPr>
              <a:t>Малое количество конкурентных проектов. </a:t>
            </a:r>
            <a:r>
              <a:rPr lang="ru-RU" sz="1600" dirty="0" smtClean="0">
                <a:solidFill>
                  <a:srgbClr val="0070C0"/>
                </a:solidFill>
              </a:rPr>
              <a:t>На данный момент малое количество проектов попробовало реализовать что-то подобное и лишь в очень узких сферах. </a:t>
            </a:r>
            <a:endParaRPr lang="ru-RU" sz="1600" b="1" u="sng" dirty="0" smtClean="0">
              <a:solidFill>
                <a:srgbClr val="7030A0"/>
              </a:solidFill>
            </a:endParaRPr>
          </a:p>
          <a:p>
            <a:endParaRPr lang="ru-RU" sz="1600" dirty="0" smtClean="0">
              <a:solidFill>
                <a:srgbClr val="0070C0"/>
              </a:solidFill>
            </a:endParaRPr>
          </a:p>
          <a:p>
            <a:r>
              <a:rPr lang="ru-RU" sz="1600" b="1" i="1" dirty="0">
                <a:solidFill>
                  <a:srgbClr val="00B050"/>
                </a:solidFill>
              </a:rPr>
              <a:t>Универсальные: </a:t>
            </a:r>
            <a:r>
              <a:rPr lang="en-US" sz="1600" b="1" i="1" dirty="0">
                <a:solidFill>
                  <a:srgbClr val="00B050"/>
                </a:solidFill>
              </a:rPr>
              <a:t>Stack Exchange (stackexchange.com) </a:t>
            </a:r>
            <a:r>
              <a:rPr lang="en-US" sz="1600" i="1" dirty="0">
                <a:solidFill>
                  <a:srgbClr val="0070C0"/>
                </a:solidFill>
              </a:rPr>
              <a:t>— </a:t>
            </a:r>
            <a:r>
              <a:rPr lang="ru-RU" sz="1600" i="1" dirty="0">
                <a:solidFill>
                  <a:srgbClr val="0070C0"/>
                </a:solidFill>
              </a:rPr>
              <a:t>сайты вопросов и ответов по разным темам (например, </a:t>
            </a:r>
            <a:r>
              <a:rPr lang="en-US" sz="1600" i="1" dirty="0">
                <a:solidFill>
                  <a:srgbClr val="0070C0"/>
                </a:solidFill>
              </a:rPr>
              <a:t>Stack Overflow </a:t>
            </a:r>
            <a:r>
              <a:rPr lang="ru-RU" sz="1600" i="1" dirty="0">
                <a:solidFill>
                  <a:srgbClr val="0070C0"/>
                </a:solidFill>
              </a:rPr>
              <a:t>для ИТ, </a:t>
            </a:r>
            <a:r>
              <a:rPr lang="en-US" sz="1600" i="1" dirty="0">
                <a:solidFill>
                  <a:srgbClr val="0070C0"/>
                </a:solidFill>
              </a:rPr>
              <a:t>Cooking Stack </a:t>
            </a:r>
            <a:r>
              <a:rPr lang="ru-RU" sz="1600" i="1" dirty="0">
                <a:solidFill>
                  <a:srgbClr val="0070C0"/>
                </a:solidFill>
              </a:rPr>
              <a:t>для кулинарии).</a:t>
            </a:r>
          </a:p>
          <a:p>
            <a:r>
              <a:rPr lang="ru-RU" sz="1600" b="1" i="1" dirty="0">
                <a:solidFill>
                  <a:srgbClr val="00B050"/>
                </a:solidFill>
              </a:rPr>
              <a:t>ИТ: </a:t>
            </a:r>
            <a:r>
              <a:rPr lang="en-US" sz="1600" b="1" i="1" dirty="0">
                <a:solidFill>
                  <a:srgbClr val="00B050"/>
                </a:solidFill>
              </a:rPr>
              <a:t>GitHub Issues (github.com/issues) </a:t>
            </a:r>
            <a:r>
              <a:rPr lang="en-US" sz="1600" i="1" dirty="0">
                <a:solidFill>
                  <a:srgbClr val="0070C0"/>
                </a:solidFill>
              </a:rPr>
              <a:t>— </a:t>
            </a:r>
            <a:r>
              <a:rPr lang="ru-RU" sz="1600" i="1" dirty="0">
                <a:solidFill>
                  <a:srgbClr val="0070C0"/>
                </a:solidFill>
              </a:rPr>
              <a:t>раздел багов и решений в </a:t>
            </a:r>
            <a:r>
              <a:rPr lang="en-US" sz="1600" i="1" dirty="0">
                <a:solidFill>
                  <a:srgbClr val="0070C0"/>
                </a:solidFill>
              </a:rPr>
              <a:t>open-source </a:t>
            </a:r>
            <a:r>
              <a:rPr lang="ru-RU" sz="1600" i="1" dirty="0">
                <a:solidFill>
                  <a:srgbClr val="0070C0"/>
                </a:solidFill>
              </a:rPr>
              <a:t>проектах.</a:t>
            </a:r>
          </a:p>
          <a:p>
            <a:r>
              <a:rPr lang="ru-RU" sz="1600" b="1" i="1" dirty="0">
                <a:solidFill>
                  <a:srgbClr val="00B050"/>
                </a:solidFill>
              </a:rPr>
              <a:t>Кулинария: </a:t>
            </a:r>
            <a:r>
              <a:rPr lang="en-US" sz="1600" b="1" i="1" dirty="0">
                <a:solidFill>
                  <a:srgbClr val="00B050"/>
                </a:solidFill>
              </a:rPr>
              <a:t>America’s Test Kitchen (americastestkitchen.com)</a:t>
            </a:r>
            <a:r>
              <a:rPr lang="en-US" sz="1600" b="1" i="1" dirty="0">
                <a:solidFill>
                  <a:srgbClr val="0070C0"/>
                </a:solidFill>
              </a:rPr>
              <a:t> </a:t>
            </a:r>
            <a:r>
              <a:rPr lang="en-US" sz="1600" i="1" dirty="0">
                <a:solidFill>
                  <a:srgbClr val="0070C0"/>
                </a:solidFill>
              </a:rPr>
              <a:t>— </a:t>
            </a:r>
            <a:r>
              <a:rPr lang="ru-RU" sz="1600" i="1" dirty="0">
                <a:solidFill>
                  <a:srgbClr val="0070C0"/>
                </a:solidFill>
              </a:rPr>
              <a:t>разбор кулинарных ошибок и тестирование рецептов.</a:t>
            </a:r>
          </a:p>
          <a:p>
            <a:r>
              <a:rPr lang="ru-RU" sz="1600" b="1" i="1" dirty="0">
                <a:solidFill>
                  <a:srgbClr val="00B050"/>
                </a:solidFill>
              </a:rPr>
              <a:t>Образование: Brilliant (brilliant.org) </a:t>
            </a:r>
            <a:r>
              <a:rPr lang="ru-RU" sz="1600" i="1" dirty="0">
                <a:solidFill>
                  <a:srgbClr val="0070C0"/>
                </a:solidFill>
              </a:rPr>
              <a:t>— учит решать задачи и анализировать ошибки.</a:t>
            </a:r>
          </a:p>
          <a:p>
            <a:r>
              <a:rPr lang="ru-RU" sz="1600" b="1" i="1" dirty="0">
                <a:solidFill>
                  <a:srgbClr val="00B050"/>
                </a:solidFill>
              </a:rPr>
              <a:t>Финансы: Harvard Business Review (hbr.org) </a:t>
            </a:r>
            <a:r>
              <a:rPr lang="ru-RU" sz="1600" i="1" dirty="0">
                <a:solidFill>
                  <a:srgbClr val="0070C0"/>
                </a:solidFill>
              </a:rPr>
              <a:t>— разбор управленческих и финансовых ошибок.</a:t>
            </a:r>
          </a:p>
          <a:p>
            <a:r>
              <a:rPr lang="ru-RU" sz="1600" b="1" i="1" dirty="0">
                <a:solidFill>
                  <a:srgbClr val="00B050"/>
                </a:solidFill>
              </a:rPr>
              <a:t>Спорт: </a:t>
            </a:r>
            <a:r>
              <a:rPr lang="en-US" sz="1600" b="1" i="1" dirty="0">
                <a:solidFill>
                  <a:srgbClr val="00B050"/>
                </a:solidFill>
              </a:rPr>
              <a:t>Stronger by Science (strongerbyscience.com)</a:t>
            </a:r>
            <a:r>
              <a:rPr lang="en-US" sz="1600" i="1" dirty="0">
                <a:solidFill>
                  <a:srgbClr val="00B050"/>
                </a:solidFill>
              </a:rPr>
              <a:t> </a:t>
            </a:r>
            <a:r>
              <a:rPr lang="en-US" sz="1600" i="1" dirty="0">
                <a:solidFill>
                  <a:srgbClr val="0070C0"/>
                </a:solidFill>
              </a:rPr>
              <a:t>— </a:t>
            </a:r>
            <a:r>
              <a:rPr lang="ru-RU" sz="1600" i="1" dirty="0">
                <a:solidFill>
                  <a:srgbClr val="0070C0"/>
                </a:solidFill>
              </a:rPr>
              <a:t>научный подход к исправлению ошибок в фитнесе</a:t>
            </a:r>
            <a:r>
              <a:rPr lang="ru-RU" sz="1600" i="1" dirty="0" smtClean="0">
                <a:solidFill>
                  <a:srgbClr val="0070C0"/>
                </a:solidFill>
              </a:rPr>
              <a:t>.</a:t>
            </a:r>
            <a:endParaRPr lang="en-US" sz="1600" i="1" dirty="0" smtClean="0">
              <a:solidFill>
                <a:srgbClr val="0070C0"/>
              </a:solidFill>
            </a:endParaRPr>
          </a:p>
          <a:p>
            <a:endParaRPr lang="en-US" sz="1600" i="1" dirty="0">
              <a:solidFill>
                <a:srgbClr val="0070C0"/>
              </a:solidFill>
            </a:endParaRPr>
          </a:p>
          <a:p>
            <a:pPr marL="68580" indent="0">
              <a:buNone/>
            </a:pPr>
            <a:r>
              <a:rPr lang="ru-RU" sz="1600" b="1" i="1" u="sng" dirty="0" smtClean="0">
                <a:solidFill>
                  <a:srgbClr val="7030A0"/>
                </a:solidFill>
              </a:rPr>
              <a:t>Низкий уровень конкуренции в сфере</a:t>
            </a:r>
            <a:endParaRPr lang="ru-RU" sz="1600" b="1" i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692696"/>
            <a:ext cx="7776864" cy="576064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ru-RU" sz="1300" b="1" dirty="0" smtClean="0"/>
              <a:t>Stack </a:t>
            </a:r>
            <a:r>
              <a:rPr lang="ru-RU" sz="1300" b="1" dirty="0"/>
              <a:t>Exchange (stackexchange.com)</a:t>
            </a:r>
          </a:p>
          <a:p>
            <a:pPr marL="68580" indent="0">
              <a:buNone/>
            </a:pPr>
            <a:r>
              <a:rPr lang="ru-RU" sz="1100" dirty="0"/>
              <a:t>✅ </a:t>
            </a:r>
            <a:r>
              <a:rPr lang="ru-RU" sz="1100" b="1" dirty="0"/>
              <a:t>Плюсы:</a:t>
            </a:r>
            <a:endParaRPr lang="ru-RU" sz="1100" dirty="0"/>
          </a:p>
          <a:p>
            <a:r>
              <a:rPr lang="ru-RU" sz="1100" dirty="0"/>
              <a:t>Огромное сообщество экспертов по разным темам.</a:t>
            </a:r>
          </a:p>
          <a:p>
            <a:r>
              <a:rPr lang="ru-RU" sz="1100" dirty="0"/>
              <a:t>Хорошая система голосования, помогающая находить лучшие ответы.</a:t>
            </a:r>
          </a:p>
          <a:p>
            <a:r>
              <a:rPr lang="ru-RU" sz="1100" dirty="0"/>
              <a:t>Доступ к архиву проверенных решений.</a:t>
            </a:r>
          </a:p>
          <a:p>
            <a:pPr marL="68580" indent="0">
              <a:buNone/>
            </a:pPr>
            <a:r>
              <a:rPr lang="ru-RU" sz="1100" dirty="0"/>
              <a:t>❌ </a:t>
            </a:r>
            <a:r>
              <a:rPr lang="ru-RU" sz="1100" b="1" dirty="0"/>
              <a:t>Минусы:</a:t>
            </a:r>
            <a:endParaRPr lang="ru-RU" sz="1100" dirty="0"/>
          </a:p>
          <a:p>
            <a:r>
              <a:rPr lang="ru-RU" sz="1100" dirty="0"/>
              <a:t>Новичкам сложно ориентироваться в строгих правилах (вопрос могут закрыть за некорректное оформление).</a:t>
            </a:r>
          </a:p>
          <a:p>
            <a:r>
              <a:rPr lang="ru-RU" sz="1100" dirty="0"/>
              <a:t>В некоторых нишевых </a:t>
            </a:r>
            <a:r>
              <a:rPr lang="ru-RU" sz="1100" dirty="0" smtClean="0"/>
              <a:t>темах </a:t>
            </a:r>
            <a:r>
              <a:rPr lang="ru-RU" sz="1100" dirty="0"/>
              <a:t>активность низкая, и ответы можно ждать долго</a:t>
            </a:r>
            <a:r>
              <a:rPr lang="ru-RU" sz="1100" dirty="0" smtClean="0"/>
              <a:t>.</a:t>
            </a:r>
          </a:p>
          <a:p>
            <a:pPr marL="68580" indent="0">
              <a:buNone/>
            </a:pPr>
            <a:endParaRPr lang="ru-RU" sz="1100" dirty="0" smtClean="0"/>
          </a:p>
          <a:p>
            <a:pPr marL="68580" indent="0">
              <a:buNone/>
            </a:pPr>
            <a:r>
              <a:rPr lang="ru-RU" sz="1300" b="1" dirty="0"/>
              <a:t>GitHub Issues (github.com/issues)</a:t>
            </a:r>
          </a:p>
          <a:p>
            <a:pPr marL="68580" indent="0">
              <a:buNone/>
            </a:pPr>
            <a:r>
              <a:rPr lang="ru-RU" sz="1100" dirty="0"/>
              <a:t>✅ </a:t>
            </a:r>
            <a:r>
              <a:rPr lang="ru-RU" sz="1100" b="1" dirty="0"/>
              <a:t>Плюсы:</a:t>
            </a:r>
            <a:endParaRPr lang="ru-RU" sz="1100" dirty="0"/>
          </a:p>
          <a:p>
            <a:r>
              <a:rPr lang="ru-RU" sz="1100" dirty="0"/>
              <a:t>Напрямую связан с разработчиками open-source проектов, что делает информацию актуальной.</a:t>
            </a:r>
          </a:p>
          <a:p>
            <a:r>
              <a:rPr lang="ru-RU" sz="1100" dirty="0"/>
              <a:t>Можно отслеживать статус исправления ошибки в коде.</a:t>
            </a:r>
          </a:p>
          <a:p>
            <a:r>
              <a:rPr lang="ru-RU" sz="1100" dirty="0"/>
              <a:t>Часто включены примеры кода и обсуждения возможных решений.</a:t>
            </a:r>
          </a:p>
          <a:p>
            <a:pPr marL="68580" indent="0">
              <a:buNone/>
            </a:pPr>
            <a:r>
              <a:rPr lang="ru-RU" sz="1100" dirty="0"/>
              <a:t>❌ </a:t>
            </a:r>
            <a:r>
              <a:rPr lang="ru-RU" sz="1100" b="1" dirty="0"/>
              <a:t>Минусы:</a:t>
            </a:r>
            <a:endParaRPr lang="ru-RU" sz="1100" dirty="0"/>
          </a:p>
          <a:p>
            <a:r>
              <a:rPr lang="ru-RU" sz="1100" dirty="0"/>
              <a:t>Основной фокус на конкретных проектах, а не на общем обучении.</a:t>
            </a:r>
          </a:p>
          <a:p>
            <a:r>
              <a:rPr lang="ru-RU" sz="1100" dirty="0"/>
              <a:t>Много закрытых или дублирующих обсуждений, что усложняет поиск информации</a:t>
            </a:r>
            <a:r>
              <a:rPr lang="ru-RU" sz="1100" dirty="0" smtClean="0"/>
              <a:t>.</a:t>
            </a:r>
          </a:p>
          <a:p>
            <a:pPr marL="68580" indent="0">
              <a:buNone/>
            </a:pPr>
            <a:endParaRPr lang="ru-RU" sz="1100" dirty="0"/>
          </a:p>
          <a:p>
            <a:pPr marL="68580" indent="0">
              <a:buNone/>
            </a:pPr>
            <a:r>
              <a:rPr lang="ru-RU" sz="1300" b="1" dirty="0"/>
              <a:t>America’s Test Kitchen (americastestkitchen.com)</a:t>
            </a:r>
          </a:p>
          <a:p>
            <a:pPr marL="68580" indent="0">
              <a:buNone/>
            </a:pPr>
            <a:r>
              <a:rPr lang="ru-RU" sz="1100" dirty="0"/>
              <a:t>✅ </a:t>
            </a:r>
            <a:r>
              <a:rPr lang="ru-RU" sz="1100" b="1" dirty="0"/>
              <a:t>Плюсы:</a:t>
            </a:r>
            <a:endParaRPr lang="ru-RU" sz="1100" dirty="0"/>
          </a:p>
          <a:p>
            <a:r>
              <a:rPr lang="ru-RU" sz="1100" dirty="0"/>
              <a:t>Глубокий анализ рецептов, тестирование ингредиентов и методик.</a:t>
            </a:r>
          </a:p>
          <a:p>
            <a:r>
              <a:rPr lang="ru-RU" sz="1100" dirty="0"/>
              <a:t>Подходит как новичкам, так и профессионалам.</a:t>
            </a:r>
          </a:p>
          <a:p>
            <a:r>
              <a:rPr lang="ru-RU" sz="1100" dirty="0"/>
              <a:t>Основано на научном подходе к кулинарии.</a:t>
            </a:r>
          </a:p>
          <a:p>
            <a:pPr marL="68580" indent="0">
              <a:buNone/>
            </a:pPr>
            <a:r>
              <a:rPr lang="ru-RU" sz="1100" dirty="0"/>
              <a:t>❌ </a:t>
            </a:r>
            <a:r>
              <a:rPr lang="ru-RU" sz="1100" b="1" dirty="0"/>
              <a:t>Минусы:</a:t>
            </a:r>
            <a:endParaRPr lang="ru-RU" sz="1100" dirty="0"/>
          </a:p>
          <a:p>
            <a:r>
              <a:rPr lang="ru-RU" sz="1100" dirty="0"/>
              <a:t>Доступ к большинству материалов платный.</a:t>
            </a:r>
          </a:p>
          <a:p>
            <a:r>
              <a:rPr lang="ru-RU" sz="1100" dirty="0"/>
              <a:t>Основной фокус на американской кухне, меньше внимания другим традициям</a:t>
            </a:r>
            <a:r>
              <a:rPr lang="ru-RU" sz="1100" dirty="0" smtClean="0"/>
              <a:t>.</a:t>
            </a:r>
            <a:endParaRPr lang="ru-RU" sz="1100" dirty="0"/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77194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692696"/>
            <a:ext cx="7992888" cy="5832648"/>
          </a:xfrm>
        </p:spPr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ru-RU" sz="2900" b="1" dirty="0"/>
              <a:t>Brilliant (brilliant.org)</a:t>
            </a:r>
          </a:p>
          <a:p>
            <a:pPr marL="68580" indent="0">
              <a:buNone/>
            </a:pPr>
            <a:r>
              <a:rPr lang="ru-RU" dirty="0"/>
              <a:t>✅ </a:t>
            </a:r>
            <a:r>
              <a:rPr lang="ru-RU" b="1" dirty="0"/>
              <a:t>Плюсы:</a:t>
            </a:r>
            <a:endParaRPr lang="ru-RU" dirty="0"/>
          </a:p>
          <a:p>
            <a:r>
              <a:rPr lang="ru-RU" dirty="0"/>
              <a:t>Интерактивное обучение, развивает логическое мышление.</a:t>
            </a:r>
          </a:p>
          <a:p>
            <a:r>
              <a:rPr lang="ru-RU" dirty="0"/>
              <a:t>Подходит для самостоятельного изучения математики, физики и логики.</a:t>
            </a:r>
          </a:p>
          <a:p>
            <a:r>
              <a:rPr lang="ru-RU" dirty="0"/>
              <a:t>Дает возможность анализировать ошибки в ходе решения задач.</a:t>
            </a:r>
          </a:p>
          <a:p>
            <a:pPr marL="68580" indent="0">
              <a:buNone/>
            </a:pPr>
            <a:r>
              <a:rPr lang="ru-RU" dirty="0"/>
              <a:t>❌ </a:t>
            </a:r>
            <a:r>
              <a:rPr lang="ru-RU" b="1" dirty="0"/>
              <a:t>Минусы:</a:t>
            </a:r>
            <a:endParaRPr lang="ru-RU" dirty="0"/>
          </a:p>
          <a:p>
            <a:r>
              <a:rPr lang="ru-RU" dirty="0"/>
              <a:t>Бесплатный доступ сильно ограничен.</a:t>
            </a:r>
          </a:p>
          <a:p>
            <a:r>
              <a:rPr lang="ru-RU" dirty="0"/>
              <a:t>Больше ориентирован на студентов и школьников, чем на профессионалов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68580" indent="0">
              <a:buNone/>
            </a:pPr>
            <a:r>
              <a:rPr lang="ru-RU" sz="2900" b="1" dirty="0"/>
              <a:t>Harvard Business Review (hbr.org)</a:t>
            </a:r>
          </a:p>
          <a:p>
            <a:pPr marL="68580" indent="0">
              <a:buNone/>
            </a:pPr>
            <a:r>
              <a:rPr lang="ru-RU" dirty="0"/>
              <a:t>✅ </a:t>
            </a:r>
            <a:r>
              <a:rPr lang="ru-RU" b="1" dirty="0"/>
              <a:t>Плюсы:</a:t>
            </a:r>
            <a:endParaRPr lang="ru-RU" dirty="0"/>
          </a:p>
          <a:p>
            <a:r>
              <a:rPr lang="ru-RU" dirty="0"/>
              <a:t>Глубокий анализ реальных кейсов управленческих и финансовых ошибок.</a:t>
            </a:r>
          </a:p>
          <a:p>
            <a:r>
              <a:rPr lang="ru-RU" dirty="0"/>
              <a:t>Авторитетные эксперты, основано на исследованиях.</a:t>
            </a:r>
          </a:p>
          <a:p>
            <a:r>
              <a:rPr lang="ru-RU" dirty="0"/>
              <a:t>Полезно для предпринимателей, инвесторов и менеджеров.</a:t>
            </a:r>
          </a:p>
          <a:p>
            <a:pPr marL="68580" indent="0">
              <a:buNone/>
            </a:pPr>
            <a:r>
              <a:rPr lang="ru-RU" dirty="0"/>
              <a:t>❌ </a:t>
            </a:r>
            <a:r>
              <a:rPr lang="ru-RU" b="1" dirty="0"/>
              <a:t>Минусы:</a:t>
            </a:r>
            <a:endParaRPr lang="ru-RU" dirty="0"/>
          </a:p>
          <a:p>
            <a:r>
              <a:rPr lang="ru-RU" dirty="0"/>
              <a:t>Подписка на полный доступ платная.</a:t>
            </a:r>
          </a:p>
          <a:p>
            <a:r>
              <a:rPr lang="ru-RU" dirty="0"/>
              <a:t>Фокус больше на крупных компаниях, чем на малом бизнесе.</a:t>
            </a:r>
          </a:p>
          <a:p>
            <a:endParaRPr lang="ru-RU" dirty="0" smtClean="0"/>
          </a:p>
          <a:p>
            <a:pPr marL="68580" indent="0">
              <a:buNone/>
            </a:pPr>
            <a:r>
              <a:rPr lang="ru-RU" sz="2900" b="1" dirty="0"/>
              <a:t>Stronger by Science (strongerbyscience.com)</a:t>
            </a:r>
          </a:p>
          <a:p>
            <a:pPr marL="68580" indent="0">
              <a:buNone/>
            </a:pPr>
            <a:r>
              <a:rPr lang="ru-RU" dirty="0"/>
              <a:t>✅ </a:t>
            </a:r>
            <a:r>
              <a:rPr lang="ru-RU" b="1" dirty="0"/>
              <a:t>Плюсы:</a:t>
            </a:r>
            <a:endParaRPr lang="ru-RU" dirty="0"/>
          </a:p>
          <a:p>
            <a:r>
              <a:rPr lang="ru-RU" dirty="0"/>
              <a:t>Научный подход к фитнесу и тренировкам.</a:t>
            </a:r>
          </a:p>
          <a:p>
            <a:r>
              <a:rPr lang="ru-RU" dirty="0"/>
              <a:t>Основано на актуальных исследованиях, а не на мифах.</a:t>
            </a:r>
          </a:p>
          <a:p>
            <a:r>
              <a:rPr lang="ru-RU" dirty="0"/>
              <a:t>Полезно для спортсменов и тренеров.</a:t>
            </a:r>
          </a:p>
          <a:p>
            <a:pPr marL="68580" indent="0">
              <a:buNone/>
            </a:pPr>
            <a:r>
              <a:rPr lang="ru-RU" dirty="0"/>
              <a:t>❌ </a:t>
            </a:r>
            <a:r>
              <a:rPr lang="ru-RU" b="1" dirty="0"/>
              <a:t>Минусы:</a:t>
            </a:r>
            <a:endParaRPr lang="ru-RU" dirty="0"/>
          </a:p>
          <a:p>
            <a:r>
              <a:rPr lang="ru-RU" dirty="0"/>
              <a:t>Много сложных терминов, требует определенного уровня знаний.</a:t>
            </a:r>
          </a:p>
          <a:p>
            <a:r>
              <a:rPr lang="ru-RU" dirty="0"/>
              <a:t>Основной фокус на силовом тренинге, меньше информации о других видах спорта.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275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451</TotalTime>
  <Words>1540</Words>
  <Application>Microsoft Office PowerPoint</Application>
  <PresentationFormat>Экран (4:3)</PresentationFormat>
  <Paragraphs>198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Остин</vt:lpstr>
      <vt:lpstr>Справочник распространенных ошибок</vt:lpstr>
      <vt:lpstr>Презентация PowerPoint</vt:lpstr>
      <vt:lpstr>Тема</vt:lpstr>
      <vt:lpstr>Идея проекта</vt:lpstr>
      <vt:lpstr>Целевая аудитория</vt:lpstr>
      <vt:lpstr>Категории аудитории</vt:lpstr>
      <vt:lpstr>Конкуренты и рынок</vt:lpstr>
      <vt:lpstr>Презентация PowerPoint</vt:lpstr>
      <vt:lpstr>Презентация PowerPoint</vt:lpstr>
      <vt:lpstr>[No 1] Stack Exchange – удобное устройство сайта, хороший пример для правильной реализации данного проекта</vt:lpstr>
      <vt:lpstr>Бизнес-модель</vt:lpstr>
      <vt:lpstr>Ключевые моменты</vt:lpstr>
      <vt:lpstr>Организация продукта</vt:lpstr>
      <vt:lpstr>Маркетинг и продвижение</vt:lpstr>
      <vt:lpstr>Размер рынка </vt:lpstr>
      <vt:lpstr>Бюджет и расходы</vt:lpstr>
      <vt:lpstr>Монетизация</vt:lpstr>
      <vt:lpstr>Стартовый выход на рынок</vt:lpstr>
      <vt:lpstr>Расширение проекта</vt:lpstr>
      <vt:lpstr>Команда</vt:lpstr>
      <vt:lpstr>Макет-1</vt:lpstr>
      <vt:lpstr>Макет-2</vt:lpstr>
      <vt:lpstr>Макет-3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Справочник распространенных ошибок</dc:title>
  <dc:creator>Дмитрий Шустов</dc:creator>
  <cp:lastModifiedBy>Дмитрий Шустов</cp:lastModifiedBy>
  <cp:revision>52</cp:revision>
  <dcterms:created xsi:type="dcterms:W3CDTF">2025-02-17T09:48:26Z</dcterms:created>
  <dcterms:modified xsi:type="dcterms:W3CDTF">2025-03-10T12:50:09Z</dcterms:modified>
</cp:coreProperties>
</file>