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smtClean="0"/>
              <a:t>Fragenwork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Финансовая модель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8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расходов за 6 месяцев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lvl="0" indent="0">
              <a:buNone/>
            </a:pPr>
            <a:r>
              <a:rPr lang="ru-RU" b="1" i="1" dirty="0" smtClean="0"/>
              <a:t>Точка безубыточности </a:t>
            </a:r>
            <a:r>
              <a:rPr lang="ru-RU" dirty="0" smtClean="0"/>
              <a:t>– при удачном наборе аудитории в 1 месяц</a:t>
            </a:r>
            <a:r>
              <a:rPr lang="en-US" dirty="0" smtClean="0"/>
              <a:t>, </a:t>
            </a:r>
            <a:r>
              <a:rPr lang="ru-RU" dirty="0" smtClean="0"/>
              <a:t>при неудачном от 3-4 месяцев</a:t>
            </a:r>
            <a:r>
              <a:rPr lang="en-US" dirty="0" smtClean="0"/>
              <a:t> </a:t>
            </a:r>
            <a:r>
              <a:rPr lang="ru-RU" dirty="0" smtClean="0"/>
              <a:t>и более.</a:t>
            </a:r>
          </a:p>
          <a:p>
            <a:pPr lvl="0"/>
            <a:endParaRPr lang="ru-RU" sz="1800" dirty="0"/>
          </a:p>
          <a:p>
            <a:pPr lvl="0"/>
            <a:r>
              <a:rPr lang="ru-RU" dirty="0"/>
              <a:t>Посчитайте базовые метрики:</a:t>
            </a:r>
            <a:endParaRPr lang="ru-RU" sz="1800" dirty="0"/>
          </a:p>
          <a:p>
            <a:pPr lvl="1"/>
            <a:r>
              <a:rPr lang="ru-RU" dirty="0"/>
              <a:t>Стоимость привлечения клиента (CAC</a:t>
            </a:r>
            <a:r>
              <a:rPr lang="ru-RU" dirty="0" smtClean="0"/>
              <a:t>) - </a:t>
            </a:r>
            <a:r>
              <a:rPr lang="ru-RU" sz="1600" dirty="0">
                <a:solidFill>
                  <a:srgbClr val="0070C0"/>
                </a:solidFill>
              </a:rPr>
              <a:t>$0.067</a:t>
            </a:r>
            <a:endParaRPr lang="ru-RU" sz="1600" dirty="0">
              <a:solidFill>
                <a:srgbClr val="0070C0"/>
              </a:solidFill>
            </a:endParaRPr>
          </a:p>
          <a:p>
            <a:pPr lvl="1"/>
            <a:r>
              <a:rPr lang="ru-RU" dirty="0"/>
              <a:t>Пожизненная ценность клиента (LTV</a:t>
            </a:r>
            <a:r>
              <a:rPr lang="ru-RU" dirty="0" smtClean="0"/>
              <a:t>) - </a:t>
            </a:r>
            <a:r>
              <a:rPr lang="ru-RU" sz="1600" dirty="0">
                <a:solidFill>
                  <a:srgbClr val="0070C0"/>
                </a:solidFill>
              </a:rPr>
              <a:t>$1.65</a:t>
            </a:r>
            <a:endParaRPr lang="ru-RU" sz="1600" dirty="0">
              <a:solidFill>
                <a:srgbClr val="0070C0"/>
              </a:solidFill>
            </a:endParaRPr>
          </a:p>
          <a:p>
            <a:pPr lvl="1"/>
            <a:r>
              <a:rPr lang="ru-RU" dirty="0"/>
              <a:t>Ожидаемая прибыль или убыток за первые полгода </a:t>
            </a:r>
            <a:r>
              <a:rPr lang="ru-RU" dirty="0" smtClean="0"/>
              <a:t>работы – </a:t>
            </a:r>
            <a:r>
              <a:rPr lang="ru-RU" sz="1600" dirty="0" smtClean="0">
                <a:solidFill>
                  <a:srgbClr val="0070C0"/>
                </a:solidFill>
              </a:rPr>
              <a:t>от 2000 до13</a:t>
            </a:r>
            <a:r>
              <a:rPr lang="en-US" sz="1600" dirty="0" smtClean="0">
                <a:solidFill>
                  <a:srgbClr val="0070C0"/>
                </a:solidFill>
              </a:rPr>
              <a:t>5</a:t>
            </a:r>
            <a:r>
              <a:rPr lang="ru-RU" sz="1600" dirty="0" smtClean="0">
                <a:solidFill>
                  <a:srgbClr val="0070C0"/>
                </a:solidFill>
              </a:rPr>
              <a:t>00</a:t>
            </a:r>
            <a:r>
              <a:rPr lang="en-US" sz="1600" dirty="0" smtClean="0">
                <a:solidFill>
                  <a:srgbClr val="0070C0"/>
                </a:solidFill>
              </a:rPr>
              <a:t>$</a:t>
            </a:r>
            <a:r>
              <a:rPr lang="ru-RU" sz="1600" dirty="0" smtClean="0">
                <a:solidFill>
                  <a:srgbClr val="0070C0"/>
                </a:solidFill>
              </a:rPr>
              <a:t> чистой прибыли</a:t>
            </a:r>
            <a:endParaRPr lang="ru-RU" sz="1600" dirty="0">
              <a:solidFill>
                <a:srgbClr val="0070C0"/>
              </a:solidFill>
            </a:endParaRPr>
          </a:p>
          <a:p>
            <a:endParaRPr lang="ru-RU" dirty="0" smtClean="0"/>
          </a:p>
          <a:p>
            <a:r>
              <a:rPr lang="en-US" dirty="0"/>
              <a:t>ROI</a:t>
            </a:r>
            <a:r>
              <a:rPr lang="en-US" dirty="0" smtClean="0"/>
              <a:t>=(13,599/</a:t>
            </a:r>
            <a:r>
              <a:rPr lang="en-US" dirty="0"/>
              <a:t>10,800</a:t>
            </a:r>
            <a:r>
              <a:rPr lang="en-US" dirty="0" smtClean="0"/>
              <a:t>​</a:t>
            </a:r>
            <a:r>
              <a:rPr lang="en-US" dirty="0"/>
              <a:t>)×100%≈125.92%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09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Ценность </a:t>
            </a:r>
            <a:r>
              <a:rPr lang="ru-RU" dirty="0"/>
              <a:t>продукта для клиента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 smtClean="0">
                <a:solidFill>
                  <a:srgbClr val="002060"/>
                </a:solidFill>
              </a:rPr>
              <a:t>1. Межсферные анти-инструкции</a:t>
            </a:r>
            <a:endParaRPr lang="ru-RU" sz="2200" dirty="0">
              <a:solidFill>
                <a:srgbClr val="002060"/>
              </a:solidFill>
            </a:endParaRPr>
          </a:p>
          <a:p>
            <a:r>
              <a:rPr lang="ru-RU" sz="2200" dirty="0" smtClean="0">
                <a:solidFill>
                  <a:srgbClr val="002060"/>
                </a:solidFill>
              </a:rPr>
              <a:t>2. Практически полностью бесплатные функции</a:t>
            </a:r>
          </a:p>
          <a:p>
            <a:r>
              <a:rPr lang="ru-RU" sz="2200" dirty="0" smtClean="0">
                <a:solidFill>
                  <a:srgbClr val="002060"/>
                </a:solidFill>
              </a:rPr>
              <a:t>3. Небольшая дополняющая реклама по теме</a:t>
            </a:r>
          </a:p>
          <a:p>
            <a:r>
              <a:rPr lang="ru-RU" sz="2200" dirty="0" smtClean="0">
                <a:solidFill>
                  <a:srgbClr val="002060"/>
                </a:solidFill>
              </a:rPr>
              <a:t>4. Углубленное погружение в тему в Премиуме</a:t>
            </a:r>
          </a:p>
          <a:p>
            <a:r>
              <a:rPr lang="ru-RU" sz="2200" dirty="0" smtClean="0">
                <a:solidFill>
                  <a:srgbClr val="002060"/>
                </a:solidFill>
              </a:rPr>
              <a:t>5. Возможности продвижения своего бренда</a:t>
            </a:r>
          </a:p>
          <a:p>
            <a:r>
              <a:rPr lang="ru-RU" sz="2200" dirty="0" smtClean="0">
                <a:solidFill>
                  <a:srgbClr val="002060"/>
                </a:solidFill>
              </a:rPr>
              <a:t>6. Тестирования для</a:t>
            </a: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ru-RU" sz="2200" dirty="0" smtClean="0">
                <a:solidFill>
                  <a:srgbClr val="002060"/>
                </a:solidFill>
              </a:rPr>
              <a:t>проверки себя</a:t>
            </a:r>
          </a:p>
          <a:p>
            <a:r>
              <a:rPr lang="ru-RU" sz="2200" dirty="0" smtClean="0">
                <a:solidFill>
                  <a:srgbClr val="002060"/>
                </a:solidFill>
              </a:rPr>
              <a:t>7. Возможности поэтапного анализа ошибок </a:t>
            </a:r>
            <a:endParaRPr lang="ru-RU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2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Выбранная модель монетизации и </a:t>
            </a:r>
            <a:r>
              <a:rPr lang="ru-RU" dirty="0" smtClean="0"/>
              <a:t>обоснование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>
                <a:solidFill>
                  <a:srgbClr val="002060"/>
                </a:solidFill>
              </a:rPr>
              <a:t>1. Рекламные </a:t>
            </a:r>
            <a:r>
              <a:rPr lang="ru-RU" sz="2200" dirty="0" smtClean="0">
                <a:solidFill>
                  <a:srgbClr val="002060"/>
                </a:solidFill>
              </a:rPr>
              <a:t>баннеры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ru-RU" sz="2200" dirty="0">
                <a:solidFill>
                  <a:srgbClr val="002060"/>
                </a:solidFill>
              </a:rPr>
              <a:t>2. Написание своих статей с рекламой по необходимой </a:t>
            </a:r>
            <a:r>
              <a:rPr lang="ru-RU" sz="2200" dirty="0" smtClean="0">
                <a:solidFill>
                  <a:srgbClr val="002060"/>
                </a:solidFill>
              </a:rPr>
              <a:t>тематике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ru-RU" sz="2200" dirty="0">
                <a:solidFill>
                  <a:srgbClr val="002060"/>
                </a:solidFill>
              </a:rPr>
              <a:t>3. Аренда одного из разделов </a:t>
            </a:r>
            <a:r>
              <a:rPr lang="ru-RU" sz="2200" dirty="0" smtClean="0">
                <a:solidFill>
                  <a:srgbClr val="002060"/>
                </a:solidFill>
              </a:rPr>
              <a:t>сайта</a:t>
            </a:r>
            <a:endParaRPr lang="en-US" sz="2200" dirty="0" smtClean="0">
              <a:solidFill>
                <a:srgbClr val="002060"/>
              </a:solidFill>
            </a:endParaRPr>
          </a:p>
          <a:p>
            <a:r>
              <a:rPr lang="ru-RU" sz="2200" dirty="0">
                <a:solidFill>
                  <a:srgbClr val="002060"/>
                </a:solidFill>
              </a:rPr>
              <a:t>4. Премиум-версия по определенному разделу</a:t>
            </a:r>
            <a:endParaRPr lang="ru-RU" sz="22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7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Ценовая политика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200" b="1" dirty="0">
                <a:solidFill>
                  <a:srgbClr val="002060"/>
                </a:solidFill>
              </a:rPr>
              <a:t>1. Рекламные баннеры </a:t>
            </a:r>
            <a:r>
              <a:rPr lang="ru-RU" sz="2200" b="1" dirty="0" smtClean="0">
                <a:solidFill>
                  <a:srgbClr val="0070C0"/>
                </a:solidFill>
              </a:rPr>
              <a:t>[3</a:t>
            </a:r>
            <a:r>
              <a:rPr lang="en-US" sz="2200" b="1" dirty="0" smtClean="0">
                <a:solidFill>
                  <a:srgbClr val="0070C0"/>
                </a:solidFill>
              </a:rPr>
              <a:t>-</a:t>
            </a:r>
            <a:r>
              <a:rPr lang="ru-RU" sz="2200" b="1" dirty="0" smtClean="0">
                <a:solidFill>
                  <a:srgbClr val="0070C0"/>
                </a:solidFill>
              </a:rPr>
              <a:t>8 баннеров</a:t>
            </a:r>
            <a:r>
              <a:rPr lang="en-US" sz="2200" b="1" dirty="0" smtClean="0">
                <a:solidFill>
                  <a:srgbClr val="0070C0"/>
                </a:solidFill>
              </a:rPr>
              <a:t>/</a:t>
            </a:r>
            <a:r>
              <a:rPr lang="ru-RU" sz="2200" b="1" dirty="0" smtClean="0">
                <a:solidFill>
                  <a:srgbClr val="0070C0"/>
                </a:solidFill>
              </a:rPr>
              <a:t>стр.</a:t>
            </a:r>
            <a:r>
              <a:rPr lang="en-US" sz="2200" b="1" dirty="0" smtClean="0">
                <a:solidFill>
                  <a:srgbClr val="0070C0"/>
                </a:solidFill>
              </a:rPr>
              <a:t>] 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114300" lvl="0" indent="0">
              <a:buNone/>
            </a:pPr>
            <a:r>
              <a:rPr lang="ru-RU" sz="2200" dirty="0" smtClean="0">
                <a:solidFill>
                  <a:srgbClr val="002060"/>
                </a:solidFill>
              </a:rPr>
              <a:t>3 </a:t>
            </a:r>
            <a:r>
              <a:rPr lang="ru-RU" sz="2200" dirty="0">
                <a:solidFill>
                  <a:srgbClr val="002060"/>
                </a:solidFill>
              </a:rPr>
              <a:t>Баннера = 1</a:t>
            </a:r>
            <a:r>
              <a:rPr lang="en-US" sz="2200" dirty="0">
                <a:solidFill>
                  <a:srgbClr val="002060"/>
                </a:solidFill>
              </a:rPr>
              <a:t>9.99$</a:t>
            </a:r>
            <a:r>
              <a:rPr lang="ru-RU" sz="2200" dirty="0">
                <a:solidFill>
                  <a:srgbClr val="002060"/>
                </a:solidFill>
              </a:rPr>
              <a:t>/баннер</a:t>
            </a:r>
            <a:r>
              <a:rPr lang="en-US" sz="2200" dirty="0">
                <a:solidFill>
                  <a:srgbClr val="002060"/>
                </a:solidFill>
              </a:rPr>
              <a:t>, </a:t>
            </a:r>
            <a:r>
              <a:rPr lang="ru-RU" sz="2200" dirty="0">
                <a:solidFill>
                  <a:srgbClr val="002060"/>
                </a:solidFill>
              </a:rPr>
              <a:t>8 </a:t>
            </a:r>
            <a:r>
              <a:rPr lang="ru-RU" sz="2200" dirty="0" smtClean="0">
                <a:solidFill>
                  <a:srgbClr val="002060"/>
                </a:solidFill>
              </a:rPr>
              <a:t>баннер. </a:t>
            </a:r>
            <a:r>
              <a:rPr lang="ru-RU" sz="2200" dirty="0">
                <a:solidFill>
                  <a:srgbClr val="002060"/>
                </a:solidFill>
              </a:rPr>
              <a:t>= 9</a:t>
            </a:r>
            <a:r>
              <a:rPr lang="en-US" sz="2200" dirty="0">
                <a:solidFill>
                  <a:srgbClr val="002060"/>
                </a:solidFill>
              </a:rPr>
              <a:t>.99$/</a:t>
            </a:r>
            <a:r>
              <a:rPr lang="ru-RU" sz="2200" dirty="0">
                <a:solidFill>
                  <a:srgbClr val="002060"/>
                </a:solidFill>
              </a:rPr>
              <a:t>баннер</a:t>
            </a:r>
            <a:r>
              <a:rPr lang="en-US" sz="2200" dirty="0">
                <a:solidFill>
                  <a:srgbClr val="002060"/>
                </a:solidFill>
              </a:rPr>
              <a:t> ]</a:t>
            </a:r>
            <a:endParaRPr lang="ru-RU" sz="2200" dirty="0">
              <a:solidFill>
                <a:srgbClr val="002060"/>
              </a:solidFill>
            </a:endParaRPr>
          </a:p>
          <a:p>
            <a:pPr lvl="0"/>
            <a:r>
              <a:rPr lang="ru-RU" sz="2200" b="1" dirty="0">
                <a:solidFill>
                  <a:srgbClr val="002060"/>
                </a:solidFill>
              </a:rPr>
              <a:t>2. Написание своих статей с рекламой по необходимой </a:t>
            </a:r>
            <a:r>
              <a:rPr lang="ru-RU" sz="2200" b="1" dirty="0" smtClean="0">
                <a:solidFill>
                  <a:srgbClr val="002060"/>
                </a:solidFill>
              </a:rPr>
              <a:t>тематике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[</a:t>
            </a:r>
            <a:r>
              <a:rPr lang="ru-RU" sz="2200" b="1" dirty="0" smtClean="0">
                <a:solidFill>
                  <a:srgbClr val="0070C0"/>
                </a:solidFill>
              </a:rPr>
              <a:t>По запросу</a:t>
            </a:r>
            <a:r>
              <a:rPr lang="en-US" sz="2200" b="1" dirty="0">
                <a:solidFill>
                  <a:srgbClr val="0070C0"/>
                </a:solidFill>
              </a:rPr>
              <a:t>]</a:t>
            </a:r>
            <a:endParaRPr lang="ru-RU" sz="2200" b="1" dirty="0" smtClean="0">
              <a:solidFill>
                <a:srgbClr val="0070C0"/>
              </a:solidFill>
            </a:endParaRPr>
          </a:p>
          <a:p>
            <a:pPr marL="114300" lvl="0" indent="0">
              <a:buNone/>
            </a:pPr>
            <a:r>
              <a:rPr lang="ru-RU" sz="2200" dirty="0" smtClean="0">
                <a:solidFill>
                  <a:srgbClr val="002060"/>
                </a:solidFill>
              </a:rPr>
              <a:t>За </a:t>
            </a:r>
            <a:r>
              <a:rPr lang="ru-RU" sz="2200" dirty="0">
                <a:solidFill>
                  <a:srgbClr val="002060"/>
                </a:solidFill>
              </a:rPr>
              <a:t>1 </a:t>
            </a:r>
            <a:r>
              <a:rPr lang="ru-RU" sz="2200" dirty="0" smtClean="0">
                <a:solidFill>
                  <a:srgbClr val="002060"/>
                </a:solidFill>
              </a:rPr>
              <a:t>статью </a:t>
            </a:r>
            <a:r>
              <a:rPr lang="ru-RU" sz="2200" dirty="0">
                <a:solidFill>
                  <a:srgbClr val="002060"/>
                </a:solidFill>
              </a:rPr>
              <a:t>= 14</a:t>
            </a:r>
            <a:r>
              <a:rPr lang="en-US" sz="2200" dirty="0">
                <a:solidFill>
                  <a:srgbClr val="002060"/>
                </a:solidFill>
              </a:rPr>
              <a:t>9$, </a:t>
            </a:r>
            <a:r>
              <a:rPr lang="ru-RU" sz="2200" dirty="0">
                <a:solidFill>
                  <a:srgbClr val="002060"/>
                </a:solidFill>
              </a:rPr>
              <a:t>5 статей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ru-RU" sz="2200" dirty="0">
                <a:solidFill>
                  <a:srgbClr val="002060"/>
                </a:solidFill>
              </a:rPr>
              <a:t>4</a:t>
            </a:r>
            <a:r>
              <a:rPr lang="en-US" sz="2200" dirty="0">
                <a:solidFill>
                  <a:srgbClr val="002060"/>
                </a:solidFill>
              </a:rPr>
              <a:t>99$ </a:t>
            </a:r>
            <a:endParaRPr lang="en-US" sz="2200" dirty="0">
              <a:solidFill>
                <a:srgbClr val="002060"/>
              </a:solidFill>
            </a:endParaRPr>
          </a:p>
          <a:p>
            <a:pPr lvl="0"/>
            <a:r>
              <a:rPr lang="ru-RU" sz="2200" b="1" dirty="0" smtClean="0">
                <a:solidFill>
                  <a:srgbClr val="002060"/>
                </a:solidFill>
              </a:rPr>
              <a:t>3</a:t>
            </a:r>
            <a:r>
              <a:rPr lang="ru-RU" sz="2200" b="1" dirty="0">
                <a:solidFill>
                  <a:srgbClr val="002060"/>
                </a:solidFill>
              </a:rPr>
              <a:t>. Аренда одного из разделов </a:t>
            </a:r>
            <a:r>
              <a:rPr lang="ru-RU" sz="2200" b="1" dirty="0" smtClean="0">
                <a:solidFill>
                  <a:srgbClr val="002060"/>
                </a:solidFill>
              </a:rPr>
              <a:t>сайта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[1-</a:t>
            </a:r>
            <a:r>
              <a:rPr lang="ru-RU" sz="2200" b="1" dirty="0" smtClean="0">
                <a:solidFill>
                  <a:srgbClr val="0070C0"/>
                </a:solidFill>
              </a:rPr>
              <a:t>2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ru-RU" sz="2200" b="1" dirty="0" smtClean="0">
                <a:solidFill>
                  <a:srgbClr val="0070C0"/>
                </a:solidFill>
              </a:rPr>
              <a:t>раздела</a:t>
            </a:r>
            <a:r>
              <a:rPr lang="en-US" sz="2200" b="1" dirty="0" smtClean="0">
                <a:solidFill>
                  <a:srgbClr val="0070C0"/>
                </a:solidFill>
              </a:rPr>
              <a:t>]</a:t>
            </a:r>
          </a:p>
          <a:p>
            <a:pPr marL="114300" lvl="0" indent="0">
              <a:buNone/>
            </a:pPr>
            <a:r>
              <a:rPr lang="ru-RU" sz="2200" dirty="0" smtClean="0">
                <a:solidFill>
                  <a:srgbClr val="002060"/>
                </a:solidFill>
              </a:rPr>
              <a:t>Сдача </a:t>
            </a:r>
            <a:r>
              <a:rPr lang="ru-RU" sz="2200" dirty="0">
                <a:solidFill>
                  <a:srgbClr val="002060"/>
                </a:solidFill>
              </a:rPr>
              <a:t>в аренду 1 раздела = 1499$/</a:t>
            </a:r>
            <a:r>
              <a:rPr lang="ru-RU" sz="2200" dirty="0" smtClean="0">
                <a:solidFill>
                  <a:srgbClr val="002060"/>
                </a:solidFill>
              </a:rPr>
              <a:t>месяц</a:t>
            </a:r>
            <a:endParaRPr lang="ru-RU" sz="2200" dirty="0">
              <a:solidFill>
                <a:srgbClr val="002060"/>
              </a:solidFill>
            </a:endParaRPr>
          </a:p>
          <a:p>
            <a:pPr lvl="0"/>
            <a:r>
              <a:rPr lang="ru-RU" sz="2200" b="1" dirty="0">
                <a:solidFill>
                  <a:srgbClr val="002060"/>
                </a:solidFill>
              </a:rPr>
              <a:t>4. Премиум-версия по </a:t>
            </a:r>
            <a:r>
              <a:rPr lang="ru-RU" sz="2200" b="1" dirty="0" smtClean="0">
                <a:solidFill>
                  <a:srgbClr val="002060"/>
                </a:solidFill>
              </a:rPr>
              <a:t>разделу</a:t>
            </a:r>
            <a:r>
              <a:rPr lang="en-US" sz="2200" b="1" dirty="0" smtClean="0">
                <a:solidFill>
                  <a:srgbClr val="002060"/>
                </a:solidFill>
              </a:rPr>
              <a:t> </a:t>
            </a:r>
            <a:r>
              <a:rPr lang="en-US" sz="2200" b="1" dirty="0" smtClean="0">
                <a:solidFill>
                  <a:srgbClr val="0070C0"/>
                </a:solidFill>
              </a:rPr>
              <a:t>[</a:t>
            </a:r>
            <a:r>
              <a:rPr lang="ru-RU" sz="2200" b="1" dirty="0" smtClean="0">
                <a:solidFill>
                  <a:srgbClr val="0070C0"/>
                </a:solidFill>
              </a:rPr>
              <a:t>По запросу</a:t>
            </a:r>
            <a:r>
              <a:rPr lang="en-US" sz="2200" b="1" dirty="0" smtClean="0">
                <a:solidFill>
                  <a:srgbClr val="0070C0"/>
                </a:solidFill>
              </a:rPr>
              <a:t>]</a:t>
            </a:r>
          </a:p>
          <a:p>
            <a:pPr lvl="0"/>
            <a:r>
              <a:rPr lang="ru-RU" sz="2200" dirty="0" smtClean="0">
                <a:solidFill>
                  <a:srgbClr val="002060"/>
                </a:solidFill>
              </a:rPr>
              <a:t>Месячный </a:t>
            </a:r>
            <a:r>
              <a:rPr lang="ru-RU" sz="2200" dirty="0">
                <a:solidFill>
                  <a:srgbClr val="002060"/>
                </a:solidFill>
              </a:rPr>
              <a:t>доступ к премиум версии = 4.99$/</a:t>
            </a:r>
            <a:r>
              <a:rPr lang="ru-RU" sz="2200" dirty="0" smtClean="0">
                <a:solidFill>
                  <a:srgbClr val="002060"/>
                </a:solidFill>
              </a:rPr>
              <a:t>месяц</a:t>
            </a:r>
            <a:endParaRPr lang="ru-RU" sz="2200" dirty="0">
              <a:solidFill>
                <a:srgbClr val="00206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4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Гипотезы </a:t>
            </a:r>
            <a:r>
              <a:rPr lang="ru-RU" dirty="0" smtClean="0"/>
              <a:t>проверки при тестировании продаж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b="1" i="1" dirty="0" smtClean="0">
                <a:solidFill>
                  <a:srgbClr val="002060"/>
                </a:solidFill>
              </a:rPr>
              <a:t>1. Востребованность. </a:t>
            </a:r>
            <a:r>
              <a:rPr lang="ru-RU" sz="2200" dirty="0" smtClean="0">
                <a:solidFill>
                  <a:srgbClr val="002060"/>
                </a:solidFill>
              </a:rPr>
              <a:t>Имеет ли спрос у аудитории или же не имеет.</a:t>
            </a:r>
          </a:p>
          <a:p>
            <a:r>
              <a:rPr lang="ru-RU" sz="2200" b="1" i="1" dirty="0" smtClean="0">
                <a:solidFill>
                  <a:srgbClr val="002060"/>
                </a:solidFill>
              </a:rPr>
              <a:t>2. Массовость. </a:t>
            </a:r>
            <a:r>
              <a:rPr lang="ru-RU" sz="2200" dirty="0" smtClean="0">
                <a:solidFill>
                  <a:srgbClr val="002060"/>
                </a:solidFill>
              </a:rPr>
              <a:t>Подходит ли большому количество пользователей или же есть некоторые проблемы.</a:t>
            </a:r>
          </a:p>
          <a:p>
            <a:r>
              <a:rPr lang="ru-RU" sz="2200" b="1" i="1" dirty="0" smtClean="0">
                <a:solidFill>
                  <a:srgbClr val="002060"/>
                </a:solidFill>
              </a:rPr>
              <a:t>3. Универсальность. </a:t>
            </a:r>
            <a:r>
              <a:rPr lang="ru-RU" sz="2200" dirty="0" smtClean="0">
                <a:solidFill>
                  <a:srgbClr val="002060"/>
                </a:solidFill>
              </a:rPr>
              <a:t>Отвечает ли запросам универсальности</a:t>
            </a:r>
            <a:r>
              <a:rPr lang="ru-RU" sz="2200" dirty="0">
                <a:solidFill>
                  <a:srgbClr val="002060"/>
                </a:solidFill>
              </a:rPr>
              <a:t> </a:t>
            </a:r>
            <a:r>
              <a:rPr lang="ru-RU" sz="2200" dirty="0" smtClean="0">
                <a:solidFill>
                  <a:srgbClr val="002060"/>
                </a:solidFill>
              </a:rPr>
              <a:t>людей и бизнеса.</a:t>
            </a:r>
            <a:endParaRPr lang="ru-RU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3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возражения и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1. Монетизация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2. Продвижение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3. Дальнейшие перспективы</a:t>
            </a:r>
          </a:p>
          <a:p>
            <a:r>
              <a:rPr lang="ru-RU" dirty="0" smtClean="0">
                <a:solidFill>
                  <a:schemeClr val="accent3">
                    <a:lumMod val="75000"/>
                  </a:schemeClr>
                </a:solidFill>
              </a:rPr>
              <a:t>4. Наполнение сайта</a:t>
            </a:r>
          </a:p>
          <a:p>
            <a:endParaRPr lang="ru-RU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ru-RU" sz="22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81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Грамотный подход к рекламе</a:t>
            </a:r>
            <a:r>
              <a:rPr lang="en-US" dirty="0" smtClean="0"/>
              <a:t>, </a:t>
            </a:r>
            <a:r>
              <a:rPr lang="ru-RU" dirty="0" smtClean="0"/>
              <a:t>отказ от излишней экономии на ней.</a:t>
            </a:r>
          </a:p>
          <a:p>
            <a:r>
              <a:rPr lang="ru-RU" dirty="0" smtClean="0"/>
              <a:t>Дальнейшее развитие в зависимости от будущих тестов проекта</a:t>
            </a:r>
            <a:r>
              <a:rPr lang="ru-RU" dirty="0"/>
              <a:t> </a:t>
            </a:r>
            <a:r>
              <a:rPr lang="ru-RU" dirty="0" smtClean="0"/>
              <a:t>и итоговых результатов.</a:t>
            </a:r>
          </a:p>
          <a:p>
            <a:r>
              <a:rPr lang="ru-RU" dirty="0" smtClean="0"/>
              <a:t>Наполнение сайта ответами </a:t>
            </a:r>
            <a:r>
              <a:rPr lang="en-US" dirty="0" smtClean="0"/>
              <a:t>ChatGPT, </a:t>
            </a:r>
            <a:r>
              <a:rPr lang="ru-RU" dirty="0" smtClean="0"/>
              <a:t>но с определенными уклонами</a:t>
            </a:r>
            <a:r>
              <a:rPr lang="en-US" dirty="0"/>
              <a:t> </a:t>
            </a:r>
            <a:r>
              <a:rPr lang="ru-RU" dirty="0" smtClean="0"/>
              <a:t>запросов</a:t>
            </a:r>
            <a:r>
              <a:rPr lang="en-US" dirty="0" smtClean="0"/>
              <a:t>, </a:t>
            </a:r>
            <a:r>
              <a:rPr lang="ru-RU" dirty="0" smtClean="0"/>
              <a:t>чтобы было сложно получить такие же.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20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Прогноз доходов на первые 6 месяцев после выхода на рынок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1" indent="0">
              <a:buNone/>
            </a:pPr>
            <a:r>
              <a:rPr lang="ru-RU" sz="1600" b="1" dirty="0" smtClean="0">
                <a:solidFill>
                  <a:srgbClr val="002060"/>
                </a:solidFill>
              </a:rPr>
              <a:t>Предполагаемое </a:t>
            </a:r>
            <a:r>
              <a:rPr lang="ru-RU" sz="1600" b="1" dirty="0">
                <a:solidFill>
                  <a:srgbClr val="002060"/>
                </a:solidFill>
              </a:rPr>
              <a:t>количество </a:t>
            </a:r>
            <a:r>
              <a:rPr lang="ru-RU" sz="1600" b="1" dirty="0" smtClean="0">
                <a:solidFill>
                  <a:srgbClr val="002060"/>
                </a:solidFill>
              </a:rPr>
              <a:t>клиентов </a:t>
            </a:r>
          </a:p>
          <a:p>
            <a:pPr marL="411480" lvl="1" indent="0">
              <a:buNone/>
            </a:pP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От 100 до 1000 человек</a:t>
            </a:r>
            <a:r>
              <a:rPr lang="en-US" sz="1600" i="1" dirty="0" smtClean="0">
                <a:solidFill>
                  <a:schemeClr val="accent3">
                    <a:lumMod val="75000"/>
                  </a:schemeClr>
                </a:solidFill>
              </a:rPr>
              <a:t>/</a:t>
            </a: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сутки</a:t>
            </a:r>
          </a:p>
          <a:p>
            <a:pPr marL="411480" lvl="1" indent="0">
              <a:buNone/>
            </a:pPr>
            <a:endParaRPr lang="ru-RU" sz="1600" b="1" i="1" dirty="0">
              <a:solidFill>
                <a:schemeClr val="accent3">
                  <a:lumMod val="75000"/>
                </a:schemeClr>
              </a:solidFill>
            </a:endParaRPr>
          </a:p>
          <a:p>
            <a:pPr marL="411480" lvl="1" indent="0">
              <a:buNone/>
            </a:pPr>
            <a:r>
              <a:rPr lang="ru-RU" sz="1600" b="1" dirty="0" smtClean="0">
                <a:solidFill>
                  <a:srgbClr val="002060"/>
                </a:solidFill>
              </a:rPr>
              <a:t>Средний </a:t>
            </a:r>
            <a:r>
              <a:rPr lang="ru-RU" sz="1600" b="1" dirty="0">
                <a:solidFill>
                  <a:srgbClr val="002060"/>
                </a:solidFill>
              </a:rPr>
              <a:t>доход с клиента (ARPU</a:t>
            </a:r>
            <a:r>
              <a:rPr lang="ru-RU" sz="1600" b="1" dirty="0" smtClean="0">
                <a:solidFill>
                  <a:srgbClr val="002060"/>
                </a:solidFill>
              </a:rPr>
              <a:t>)</a:t>
            </a:r>
          </a:p>
          <a:p>
            <a:pPr marL="114300" indent="0">
              <a:buNone/>
            </a:pP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    Пусть </a:t>
            </a:r>
            <a:r>
              <a:rPr lang="ru-RU" sz="1600" i="1" dirty="0">
                <a:solidFill>
                  <a:schemeClr val="accent3">
                    <a:lumMod val="75000"/>
                  </a:schemeClr>
                </a:solidFill>
              </a:rPr>
              <a:t>CPM = $1 (средняя оценка).</a:t>
            </a:r>
          </a:p>
          <a:p>
            <a:pPr marL="114300" indent="0">
              <a:buNone/>
            </a:pP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    550 </a:t>
            </a:r>
            <a:r>
              <a:rPr lang="ru-RU" sz="1600" i="1" dirty="0">
                <a:solidFill>
                  <a:schemeClr val="accent3">
                    <a:lumMod val="75000"/>
                  </a:schemeClr>
                </a:solidFill>
              </a:rPr>
              <a:t>просмотров ≈ 0.55 * $1 = $0.55 в день</a:t>
            </a:r>
          </a:p>
          <a:p>
            <a:pPr marL="114300" indent="0">
              <a:buNone/>
            </a:pP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    В </a:t>
            </a:r>
            <a:r>
              <a:rPr lang="ru-RU" sz="1600" i="1" dirty="0">
                <a:solidFill>
                  <a:schemeClr val="accent3">
                    <a:lumMod val="75000"/>
                  </a:schemeClr>
                </a:solidFill>
              </a:rPr>
              <a:t>месяц: $0.55 * 30 = $</a:t>
            </a: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16.50</a:t>
            </a:r>
          </a:p>
          <a:p>
            <a:pPr marL="114300" indent="0">
              <a:buNone/>
            </a:pPr>
            <a:r>
              <a:rPr lang="ru-RU" sz="16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1600" i="1" dirty="0" smtClean="0">
                <a:solidFill>
                  <a:schemeClr val="accent3">
                    <a:lumMod val="75000"/>
                  </a:schemeClr>
                </a:solidFill>
              </a:rPr>
              <a:t>   Предположительно 5% Приобретает премиум-верси</a:t>
            </a:r>
            <a:r>
              <a:rPr lang="ru-RU" sz="1600" i="1" dirty="0">
                <a:solidFill>
                  <a:schemeClr val="accent3">
                    <a:lumMod val="75000"/>
                  </a:schemeClr>
                </a:solidFill>
              </a:rPr>
              <a:t>ю</a:t>
            </a:r>
            <a:endParaRPr lang="ru-RU" sz="1600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ru-RU" sz="1600" b="1" i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114300" indent="0">
              <a:buNone/>
            </a:pPr>
            <a:r>
              <a:rPr lang="ru-RU" sz="1600" b="1" i="1" dirty="0">
                <a:solidFill>
                  <a:srgbClr val="0070C0"/>
                </a:solidFill>
              </a:rPr>
              <a:t> </a:t>
            </a:r>
            <a:r>
              <a:rPr lang="ru-RU" sz="1600" b="1" i="1" dirty="0" smtClean="0">
                <a:solidFill>
                  <a:srgbClr val="0070C0"/>
                </a:solidFill>
              </a:rPr>
              <a:t>     </a:t>
            </a:r>
            <a:r>
              <a:rPr lang="ru-RU" sz="1600" b="1" dirty="0" smtClean="0">
                <a:solidFill>
                  <a:srgbClr val="002060"/>
                </a:solidFill>
              </a:rPr>
              <a:t>Общий прогноз выручки </a:t>
            </a:r>
            <a:endParaRPr lang="ru-RU" sz="1600" b="1" dirty="0">
              <a:solidFill>
                <a:srgbClr val="0070C0"/>
              </a:solidFill>
            </a:endParaRPr>
          </a:p>
          <a:p>
            <a:pPr marL="114300" indent="0">
              <a:buNone/>
            </a:pPr>
            <a:r>
              <a:rPr lang="ru-RU" sz="1600" dirty="0">
                <a:solidFill>
                  <a:srgbClr val="0070C0"/>
                </a:solidFill>
              </a:rPr>
              <a:t> </a:t>
            </a:r>
            <a:r>
              <a:rPr lang="ru-RU" sz="1600" dirty="0" smtClean="0">
                <a:solidFill>
                  <a:srgbClr val="0070C0"/>
                </a:solidFill>
              </a:rPr>
              <a:t>  </a:t>
            </a:r>
            <a:r>
              <a:rPr lang="ru-RU" sz="1600" dirty="0" smtClean="0"/>
              <a:t>Общий </a:t>
            </a:r>
            <a:r>
              <a:rPr lang="ru-RU" sz="1600" dirty="0"/>
              <a:t>доход в день: $135 + $0.55 = $135.55</a:t>
            </a:r>
            <a:br>
              <a:rPr lang="ru-RU" sz="1600" dirty="0"/>
            </a:br>
            <a:r>
              <a:rPr lang="ru-RU" sz="1600" dirty="0" smtClean="0"/>
              <a:t>   ARPU </a:t>
            </a:r>
            <a:r>
              <a:rPr lang="ru-RU" sz="1600" dirty="0"/>
              <a:t>= $135.55 / 550 ≈ $0.246</a:t>
            </a:r>
            <a:endParaRPr lang="ru-RU" sz="1600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49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расходов за </a:t>
            </a:r>
            <a:r>
              <a:rPr lang="ru-RU" dirty="0" smtClean="0"/>
              <a:t>6 месяцев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Разработка </a:t>
            </a:r>
            <a:r>
              <a:rPr lang="ru-RU" b="1" dirty="0"/>
              <a:t>и дизайн </a:t>
            </a:r>
            <a:r>
              <a:rPr lang="en-US" b="1" dirty="0"/>
              <a:t>–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$0-$10</a:t>
            </a:r>
            <a:r>
              <a:rPr lang="ru-RU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ru-RU" dirty="0">
                <a:solidFill>
                  <a:srgbClr val="0070C0"/>
                </a:solidFill>
              </a:rPr>
              <a:t>месяц</a:t>
            </a:r>
            <a:endParaRPr lang="ru-RU" sz="1800" b="1" dirty="0">
              <a:solidFill>
                <a:srgbClr val="0070C0"/>
              </a:solidFill>
            </a:endParaRPr>
          </a:p>
          <a:p>
            <a:r>
              <a:rPr lang="ru-RU" b="1" dirty="0"/>
              <a:t>Хостинг и серверы –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ru-RU" dirty="0">
                <a:solidFill>
                  <a:srgbClr val="0070C0"/>
                </a:solidFill>
              </a:rPr>
              <a:t>20</a:t>
            </a:r>
            <a:r>
              <a:rPr lang="en-US" dirty="0">
                <a:solidFill>
                  <a:srgbClr val="0070C0"/>
                </a:solidFill>
              </a:rPr>
              <a:t>-$</a:t>
            </a:r>
            <a:r>
              <a:rPr lang="ru-RU" dirty="0">
                <a:solidFill>
                  <a:srgbClr val="0070C0"/>
                </a:solidFill>
              </a:rPr>
              <a:t>4</a:t>
            </a:r>
            <a:r>
              <a:rPr lang="en-US" dirty="0">
                <a:solidFill>
                  <a:srgbClr val="0070C0"/>
                </a:solidFill>
              </a:rPr>
              <a:t>00/</a:t>
            </a:r>
            <a:r>
              <a:rPr lang="ru-RU" dirty="0">
                <a:solidFill>
                  <a:srgbClr val="0070C0"/>
                </a:solidFill>
              </a:rPr>
              <a:t>месяц</a:t>
            </a:r>
          </a:p>
          <a:p>
            <a:r>
              <a:rPr lang="ru-RU" b="1" dirty="0"/>
              <a:t>Безопасность и поддержка -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ru-RU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00-$</a:t>
            </a:r>
            <a:r>
              <a:rPr lang="ru-RU" dirty="0">
                <a:solidFill>
                  <a:srgbClr val="0070C0"/>
                </a:solidFill>
              </a:rPr>
              <a:t>5</a:t>
            </a:r>
            <a:r>
              <a:rPr lang="en-US" dirty="0">
                <a:solidFill>
                  <a:srgbClr val="0070C0"/>
                </a:solidFill>
              </a:rPr>
              <a:t>00/</a:t>
            </a:r>
            <a:r>
              <a:rPr lang="ru-RU" dirty="0">
                <a:solidFill>
                  <a:srgbClr val="0070C0"/>
                </a:solidFill>
              </a:rPr>
              <a:t>месяц</a:t>
            </a:r>
            <a:endParaRPr lang="ru-RU" b="1" dirty="0"/>
          </a:p>
          <a:p>
            <a:r>
              <a:rPr lang="ru-RU" b="1" dirty="0"/>
              <a:t>Маркетинг и продвижение -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ru-RU" dirty="0">
                <a:solidFill>
                  <a:srgbClr val="0070C0"/>
                </a:solidFill>
              </a:rPr>
              <a:t>1000-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ru-RU" dirty="0">
                <a:solidFill>
                  <a:srgbClr val="0070C0"/>
                </a:solidFill>
              </a:rPr>
              <a:t>2</a:t>
            </a:r>
            <a:r>
              <a:rPr lang="en-US" dirty="0">
                <a:solidFill>
                  <a:srgbClr val="0070C0"/>
                </a:solidFill>
              </a:rPr>
              <a:t>500/</a:t>
            </a:r>
            <a:r>
              <a:rPr lang="ru-RU" dirty="0">
                <a:solidFill>
                  <a:srgbClr val="0070C0"/>
                </a:solidFill>
              </a:rPr>
              <a:t>месяц</a:t>
            </a:r>
          </a:p>
          <a:p>
            <a:r>
              <a:rPr lang="ru-RU" b="1" dirty="0"/>
              <a:t>Поддержка и развитие - </a:t>
            </a:r>
            <a:r>
              <a:rPr lang="en-US" dirty="0">
                <a:solidFill>
                  <a:srgbClr val="0070C0"/>
                </a:solidFill>
              </a:rPr>
              <a:t>$</a:t>
            </a:r>
            <a:r>
              <a:rPr lang="ru-RU" dirty="0">
                <a:solidFill>
                  <a:srgbClr val="0070C0"/>
                </a:solidFill>
              </a:rPr>
              <a:t>100</a:t>
            </a:r>
            <a:r>
              <a:rPr lang="en-US" dirty="0">
                <a:solidFill>
                  <a:srgbClr val="0070C0"/>
                </a:solidFill>
              </a:rPr>
              <a:t>-$</a:t>
            </a:r>
            <a:r>
              <a:rPr lang="ru-RU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rgbClr val="0070C0"/>
                </a:solidFill>
              </a:rPr>
              <a:t>00/</a:t>
            </a:r>
            <a:r>
              <a:rPr lang="ru-RU" dirty="0">
                <a:solidFill>
                  <a:srgbClr val="0070C0"/>
                </a:solidFill>
              </a:rPr>
              <a:t>месяц</a:t>
            </a:r>
          </a:p>
          <a:p>
            <a:r>
              <a:rPr lang="ru-RU" b="1" dirty="0"/>
              <a:t>Домен и </a:t>
            </a:r>
            <a:r>
              <a:rPr lang="en-US" b="1" dirty="0"/>
              <a:t>SSL</a:t>
            </a:r>
            <a:r>
              <a:rPr lang="ru-RU" b="1" dirty="0"/>
              <a:t> – </a:t>
            </a:r>
            <a:r>
              <a:rPr lang="en-US" dirty="0">
                <a:solidFill>
                  <a:srgbClr val="0070C0"/>
                </a:solidFill>
              </a:rPr>
              <a:t>$20-$25/</a:t>
            </a:r>
            <a:r>
              <a:rPr lang="ru-RU" dirty="0">
                <a:solidFill>
                  <a:srgbClr val="0070C0"/>
                </a:solidFill>
              </a:rPr>
              <a:t>год </a:t>
            </a:r>
            <a:r>
              <a:rPr lang="ru-RU" dirty="0">
                <a:solidFill>
                  <a:srgbClr val="7030A0"/>
                </a:solidFill>
              </a:rPr>
              <a:t>(несущественно)</a:t>
            </a:r>
          </a:p>
          <a:p>
            <a:endParaRPr lang="ru-RU" b="1" dirty="0">
              <a:solidFill>
                <a:srgbClr val="7030A0"/>
              </a:solidFill>
            </a:endParaRPr>
          </a:p>
          <a:p>
            <a:pPr marL="68580" indent="0">
              <a:buNone/>
            </a:pPr>
            <a:endParaRPr lang="ru-RU" b="1" dirty="0">
              <a:solidFill>
                <a:srgbClr val="7030A0"/>
              </a:solidFill>
            </a:endParaRPr>
          </a:p>
          <a:p>
            <a:pPr marL="68580" indent="0">
              <a:buNone/>
            </a:pPr>
            <a:r>
              <a:rPr lang="ru-RU" b="1" dirty="0">
                <a:solidFill>
                  <a:srgbClr val="7030A0"/>
                </a:solidFill>
              </a:rPr>
              <a:t>Итоговый бюджет: </a:t>
            </a:r>
            <a:r>
              <a:rPr lang="en-US" b="1" dirty="0">
                <a:solidFill>
                  <a:srgbClr val="7030A0"/>
                </a:solidFill>
              </a:rPr>
              <a:t>$</a:t>
            </a:r>
            <a:r>
              <a:rPr lang="ru-RU" b="1" dirty="0">
                <a:solidFill>
                  <a:srgbClr val="7030A0"/>
                </a:solidFill>
              </a:rPr>
              <a:t>1</a:t>
            </a:r>
            <a:r>
              <a:rPr lang="en-US" b="1" dirty="0">
                <a:solidFill>
                  <a:srgbClr val="7030A0"/>
                </a:solidFill>
              </a:rPr>
              <a:t>400-$3800/</a:t>
            </a:r>
            <a:r>
              <a:rPr lang="ru-RU" b="1" dirty="0">
                <a:solidFill>
                  <a:srgbClr val="7030A0"/>
                </a:solidFill>
              </a:rPr>
              <a:t>месяц</a:t>
            </a:r>
          </a:p>
          <a:p>
            <a:pPr marL="68580" indent="0">
              <a:buNone/>
            </a:pPr>
            <a:r>
              <a:rPr lang="ru-RU" b="1" dirty="0">
                <a:solidFill>
                  <a:srgbClr val="00B050"/>
                </a:solidFill>
              </a:rPr>
              <a:t>Оптимальный бюджет: </a:t>
            </a:r>
            <a:r>
              <a:rPr lang="en-US" b="1" dirty="0">
                <a:solidFill>
                  <a:srgbClr val="00B050"/>
                </a:solidFill>
              </a:rPr>
              <a:t>$1500 </a:t>
            </a:r>
            <a:r>
              <a:rPr lang="ru-RU" b="1" dirty="0">
                <a:solidFill>
                  <a:srgbClr val="00B050"/>
                </a:solidFill>
              </a:rPr>
              <a:t>в месяц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69299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тека">
  <a:themeElements>
    <a:clrScheme name="Аптека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Аптека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птека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48</TotalTime>
  <Words>529</Words>
  <Application>Microsoft Office PowerPoint</Application>
  <PresentationFormat>Экран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Аптека</vt:lpstr>
      <vt:lpstr>Финансовая модель</vt:lpstr>
      <vt:lpstr>Ценность продукта для клиента</vt:lpstr>
      <vt:lpstr>Выбранная модель монетизации и обоснование</vt:lpstr>
      <vt:lpstr>Ценовая политика </vt:lpstr>
      <vt:lpstr> Гипотезы проверки при тестировании продаж </vt:lpstr>
      <vt:lpstr>Основные возражения и вопросы</vt:lpstr>
      <vt:lpstr>Выводы</vt:lpstr>
      <vt:lpstr>Прогноз доходов на первые 6 месяцев после выхода на рынок</vt:lpstr>
      <vt:lpstr>Анализ расходов за 6 месяцев</vt:lpstr>
      <vt:lpstr>Анализ расходов за 6 месяцев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Финансовая модель</dc:title>
  <dc:creator>Дмитрий Шустов</dc:creator>
  <cp:lastModifiedBy>Дмитрий Шустов</cp:lastModifiedBy>
  <cp:revision>6</cp:revision>
  <dcterms:created xsi:type="dcterms:W3CDTF">2025-04-21T10:00:50Z</dcterms:created>
  <dcterms:modified xsi:type="dcterms:W3CDTF">2025-04-21T10:59:55Z</dcterms:modified>
</cp:coreProperties>
</file>