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57" r:id="rId4"/>
    <p:sldId id="258" r:id="rId5"/>
    <p:sldId id="263" r:id="rId6"/>
    <p:sldId id="270" r:id="rId7"/>
    <p:sldId id="259" r:id="rId8"/>
    <p:sldId id="262" r:id="rId9"/>
    <p:sldId id="260" r:id="rId10"/>
    <p:sldId id="261" r:id="rId11"/>
    <p:sldId id="268" r:id="rId12"/>
    <p:sldId id="266" r:id="rId13"/>
    <p:sldId id="265" r:id="rId14"/>
    <p:sldId id="275" r:id="rId15"/>
    <p:sldId id="269" r:id="rId16"/>
    <p:sldId id="271" r:id="rId17"/>
    <p:sldId id="272" r:id="rId18"/>
    <p:sldId id="273" r:id="rId19"/>
    <p:sldId id="267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757" autoAdjust="0"/>
    <p:restoredTop sz="94660"/>
  </p:normalViewPr>
  <p:slideViewPr>
    <p:cSldViewPr>
      <p:cViewPr varScale="1">
        <p:scale>
          <a:sx n="95" d="100"/>
          <a:sy n="95" d="100"/>
        </p:scale>
        <p:origin x="-94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4C71EC6-210F-42DE-9C53-41977AD35B3D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/>
              <a:t>Справочник распространенных ошибок</a:t>
            </a:r>
            <a:endParaRPr lang="ru-RU" sz="2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 </a:t>
            </a:r>
            <a:r>
              <a:rPr lang="en-US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Fragenwork</a:t>
            </a:r>
            <a:r>
              <a:rPr lang="en-US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616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Организация продукта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985668"/>
          </a:xfrm>
        </p:spPr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ru-RU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реализовать</a:t>
            </a:r>
            <a:r>
              <a:rPr lang="ru-RU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68580" indent="0">
              <a:buNone/>
            </a:pPr>
            <a:endParaRPr lang="ru-RU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200" b="1" dirty="0">
                <a:solidFill>
                  <a:srgbClr val="0070C0"/>
                </a:solidFill>
              </a:rPr>
              <a:t>Главная страница:</a:t>
            </a:r>
            <a:r>
              <a:rPr lang="ru-RU" sz="2200" dirty="0">
                <a:solidFill>
                  <a:srgbClr val="0070C0"/>
                </a:solidFill>
              </a:rPr>
              <a:t> Поиск, популярные категории ошибок, рекомендованные статьи.</a:t>
            </a:r>
          </a:p>
          <a:p>
            <a:r>
              <a:rPr lang="ru-RU" sz="2200" b="1" dirty="0">
                <a:solidFill>
                  <a:srgbClr val="0070C0"/>
                </a:solidFill>
              </a:rPr>
              <a:t>Категории ошибок:</a:t>
            </a:r>
            <a:r>
              <a:rPr lang="ru-RU" sz="2200" dirty="0">
                <a:solidFill>
                  <a:srgbClr val="0070C0"/>
                </a:solidFill>
              </a:rPr>
              <a:t> Разделение на сферы (грамматика, программирование, дизайн и т. д.).</a:t>
            </a:r>
          </a:p>
          <a:p>
            <a:r>
              <a:rPr lang="ru-RU" sz="2200" b="1" dirty="0">
                <a:solidFill>
                  <a:srgbClr val="0070C0"/>
                </a:solidFill>
              </a:rPr>
              <a:t>Карточка ошибки:</a:t>
            </a:r>
            <a:r>
              <a:rPr lang="ru-RU" sz="2200" dirty="0">
                <a:solidFill>
                  <a:srgbClr val="0070C0"/>
                </a:solidFill>
              </a:rPr>
              <a:t> Описание ошибки, примеры, способы исправления.</a:t>
            </a:r>
          </a:p>
          <a:p>
            <a:r>
              <a:rPr lang="ru-RU" sz="2200" b="1" dirty="0">
                <a:solidFill>
                  <a:srgbClr val="0070C0"/>
                </a:solidFill>
              </a:rPr>
              <a:t>Форум / комментарии:</a:t>
            </a:r>
            <a:r>
              <a:rPr lang="ru-RU" sz="2200" dirty="0">
                <a:solidFill>
                  <a:srgbClr val="0070C0"/>
                </a:solidFill>
              </a:rPr>
              <a:t> Возможность обсуждать ошибки, задавать вопросы.</a:t>
            </a:r>
          </a:p>
          <a:p>
            <a:r>
              <a:rPr lang="ru-RU" sz="2200" b="1" dirty="0">
                <a:solidFill>
                  <a:srgbClr val="0070C0"/>
                </a:solidFill>
              </a:rPr>
              <a:t>Интерактивные тесты:</a:t>
            </a:r>
            <a:r>
              <a:rPr lang="ru-RU" sz="2200" dirty="0">
                <a:solidFill>
                  <a:srgbClr val="0070C0"/>
                </a:solidFill>
              </a:rPr>
              <a:t> Проверка знаний пользователей</a:t>
            </a:r>
            <a:r>
              <a:rPr lang="ru-RU" sz="2200" dirty="0" smtClean="0">
                <a:solidFill>
                  <a:srgbClr val="0070C0"/>
                </a:solidFill>
              </a:rPr>
              <a:t>.</a:t>
            </a:r>
            <a:endParaRPr lang="en-US" sz="2200" dirty="0" smtClean="0">
              <a:solidFill>
                <a:srgbClr val="0070C0"/>
              </a:solidFill>
            </a:endParaRPr>
          </a:p>
          <a:p>
            <a:r>
              <a:rPr lang="ru-RU" sz="2200" b="1" dirty="0" smtClean="0">
                <a:solidFill>
                  <a:srgbClr val="0070C0"/>
                </a:solidFill>
              </a:rPr>
              <a:t>Вставки цитат: </a:t>
            </a:r>
            <a:r>
              <a:rPr lang="ru-RU" sz="2200" dirty="0" smtClean="0">
                <a:solidFill>
                  <a:srgbClr val="0070C0"/>
                </a:solidFill>
              </a:rPr>
              <a:t>развлекательная вставка цитата по тематике после прохождения теста</a:t>
            </a:r>
            <a:r>
              <a:rPr lang="en-US" sz="2200" dirty="0" smtClean="0">
                <a:solidFill>
                  <a:srgbClr val="0070C0"/>
                </a:solidFill>
              </a:rPr>
              <a:t>/</a:t>
            </a:r>
            <a:r>
              <a:rPr lang="ru-RU" sz="2200" dirty="0" smtClean="0">
                <a:solidFill>
                  <a:srgbClr val="0070C0"/>
                </a:solidFill>
              </a:rPr>
              <a:t>прочтения статьи</a:t>
            </a:r>
            <a:r>
              <a:rPr lang="ru-RU" sz="2200" dirty="0">
                <a:solidFill>
                  <a:srgbClr val="0070C0"/>
                </a:solidFill>
              </a:rPr>
              <a:t> </a:t>
            </a:r>
            <a:r>
              <a:rPr lang="ru-RU" sz="2200" dirty="0" smtClean="0">
                <a:solidFill>
                  <a:srgbClr val="0070C0"/>
                </a:solidFill>
              </a:rPr>
              <a:t>в развлекательных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ru-RU" sz="2200" dirty="0" smtClean="0">
                <a:solidFill>
                  <a:srgbClr val="0070C0"/>
                </a:solidFill>
              </a:rPr>
              <a:t>или ироничных целях.</a:t>
            </a:r>
            <a:endParaRPr lang="ru-RU" sz="2200" dirty="0">
              <a:solidFill>
                <a:srgbClr val="0070C0"/>
              </a:solidFill>
            </a:endParaRPr>
          </a:p>
          <a:p>
            <a:pPr marL="6858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191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1143000"/>
          </a:xfrm>
        </p:spPr>
        <p:txBody>
          <a:bodyPr/>
          <a:lstStyle/>
          <a:p>
            <a:r>
              <a:rPr lang="ru-RU" dirty="0" smtClean="0"/>
              <a:t>Монетизация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841652"/>
          </a:xfrm>
        </p:spPr>
        <p:txBody>
          <a:bodyPr/>
          <a:lstStyle/>
          <a:p>
            <a:r>
              <a:rPr lang="en-US" sz="1800" b="1" i="1" dirty="0" smtClean="0">
                <a:solidFill>
                  <a:srgbClr val="92D050"/>
                </a:solidFill>
              </a:rPr>
              <a:t>-</a:t>
            </a:r>
            <a:r>
              <a:rPr lang="en-US" sz="1800" b="1" i="1" dirty="0" smtClean="0">
                <a:solidFill>
                  <a:srgbClr val="7030A0"/>
                </a:solidFill>
              </a:rPr>
              <a:t> </a:t>
            </a:r>
            <a:r>
              <a:rPr lang="ru-RU" sz="1800" b="1" i="1" dirty="0" smtClean="0">
                <a:solidFill>
                  <a:srgbClr val="7030A0"/>
                </a:solidFill>
              </a:rPr>
              <a:t>1. Рекламные баннеры </a:t>
            </a:r>
          </a:p>
          <a:p>
            <a:r>
              <a:rPr lang="en-US" sz="1800" b="1" i="1" dirty="0" smtClean="0">
                <a:solidFill>
                  <a:srgbClr val="92D050"/>
                </a:solidFill>
              </a:rPr>
              <a:t>-</a:t>
            </a:r>
            <a:r>
              <a:rPr lang="en-US" sz="1800" b="1" i="1" dirty="0" smtClean="0">
                <a:solidFill>
                  <a:srgbClr val="00B0F0"/>
                </a:solidFill>
              </a:rPr>
              <a:t> </a:t>
            </a:r>
            <a:r>
              <a:rPr lang="ru-RU" sz="1800" b="1" i="1" dirty="0" smtClean="0">
                <a:solidFill>
                  <a:srgbClr val="00B0F0"/>
                </a:solidFill>
              </a:rPr>
              <a:t>2. Написание своих статей с рекламой по необходимой тематике </a:t>
            </a:r>
          </a:p>
          <a:p>
            <a:r>
              <a:rPr lang="en-US" sz="1800" b="1" i="1" dirty="0" smtClean="0">
                <a:solidFill>
                  <a:srgbClr val="92D050"/>
                </a:solidFill>
              </a:rPr>
              <a:t>-</a:t>
            </a:r>
            <a:r>
              <a:rPr lang="en-US" sz="1800" b="1" i="1" dirty="0" smtClean="0">
                <a:solidFill>
                  <a:srgbClr val="7030A0"/>
                </a:solidFill>
              </a:rPr>
              <a:t> </a:t>
            </a:r>
            <a:r>
              <a:rPr lang="ru-RU" sz="1800" b="1" i="1" dirty="0" smtClean="0">
                <a:solidFill>
                  <a:srgbClr val="7030A0"/>
                </a:solidFill>
              </a:rPr>
              <a:t>3. Аренда одного из разделов сайта </a:t>
            </a:r>
          </a:p>
          <a:p>
            <a:r>
              <a:rPr lang="en-US" sz="1800" b="1" i="1" dirty="0" smtClean="0">
                <a:solidFill>
                  <a:srgbClr val="92D050"/>
                </a:solidFill>
              </a:rPr>
              <a:t>-</a:t>
            </a:r>
            <a:r>
              <a:rPr lang="en-US" sz="1800" b="1" i="1" dirty="0" smtClean="0">
                <a:solidFill>
                  <a:srgbClr val="00B0F0"/>
                </a:solidFill>
              </a:rPr>
              <a:t> </a:t>
            </a:r>
            <a:r>
              <a:rPr lang="ru-RU" sz="1800" b="1" i="1" dirty="0" smtClean="0">
                <a:solidFill>
                  <a:srgbClr val="00B0F0"/>
                </a:solidFill>
              </a:rPr>
              <a:t>4. Премиум-версия по определенному разделу</a:t>
            </a:r>
          </a:p>
          <a:p>
            <a:endParaRPr lang="ru-RU" b="1" i="1" dirty="0">
              <a:solidFill>
                <a:srgbClr val="00B0F0"/>
              </a:solidFill>
            </a:endParaRPr>
          </a:p>
          <a:p>
            <a:endParaRPr lang="ru-RU" b="1" i="1" dirty="0" smtClean="0">
              <a:solidFill>
                <a:srgbClr val="00B0F0"/>
              </a:solidFill>
            </a:endParaRPr>
          </a:p>
          <a:p>
            <a:pPr marL="68580" indent="0">
              <a:buNone/>
            </a:pPr>
            <a:endParaRPr lang="ru-RU" sz="2000" b="1" i="1" u="sng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580" indent="0">
              <a:buNone/>
            </a:pPr>
            <a:endParaRPr lang="ru-RU" sz="2000" b="1" i="1" u="sng" dirty="0" smtClean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580" indent="0">
              <a:buNone/>
            </a:pPr>
            <a:r>
              <a:rPr lang="ru-RU" sz="2000" b="1" i="1" u="sng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 экономичен в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2901691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Стартовый выход на рынок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b="1" dirty="0" smtClean="0">
                <a:solidFill>
                  <a:srgbClr val="0070C0"/>
                </a:solidFill>
              </a:rPr>
              <a:t>1) Создание </a:t>
            </a:r>
            <a:r>
              <a:rPr lang="en-US" sz="1600" b="1" dirty="0" smtClean="0">
                <a:solidFill>
                  <a:srgbClr val="7030A0"/>
                </a:solidFill>
              </a:rPr>
              <a:t>MVP</a:t>
            </a:r>
            <a:r>
              <a:rPr lang="en-US" sz="1600" b="1" dirty="0" smtClean="0">
                <a:solidFill>
                  <a:srgbClr val="0070C0"/>
                </a:solidFill>
              </a:rPr>
              <a:t> </a:t>
            </a:r>
            <a:r>
              <a:rPr lang="ru-RU" sz="1600" b="1" dirty="0" smtClean="0">
                <a:solidFill>
                  <a:srgbClr val="0070C0"/>
                </a:solidFill>
              </a:rPr>
              <a:t>и опросов. </a:t>
            </a:r>
            <a:r>
              <a:rPr lang="ru-RU" sz="1600" dirty="0">
                <a:solidFill>
                  <a:srgbClr val="0070C0"/>
                </a:solidFill>
              </a:rPr>
              <a:t>Д</a:t>
            </a:r>
            <a:r>
              <a:rPr lang="ru-RU" sz="1600" dirty="0" smtClean="0">
                <a:solidFill>
                  <a:srgbClr val="0070C0"/>
                </a:solidFill>
              </a:rPr>
              <a:t>ля </a:t>
            </a:r>
            <a:r>
              <a:rPr lang="ru-RU" sz="1600" dirty="0" smtClean="0">
                <a:solidFill>
                  <a:srgbClr val="00B050"/>
                </a:solidFill>
              </a:rPr>
              <a:t>теста активности</a:t>
            </a:r>
            <a:r>
              <a:rPr lang="ru-RU" sz="1600" dirty="0" smtClean="0">
                <a:solidFill>
                  <a:srgbClr val="0070C0"/>
                </a:solidFill>
              </a:rPr>
              <a:t> и необходимости проекта для аудитории.</a:t>
            </a:r>
          </a:p>
          <a:p>
            <a:r>
              <a:rPr lang="ru-RU" sz="1600" b="1" dirty="0" smtClean="0">
                <a:solidFill>
                  <a:srgbClr val="0070C0"/>
                </a:solidFill>
              </a:rPr>
              <a:t>2) Выбор узкой сферы. </a:t>
            </a:r>
            <a:r>
              <a:rPr lang="ru-RU" sz="1600" i="1" dirty="0" smtClean="0">
                <a:solidFill>
                  <a:srgbClr val="00B050"/>
                </a:solidFill>
              </a:rPr>
              <a:t>ИТ сфера</a:t>
            </a:r>
            <a:r>
              <a:rPr lang="en-US" sz="1600" i="1" dirty="0" smtClean="0">
                <a:solidFill>
                  <a:srgbClr val="00B050"/>
                </a:solidFill>
              </a:rPr>
              <a:t>, </a:t>
            </a:r>
            <a:r>
              <a:rPr lang="ru-RU" sz="1600" i="1" dirty="0" smtClean="0">
                <a:solidFill>
                  <a:srgbClr val="00B050"/>
                </a:solidFill>
              </a:rPr>
              <a:t>учеба и спорт </a:t>
            </a:r>
            <a:r>
              <a:rPr lang="ru-RU" sz="1600" dirty="0" smtClean="0">
                <a:solidFill>
                  <a:srgbClr val="0070C0"/>
                </a:solidFill>
              </a:rPr>
              <a:t>для начала как самые простые для входа сферы и при этом достаточно востребованные.</a:t>
            </a:r>
            <a:endParaRPr lang="ru-RU" sz="1600" b="1" dirty="0" smtClean="0">
              <a:solidFill>
                <a:srgbClr val="0070C0"/>
              </a:solidFill>
            </a:endParaRPr>
          </a:p>
          <a:p>
            <a:r>
              <a:rPr lang="ru-RU" sz="1600" b="1" dirty="0">
                <a:solidFill>
                  <a:srgbClr val="0070C0"/>
                </a:solidFill>
              </a:rPr>
              <a:t>3</a:t>
            </a:r>
            <a:r>
              <a:rPr lang="ru-RU" sz="1600" b="1" dirty="0" smtClean="0">
                <a:solidFill>
                  <a:srgbClr val="0070C0"/>
                </a:solidFill>
              </a:rPr>
              <a:t>) Перетягивание аудитории. </a:t>
            </a:r>
            <a:r>
              <a:rPr lang="ru-RU" sz="1600" dirty="0" smtClean="0">
                <a:solidFill>
                  <a:srgbClr val="0070C0"/>
                </a:solidFill>
              </a:rPr>
              <a:t>Малое количество конкурентов позволяет взять сразу несколько сфер – </a:t>
            </a:r>
            <a:r>
              <a:rPr lang="ru-RU" sz="1600" i="1" dirty="0" smtClean="0">
                <a:solidFill>
                  <a:srgbClr val="00B050"/>
                </a:solidFill>
              </a:rPr>
              <a:t>ИТ сфера</a:t>
            </a:r>
            <a:r>
              <a:rPr lang="en-US" sz="1600" i="1" dirty="0" smtClean="0">
                <a:solidFill>
                  <a:srgbClr val="00B050"/>
                </a:solidFill>
              </a:rPr>
              <a:t>, </a:t>
            </a:r>
            <a:r>
              <a:rPr lang="ru-RU" sz="1600" i="1" dirty="0" smtClean="0">
                <a:solidFill>
                  <a:srgbClr val="00B050"/>
                </a:solidFill>
              </a:rPr>
              <a:t>творчество</a:t>
            </a:r>
            <a:r>
              <a:rPr lang="en-US" sz="1600" i="1" dirty="0" smtClean="0">
                <a:solidFill>
                  <a:srgbClr val="00B050"/>
                </a:solidFill>
              </a:rPr>
              <a:t>, </a:t>
            </a:r>
            <a:r>
              <a:rPr lang="ru-RU" sz="1600" i="1" dirty="0" smtClean="0">
                <a:solidFill>
                  <a:srgbClr val="00B050"/>
                </a:solidFill>
              </a:rPr>
              <a:t>кулинария</a:t>
            </a:r>
            <a:r>
              <a:rPr lang="en-US" sz="1600" i="1" dirty="0" smtClean="0">
                <a:solidFill>
                  <a:srgbClr val="00B050"/>
                </a:solidFill>
              </a:rPr>
              <a:t>, </a:t>
            </a:r>
            <a:r>
              <a:rPr lang="ru-RU" sz="1600" i="1" dirty="0" smtClean="0">
                <a:solidFill>
                  <a:srgbClr val="00B050"/>
                </a:solidFill>
              </a:rPr>
              <a:t>учеба</a:t>
            </a:r>
            <a:r>
              <a:rPr lang="en-US" sz="1600" i="1" dirty="0" smtClean="0">
                <a:solidFill>
                  <a:srgbClr val="00B050"/>
                </a:solidFill>
              </a:rPr>
              <a:t>, </a:t>
            </a:r>
            <a:r>
              <a:rPr lang="ru-RU" sz="1600" i="1" dirty="0" smtClean="0">
                <a:solidFill>
                  <a:srgbClr val="00B050"/>
                </a:solidFill>
              </a:rPr>
              <a:t>спорт и финансы</a:t>
            </a:r>
            <a:r>
              <a:rPr lang="ru-RU" sz="1600" dirty="0" smtClean="0">
                <a:solidFill>
                  <a:srgbClr val="0070C0"/>
                </a:solidFill>
              </a:rPr>
              <a:t>. Чтобы привлечь аудиторию конкурентов в дальнейшем.</a:t>
            </a:r>
            <a:endParaRPr lang="ru-RU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206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692696"/>
            <a:ext cx="7024744" cy="1143000"/>
          </a:xfrm>
        </p:spPr>
        <p:txBody>
          <a:bodyPr/>
          <a:lstStyle/>
          <a:p>
            <a:r>
              <a:rPr lang="ru-RU" dirty="0" smtClean="0"/>
              <a:t>Расширение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5616" y="2060848"/>
            <a:ext cx="6777317" cy="4057676"/>
          </a:xfrm>
        </p:spPr>
        <p:txBody>
          <a:bodyPr>
            <a:normAutofit lnSpcReduction="10000"/>
          </a:bodyPr>
          <a:lstStyle/>
          <a:p>
            <a:r>
              <a:rPr lang="ru-RU" sz="1500" b="1" dirty="0" smtClean="0">
                <a:solidFill>
                  <a:srgbClr val="00B050"/>
                </a:solidFill>
              </a:rPr>
              <a:t>Анти-инструкции + инструкции</a:t>
            </a:r>
          </a:p>
          <a:p>
            <a:pPr marL="68580" indent="0">
              <a:buNone/>
            </a:pPr>
            <a:r>
              <a:rPr lang="ru-RU" sz="1500" dirty="0" smtClean="0">
                <a:solidFill>
                  <a:srgbClr val="0070C0"/>
                </a:solidFill>
              </a:rPr>
              <a:t>Помимо анти-инструкций можно создать в дополнение инструкции к каждой теме</a:t>
            </a:r>
            <a:r>
              <a:rPr lang="en-US" sz="1500" dirty="0" smtClean="0">
                <a:solidFill>
                  <a:srgbClr val="0070C0"/>
                </a:solidFill>
              </a:rPr>
              <a:t>, </a:t>
            </a:r>
            <a:r>
              <a:rPr lang="ru-RU" sz="1500" dirty="0" smtClean="0">
                <a:solidFill>
                  <a:srgbClr val="0070C0"/>
                </a:solidFill>
              </a:rPr>
              <a:t>того как правильно делать то или иное дело. </a:t>
            </a:r>
          </a:p>
          <a:p>
            <a:r>
              <a:rPr lang="ru-RU" sz="1500" b="1" dirty="0" smtClean="0">
                <a:solidFill>
                  <a:srgbClr val="0070C0"/>
                </a:solidFill>
              </a:rPr>
              <a:t>Максимизация рекламы</a:t>
            </a:r>
          </a:p>
          <a:p>
            <a:pPr marL="68580" indent="0">
              <a:buNone/>
            </a:pPr>
            <a:r>
              <a:rPr lang="ru-RU" sz="1500" dirty="0">
                <a:solidFill>
                  <a:srgbClr val="0070C0"/>
                </a:solidFill>
              </a:rPr>
              <a:t>Больше удобных вариантов рекламы без урона имиджу проекта и его ценностям в долгосрочной перспективе</a:t>
            </a:r>
            <a:r>
              <a:rPr lang="ru-RU" sz="1500" dirty="0" smtClean="0">
                <a:solidFill>
                  <a:srgbClr val="0070C0"/>
                </a:solidFill>
              </a:rPr>
              <a:t>.</a:t>
            </a:r>
            <a:endParaRPr lang="ru-RU" sz="1500" b="1" dirty="0">
              <a:solidFill>
                <a:srgbClr val="0070C0"/>
              </a:solidFill>
            </a:endParaRPr>
          </a:p>
          <a:p>
            <a:r>
              <a:rPr lang="ru-RU" sz="1500" b="1" dirty="0" smtClean="0">
                <a:solidFill>
                  <a:srgbClr val="00B050"/>
                </a:solidFill>
              </a:rPr>
              <a:t>Фирменные товары</a:t>
            </a:r>
          </a:p>
          <a:p>
            <a:pPr marL="68580" indent="0">
              <a:buNone/>
            </a:pPr>
            <a:r>
              <a:rPr lang="ru-RU" sz="1500" dirty="0">
                <a:solidFill>
                  <a:srgbClr val="0070C0"/>
                </a:solidFill>
              </a:rPr>
              <a:t>Продажа готовых анти-инструкций к бытовой технике</a:t>
            </a:r>
            <a:r>
              <a:rPr lang="en-US" sz="1500" dirty="0">
                <a:solidFill>
                  <a:srgbClr val="0070C0"/>
                </a:solidFill>
              </a:rPr>
              <a:t>, </a:t>
            </a:r>
            <a:r>
              <a:rPr lang="ru-RU" sz="1500" dirty="0">
                <a:solidFill>
                  <a:srgbClr val="0070C0"/>
                </a:solidFill>
              </a:rPr>
              <a:t>всяческим блюдам</a:t>
            </a:r>
            <a:r>
              <a:rPr lang="en-US" sz="1500" dirty="0">
                <a:solidFill>
                  <a:srgbClr val="0070C0"/>
                </a:solidFill>
              </a:rPr>
              <a:t>, </a:t>
            </a:r>
            <a:r>
              <a:rPr lang="ru-RU" sz="1500" dirty="0">
                <a:solidFill>
                  <a:srgbClr val="0070C0"/>
                </a:solidFill>
              </a:rPr>
              <a:t>игрушкам</a:t>
            </a:r>
            <a:r>
              <a:rPr lang="en-US" sz="1500" dirty="0">
                <a:solidFill>
                  <a:srgbClr val="0070C0"/>
                </a:solidFill>
              </a:rPr>
              <a:t>, </a:t>
            </a:r>
            <a:r>
              <a:rPr lang="ru-RU" sz="1500" dirty="0">
                <a:solidFill>
                  <a:srgbClr val="0070C0"/>
                </a:solidFill>
              </a:rPr>
              <a:t>инструментам</a:t>
            </a:r>
            <a:r>
              <a:rPr lang="ru-RU" sz="1500" dirty="0" smtClean="0">
                <a:solidFill>
                  <a:srgbClr val="0070C0"/>
                </a:solidFill>
              </a:rPr>
              <a:t>.</a:t>
            </a:r>
            <a:endParaRPr lang="ru-RU" sz="1500" b="1" dirty="0">
              <a:solidFill>
                <a:srgbClr val="0070C0"/>
              </a:solidFill>
            </a:endParaRPr>
          </a:p>
          <a:p>
            <a:r>
              <a:rPr lang="ru-RU" sz="1500" b="1" dirty="0" smtClean="0">
                <a:solidFill>
                  <a:srgbClr val="0070C0"/>
                </a:solidFill>
              </a:rPr>
              <a:t>Международный рынок</a:t>
            </a:r>
          </a:p>
          <a:p>
            <a:pPr marL="68580" indent="0">
              <a:buNone/>
            </a:pPr>
            <a:r>
              <a:rPr lang="ru-RU" sz="1500" dirty="0">
                <a:solidFill>
                  <a:srgbClr val="0070C0"/>
                </a:solidFill>
              </a:rPr>
              <a:t>Выход на рынки других стран</a:t>
            </a:r>
            <a:r>
              <a:rPr lang="en-US" sz="1500" dirty="0">
                <a:solidFill>
                  <a:srgbClr val="0070C0"/>
                </a:solidFill>
              </a:rPr>
              <a:t>, </a:t>
            </a:r>
            <a:r>
              <a:rPr lang="ru-RU" sz="1500" dirty="0">
                <a:solidFill>
                  <a:srgbClr val="0070C0"/>
                </a:solidFill>
              </a:rPr>
              <a:t>стратегия конкуренции с </a:t>
            </a:r>
            <a:r>
              <a:rPr lang="en-US" sz="1500" dirty="0">
                <a:solidFill>
                  <a:srgbClr val="0070C0"/>
                </a:solidFill>
              </a:rPr>
              <a:t>“</a:t>
            </a:r>
            <a:r>
              <a:rPr lang="ru-RU" sz="1500" dirty="0">
                <a:solidFill>
                  <a:srgbClr val="0070C0"/>
                </a:solidFill>
              </a:rPr>
              <a:t>фантомными</a:t>
            </a:r>
            <a:r>
              <a:rPr lang="en-US" sz="1500" dirty="0">
                <a:solidFill>
                  <a:srgbClr val="0070C0"/>
                </a:solidFill>
              </a:rPr>
              <a:t>” </a:t>
            </a:r>
            <a:r>
              <a:rPr lang="ru-RU" sz="1500" dirty="0">
                <a:solidFill>
                  <a:srgbClr val="0070C0"/>
                </a:solidFill>
              </a:rPr>
              <a:t>проектами</a:t>
            </a:r>
            <a:r>
              <a:rPr lang="en-US" sz="1500" dirty="0">
                <a:solidFill>
                  <a:srgbClr val="0070C0"/>
                </a:solidFill>
              </a:rPr>
              <a:t>, </a:t>
            </a:r>
            <a:r>
              <a:rPr lang="ru-RU" sz="1500" dirty="0">
                <a:solidFill>
                  <a:srgbClr val="0070C0"/>
                </a:solidFill>
              </a:rPr>
              <a:t>работа над имиджом</a:t>
            </a:r>
            <a:r>
              <a:rPr lang="ru-RU" sz="1500" dirty="0" smtClean="0">
                <a:solidFill>
                  <a:srgbClr val="0070C0"/>
                </a:solidFill>
              </a:rPr>
              <a:t>.</a:t>
            </a:r>
            <a:endParaRPr lang="ru-RU" sz="1500" b="1" dirty="0" smtClean="0">
              <a:solidFill>
                <a:srgbClr val="0070C0"/>
              </a:solidFill>
            </a:endParaRPr>
          </a:p>
          <a:p>
            <a:r>
              <a:rPr lang="ru-RU" sz="1500" b="1" dirty="0" smtClean="0">
                <a:solidFill>
                  <a:srgbClr val="00B050"/>
                </a:solidFill>
              </a:rPr>
              <a:t>Сотрудничество</a:t>
            </a:r>
          </a:p>
          <a:p>
            <a:pPr marL="68580" indent="0">
              <a:buNone/>
            </a:pPr>
            <a:r>
              <a:rPr lang="ru-RU" sz="1500" dirty="0" smtClean="0">
                <a:solidFill>
                  <a:srgbClr val="0070C0"/>
                </a:solidFill>
              </a:rPr>
              <a:t>Сотрудничество с</a:t>
            </a:r>
            <a:r>
              <a:rPr lang="en-US" sz="1500" dirty="0" smtClean="0">
                <a:solidFill>
                  <a:srgbClr val="0070C0"/>
                </a:solidFill>
              </a:rPr>
              <a:t> </a:t>
            </a:r>
            <a:r>
              <a:rPr lang="ru-RU" sz="1500" dirty="0" smtClean="0">
                <a:solidFill>
                  <a:srgbClr val="0070C0"/>
                </a:solidFill>
              </a:rPr>
              <a:t>учебными заведениями</a:t>
            </a:r>
            <a:r>
              <a:rPr lang="en-US" sz="1500" dirty="0" smtClean="0">
                <a:solidFill>
                  <a:srgbClr val="0070C0"/>
                </a:solidFill>
              </a:rPr>
              <a:t>, </a:t>
            </a:r>
            <a:r>
              <a:rPr lang="ru-RU" sz="1500" dirty="0" smtClean="0">
                <a:solidFill>
                  <a:srgbClr val="0070C0"/>
                </a:solidFill>
              </a:rPr>
              <a:t>больницами</a:t>
            </a:r>
            <a:r>
              <a:rPr lang="en-US" sz="1500" dirty="0" smtClean="0">
                <a:solidFill>
                  <a:srgbClr val="0070C0"/>
                </a:solidFill>
              </a:rPr>
              <a:t>, </a:t>
            </a:r>
            <a:r>
              <a:rPr lang="ru-RU" sz="1500" dirty="0" smtClean="0">
                <a:solidFill>
                  <a:srgbClr val="0070C0"/>
                </a:solidFill>
              </a:rPr>
              <a:t>парками аттракционов и т.п.</a:t>
            </a:r>
          </a:p>
          <a:p>
            <a:pPr marL="68580" indent="0">
              <a:buNone/>
            </a:pPr>
            <a:endParaRPr lang="ru-RU" sz="1500" b="1" dirty="0" smtClean="0">
              <a:solidFill>
                <a:srgbClr val="0070C0"/>
              </a:solidFill>
            </a:endParaRPr>
          </a:p>
          <a:p>
            <a:pPr marL="68580" indent="0">
              <a:buNone/>
            </a:pPr>
            <a:endParaRPr lang="ru-RU" sz="1600" b="1" dirty="0" smtClean="0">
              <a:solidFill>
                <a:srgbClr val="0070C0"/>
              </a:solidFill>
            </a:endParaRPr>
          </a:p>
          <a:p>
            <a:pPr marL="68580" indent="0">
              <a:buNone/>
            </a:pPr>
            <a:endParaRPr lang="ru-RU" sz="1600" b="1" dirty="0">
              <a:solidFill>
                <a:srgbClr val="0070C0"/>
              </a:solidFill>
            </a:endParaRPr>
          </a:p>
          <a:p>
            <a:pPr marL="68580" indent="0">
              <a:buNone/>
            </a:pPr>
            <a:endParaRPr lang="ru-RU" sz="16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111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908720"/>
            <a:ext cx="7024744" cy="1143000"/>
          </a:xfrm>
        </p:spPr>
        <p:txBody>
          <a:bodyPr/>
          <a:lstStyle/>
          <a:p>
            <a:r>
              <a:rPr lang="ru-RU" dirty="0" smtClean="0"/>
              <a:t>Команда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2348880"/>
            <a:ext cx="6777317" cy="3508977"/>
          </a:xfrm>
        </p:spPr>
        <p:txBody>
          <a:bodyPr>
            <a:normAutofit/>
          </a:bodyPr>
          <a:lstStyle/>
          <a:p>
            <a:r>
              <a:rPr lang="ru-RU" sz="1600" b="1" dirty="0" smtClean="0">
                <a:solidFill>
                  <a:schemeClr val="bg2">
                    <a:lumMod val="50000"/>
                  </a:schemeClr>
                </a:solidFill>
              </a:rPr>
              <a:t>1. Разработчик-дизайнер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> [</a:t>
            </a:r>
            <a:r>
              <a:rPr lang="ru-RU" sz="1600" b="1" dirty="0" smtClean="0">
                <a:solidFill>
                  <a:schemeClr val="bg2">
                    <a:lumMod val="50000"/>
                  </a:schemeClr>
                </a:solidFill>
              </a:rPr>
              <a:t>Доп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ru-RU" sz="1600" b="1" dirty="0" smtClean="0">
                <a:solidFill>
                  <a:schemeClr val="bg2">
                    <a:lumMod val="50000"/>
                  </a:schemeClr>
                </a:solidFill>
              </a:rPr>
              <a:t>работник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>/PMM + ASM]</a:t>
            </a:r>
            <a:r>
              <a:rPr lang="ru-RU" sz="1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68580" indent="0">
              <a:buNone/>
            </a:pPr>
            <a:r>
              <a:rPr lang="ru-RU" sz="1600" b="1" dirty="0" smtClean="0">
                <a:solidFill>
                  <a:srgbClr val="00B050"/>
                </a:solidFill>
              </a:rPr>
              <a:t>(преимущественно </a:t>
            </a:r>
            <a:r>
              <a:rPr lang="en-US" sz="1600" b="1" dirty="0" smtClean="0">
                <a:solidFill>
                  <a:srgbClr val="00B050"/>
                </a:solidFill>
              </a:rPr>
              <a:t>Frontend</a:t>
            </a:r>
            <a:r>
              <a:rPr lang="ru-RU" sz="1600" b="1" dirty="0" smtClean="0">
                <a:solidFill>
                  <a:srgbClr val="00B050"/>
                </a:solidFill>
              </a:rPr>
              <a:t> разработка</a:t>
            </a:r>
            <a:r>
              <a:rPr lang="en-US" sz="1600" b="1" dirty="0" smtClean="0">
                <a:solidFill>
                  <a:srgbClr val="00B050"/>
                </a:solidFill>
              </a:rPr>
              <a:t>)</a:t>
            </a:r>
            <a:endParaRPr lang="ru-RU" sz="1600" b="1" dirty="0" smtClean="0">
              <a:solidFill>
                <a:srgbClr val="00B050"/>
              </a:solidFill>
            </a:endParaRPr>
          </a:p>
          <a:p>
            <a:pPr marL="68580" indent="0">
              <a:buNone/>
            </a:pPr>
            <a:endParaRPr lang="ru-RU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sz="1600" b="1" dirty="0" smtClean="0">
                <a:solidFill>
                  <a:schemeClr val="bg2">
                    <a:lumMod val="50000"/>
                  </a:schemeClr>
                </a:solidFill>
              </a:rPr>
              <a:t>2. 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>Project Manager</a:t>
            </a:r>
            <a:r>
              <a:rPr lang="ru-RU" sz="1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>[</a:t>
            </a:r>
            <a:r>
              <a:rPr lang="ru-RU" sz="1600" b="1" dirty="0" smtClean="0">
                <a:solidFill>
                  <a:schemeClr val="bg2">
                    <a:lumMod val="50000"/>
                  </a:schemeClr>
                </a:solidFill>
              </a:rPr>
              <a:t>Д.В.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1600" b="1" dirty="0" smtClean="0">
                <a:solidFill>
                  <a:schemeClr val="bg2">
                    <a:lumMod val="50000"/>
                  </a:schemeClr>
                </a:solidFill>
              </a:rPr>
              <a:t>Шустов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>]</a:t>
            </a:r>
            <a:endParaRPr lang="ru-RU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68580" indent="0">
              <a:buNone/>
            </a:pPr>
            <a:r>
              <a:rPr lang="ru-RU" sz="1600" b="1" dirty="0" smtClean="0">
                <a:solidFill>
                  <a:srgbClr val="00B050"/>
                </a:solidFill>
              </a:rPr>
              <a:t>(развитие проекта и его продвижение)</a:t>
            </a:r>
          </a:p>
          <a:p>
            <a:endParaRPr lang="en-US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>3. 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>Sales 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>Manager [</a:t>
            </a:r>
            <a:r>
              <a:rPr lang="ru-RU" sz="1600" b="1" dirty="0" smtClean="0">
                <a:solidFill>
                  <a:schemeClr val="bg2">
                    <a:lumMod val="50000"/>
                  </a:schemeClr>
                </a:solidFill>
              </a:rPr>
              <a:t>А.Н.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1600" b="1" dirty="0" smtClean="0">
                <a:solidFill>
                  <a:schemeClr val="bg2">
                    <a:lumMod val="50000"/>
                  </a:schemeClr>
                </a:solidFill>
              </a:rPr>
              <a:t>Герр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>]</a:t>
            </a:r>
            <a:endParaRPr lang="ru-RU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68580" indent="0">
              <a:buNone/>
            </a:pPr>
            <a:r>
              <a:rPr lang="ru-RU" sz="1600" b="1" dirty="0" smtClean="0">
                <a:solidFill>
                  <a:srgbClr val="00B050"/>
                </a:solidFill>
              </a:rPr>
              <a:t>(</a:t>
            </a:r>
            <a:r>
              <a:rPr lang="ru-RU" sz="1600" b="1" dirty="0" smtClean="0">
                <a:solidFill>
                  <a:srgbClr val="00B050"/>
                </a:solidFill>
              </a:rPr>
              <a:t>сбор</a:t>
            </a:r>
            <a:r>
              <a:rPr lang="en-US" sz="1600" b="1" dirty="0" smtClean="0">
                <a:solidFill>
                  <a:srgbClr val="00B050"/>
                </a:solidFill>
              </a:rPr>
              <a:t> </a:t>
            </a:r>
            <a:r>
              <a:rPr lang="ru-RU" sz="1600" b="1" dirty="0" smtClean="0">
                <a:solidFill>
                  <a:srgbClr val="00B050"/>
                </a:solidFill>
              </a:rPr>
              <a:t>и аналитика информации</a:t>
            </a:r>
            <a:r>
              <a:rPr lang="en-US" sz="1600" b="1" dirty="0" smtClean="0">
                <a:solidFill>
                  <a:srgbClr val="00B050"/>
                </a:solidFill>
              </a:rPr>
              <a:t>,</a:t>
            </a:r>
            <a:r>
              <a:rPr lang="ru-RU" sz="1600" b="1" dirty="0" smtClean="0">
                <a:solidFill>
                  <a:srgbClr val="00B050"/>
                </a:solidFill>
              </a:rPr>
              <a:t> </a:t>
            </a:r>
            <a:r>
              <a:rPr lang="ru-RU" sz="1600" b="1" dirty="0" smtClean="0">
                <a:solidFill>
                  <a:srgbClr val="00B050"/>
                </a:solidFill>
              </a:rPr>
              <a:t>работа с клиентами)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pPr marL="68580" indent="0">
              <a:buNone/>
            </a:pPr>
            <a:endParaRPr lang="en-US" sz="1600" b="1" dirty="0">
              <a:solidFill>
                <a:srgbClr val="00B050"/>
              </a:solidFill>
            </a:endParaRPr>
          </a:p>
          <a:p>
            <a:pPr marL="68580" indent="0">
              <a:buNone/>
            </a:pPr>
            <a:endParaRPr lang="ru-RU" sz="1600" b="1" dirty="0">
              <a:solidFill>
                <a:srgbClr val="00B050"/>
              </a:solidFill>
            </a:endParaRPr>
          </a:p>
          <a:p>
            <a:pPr marL="68580" indent="0">
              <a:buNone/>
            </a:pPr>
            <a:r>
              <a:rPr lang="en-US" sz="1600" b="1" i="1" u="sng" dirty="0">
                <a:solidFill>
                  <a:srgbClr val="002060"/>
                </a:solidFill>
              </a:rPr>
              <a:t>[</a:t>
            </a:r>
            <a:r>
              <a:rPr lang="en-US" sz="1600" b="1" i="1" u="sng" dirty="0" smtClean="0">
                <a:solidFill>
                  <a:srgbClr val="002060"/>
                </a:solidFill>
              </a:rPr>
              <a:t>1</a:t>
            </a:r>
            <a:r>
              <a:rPr lang="ru-RU" sz="1600" b="1" i="1" u="sng" dirty="0" smtClean="0">
                <a:solidFill>
                  <a:srgbClr val="002060"/>
                </a:solidFill>
              </a:rPr>
              <a:t> участник совмещает не более 2 ролей</a:t>
            </a:r>
            <a:r>
              <a:rPr lang="en-US" sz="1600" b="1" i="1" u="sng" dirty="0" smtClean="0">
                <a:solidFill>
                  <a:srgbClr val="002060"/>
                </a:solidFill>
              </a:rPr>
              <a:t>]</a:t>
            </a:r>
            <a:endParaRPr lang="ru-RU" sz="1600" b="1" i="1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508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1143000"/>
          </a:xfrm>
        </p:spPr>
        <p:txBody>
          <a:bodyPr>
            <a:normAutofit/>
          </a:bodyPr>
          <a:lstStyle/>
          <a:p>
            <a:r>
              <a:rPr lang="en-US" sz="2000" b="1" i="1" dirty="0" smtClean="0">
                <a:solidFill>
                  <a:srgbClr val="7030A0"/>
                </a:solidFill>
              </a:rPr>
              <a:t>[No</a:t>
            </a:r>
            <a:r>
              <a:rPr lang="ru-RU" sz="2000" b="1" i="1" dirty="0" smtClean="0">
                <a:solidFill>
                  <a:srgbClr val="7030A0"/>
                </a:solidFill>
              </a:rPr>
              <a:t> 1</a:t>
            </a:r>
            <a:r>
              <a:rPr lang="en-US" sz="2000" b="1" i="1" dirty="0" smtClean="0">
                <a:solidFill>
                  <a:srgbClr val="7030A0"/>
                </a:solidFill>
              </a:rPr>
              <a:t>] </a:t>
            </a:r>
            <a:r>
              <a:rPr lang="en-US" sz="2000" b="1" i="1" dirty="0" smtClean="0">
                <a:solidFill>
                  <a:srgbClr val="00B050"/>
                </a:solidFill>
              </a:rPr>
              <a:t>Stack Exchange </a:t>
            </a:r>
            <a:r>
              <a:rPr lang="en-US" sz="2000" b="1" i="1" dirty="0" smtClean="0">
                <a:solidFill>
                  <a:srgbClr val="0070C0"/>
                </a:solidFill>
              </a:rPr>
              <a:t>– </a:t>
            </a:r>
            <a:r>
              <a:rPr lang="ru-RU" sz="2000" b="1" i="1" dirty="0" smtClean="0">
                <a:solidFill>
                  <a:srgbClr val="0070C0"/>
                </a:solidFill>
              </a:rPr>
              <a:t>удобное устройство сайта</a:t>
            </a:r>
            <a:r>
              <a:rPr lang="en-US" sz="2000" b="1" i="1" dirty="0" smtClean="0">
                <a:solidFill>
                  <a:srgbClr val="0070C0"/>
                </a:solidFill>
              </a:rPr>
              <a:t>, </a:t>
            </a:r>
            <a:r>
              <a:rPr lang="ru-RU" sz="2000" b="1" i="1" dirty="0" smtClean="0">
                <a:solidFill>
                  <a:srgbClr val="0070C0"/>
                </a:solidFill>
              </a:rPr>
              <a:t>хороший пример для правильной реализации данного проекта</a:t>
            </a:r>
            <a:endParaRPr lang="ru-RU" sz="2000" dirty="0">
              <a:solidFill>
                <a:srgbClr val="0070C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132856"/>
            <a:ext cx="6505219" cy="3913212"/>
          </a:xfrm>
        </p:spPr>
      </p:pic>
    </p:spTree>
    <p:extLst>
      <p:ext uri="{BB962C8B-B14F-4D97-AF65-F5344CB8AC3E}">
        <p14:creationId xmlns:p14="http://schemas.microsoft.com/office/powerpoint/2010/main" val="14415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024744" cy="1143000"/>
          </a:xfrm>
        </p:spPr>
        <p:txBody>
          <a:bodyPr/>
          <a:lstStyle/>
          <a:p>
            <a:r>
              <a:rPr lang="ru-RU" dirty="0" smtClean="0"/>
              <a:t>Макет-1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7369281" cy="4248472"/>
          </a:xfrm>
        </p:spPr>
      </p:pic>
    </p:spTree>
    <p:extLst>
      <p:ext uri="{BB962C8B-B14F-4D97-AF65-F5344CB8AC3E}">
        <p14:creationId xmlns:p14="http://schemas.microsoft.com/office/powerpoint/2010/main" val="387416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024744" cy="1143000"/>
          </a:xfrm>
        </p:spPr>
        <p:txBody>
          <a:bodyPr/>
          <a:lstStyle/>
          <a:p>
            <a:r>
              <a:rPr lang="ru-RU" dirty="0" smtClean="0"/>
              <a:t>Макет-2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00808"/>
            <a:ext cx="7344397" cy="4176464"/>
          </a:xfrm>
        </p:spPr>
      </p:pic>
    </p:spTree>
    <p:extLst>
      <p:ext uri="{BB962C8B-B14F-4D97-AF65-F5344CB8AC3E}">
        <p14:creationId xmlns:p14="http://schemas.microsoft.com/office/powerpoint/2010/main" val="186701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024744" cy="1143000"/>
          </a:xfrm>
        </p:spPr>
        <p:txBody>
          <a:bodyPr/>
          <a:lstStyle/>
          <a:p>
            <a:r>
              <a:rPr lang="ru-RU" dirty="0" smtClean="0"/>
              <a:t>Макет-3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72816"/>
            <a:ext cx="7272808" cy="4104456"/>
          </a:xfrm>
        </p:spPr>
      </p:pic>
    </p:spTree>
    <p:extLst>
      <p:ext uri="{BB962C8B-B14F-4D97-AF65-F5344CB8AC3E}">
        <p14:creationId xmlns:p14="http://schemas.microsoft.com/office/powerpoint/2010/main" val="2136381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2736"/>
            <a:ext cx="8227735" cy="4824536"/>
          </a:xfrm>
        </p:spPr>
      </p:pic>
      <p:sp>
        <p:nvSpPr>
          <p:cNvPr id="2" name="TextBox 1"/>
          <p:cNvSpPr txBox="1"/>
          <p:nvPr/>
        </p:nvSpPr>
        <p:spPr>
          <a:xfrm>
            <a:off x="2843808" y="3695346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|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bg2">
                    <a:lumMod val="75000"/>
                  </a:schemeClr>
                </a:solidFill>
              </a:rPr>
              <a:t>Контакты: +7</a:t>
            </a:r>
            <a:r>
              <a:rPr lang="ru-RU" b="1" dirty="0" smtClean="0">
                <a:solidFill>
                  <a:srgbClr val="00B0F0"/>
                </a:solidFill>
              </a:rPr>
              <a:t>905</a:t>
            </a:r>
            <a:r>
              <a:rPr lang="ru-RU" b="1" dirty="0" smtClean="0">
                <a:solidFill>
                  <a:schemeClr val="bg2">
                    <a:lumMod val="75000"/>
                  </a:schemeClr>
                </a:solidFill>
              </a:rPr>
              <a:t>0520958</a:t>
            </a: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|</a:t>
            </a:r>
            <a:endParaRPr lang="ru-R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7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Оглавление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1600" b="1" dirty="0" smtClean="0">
                <a:solidFill>
                  <a:srgbClr val="0070C0"/>
                </a:solidFill>
              </a:rPr>
              <a:t>1. Тема</a:t>
            </a:r>
          </a:p>
          <a:p>
            <a:r>
              <a:rPr lang="ru-RU" sz="1600" b="1" dirty="0" smtClean="0">
                <a:solidFill>
                  <a:srgbClr val="00B050"/>
                </a:solidFill>
              </a:rPr>
              <a:t>2. Идея проекта</a:t>
            </a:r>
          </a:p>
          <a:p>
            <a:r>
              <a:rPr lang="ru-RU" sz="1600" b="1" dirty="0" smtClean="0">
                <a:solidFill>
                  <a:srgbClr val="002060"/>
                </a:solidFill>
              </a:rPr>
              <a:t>3. Целевая аудитория</a:t>
            </a:r>
          </a:p>
          <a:p>
            <a:r>
              <a:rPr lang="ru-RU" sz="1600" b="1" dirty="0" smtClean="0">
                <a:solidFill>
                  <a:srgbClr val="0070C0"/>
                </a:solidFill>
              </a:rPr>
              <a:t>4. Категории аудитории</a:t>
            </a:r>
          </a:p>
          <a:p>
            <a:r>
              <a:rPr lang="ru-RU" sz="1600" b="1" dirty="0" smtClean="0">
                <a:solidFill>
                  <a:srgbClr val="00B050"/>
                </a:solidFill>
              </a:rPr>
              <a:t>5. Конкуренты и рынок</a:t>
            </a:r>
          </a:p>
          <a:p>
            <a:r>
              <a:rPr lang="ru-RU" sz="1600" b="1" dirty="0" smtClean="0">
                <a:solidFill>
                  <a:srgbClr val="002060"/>
                </a:solidFill>
              </a:rPr>
              <a:t>6. Бизнес-модель</a:t>
            </a:r>
          </a:p>
          <a:p>
            <a:r>
              <a:rPr lang="ru-RU" sz="1600" b="1" dirty="0" smtClean="0">
                <a:solidFill>
                  <a:srgbClr val="0070C0"/>
                </a:solidFill>
              </a:rPr>
              <a:t>7. Ключевые моменты</a:t>
            </a:r>
          </a:p>
          <a:p>
            <a:r>
              <a:rPr lang="ru-RU" sz="1600" b="1" dirty="0" smtClean="0">
                <a:solidFill>
                  <a:srgbClr val="00B050"/>
                </a:solidFill>
              </a:rPr>
              <a:t>8. Организация продукта</a:t>
            </a:r>
          </a:p>
          <a:p>
            <a:r>
              <a:rPr lang="ru-RU" sz="1600" b="1" dirty="0" smtClean="0">
                <a:solidFill>
                  <a:srgbClr val="002060"/>
                </a:solidFill>
              </a:rPr>
              <a:t>9. Монетизация</a:t>
            </a:r>
          </a:p>
          <a:p>
            <a:r>
              <a:rPr lang="ru-RU" sz="1600" b="1" dirty="0" smtClean="0">
                <a:solidFill>
                  <a:srgbClr val="0070C0"/>
                </a:solidFill>
              </a:rPr>
              <a:t>10. Стартовый выход на рынок</a:t>
            </a:r>
          </a:p>
          <a:p>
            <a:r>
              <a:rPr lang="ru-RU" sz="1600" b="1" dirty="0" smtClean="0">
                <a:solidFill>
                  <a:srgbClr val="00B050"/>
                </a:solidFill>
              </a:rPr>
              <a:t>11. Расширение проекта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r>
              <a:rPr lang="en-US" sz="1600" b="1" dirty="0" smtClean="0">
                <a:solidFill>
                  <a:srgbClr val="002060"/>
                </a:solidFill>
              </a:rPr>
              <a:t>12. </a:t>
            </a:r>
            <a:r>
              <a:rPr lang="ru-RU" sz="1600" b="1" dirty="0" smtClean="0">
                <a:solidFill>
                  <a:srgbClr val="002060"/>
                </a:solidFill>
              </a:rPr>
              <a:t>Команда</a:t>
            </a:r>
          </a:p>
          <a:p>
            <a:r>
              <a:rPr lang="ru-RU" sz="1600" b="1" dirty="0" smtClean="0">
                <a:solidFill>
                  <a:srgbClr val="0070C0"/>
                </a:solidFill>
              </a:rPr>
              <a:t>13. Образцовый аналог</a:t>
            </a:r>
          </a:p>
          <a:p>
            <a:r>
              <a:rPr lang="ru-RU" sz="1600" b="1" dirty="0" smtClean="0">
                <a:solidFill>
                  <a:srgbClr val="00B050"/>
                </a:solidFill>
              </a:rPr>
              <a:t>14. Макеты</a:t>
            </a:r>
          </a:p>
          <a:p>
            <a:r>
              <a:rPr lang="ru-RU" sz="1600" b="1" dirty="0" smtClean="0">
                <a:solidFill>
                  <a:srgbClr val="002060"/>
                </a:solidFill>
              </a:rPr>
              <a:t>15. Контакты</a:t>
            </a:r>
            <a:endParaRPr lang="en-US" sz="16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38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B0F0"/>
                </a:solidFill>
              </a:rPr>
              <a:t>Тема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2420888"/>
            <a:ext cx="6777317" cy="3508977"/>
          </a:xfrm>
        </p:spPr>
        <p:txBody>
          <a:bodyPr>
            <a:normAutofit/>
          </a:bodyPr>
          <a:lstStyle/>
          <a:p>
            <a:r>
              <a:rPr lang="ru-RU" sz="1600" b="1" dirty="0">
                <a:solidFill>
                  <a:srgbClr val="0070C0"/>
                </a:solidFill>
              </a:rPr>
              <a:t>Справочник распространенных ошибок</a:t>
            </a:r>
            <a:r>
              <a:rPr lang="ru-RU" sz="1600" dirty="0">
                <a:solidFill>
                  <a:srgbClr val="0070C0"/>
                </a:solidFill>
              </a:rPr>
              <a:t/>
            </a:r>
            <a:br>
              <a:rPr lang="ru-RU" sz="1600" dirty="0">
                <a:solidFill>
                  <a:srgbClr val="0070C0"/>
                </a:solidFill>
              </a:rPr>
            </a:br>
            <a:r>
              <a:rPr lang="ru-RU" sz="1600" dirty="0">
                <a:solidFill>
                  <a:srgbClr val="0070C0"/>
                </a:solidFill>
              </a:rPr>
              <a:t>Подробное руководство, которое помогает избежать типичных ошибок в разных сферах — </a:t>
            </a:r>
            <a:r>
              <a:rPr lang="ru-RU" sz="1600" b="1" i="1" dirty="0">
                <a:solidFill>
                  <a:srgbClr val="00B050"/>
                </a:solidFill>
              </a:rPr>
              <a:t>от грамматики и программирования до деловой переписки и дизайна</a:t>
            </a:r>
            <a:r>
              <a:rPr lang="ru-RU" sz="1600" dirty="0">
                <a:solidFill>
                  <a:srgbClr val="0070C0"/>
                </a:solidFill>
              </a:rPr>
              <a:t>. Четкие объяснения, наглядные примеры и полезные рекомендации сделают обучение легким и эффективным</a:t>
            </a:r>
            <a:r>
              <a:rPr lang="ru-RU" sz="1600" dirty="0" smtClean="0">
                <a:solidFill>
                  <a:srgbClr val="0070C0"/>
                </a:solidFill>
              </a:rPr>
              <a:t>.</a:t>
            </a:r>
          </a:p>
          <a:p>
            <a:endParaRPr lang="ru-RU" sz="1600" dirty="0">
              <a:solidFill>
                <a:srgbClr val="0070C0"/>
              </a:solidFill>
            </a:endParaRPr>
          </a:p>
          <a:p>
            <a:endParaRPr lang="ru-RU" sz="1600" dirty="0" smtClean="0">
              <a:solidFill>
                <a:srgbClr val="0070C0"/>
              </a:solidFill>
            </a:endParaRPr>
          </a:p>
          <a:p>
            <a:endParaRPr lang="ru-RU" sz="1600" dirty="0">
              <a:solidFill>
                <a:srgbClr val="0070C0"/>
              </a:solidFill>
            </a:endParaRPr>
          </a:p>
          <a:p>
            <a:endParaRPr lang="ru-RU" sz="1600" dirty="0" smtClean="0">
              <a:solidFill>
                <a:srgbClr val="0070C0"/>
              </a:solidFill>
            </a:endParaRPr>
          </a:p>
          <a:p>
            <a:endParaRPr lang="ru-RU" sz="1600" b="1" i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580" indent="0">
              <a:buNone/>
            </a:pPr>
            <a:r>
              <a:rPr lang="ru-RU" sz="1600" b="1" i="1" u="sng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Анти</a:t>
            </a:r>
            <a:r>
              <a:rPr lang="ru-RU" sz="1600" b="1" i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ru-RU" sz="1600" b="1" i="1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инструкция</a:t>
            </a:r>
            <a:r>
              <a:rPr lang="ru-RU" sz="1600" b="1" i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1600" b="1" i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>
              <a:solidFill>
                <a:srgbClr val="0070C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965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dirty="0" smtClean="0">
                <a:solidFill>
                  <a:srgbClr val="0070C0"/>
                </a:solidFill>
              </a:rPr>
              <a:t>В интернете встречается множество инструкций того</a:t>
            </a:r>
            <a:r>
              <a:rPr lang="en-US" sz="1600" dirty="0" smtClean="0">
                <a:solidFill>
                  <a:srgbClr val="0070C0"/>
                </a:solidFill>
              </a:rPr>
              <a:t>, </a:t>
            </a:r>
            <a:r>
              <a:rPr lang="ru-RU" sz="1600" dirty="0" smtClean="0">
                <a:solidFill>
                  <a:srgbClr val="0070C0"/>
                </a:solidFill>
              </a:rPr>
              <a:t>как делать определенные вещи правильно. В формате инструкций и всевозможных гайдов. </a:t>
            </a:r>
            <a:r>
              <a:rPr lang="ru-RU" sz="1600" b="1" dirty="0" smtClean="0">
                <a:solidFill>
                  <a:srgbClr val="0070C0"/>
                </a:solidFill>
              </a:rPr>
              <a:t>Но крайне мало хороших гайдов с </a:t>
            </a:r>
            <a:r>
              <a:rPr lang="ru-RU" sz="1600" b="1" dirty="0" smtClean="0">
                <a:solidFill>
                  <a:srgbClr val="00B050"/>
                </a:solidFill>
              </a:rPr>
              <a:t>разбором ошибок</a:t>
            </a:r>
            <a:r>
              <a:rPr lang="ru-RU" sz="1600" b="1" dirty="0" smtClean="0">
                <a:solidFill>
                  <a:srgbClr val="0070C0"/>
                </a:solidFill>
              </a:rPr>
              <a:t>.</a:t>
            </a:r>
            <a:r>
              <a:rPr lang="ru-RU" sz="1600" dirty="0" smtClean="0">
                <a:solidFill>
                  <a:srgbClr val="0070C0"/>
                </a:solidFill>
              </a:rPr>
              <a:t> Люди в современном мире из-за обилия самой разной информации совершают больше ошибок</a:t>
            </a:r>
            <a:r>
              <a:rPr lang="en-US" sz="1600" dirty="0" smtClean="0">
                <a:solidFill>
                  <a:srgbClr val="0070C0"/>
                </a:solidFill>
              </a:rPr>
              <a:t>, </a:t>
            </a:r>
            <a:r>
              <a:rPr lang="ru-RU" sz="1600" dirty="0" smtClean="0">
                <a:solidFill>
                  <a:srgbClr val="0070C0"/>
                </a:solidFill>
              </a:rPr>
              <a:t>чем правильных действий. </a:t>
            </a:r>
            <a:r>
              <a:rPr lang="ru-RU" sz="1600" b="1" dirty="0" smtClean="0">
                <a:solidFill>
                  <a:srgbClr val="0070C0"/>
                </a:solidFill>
              </a:rPr>
              <a:t>Именно поэтому решением многих проблем может стать проект</a:t>
            </a:r>
            <a:r>
              <a:rPr lang="en-US" sz="1600" b="1" dirty="0" smtClean="0">
                <a:solidFill>
                  <a:srgbClr val="0070C0"/>
                </a:solidFill>
              </a:rPr>
              <a:t>, </a:t>
            </a:r>
            <a:r>
              <a:rPr lang="ru-RU" sz="1600" b="1" dirty="0" smtClean="0">
                <a:solidFill>
                  <a:srgbClr val="0070C0"/>
                </a:solidFill>
              </a:rPr>
              <a:t>который делает упор на </a:t>
            </a:r>
            <a:r>
              <a:rPr lang="ru-RU" sz="1600" b="1" dirty="0" smtClean="0">
                <a:solidFill>
                  <a:srgbClr val="00B050"/>
                </a:solidFill>
              </a:rPr>
              <a:t>ошибки</a:t>
            </a:r>
            <a:r>
              <a:rPr lang="en-US" sz="1600" b="1" dirty="0" smtClean="0">
                <a:solidFill>
                  <a:srgbClr val="00B050"/>
                </a:solidFill>
              </a:rPr>
              <a:t>, </a:t>
            </a:r>
            <a:r>
              <a:rPr lang="ru-RU" sz="1600" b="1" dirty="0" smtClean="0">
                <a:solidFill>
                  <a:srgbClr val="00B050"/>
                </a:solidFill>
              </a:rPr>
              <a:t>анализ ошибок и их своевременное исправление </a:t>
            </a:r>
            <a:r>
              <a:rPr lang="ru-RU" sz="1600" b="1" dirty="0" smtClean="0">
                <a:solidFill>
                  <a:srgbClr val="0070C0"/>
                </a:solidFill>
              </a:rPr>
              <a:t>в различных сферах жизни. </a:t>
            </a:r>
            <a:endParaRPr lang="ru-RU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91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692696"/>
            <a:ext cx="7024744" cy="1143000"/>
          </a:xfrm>
        </p:spPr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7624" y="2060848"/>
            <a:ext cx="6777317" cy="3985668"/>
          </a:xfrm>
        </p:spPr>
        <p:txBody>
          <a:bodyPr>
            <a:normAutofit fontScale="92500" lnSpcReduction="10000"/>
          </a:bodyPr>
          <a:lstStyle/>
          <a:p>
            <a:r>
              <a:rPr lang="ru-RU" sz="1600" b="1" dirty="0">
                <a:solidFill>
                  <a:srgbClr val="0070C0"/>
                </a:solidFill>
              </a:rPr>
              <a:t>Аудитория: </a:t>
            </a:r>
            <a:r>
              <a:rPr lang="ru-RU" sz="1400" dirty="0" smtClean="0">
                <a:solidFill>
                  <a:srgbClr val="0070C0"/>
                </a:solidFill>
              </a:rPr>
              <a:t>Обычные люди разных профессий и интересов в среднем </a:t>
            </a:r>
          </a:p>
          <a:p>
            <a:pPr marL="68580" indent="0">
              <a:buNone/>
            </a:pPr>
            <a:r>
              <a:rPr lang="en-US" sz="1400" b="1" i="1" dirty="0" smtClean="0">
                <a:solidFill>
                  <a:srgbClr val="00B050"/>
                </a:solidFill>
              </a:rPr>
              <a:t>                                           </a:t>
            </a:r>
            <a:r>
              <a:rPr lang="ru-RU" sz="1400" b="1" i="1" dirty="0" smtClean="0">
                <a:solidFill>
                  <a:srgbClr val="00B050"/>
                </a:solidFill>
              </a:rPr>
              <a:t>       </a:t>
            </a:r>
            <a:r>
              <a:rPr lang="en-US" sz="1400" b="1" i="1" dirty="0" smtClean="0">
                <a:solidFill>
                  <a:srgbClr val="00B050"/>
                </a:solidFill>
              </a:rPr>
              <a:t>[</a:t>
            </a:r>
            <a:r>
              <a:rPr lang="ru-RU" sz="1600" b="1" i="1" dirty="0" smtClean="0">
                <a:solidFill>
                  <a:srgbClr val="00B050"/>
                </a:solidFill>
              </a:rPr>
              <a:t>от </a:t>
            </a:r>
            <a:r>
              <a:rPr lang="ru-RU" sz="1600" b="1" i="1" dirty="0">
                <a:solidFill>
                  <a:srgbClr val="00B050"/>
                </a:solidFill>
              </a:rPr>
              <a:t>10 до 70 </a:t>
            </a:r>
            <a:r>
              <a:rPr lang="ru-RU" sz="1600" b="1" i="1" dirty="0" smtClean="0">
                <a:solidFill>
                  <a:srgbClr val="00B050"/>
                </a:solidFill>
              </a:rPr>
              <a:t>лет</a:t>
            </a:r>
            <a:r>
              <a:rPr lang="en-US" sz="1600" dirty="0" smtClean="0">
                <a:solidFill>
                  <a:srgbClr val="00B050"/>
                </a:solidFill>
              </a:rPr>
              <a:t>]</a:t>
            </a:r>
            <a:endParaRPr lang="ru-RU" sz="1600" dirty="0" smtClean="0">
              <a:solidFill>
                <a:srgbClr val="00B050"/>
              </a:solidFill>
            </a:endParaRPr>
          </a:p>
          <a:p>
            <a:r>
              <a:rPr lang="ru-RU" sz="1600" b="1" dirty="0" smtClean="0">
                <a:solidFill>
                  <a:srgbClr val="0070C0"/>
                </a:solidFill>
              </a:rPr>
              <a:t>Основные категории: </a:t>
            </a:r>
          </a:p>
          <a:p>
            <a:pPr marL="411480" indent="-342900">
              <a:buAutoNum type="arabicParenR"/>
            </a:pPr>
            <a:r>
              <a:rPr lang="ru-RU" sz="1400" b="1" dirty="0" smtClean="0">
                <a:solidFill>
                  <a:srgbClr val="00B050"/>
                </a:solidFill>
              </a:rPr>
              <a:t>Бытовые работники </a:t>
            </a:r>
            <a:r>
              <a:rPr lang="ru-RU" sz="1400" dirty="0" smtClean="0">
                <a:solidFill>
                  <a:srgbClr val="0070C0"/>
                </a:solidFill>
              </a:rPr>
              <a:t>(домохозяйки</a:t>
            </a:r>
            <a:r>
              <a:rPr lang="en-US" sz="1400" dirty="0" smtClean="0">
                <a:solidFill>
                  <a:srgbClr val="0070C0"/>
                </a:solidFill>
              </a:rPr>
              <a:t>, </a:t>
            </a:r>
            <a:r>
              <a:rPr lang="ru-RU" sz="1400" dirty="0" smtClean="0">
                <a:solidFill>
                  <a:srgbClr val="0070C0"/>
                </a:solidFill>
              </a:rPr>
              <a:t>специалисты по ремонту в квартире</a:t>
            </a:r>
            <a:r>
              <a:rPr lang="en-US" sz="1400" dirty="0" smtClean="0">
                <a:solidFill>
                  <a:srgbClr val="0070C0"/>
                </a:solidFill>
              </a:rPr>
              <a:t>,</a:t>
            </a:r>
            <a:r>
              <a:rPr lang="ru-RU" sz="1400" dirty="0" smtClean="0">
                <a:solidFill>
                  <a:srgbClr val="0070C0"/>
                </a:solidFill>
              </a:rPr>
              <a:t> в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r>
              <a:rPr lang="ru-RU" sz="1400" dirty="0" smtClean="0">
                <a:solidFill>
                  <a:srgbClr val="0070C0"/>
                </a:solidFill>
              </a:rPr>
              <a:t>доме</a:t>
            </a:r>
            <a:r>
              <a:rPr lang="en-US" sz="1400" dirty="0" smtClean="0">
                <a:solidFill>
                  <a:srgbClr val="0070C0"/>
                </a:solidFill>
              </a:rPr>
              <a:t>/</a:t>
            </a:r>
            <a:r>
              <a:rPr lang="ru-RU" sz="1400" dirty="0" smtClean="0">
                <a:solidFill>
                  <a:srgbClr val="0070C0"/>
                </a:solidFill>
              </a:rPr>
              <a:t>на даче)</a:t>
            </a:r>
          </a:p>
          <a:p>
            <a:pPr marL="411480" indent="-342900">
              <a:buAutoNum type="arabicParenR"/>
            </a:pPr>
            <a:r>
              <a:rPr lang="ru-RU" sz="1400" b="1" dirty="0" smtClean="0">
                <a:solidFill>
                  <a:schemeClr val="bg2">
                    <a:lumMod val="75000"/>
                  </a:schemeClr>
                </a:solidFill>
              </a:rPr>
              <a:t>Учащиеся</a:t>
            </a:r>
            <a:r>
              <a:rPr lang="ru-RU" sz="1400" dirty="0" smtClean="0">
                <a:solidFill>
                  <a:srgbClr val="0070C0"/>
                </a:solidFill>
              </a:rPr>
              <a:t> (школьники</a:t>
            </a:r>
            <a:r>
              <a:rPr lang="en-US" sz="1400" dirty="0" smtClean="0">
                <a:solidFill>
                  <a:srgbClr val="0070C0"/>
                </a:solidFill>
              </a:rPr>
              <a:t>, </a:t>
            </a:r>
            <a:r>
              <a:rPr lang="ru-RU" sz="1400" dirty="0" smtClean="0">
                <a:solidFill>
                  <a:srgbClr val="0070C0"/>
                </a:solidFill>
              </a:rPr>
              <a:t>студенты</a:t>
            </a:r>
            <a:r>
              <a:rPr lang="en-US" sz="1400" dirty="0" smtClean="0">
                <a:solidFill>
                  <a:srgbClr val="0070C0"/>
                </a:solidFill>
              </a:rPr>
              <a:t>, </a:t>
            </a:r>
            <a:r>
              <a:rPr lang="ru-RU" sz="1400" dirty="0" smtClean="0">
                <a:solidFill>
                  <a:srgbClr val="0070C0"/>
                </a:solidFill>
              </a:rPr>
              <a:t>спортсмены)</a:t>
            </a:r>
          </a:p>
          <a:p>
            <a:pPr marL="411480" indent="-342900">
              <a:buAutoNum type="arabicParenR"/>
            </a:pPr>
            <a:r>
              <a:rPr lang="ru-RU" sz="1400" b="1" dirty="0" smtClean="0">
                <a:solidFill>
                  <a:srgbClr val="00B050"/>
                </a:solidFill>
              </a:rPr>
              <a:t>Специалисты</a:t>
            </a:r>
            <a:r>
              <a:rPr lang="ru-RU" sz="1400" dirty="0" smtClean="0">
                <a:solidFill>
                  <a:srgbClr val="0070C0"/>
                </a:solidFill>
              </a:rPr>
              <a:t> (узкопрофильные начинающие специалисты</a:t>
            </a:r>
            <a:r>
              <a:rPr lang="en-US" sz="1400" dirty="0" smtClean="0">
                <a:solidFill>
                  <a:srgbClr val="0070C0"/>
                </a:solidFill>
              </a:rPr>
              <a:t>, </a:t>
            </a:r>
            <a:r>
              <a:rPr lang="ru-RU" sz="1400" dirty="0" smtClean="0">
                <a:solidFill>
                  <a:srgbClr val="0070C0"/>
                </a:solidFill>
              </a:rPr>
              <a:t>особенно творческих и инновационных сфер</a:t>
            </a:r>
            <a:r>
              <a:rPr lang="en-US" sz="1400" dirty="0" smtClean="0">
                <a:solidFill>
                  <a:srgbClr val="0070C0"/>
                </a:solidFill>
              </a:rPr>
              <a:t>, </a:t>
            </a:r>
            <a:r>
              <a:rPr lang="ru-RU" sz="1400" dirty="0" smtClean="0">
                <a:solidFill>
                  <a:srgbClr val="0070C0"/>
                </a:solidFill>
              </a:rPr>
              <a:t>а также крупномасштабных сфер</a:t>
            </a:r>
            <a:r>
              <a:rPr lang="en-US" sz="1400" dirty="0" smtClean="0">
                <a:solidFill>
                  <a:srgbClr val="0070C0"/>
                </a:solidFill>
              </a:rPr>
              <a:t>,</a:t>
            </a:r>
            <a:r>
              <a:rPr lang="ru-RU" sz="1400" dirty="0">
                <a:solidFill>
                  <a:srgbClr val="0070C0"/>
                </a:solidFill>
              </a:rPr>
              <a:t> </a:t>
            </a:r>
            <a:r>
              <a:rPr lang="ru-RU" sz="1400" dirty="0" smtClean="0">
                <a:solidFill>
                  <a:srgbClr val="0070C0"/>
                </a:solidFill>
              </a:rPr>
              <a:t>вроде компьютерных специалистов)</a:t>
            </a:r>
          </a:p>
          <a:p>
            <a:pPr marL="411480" indent="-342900">
              <a:buAutoNum type="arabicParenR"/>
            </a:pPr>
            <a:r>
              <a:rPr lang="ru-RU" sz="1400" b="1" dirty="0" smtClean="0">
                <a:solidFill>
                  <a:schemeClr val="bg2">
                    <a:lumMod val="75000"/>
                  </a:schemeClr>
                </a:solidFill>
              </a:rPr>
              <a:t>Люди повторяющие свои ошибки </a:t>
            </a:r>
            <a:r>
              <a:rPr lang="ru-RU" sz="1400" dirty="0" smtClean="0">
                <a:solidFill>
                  <a:srgbClr val="0070C0"/>
                </a:solidFill>
              </a:rPr>
              <a:t>(по рабочим вопросам</a:t>
            </a:r>
            <a:r>
              <a:rPr lang="en-US" sz="1400" dirty="0" smtClean="0">
                <a:solidFill>
                  <a:srgbClr val="0070C0"/>
                </a:solidFill>
              </a:rPr>
              <a:t>, </a:t>
            </a:r>
            <a:r>
              <a:rPr lang="ru-RU" sz="1400" dirty="0" smtClean="0">
                <a:solidFill>
                  <a:srgbClr val="0070C0"/>
                </a:solidFill>
              </a:rPr>
              <a:t>развлекательным задачам и целям)</a:t>
            </a:r>
          </a:p>
          <a:p>
            <a:pPr marL="411480" indent="-342900">
              <a:buAutoNum type="arabicParenR"/>
            </a:pPr>
            <a:r>
              <a:rPr lang="ru-RU" sz="1400" b="1" dirty="0" smtClean="0">
                <a:solidFill>
                  <a:srgbClr val="00B050"/>
                </a:solidFill>
              </a:rPr>
              <a:t>Аналитики </a:t>
            </a:r>
            <a:r>
              <a:rPr lang="en-US" sz="1400" dirty="0" smtClean="0">
                <a:solidFill>
                  <a:srgbClr val="0070C0"/>
                </a:solidFill>
              </a:rPr>
              <a:t>(</a:t>
            </a:r>
            <a:r>
              <a:rPr lang="ru-RU" sz="1400" dirty="0" smtClean="0">
                <a:solidFill>
                  <a:srgbClr val="0070C0"/>
                </a:solidFill>
              </a:rPr>
              <a:t>в разных сферах)</a:t>
            </a:r>
            <a:endParaRPr lang="en-US" sz="1400" dirty="0" smtClean="0">
              <a:solidFill>
                <a:srgbClr val="0070C0"/>
              </a:solidFill>
            </a:endParaRPr>
          </a:p>
          <a:p>
            <a:pPr marL="411480" indent="-342900">
              <a:buAutoNum type="arabicParenR"/>
            </a:pPr>
            <a:r>
              <a:rPr lang="ru-RU" sz="1400" b="1" dirty="0" smtClean="0">
                <a:solidFill>
                  <a:schemeClr val="bg2">
                    <a:lumMod val="75000"/>
                  </a:schemeClr>
                </a:solidFill>
              </a:rPr>
              <a:t>Пенсионеры</a:t>
            </a:r>
            <a:r>
              <a:rPr lang="ru-RU" sz="1400" b="1" dirty="0" smtClean="0">
                <a:solidFill>
                  <a:srgbClr val="00B050"/>
                </a:solidFill>
              </a:rPr>
              <a:t> </a:t>
            </a:r>
            <a:r>
              <a:rPr lang="ru-RU" sz="1400" dirty="0" smtClean="0">
                <a:solidFill>
                  <a:srgbClr val="0070C0"/>
                </a:solidFill>
              </a:rPr>
              <a:t>(медицина</a:t>
            </a:r>
            <a:r>
              <a:rPr lang="en-US" sz="1400" dirty="0" smtClean="0">
                <a:solidFill>
                  <a:srgbClr val="0070C0"/>
                </a:solidFill>
              </a:rPr>
              <a:t>, </a:t>
            </a:r>
            <a:r>
              <a:rPr lang="ru-RU" sz="1400" dirty="0" smtClean="0">
                <a:solidFill>
                  <a:srgbClr val="0070C0"/>
                </a:solidFill>
              </a:rPr>
              <a:t>спорт</a:t>
            </a:r>
            <a:r>
              <a:rPr lang="en-US" sz="1400" dirty="0" smtClean="0">
                <a:solidFill>
                  <a:srgbClr val="0070C0"/>
                </a:solidFill>
              </a:rPr>
              <a:t>, </a:t>
            </a:r>
            <a:r>
              <a:rPr lang="ru-RU" sz="1400" dirty="0" smtClean="0">
                <a:solidFill>
                  <a:srgbClr val="0070C0"/>
                </a:solidFill>
              </a:rPr>
              <a:t>ИТ-грамотность)</a:t>
            </a:r>
          </a:p>
          <a:p>
            <a:pPr marL="411480" indent="-342900">
              <a:buAutoNum type="arabicParenR"/>
            </a:pPr>
            <a:r>
              <a:rPr lang="ru-RU" sz="1400" b="1" dirty="0" smtClean="0">
                <a:solidFill>
                  <a:srgbClr val="00B050"/>
                </a:solidFill>
              </a:rPr>
              <a:t>Начинающие предприниматели </a:t>
            </a:r>
            <a:r>
              <a:rPr lang="ru-RU" sz="1400" dirty="0" smtClean="0">
                <a:solidFill>
                  <a:srgbClr val="0070C0"/>
                </a:solidFill>
              </a:rPr>
              <a:t>(Стартапы</a:t>
            </a:r>
            <a:r>
              <a:rPr lang="en-US" sz="1400" dirty="0" smtClean="0">
                <a:solidFill>
                  <a:srgbClr val="0070C0"/>
                </a:solidFill>
              </a:rPr>
              <a:t>, </a:t>
            </a:r>
            <a:r>
              <a:rPr lang="ru-RU" sz="1400" dirty="0" smtClean="0">
                <a:solidFill>
                  <a:srgbClr val="0070C0"/>
                </a:solidFill>
              </a:rPr>
              <a:t>ИП</a:t>
            </a:r>
            <a:r>
              <a:rPr lang="en-US" sz="1400" dirty="0" smtClean="0">
                <a:solidFill>
                  <a:srgbClr val="0070C0"/>
                </a:solidFill>
              </a:rPr>
              <a:t>, </a:t>
            </a:r>
            <a:r>
              <a:rPr lang="ru-RU" sz="1400" dirty="0" smtClean="0">
                <a:solidFill>
                  <a:srgbClr val="0070C0"/>
                </a:solidFill>
              </a:rPr>
              <a:t>самозанятые)</a:t>
            </a:r>
          </a:p>
          <a:p>
            <a:pPr marL="411480" indent="-342900">
              <a:buAutoNum type="arabicParenR"/>
            </a:pPr>
            <a:r>
              <a:rPr lang="ru-RU" sz="1400" b="1" dirty="0" smtClean="0">
                <a:solidFill>
                  <a:schemeClr val="bg2">
                    <a:lumMod val="75000"/>
                  </a:schemeClr>
                </a:solidFill>
              </a:rPr>
              <a:t>Религиозные верующие </a:t>
            </a:r>
            <a:r>
              <a:rPr lang="ru-RU" sz="1400" dirty="0" smtClean="0">
                <a:solidFill>
                  <a:srgbClr val="0070C0"/>
                </a:solidFill>
              </a:rPr>
              <a:t>(Христиане</a:t>
            </a:r>
            <a:r>
              <a:rPr lang="en-US" sz="1400" dirty="0" smtClean="0">
                <a:solidFill>
                  <a:srgbClr val="0070C0"/>
                </a:solidFill>
              </a:rPr>
              <a:t>, </a:t>
            </a:r>
            <a:r>
              <a:rPr lang="ru-RU" sz="1400" dirty="0" smtClean="0">
                <a:solidFill>
                  <a:srgbClr val="0070C0"/>
                </a:solidFill>
              </a:rPr>
              <a:t>католики</a:t>
            </a:r>
            <a:r>
              <a:rPr lang="en-US" sz="1400" dirty="0" smtClean="0">
                <a:solidFill>
                  <a:srgbClr val="0070C0"/>
                </a:solidFill>
              </a:rPr>
              <a:t>, </a:t>
            </a:r>
            <a:r>
              <a:rPr lang="ru-RU" sz="1400" dirty="0" smtClean="0">
                <a:solidFill>
                  <a:srgbClr val="0070C0"/>
                </a:solidFill>
              </a:rPr>
              <a:t>буддисты)</a:t>
            </a:r>
          </a:p>
          <a:p>
            <a:pPr marL="411480" indent="-342900">
              <a:buAutoNum type="arabicParenR"/>
            </a:pPr>
            <a:r>
              <a:rPr lang="ru-RU" sz="1400" b="1" dirty="0" smtClean="0">
                <a:solidFill>
                  <a:srgbClr val="00B050"/>
                </a:solidFill>
              </a:rPr>
              <a:t>Творческие личности </a:t>
            </a:r>
            <a:r>
              <a:rPr lang="ru-RU" sz="1400" dirty="0" smtClean="0">
                <a:solidFill>
                  <a:srgbClr val="0070C0"/>
                </a:solidFill>
              </a:rPr>
              <a:t>(Безработные</a:t>
            </a:r>
            <a:r>
              <a:rPr lang="en-US" sz="1400" dirty="0" smtClean="0">
                <a:solidFill>
                  <a:srgbClr val="0070C0"/>
                </a:solidFill>
              </a:rPr>
              <a:t>/</a:t>
            </a:r>
            <a:r>
              <a:rPr lang="ru-RU" sz="1400" dirty="0" smtClean="0">
                <a:solidFill>
                  <a:srgbClr val="0070C0"/>
                </a:solidFill>
              </a:rPr>
              <a:t>частично занятые с тягой к искусству)</a:t>
            </a:r>
          </a:p>
          <a:p>
            <a:pPr marL="411480" indent="-342900">
              <a:buAutoNum type="arabicParenR"/>
            </a:pPr>
            <a:r>
              <a:rPr lang="ru-RU" sz="1400" b="1" dirty="0" smtClean="0">
                <a:solidFill>
                  <a:schemeClr val="bg2">
                    <a:lumMod val="75000"/>
                  </a:schemeClr>
                </a:solidFill>
              </a:rPr>
              <a:t>Авторы своих статей анти-инструкций </a:t>
            </a:r>
            <a:r>
              <a:rPr lang="ru-RU" sz="1400" dirty="0" smtClean="0">
                <a:solidFill>
                  <a:srgbClr val="0070C0"/>
                </a:solidFill>
              </a:rPr>
              <a:t>(Пишущие свои статьи для проекта</a:t>
            </a:r>
            <a:r>
              <a:rPr lang="en-US" sz="1400" dirty="0" smtClean="0">
                <a:solidFill>
                  <a:srgbClr val="0070C0"/>
                </a:solidFill>
              </a:rPr>
              <a:t>, </a:t>
            </a:r>
            <a:r>
              <a:rPr lang="ru-RU" sz="1400" dirty="0" smtClean="0">
                <a:solidFill>
                  <a:srgbClr val="0070C0"/>
                </a:solidFill>
              </a:rPr>
              <a:t>пользовательская инициатива)</a:t>
            </a:r>
            <a:endParaRPr lang="ru-RU" sz="1400" b="1" dirty="0" smtClean="0">
              <a:solidFill>
                <a:srgbClr val="00B050"/>
              </a:solidFill>
            </a:endParaRPr>
          </a:p>
          <a:p>
            <a:pPr marL="411480" indent="-342900">
              <a:buAutoNum type="arabicParenR"/>
            </a:pPr>
            <a:endParaRPr lang="ru-RU" sz="1400" dirty="0" smtClean="0">
              <a:solidFill>
                <a:srgbClr val="0070C0"/>
              </a:solidFill>
            </a:endParaRPr>
          </a:p>
          <a:p>
            <a:pPr marL="411480" indent="-342900">
              <a:buAutoNum type="arabicParenR"/>
            </a:pPr>
            <a:endParaRPr lang="ru-RU" sz="1400" dirty="0" smtClean="0">
              <a:solidFill>
                <a:srgbClr val="0070C0"/>
              </a:solidFill>
            </a:endParaRPr>
          </a:p>
          <a:p>
            <a:pPr marL="411480" indent="-342900">
              <a:buAutoNum type="arabicParenR"/>
            </a:pPr>
            <a:endParaRPr lang="ru-RU" sz="1400" b="1" dirty="0" smtClean="0">
              <a:solidFill>
                <a:srgbClr val="00B050"/>
              </a:solidFill>
            </a:endParaRPr>
          </a:p>
          <a:p>
            <a:pPr marL="411480" indent="-342900">
              <a:buAutoNum type="arabicParenR"/>
            </a:pPr>
            <a:endParaRPr lang="ru-RU" sz="1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47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Категории аудитории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I </a:t>
            </a:r>
            <a:r>
              <a:rPr lang="ru-RU" sz="1800" b="1" dirty="0" smtClean="0">
                <a:solidFill>
                  <a:srgbClr val="0070C0"/>
                </a:solidFill>
              </a:rPr>
              <a:t>категория: 10-16 лет</a:t>
            </a:r>
          </a:p>
          <a:p>
            <a:pPr marL="68580" indent="0">
              <a:buNone/>
            </a:pPr>
            <a:r>
              <a:rPr lang="ru-RU" sz="1800" dirty="0" smtClean="0">
                <a:solidFill>
                  <a:srgbClr val="00B0F0"/>
                </a:solidFill>
              </a:rPr>
              <a:t>Мелкие и беззаботные вопросы и лайфхаки.</a:t>
            </a:r>
          </a:p>
          <a:p>
            <a:pPr marL="68580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II </a:t>
            </a:r>
            <a:r>
              <a:rPr lang="ru-RU" sz="1800" b="1" dirty="0">
                <a:solidFill>
                  <a:srgbClr val="00B050"/>
                </a:solidFill>
              </a:rPr>
              <a:t>категория: </a:t>
            </a:r>
            <a:r>
              <a:rPr lang="ru-RU" sz="1800" b="1" dirty="0" smtClean="0">
                <a:solidFill>
                  <a:srgbClr val="00B050"/>
                </a:solidFill>
              </a:rPr>
              <a:t>1</a:t>
            </a:r>
            <a:r>
              <a:rPr lang="en-US" sz="1800" b="1" dirty="0" smtClean="0">
                <a:solidFill>
                  <a:srgbClr val="00B050"/>
                </a:solidFill>
              </a:rPr>
              <a:t>6</a:t>
            </a:r>
            <a:r>
              <a:rPr lang="ru-RU" sz="1800" b="1" dirty="0" smtClean="0">
                <a:solidFill>
                  <a:srgbClr val="00B050"/>
                </a:solidFill>
              </a:rPr>
              <a:t>-</a:t>
            </a:r>
            <a:r>
              <a:rPr lang="en-US" sz="1800" b="1" dirty="0" smtClean="0">
                <a:solidFill>
                  <a:srgbClr val="00B050"/>
                </a:solidFill>
              </a:rPr>
              <a:t>20</a:t>
            </a:r>
            <a:r>
              <a:rPr lang="ru-RU" sz="1800" b="1" dirty="0" smtClean="0">
                <a:solidFill>
                  <a:srgbClr val="00B050"/>
                </a:solidFill>
              </a:rPr>
              <a:t> лет</a:t>
            </a:r>
          </a:p>
          <a:p>
            <a:pPr marL="68580" indent="0">
              <a:buNone/>
            </a:pPr>
            <a:r>
              <a:rPr lang="ru-RU" sz="1800" dirty="0" smtClean="0">
                <a:solidFill>
                  <a:srgbClr val="00B0F0"/>
                </a:solidFill>
              </a:rPr>
              <a:t>Темы поступления и старта серьезных начинаний.</a:t>
            </a:r>
            <a:endParaRPr lang="en-US" sz="1800" dirty="0">
              <a:solidFill>
                <a:srgbClr val="00B0F0"/>
              </a:solidFill>
            </a:endParaRPr>
          </a:p>
          <a:p>
            <a:pPr marL="68580" indent="0"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III </a:t>
            </a:r>
            <a:r>
              <a:rPr lang="ru-RU" sz="1800" b="1" dirty="0">
                <a:solidFill>
                  <a:srgbClr val="0070C0"/>
                </a:solidFill>
              </a:rPr>
              <a:t>категория: </a:t>
            </a:r>
            <a:r>
              <a:rPr lang="en-US" sz="1800" b="1" dirty="0" smtClean="0">
                <a:solidFill>
                  <a:srgbClr val="0070C0"/>
                </a:solidFill>
              </a:rPr>
              <a:t>20</a:t>
            </a:r>
            <a:r>
              <a:rPr lang="ru-RU" sz="1800" b="1" dirty="0" smtClean="0">
                <a:solidFill>
                  <a:srgbClr val="0070C0"/>
                </a:solidFill>
              </a:rPr>
              <a:t>-</a:t>
            </a:r>
            <a:r>
              <a:rPr lang="en-US" sz="1800" b="1" dirty="0" smtClean="0">
                <a:solidFill>
                  <a:srgbClr val="0070C0"/>
                </a:solidFill>
              </a:rPr>
              <a:t>26</a:t>
            </a:r>
            <a:r>
              <a:rPr lang="ru-RU" sz="1800" b="1" dirty="0" smtClean="0">
                <a:solidFill>
                  <a:srgbClr val="0070C0"/>
                </a:solidFill>
              </a:rPr>
              <a:t> лет</a:t>
            </a:r>
          </a:p>
          <a:p>
            <a:pPr marL="68580" indent="0">
              <a:buNone/>
            </a:pPr>
            <a:r>
              <a:rPr lang="ru-RU" sz="1800" dirty="0" smtClean="0">
                <a:solidFill>
                  <a:srgbClr val="00B0F0"/>
                </a:solidFill>
              </a:rPr>
              <a:t>Продвинутые вопросы и </a:t>
            </a:r>
            <a:r>
              <a:rPr lang="en-US" sz="1800" dirty="0" smtClean="0">
                <a:solidFill>
                  <a:srgbClr val="00B0F0"/>
                </a:solidFill>
              </a:rPr>
              <a:t>“</a:t>
            </a:r>
            <a:r>
              <a:rPr lang="ru-RU" sz="1800" dirty="0" smtClean="0">
                <a:solidFill>
                  <a:srgbClr val="00B0F0"/>
                </a:solidFill>
              </a:rPr>
              <a:t>жизненные</a:t>
            </a:r>
            <a:r>
              <a:rPr lang="en-US" sz="1800" dirty="0" smtClean="0">
                <a:solidFill>
                  <a:srgbClr val="00B0F0"/>
                </a:solidFill>
              </a:rPr>
              <a:t>”</a:t>
            </a:r>
            <a:r>
              <a:rPr lang="ru-RU" sz="1800" dirty="0" smtClean="0">
                <a:solidFill>
                  <a:srgbClr val="00B0F0"/>
                </a:solidFill>
              </a:rPr>
              <a:t> темы.</a:t>
            </a:r>
            <a:endParaRPr lang="en-US" sz="1800" dirty="0">
              <a:solidFill>
                <a:srgbClr val="00B0F0"/>
              </a:solidFill>
            </a:endParaRPr>
          </a:p>
          <a:p>
            <a:pPr marL="68580" indent="0">
              <a:buNone/>
            </a:pPr>
            <a:r>
              <a:rPr lang="en-US" sz="1800" b="1" dirty="0" smtClean="0">
                <a:solidFill>
                  <a:srgbClr val="00B050"/>
                </a:solidFill>
              </a:rPr>
              <a:t>IV </a:t>
            </a:r>
            <a:r>
              <a:rPr lang="ru-RU" sz="1800" b="1" dirty="0">
                <a:solidFill>
                  <a:srgbClr val="00B050"/>
                </a:solidFill>
              </a:rPr>
              <a:t>категория: </a:t>
            </a:r>
            <a:r>
              <a:rPr lang="en-US" sz="1800" b="1" dirty="0" smtClean="0">
                <a:solidFill>
                  <a:srgbClr val="00B050"/>
                </a:solidFill>
              </a:rPr>
              <a:t>26</a:t>
            </a:r>
            <a:r>
              <a:rPr lang="ru-RU" sz="1800" b="1" dirty="0" smtClean="0">
                <a:solidFill>
                  <a:srgbClr val="00B050"/>
                </a:solidFill>
              </a:rPr>
              <a:t>-</a:t>
            </a:r>
            <a:r>
              <a:rPr lang="en-US" sz="1800" b="1" dirty="0" smtClean="0">
                <a:solidFill>
                  <a:srgbClr val="00B050"/>
                </a:solidFill>
              </a:rPr>
              <a:t>50</a:t>
            </a:r>
            <a:r>
              <a:rPr lang="ru-RU" sz="1800" b="1" dirty="0" smtClean="0">
                <a:solidFill>
                  <a:srgbClr val="00B050"/>
                </a:solidFill>
              </a:rPr>
              <a:t> лет</a:t>
            </a:r>
          </a:p>
          <a:p>
            <a:pPr marL="68580" indent="0">
              <a:buNone/>
            </a:pPr>
            <a:r>
              <a:rPr lang="ru-RU" sz="1800" dirty="0" smtClean="0">
                <a:solidFill>
                  <a:srgbClr val="00B0F0"/>
                </a:solidFill>
              </a:rPr>
              <a:t>Узкоуглубленные темы и вопросы профессионального характера.</a:t>
            </a:r>
            <a:endParaRPr lang="en-US" sz="1800" dirty="0" smtClean="0">
              <a:solidFill>
                <a:srgbClr val="00B0F0"/>
              </a:solidFill>
            </a:endParaRPr>
          </a:p>
          <a:p>
            <a:pPr marL="6858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V</a:t>
            </a:r>
            <a:r>
              <a:rPr lang="en-US" sz="1800" b="1" dirty="0" smtClean="0">
                <a:solidFill>
                  <a:srgbClr val="0070C0"/>
                </a:solidFill>
              </a:rPr>
              <a:t> </a:t>
            </a:r>
            <a:r>
              <a:rPr lang="ru-RU" sz="1800" b="1" dirty="0">
                <a:solidFill>
                  <a:srgbClr val="0070C0"/>
                </a:solidFill>
              </a:rPr>
              <a:t>категория: </a:t>
            </a:r>
            <a:r>
              <a:rPr lang="en-US" sz="1800" b="1" dirty="0" smtClean="0">
                <a:solidFill>
                  <a:srgbClr val="0070C0"/>
                </a:solidFill>
              </a:rPr>
              <a:t>50</a:t>
            </a:r>
            <a:r>
              <a:rPr lang="ru-RU" sz="1800" b="1" dirty="0" smtClean="0">
                <a:solidFill>
                  <a:srgbClr val="0070C0"/>
                </a:solidFill>
              </a:rPr>
              <a:t>-</a:t>
            </a:r>
            <a:r>
              <a:rPr lang="en-US" sz="1800" b="1" dirty="0" smtClean="0">
                <a:solidFill>
                  <a:srgbClr val="0070C0"/>
                </a:solidFill>
              </a:rPr>
              <a:t>70</a:t>
            </a:r>
            <a:r>
              <a:rPr lang="ru-RU" sz="1800" b="1" dirty="0" smtClean="0">
                <a:solidFill>
                  <a:srgbClr val="0070C0"/>
                </a:solidFill>
              </a:rPr>
              <a:t> лет </a:t>
            </a:r>
          </a:p>
          <a:p>
            <a:pPr marL="68580" indent="0">
              <a:buNone/>
            </a:pPr>
            <a:r>
              <a:rPr lang="ru-RU" sz="1800" dirty="0" smtClean="0">
                <a:solidFill>
                  <a:srgbClr val="00B0F0"/>
                </a:solidFill>
              </a:rPr>
              <a:t>Глубокие философские</a:t>
            </a:r>
            <a:r>
              <a:rPr lang="en-US" sz="1800" dirty="0" smtClean="0">
                <a:solidFill>
                  <a:srgbClr val="00B0F0"/>
                </a:solidFill>
              </a:rPr>
              <a:t>, </a:t>
            </a:r>
            <a:r>
              <a:rPr lang="ru-RU" sz="1800" dirty="0" smtClean="0">
                <a:solidFill>
                  <a:srgbClr val="00B0F0"/>
                </a:solidFill>
              </a:rPr>
              <a:t>углубленные медицинские вопросы.</a:t>
            </a:r>
            <a:endParaRPr lang="en-US" sz="1800" dirty="0">
              <a:solidFill>
                <a:srgbClr val="00B0F0"/>
              </a:solidFill>
            </a:endParaRP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2471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7024744" cy="1143000"/>
          </a:xfrm>
        </p:spPr>
        <p:txBody>
          <a:bodyPr/>
          <a:lstStyle/>
          <a:p>
            <a:r>
              <a:rPr lang="ru-RU" dirty="0" smtClean="0"/>
              <a:t>Конкуренты и рынок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9632" y="1916832"/>
            <a:ext cx="6777317" cy="4176464"/>
          </a:xfrm>
        </p:spPr>
        <p:txBody>
          <a:bodyPr>
            <a:normAutofit fontScale="92500" lnSpcReduction="20000"/>
          </a:bodyPr>
          <a:lstStyle/>
          <a:p>
            <a:r>
              <a:rPr lang="ru-RU" sz="1600" b="1" dirty="0" smtClean="0">
                <a:solidFill>
                  <a:srgbClr val="0070C0"/>
                </a:solidFill>
              </a:rPr>
              <a:t>Малое количество конкурентных проектов. </a:t>
            </a:r>
            <a:r>
              <a:rPr lang="ru-RU" sz="1600" dirty="0" smtClean="0">
                <a:solidFill>
                  <a:srgbClr val="0070C0"/>
                </a:solidFill>
              </a:rPr>
              <a:t>На данный момент малое количество проектов попробовало реализовать что-то подобное и лишь в очень узких сферах. </a:t>
            </a:r>
            <a:endParaRPr lang="ru-RU" sz="1600" b="1" u="sng" dirty="0" smtClean="0">
              <a:solidFill>
                <a:srgbClr val="7030A0"/>
              </a:solidFill>
            </a:endParaRPr>
          </a:p>
          <a:p>
            <a:endParaRPr lang="ru-RU" sz="1600" dirty="0" smtClean="0">
              <a:solidFill>
                <a:srgbClr val="0070C0"/>
              </a:solidFill>
            </a:endParaRPr>
          </a:p>
          <a:p>
            <a:r>
              <a:rPr lang="ru-RU" sz="1600" b="1" i="1" dirty="0">
                <a:solidFill>
                  <a:srgbClr val="00B050"/>
                </a:solidFill>
              </a:rPr>
              <a:t>Универсальные: </a:t>
            </a:r>
            <a:r>
              <a:rPr lang="en-US" sz="1600" b="1" i="1" dirty="0">
                <a:solidFill>
                  <a:srgbClr val="00B050"/>
                </a:solidFill>
              </a:rPr>
              <a:t>Stack Exchange (stackexchange.com) </a:t>
            </a:r>
            <a:r>
              <a:rPr lang="en-US" sz="1600" i="1" dirty="0">
                <a:solidFill>
                  <a:srgbClr val="0070C0"/>
                </a:solidFill>
              </a:rPr>
              <a:t>— </a:t>
            </a:r>
            <a:r>
              <a:rPr lang="ru-RU" sz="1600" i="1" dirty="0">
                <a:solidFill>
                  <a:srgbClr val="0070C0"/>
                </a:solidFill>
              </a:rPr>
              <a:t>сайты вопросов и ответов по разным темам (например, </a:t>
            </a:r>
            <a:r>
              <a:rPr lang="en-US" sz="1600" i="1" dirty="0">
                <a:solidFill>
                  <a:srgbClr val="0070C0"/>
                </a:solidFill>
              </a:rPr>
              <a:t>Stack Overflow </a:t>
            </a:r>
            <a:r>
              <a:rPr lang="ru-RU" sz="1600" i="1" dirty="0">
                <a:solidFill>
                  <a:srgbClr val="0070C0"/>
                </a:solidFill>
              </a:rPr>
              <a:t>для ИТ, </a:t>
            </a:r>
            <a:r>
              <a:rPr lang="en-US" sz="1600" i="1" dirty="0">
                <a:solidFill>
                  <a:srgbClr val="0070C0"/>
                </a:solidFill>
              </a:rPr>
              <a:t>Cooking Stack </a:t>
            </a:r>
            <a:r>
              <a:rPr lang="ru-RU" sz="1600" i="1" dirty="0">
                <a:solidFill>
                  <a:srgbClr val="0070C0"/>
                </a:solidFill>
              </a:rPr>
              <a:t>для кулинарии).</a:t>
            </a:r>
          </a:p>
          <a:p>
            <a:r>
              <a:rPr lang="ru-RU" sz="1600" b="1" i="1" dirty="0">
                <a:solidFill>
                  <a:srgbClr val="00B050"/>
                </a:solidFill>
              </a:rPr>
              <a:t>ИТ: </a:t>
            </a:r>
            <a:r>
              <a:rPr lang="en-US" sz="1600" b="1" i="1" dirty="0">
                <a:solidFill>
                  <a:srgbClr val="00B050"/>
                </a:solidFill>
              </a:rPr>
              <a:t>GitHub Issues (github.com/issues) </a:t>
            </a:r>
            <a:r>
              <a:rPr lang="en-US" sz="1600" i="1" dirty="0">
                <a:solidFill>
                  <a:srgbClr val="0070C0"/>
                </a:solidFill>
              </a:rPr>
              <a:t>— </a:t>
            </a:r>
            <a:r>
              <a:rPr lang="ru-RU" sz="1600" i="1" dirty="0">
                <a:solidFill>
                  <a:srgbClr val="0070C0"/>
                </a:solidFill>
              </a:rPr>
              <a:t>раздел багов и решений в </a:t>
            </a:r>
            <a:r>
              <a:rPr lang="en-US" sz="1600" i="1" dirty="0">
                <a:solidFill>
                  <a:srgbClr val="0070C0"/>
                </a:solidFill>
              </a:rPr>
              <a:t>open-source </a:t>
            </a:r>
            <a:r>
              <a:rPr lang="ru-RU" sz="1600" i="1" dirty="0">
                <a:solidFill>
                  <a:srgbClr val="0070C0"/>
                </a:solidFill>
              </a:rPr>
              <a:t>проектах.</a:t>
            </a:r>
          </a:p>
          <a:p>
            <a:r>
              <a:rPr lang="ru-RU" sz="1600" b="1" i="1" dirty="0">
                <a:solidFill>
                  <a:srgbClr val="00B050"/>
                </a:solidFill>
              </a:rPr>
              <a:t>Кулинария: </a:t>
            </a:r>
            <a:r>
              <a:rPr lang="en-US" sz="1600" b="1" i="1" dirty="0">
                <a:solidFill>
                  <a:srgbClr val="00B050"/>
                </a:solidFill>
              </a:rPr>
              <a:t>America’s Test Kitchen (americastestkitchen.com)</a:t>
            </a:r>
            <a:r>
              <a:rPr lang="en-US" sz="1600" b="1" i="1" dirty="0">
                <a:solidFill>
                  <a:srgbClr val="0070C0"/>
                </a:solidFill>
              </a:rPr>
              <a:t> </a:t>
            </a:r>
            <a:r>
              <a:rPr lang="en-US" sz="1600" i="1" dirty="0">
                <a:solidFill>
                  <a:srgbClr val="0070C0"/>
                </a:solidFill>
              </a:rPr>
              <a:t>— </a:t>
            </a:r>
            <a:r>
              <a:rPr lang="ru-RU" sz="1600" i="1" dirty="0">
                <a:solidFill>
                  <a:srgbClr val="0070C0"/>
                </a:solidFill>
              </a:rPr>
              <a:t>разбор кулинарных ошибок и тестирование рецептов.</a:t>
            </a:r>
          </a:p>
          <a:p>
            <a:r>
              <a:rPr lang="ru-RU" sz="1600" b="1" i="1" dirty="0">
                <a:solidFill>
                  <a:srgbClr val="00B050"/>
                </a:solidFill>
              </a:rPr>
              <a:t>Образование: Brilliant (brilliant.org) </a:t>
            </a:r>
            <a:r>
              <a:rPr lang="ru-RU" sz="1600" i="1" dirty="0">
                <a:solidFill>
                  <a:srgbClr val="0070C0"/>
                </a:solidFill>
              </a:rPr>
              <a:t>— учит решать задачи и анализировать ошибки.</a:t>
            </a:r>
          </a:p>
          <a:p>
            <a:r>
              <a:rPr lang="ru-RU" sz="1600" b="1" i="1" dirty="0">
                <a:solidFill>
                  <a:srgbClr val="00B050"/>
                </a:solidFill>
              </a:rPr>
              <a:t>Финансы: Harvard Business Review (hbr.org) </a:t>
            </a:r>
            <a:r>
              <a:rPr lang="ru-RU" sz="1600" i="1" dirty="0">
                <a:solidFill>
                  <a:srgbClr val="0070C0"/>
                </a:solidFill>
              </a:rPr>
              <a:t>— разбор управленческих и финансовых ошибок.</a:t>
            </a:r>
          </a:p>
          <a:p>
            <a:r>
              <a:rPr lang="ru-RU" sz="1600" b="1" i="1" dirty="0">
                <a:solidFill>
                  <a:srgbClr val="00B050"/>
                </a:solidFill>
              </a:rPr>
              <a:t>Спорт: </a:t>
            </a:r>
            <a:r>
              <a:rPr lang="en-US" sz="1600" b="1" i="1" dirty="0">
                <a:solidFill>
                  <a:srgbClr val="00B050"/>
                </a:solidFill>
              </a:rPr>
              <a:t>Stronger by Science (strongerbyscience.com)</a:t>
            </a:r>
            <a:r>
              <a:rPr lang="en-US" sz="1600" i="1" dirty="0">
                <a:solidFill>
                  <a:srgbClr val="00B050"/>
                </a:solidFill>
              </a:rPr>
              <a:t> </a:t>
            </a:r>
            <a:r>
              <a:rPr lang="en-US" sz="1600" i="1" dirty="0">
                <a:solidFill>
                  <a:srgbClr val="0070C0"/>
                </a:solidFill>
              </a:rPr>
              <a:t>— </a:t>
            </a:r>
            <a:r>
              <a:rPr lang="ru-RU" sz="1600" i="1" dirty="0">
                <a:solidFill>
                  <a:srgbClr val="0070C0"/>
                </a:solidFill>
              </a:rPr>
              <a:t>научный подход к исправлению ошибок в фитнесе</a:t>
            </a:r>
            <a:r>
              <a:rPr lang="ru-RU" sz="1600" i="1" dirty="0" smtClean="0">
                <a:solidFill>
                  <a:srgbClr val="0070C0"/>
                </a:solidFill>
              </a:rPr>
              <a:t>.</a:t>
            </a:r>
            <a:endParaRPr lang="en-US" sz="1600" i="1" dirty="0" smtClean="0">
              <a:solidFill>
                <a:srgbClr val="0070C0"/>
              </a:solidFill>
            </a:endParaRPr>
          </a:p>
          <a:p>
            <a:endParaRPr lang="en-US" sz="1600" i="1" dirty="0">
              <a:solidFill>
                <a:srgbClr val="0070C0"/>
              </a:solidFill>
            </a:endParaRPr>
          </a:p>
          <a:p>
            <a:pPr marL="68580" indent="0">
              <a:buNone/>
            </a:pPr>
            <a:r>
              <a:rPr lang="ru-RU" sz="1600" b="1" i="1" u="sng" dirty="0" smtClean="0">
                <a:solidFill>
                  <a:srgbClr val="7030A0"/>
                </a:solidFill>
              </a:rPr>
              <a:t>Низкий уровень конкуренции в сфере</a:t>
            </a:r>
            <a:endParaRPr lang="ru-RU" sz="1600" b="1" i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08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b="1" dirty="0" smtClean="0">
                <a:solidFill>
                  <a:srgbClr val="0070C0"/>
                </a:solidFill>
              </a:rPr>
              <a:t>1. Бесплатные разделы. </a:t>
            </a:r>
            <a:r>
              <a:rPr lang="ru-RU" sz="1600" dirty="0" smtClean="0">
                <a:solidFill>
                  <a:srgbClr val="0070C0"/>
                </a:solidFill>
              </a:rPr>
              <a:t>Прибыль от показа рекламы различных компаний-рекламодателей.</a:t>
            </a:r>
          </a:p>
          <a:p>
            <a:pPr marL="68580" indent="0"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[</a:t>
            </a:r>
            <a:r>
              <a:rPr lang="ru-RU" sz="1600" b="1" dirty="0" smtClean="0">
                <a:solidFill>
                  <a:srgbClr val="00B050"/>
                </a:solidFill>
              </a:rPr>
              <a:t>Подробные гайды</a:t>
            </a:r>
            <a:r>
              <a:rPr lang="en-US" sz="1600" b="1" dirty="0" smtClean="0">
                <a:solidFill>
                  <a:srgbClr val="00B050"/>
                </a:solidFill>
              </a:rPr>
              <a:t>, </a:t>
            </a:r>
            <a:r>
              <a:rPr lang="ru-RU" sz="1600" b="1" dirty="0" smtClean="0">
                <a:solidFill>
                  <a:srgbClr val="00B050"/>
                </a:solidFill>
              </a:rPr>
              <a:t>тесты </a:t>
            </a:r>
            <a:r>
              <a:rPr lang="en-US" sz="1600" b="1" dirty="0" smtClean="0">
                <a:solidFill>
                  <a:srgbClr val="00B050"/>
                </a:solidFill>
              </a:rPr>
              <a:t>“</a:t>
            </a:r>
            <a:r>
              <a:rPr lang="ru-RU" sz="1600" b="1" dirty="0" smtClean="0">
                <a:solidFill>
                  <a:srgbClr val="00B050"/>
                </a:solidFill>
              </a:rPr>
              <a:t>проверь себя</a:t>
            </a:r>
            <a:r>
              <a:rPr lang="en-US" sz="1600" b="1" dirty="0" smtClean="0">
                <a:solidFill>
                  <a:srgbClr val="00B050"/>
                </a:solidFill>
              </a:rPr>
              <a:t>”,</a:t>
            </a:r>
            <a:r>
              <a:rPr lang="ru-RU" sz="1600" b="1" dirty="0" smtClean="0">
                <a:solidFill>
                  <a:srgbClr val="00B050"/>
                </a:solidFill>
              </a:rPr>
              <a:t> опросники</a:t>
            </a:r>
            <a:r>
              <a:rPr lang="en-US" sz="1600" b="1" dirty="0" smtClean="0">
                <a:solidFill>
                  <a:srgbClr val="00B050"/>
                </a:solidFill>
              </a:rPr>
              <a:t>, </a:t>
            </a:r>
            <a:r>
              <a:rPr lang="ru-RU" sz="1600" b="1" dirty="0" smtClean="0">
                <a:solidFill>
                  <a:srgbClr val="00B050"/>
                </a:solidFill>
              </a:rPr>
              <a:t>предложить гайд</a:t>
            </a:r>
            <a:r>
              <a:rPr lang="en-US" sz="1600" b="1" dirty="0" smtClean="0">
                <a:solidFill>
                  <a:srgbClr val="00B050"/>
                </a:solidFill>
              </a:rPr>
              <a:t>, </a:t>
            </a:r>
            <a:r>
              <a:rPr lang="ru-RU" sz="1600" b="1" dirty="0" smtClean="0">
                <a:solidFill>
                  <a:srgbClr val="00B050"/>
                </a:solidFill>
              </a:rPr>
              <a:t>отзывы и рецензии</a:t>
            </a:r>
            <a:r>
              <a:rPr lang="en-US" sz="1600" b="1" dirty="0" smtClean="0">
                <a:solidFill>
                  <a:srgbClr val="00B050"/>
                </a:solidFill>
              </a:rPr>
              <a:t>]</a:t>
            </a:r>
            <a:endParaRPr lang="ru-RU" sz="1600" b="1" dirty="0" smtClean="0">
              <a:solidFill>
                <a:srgbClr val="00B050"/>
              </a:solidFill>
            </a:endParaRPr>
          </a:p>
          <a:p>
            <a:pPr marL="68580" indent="0">
              <a:buNone/>
            </a:pPr>
            <a:endParaRPr lang="ru-RU" sz="1600" dirty="0" smtClean="0">
              <a:solidFill>
                <a:srgbClr val="0070C0"/>
              </a:solidFill>
            </a:endParaRPr>
          </a:p>
          <a:p>
            <a:r>
              <a:rPr lang="ru-RU" sz="1600" b="1" dirty="0" smtClean="0">
                <a:solidFill>
                  <a:srgbClr val="0070C0"/>
                </a:solidFill>
              </a:rPr>
              <a:t>2. Платные разделы. </a:t>
            </a:r>
            <a:r>
              <a:rPr lang="ru-RU" sz="1600" dirty="0" smtClean="0">
                <a:solidFill>
                  <a:srgbClr val="0070C0"/>
                </a:solidFill>
              </a:rPr>
              <a:t>Премиум-разделы за оплату с самыми необычными и важными темами</a:t>
            </a:r>
            <a:r>
              <a:rPr lang="en-US" sz="1600" dirty="0" smtClean="0">
                <a:solidFill>
                  <a:srgbClr val="0070C0"/>
                </a:solidFill>
              </a:rPr>
              <a:t>. </a:t>
            </a:r>
            <a:endParaRPr lang="ru-RU" sz="1600" dirty="0" smtClean="0">
              <a:solidFill>
                <a:srgbClr val="0070C0"/>
              </a:solidFill>
            </a:endParaRPr>
          </a:p>
          <a:p>
            <a:pPr marL="68580" indent="0"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[</a:t>
            </a:r>
            <a:r>
              <a:rPr lang="ru-RU" sz="1600" b="1" dirty="0" smtClean="0">
                <a:solidFill>
                  <a:srgbClr val="00B050"/>
                </a:solidFill>
              </a:rPr>
              <a:t>Детальные углубленные премиальные тесты</a:t>
            </a:r>
            <a:r>
              <a:rPr lang="en-US" sz="1600" b="1" dirty="0" smtClean="0">
                <a:solidFill>
                  <a:srgbClr val="00B050"/>
                </a:solidFill>
              </a:rPr>
              <a:t>, </a:t>
            </a:r>
            <a:r>
              <a:rPr lang="ru-RU" sz="1600" b="1" dirty="0" smtClean="0">
                <a:solidFill>
                  <a:srgbClr val="00B050"/>
                </a:solidFill>
              </a:rPr>
              <a:t>написание своих гайдов с показом своей рекламой</a:t>
            </a:r>
            <a:r>
              <a:rPr lang="en-US" sz="1600" b="1" dirty="0" smtClean="0">
                <a:solidFill>
                  <a:srgbClr val="00B050"/>
                </a:solidFill>
              </a:rPr>
              <a:t>, </a:t>
            </a:r>
            <a:r>
              <a:rPr lang="ru-RU" sz="1600" b="1" dirty="0" smtClean="0">
                <a:solidFill>
                  <a:srgbClr val="00B050"/>
                </a:solidFill>
              </a:rPr>
              <a:t>единичная аренда одного раздела сайта для рекламы компании по благоприятной имиджу и теме проекта тематике – кино</a:t>
            </a:r>
            <a:r>
              <a:rPr lang="en-US" sz="1600" b="1" dirty="0" smtClean="0">
                <a:solidFill>
                  <a:srgbClr val="00B050"/>
                </a:solidFill>
              </a:rPr>
              <a:t>, </a:t>
            </a:r>
            <a:r>
              <a:rPr lang="ru-RU" sz="1600" b="1" dirty="0" smtClean="0">
                <a:solidFill>
                  <a:srgbClr val="00B050"/>
                </a:solidFill>
              </a:rPr>
              <a:t>кулинария</a:t>
            </a:r>
            <a:r>
              <a:rPr lang="en-US" sz="1600" b="1" dirty="0" smtClean="0">
                <a:solidFill>
                  <a:srgbClr val="00B050"/>
                </a:solidFill>
              </a:rPr>
              <a:t>,</a:t>
            </a:r>
            <a:r>
              <a:rPr lang="ru-RU" sz="1600" b="1" dirty="0" smtClean="0">
                <a:solidFill>
                  <a:srgbClr val="00B050"/>
                </a:solidFill>
              </a:rPr>
              <a:t> литература</a:t>
            </a:r>
            <a:r>
              <a:rPr lang="en-US" sz="1600" b="1" dirty="0" smtClean="0">
                <a:solidFill>
                  <a:srgbClr val="00B050"/>
                </a:solidFill>
              </a:rPr>
              <a:t>, </a:t>
            </a:r>
            <a:r>
              <a:rPr lang="ru-RU" sz="1600" b="1" dirty="0" smtClean="0">
                <a:solidFill>
                  <a:srgbClr val="00B050"/>
                </a:solidFill>
              </a:rPr>
              <a:t>авторский подраздел</a:t>
            </a:r>
            <a:r>
              <a:rPr lang="en-US" sz="1600" b="1" dirty="0" smtClean="0">
                <a:solidFill>
                  <a:srgbClr val="00B050"/>
                </a:solidFill>
              </a:rPr>
              <a:t>]</a:t>
            </a:r>
            <a:endParaRPr lang="ru-RU" sz="1600" b="1" dirty="0" smtClean="0">
              <a:solidFill>
                <a:srgbClr val="00B050"/>
              </a:solidFill>
            </a:endParaRPr>
          </a:p>
          <a:p>
            <a:pPr marL="68580" indent="0">
              <a:buNone/>
            </a:pPr>
            <a:r>
              <a:rPr lang="ru-RU" sz="1600" dirty="0" smtClean="0">
                <a:solidFill>
                  <a:srgbClr val="00B050"/>
                </a:solidFill>
              </a:rPr>
              <a:t> </a:t>
            </a:r>
          </a:p>
          <a:p>
            <a:pPr marL="68580" indent="0">
              <a:buNone/>
            </a:pPr>
            <a:endParaRPr lang="ru-RU" sz="1600" dirty="0" smtClean="0">
              <a:solidFill>
                <a:srgbClr val="0070C0"/>
              </a:solidFill>
            </a:endParaRPr>
          </a:p>
          <a:p>
            <a:pPr marL="68580" indent="0">
              <a:buNone/>
            </a:pPr>
            <a:endParaRPr lang="ru-RU" sz="16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60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моменты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3913660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(</a:t>
            </a:r>
            <a:r>
              <a:rPr lang="ru-RU" sz="1600" dirty="0" smtClean="0">
                <a:solidFill>
                  <a:srgbClr val="0070C0"/>
                </a:solidFill>
              </a:rPr>
              <a:t>✔</a:t>
            </a:r>
            <a:r>
              <a:rPr lang="en-US" sz="1600" dirty="0" smtClean="0">
                <a:solidFill>
                  <a:srgbClr val="0070C0"/>
                </a:solidFill>
              </a:rPr>
              <a:t>) </a:t>
            </a:r>
            <a:r>
              <a:rPr lang="ru-RU" sz="1600" dirty="0" smtClean="0">
                <a:solidFill>
                  <a:srgbClr val="0070C0"/>
                </a:solidFill>
              </a:rPr>
              <a:t>Проект </a:t>
            </a:r>
            <a:r>
              <a:rPr lang="ru-RU" sz="1600" dirty="0">
                <a:solidFill>
                  <a:srgbClr val="0070C0"/>
                </a:solidFill>
              </a:rPr>
              <a:t>ориентирован на </a:t>
            </a:r>
            <a:r>
              <a:rPr lang="ru-RU" sz="1600" b="1" dirty="0">
                <a:solidFill>
                  <a:srgbClr val="00B050"/>
                </a:solidFill>
              </a:rPr>
              <a:t>широкую аудиторию</a:t>
            </a:r>
            <a:r>
              <a:rPr lang="ru-RU" sz="1600" dirty="0">
                <a:solidFill>
                  <a:srgbClr val="0070C0"/>
                </a:solidFill>
              </a:rPr>
              <a:t> с разными устройствами </a:t>
            </a:r>
            <a:r>
              <a:rPr lang="ru-RU" sz="1600" b="1" dirty="0">
                <a:solidFill>
                  <a:srgbClr val="7030A0"/>
                </a:solidFill>
              </a:rPr>
              <a:t>(ПК, планшеты, смартфоны</a:t>
            </a:r>
            <a:r>
              <a:rPr lang="ru-RU" sz="1600" b="1" dirty="0" smtClean="0">
                <a:solidFill>
                  <a:srgbClr val="7030A0"/>
                </a:solidFill>
              </a:rPr>
              <a:t>).</a:t>
            </a:r>
            <a:endParaRPr lang="en-US" sz="1600" b="1" dirty="0" smtClean="0">
              <a:solidFill>
                <a:srgbClr val="7030A0"/>
              </a:solidFill>
            </a:endParaRPr>
          </a:p>
          <a:p>
            <a:r>
              <a:rPr lang="en-US" sz="1600" dirty="0" smtClean="0">
                <a:solidFill>
                  <a:srgbClr val="0070C0"/>
                </a:solidFill>
              </a:rPr>
              <a:t>(</a:t>
            </a:r>
            <a:r>
              <a:rPr lang="ru-RU" sz="1600" dirty="0" smtClean="0">
                <a:solidFill>
                  <a:srgbClr val="0070C0"/>
                </a:solidFill>
              </a:rPr>
              <a:t>✔</a:t>
            </a:r>
            <a:r>
              <a:rPr lang="en-US" sz="1600" dirty="0" smtClean="0">
                <a:solidFill>
                  <a:srgbClr val="0070C0"/>
                </a:solidFill>
              </a:rPr>
              <a:t>)</a:t>
            </a:r>
            <a:r>
              <a:rPr lang="ru-RU" sz="1600" dirty="0" smtClean="0">
                <a:solidFill>
                  <a:srgbClr val="0070C0"/>
                </a:solidFill>
              </a:rPr>
              <a:t> Необходимо </a:t>
            </a:r>
            <a:r>
              <a:rPr lang="ru-RU" sz="1600" b="1" dirty="0">
                <a:solidFill>
                  <a:srgbClr val="00B050"/>
                </a:solidFill>
              </a:rPr>
              <a:t>удобство доступа</a:t>
            </a:r>
            <a:r>
              <a:rPr lang="ru-RU" sz="1600" dirty="0">
                <a:solidFill>
                  <a:srgbClr val="0070C0"/>
                </a:solidFill>
              </a:rPr>
              <a:t> без необходимости </a:t>
            </a:r>
            <a:r>
              <a:rPr lang="ru-RU" sz="1600" b="1" dirty="0">
                <a:solidFill>
                  <a:srgbClr val="7030A0"/>
                </a:solidFill>
              </a:rPr>
              <a:t>скачивать приложение</a:t>
            </a:r>
            <a:r>
              <a:rPr lang="ru-RU" sz="1600" b="1" dirty="0" smtClean="0">
                <a:solidFill>
                  <a:srgbClr val="7030A0"/>
                </a:solidFill>
              </a:rPr>
              <a:t>.</a:t>
            </a:r>
            <a:endParaRPr lang="en-US" sz="1600" b="1" dirty="0" smtClean="0">
              <a:solidFill>
                <a:srgbClr val="7030A0"/>
              </a:solidFill>
            </a:endParaRPr>
          </a:p>
          <a:p>
            <a:r>
              <a:rPr lang="en-US" sz="1600" dirty="0" smtClean="0">
                <a:solidFill>
                  <a:srgbClr val="0070C0"/>
                </a:solidFill>
              </a:rPr>
              <a:t>(</a:t>
            </a:r>
            <a:r>
              <a:rPr lang="ru-RU" sz="1600" dirty="0" smtClean="0">
                <a:solidFill>
                  <a:srgbClr val="0070C0"/>
                </a:solidFill>
              </a:rPr>
              <a:t>✔</a:t>
            </a:r>
            <a:r>
              <a:rPr lang="en-US" sz="1600" dirty="0" smtClean="0">
                <a:solidFill>
                  <a:srgbClr val="0070C0"/>
                </a:solidFill>
              </a:rPr>
              <a:t>)</a:t>
            </a:r>
            <a:r>
              <a:rPr lang="ru-RU" sz="1600" dirty="0" smtClean="0">
                <a:solidFill>
                  <a:srgbClr val="0070C0"/>
                </a:solidFill>
              </a:rPr>
              <a:t> </a:t>
            </a:r>
            <a:r>
              <a:rPr lang="ru-RU" sz="1600" dirty="0">
                <a:solidFill>
                  <a:srgbClr val="0070C0"/>
                </a:solidFill>
              </a:rPr>
              <a:t>Важна </a:t>
            </a:r>
            <a:r>
              <a:rPr lang="ru-RU" sz="1600" b="1" dirty="0">
                <a:solidFill>
                  <a:srgbClr val="00B050"/>
                </a:solidFill>
              </a:rPr>
              <a:t>SEO-оптимизация</a:t>
            </a:r>
            <a:r>
              <a:rPr lang="ru-RU" sz="1600" dirty="0">
                <a:solidFill>
                  <a:srgbClr val="0070C0"/>
                </a:solidFill>
              </a:rPr>
              <a:t> для привлечения пользователей через </a:t>
            </a:r>
            <a:r>
              <a:rPr lang="ru-RU" sz="1600" b="1" dirty="0">
                <a:solidFill>
                  <a:srgbClr val="7030A0"/>
                </a:solidFill>
              </a:rPr>
              <a:t>поисковые системы</a:t>
            </a:r>
            <a:r>
              <a:rPr lang="ru-RU" sz="1600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(</a:t>
            </a:r>
            <a:r>
              <a:rPr lang="ru-RU" sz="1600" dirty="0" smtClean="0">
                <a:solidFill>
                  <a:srgbClr val="0070C0"/>
                </a:solidFill>
              </a:rPr>
              <a:t>✔</a:t>
            </a:r>
            <a:r>
              <a:rPr lang="en-US" sz="1600" dirty="0" smtClean="0">
                <a:solidFill>
                  <a:srgbClr val="0070C0"/>
                </a:solidFill>
              </a:rPr>
              <a:t>) </a:t>
            </a:r>
            <a:r>
              <a:rPr lang="ru-RU" sz="1600" dirty="0" smtClean="0">
                <a:solidFill>
                  <a:srgbClr val="0070C0"/>
                </a:solidFill>
              </a:rPr>
              <a:t>Проще в </a:t>
            </a:r>
            <a:r>
              <a:rPr lang="ru-RU" sz="1600" b="1" dirty="0" smtClean="0">
                <a:solidFill>
                  <a:srgbClr val="00B050"/>
                </a:solidFill>
              </a:rPr>
              <a:t>создании и управлении </a:t>
            </a:r>
            <a:r>
              <a:rPr lang="ru-RU" sz="1600" b="1" dirty="0" smtClean="0">
                <a:solidFill>
                  <a:srgbClr val="7030A0"/>
                </a:solidFill>
              </a:rPr>
              <a:t>проектом</a:t>
            </a:r>
            <a:r>
              <a:rPr lang="ru-RU" sz="1600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(</a:t>
            </a:r>
            <a:r>
              <a:rPr lang="ru-RU" sz="1600" dirty="0" smtClean="0">
                <a:solidFill>
                  <a:srgbClr val="0070C0"/>
                </a:solidFill>
              </a:rPr>
              <a:t>✔</a:t>
            </a:r>
            <a:r>
              <a:rPr lang="en-US" sz="1600" dirty="0" smtClean="0">
                <a:solidFill>
                  <a:srgbClr val="0070C0"/>
                </a:solidFill>
              </a:rPr>
              <a:t>)</a:t>
            </a:r>
            <a:r>
              <a:rPr lang="ru-RU" sz="1600" dirty="0" smtClean="0">
                <a:solidFill>
                  <a:srgbClr val="0070C0"/>
                </a:solidFill>
              </a:rPr>
              <a:t> Дает множество </a:t>
            </a:r>
            <a:r>
              <a:rPr lang="ru-RU" sz="1600" b="1" dirty="0" smtClean="0">
                <a:solidFill>
                  <a:srgbClr val="00B050"/>
                </a:solidFill>
              </a:rPr>
              <a:t>возможностей</a:t>
            </a:r>
            <a:r>
              <a:rPr lang="ru-RU" sz="1600" dirty="0" smtClean="0">
                <a:solidFill>
                  <a:srgbClr val="0070C0"/>
                </a:solidFill>
              </a:rPr>
              <a:t> для дополнительных </a:t>
            </a:r>
            <a:r>
              <a:rPr lang="ru-RU" sz="1600" b="1" dirty="0" smtClean="0">
                <a:solidFill>
                  <a:srgbClr val="7030A0"/>
                </a:solidFill>
              </a:rPr>
              <a:t>фишек и нововведений</a:t>
            </a:r>
            <a:r>
              <a:rPr lang="en-US" sz="1600" b="1" dirty="0" smtClean="0">
                <a:solidFill>
                  <a:srgbClr val="7030A0"/>
                </a:solidFill>
              </a:rPr>
              <a:t>, </a:t>
            </a:r>
            <a:r>
              <a:rPr lang="ru-RU" sz="1600" b="1" dirty="0" smtClean="0">
                <a:solidFill>
                  <a:srgbClr val="7030A0"/>
                </a:solidFill>
              </a:rPr>
              <a:t>простое управление проектом</a:t>
            </a:r>
            <a:r>
              <a:rPr lang="ru-RU" sz="1600" dirty="0" smtClean="0">
                <a:solidFill>
                  <a:srgbClr val="0070C0"/>
                </a:solidFill>
              </a:rPr>
              <a:t>.</a:t>
            </a:r>
            <a:endParaRPr lang="en-US" sz="1600" dirty="0" smtClean="0">
              <a:solidFill>
                <a:srgbClr val="0070C0"/>
              </a:solidFill>
            </a:endParaRPr>
          </a:p>
          <a:p>
            <a:endParaRPr lang="ru-RU" sz="1600" dirty="0"/>
          </a:p>
          <a:p>
            <a:endParaRPr lang="ru-RU" sz="1600" b="1" dirty="0" smtClean="0"/>
          </a:p>
          <a:p>
            <a:pPr marL="68580" indent="0">
              <a:buNone/>
            </a:pPr>
            <a:r>
              <a:rPr lang="ru-RU" sz="1600" b="1" dirty="0"/>
              <a:t> </a:t>
            </a:r>
            <a:endParaRPr lang="ru-RU" sz="1600" b="1" dirty="0" smtClean="0"/>
          </a:p>
          <a:p>
            <a:pPr marL="68580" indent="0">
              <a:buNone/>
            </a:pPr>
            <a:r>
              <a:rPr lang="ru-RU" sz="1600" b="1" dirty="0" smtClean="0">
                <a:solidFill>
                  <a:srgbClr val="00B050"/>
                </a:solidFill>
              </a:rPr>
              <a:t>Веб-сайт </a:t>
            </a:r>
            <a:r>
              <a:rPr lang="en-US" sz="1600" b="1" dirty="0" smtClean="0">
                <a:solidFill>
                  <a:srgbClr val="00B050"/>
                </a:solidFill>
              </a:rPr>
              <a:t>vs </a:t>
            </a:r>
            <a:r>
              <a:rPr lang="ru-RU" sz="1600" b="1" dirty="0" smtClean="0">
                <a:solidFill>
                  <a:srgbClr val="00B050"/>
                </a:solidFill>
              </a:rPr>
              <a:t>приложение. </a:t>
            </a:r>
            <a:r>
              <a:rPr lang="en-US" sz="1600" b="1" dirty="0" smtClean="0">
                <a:sym typeface="Wingdings" panose="05000000000000000000" pitchFamily="2" charset="2"/>
              </a:rPr>
              <a:t></a:t>
            </a:r>
            <a:r>
              <a:rPr lang="en-US" sz="1600" b="1" dirty="0">
                <a:sym typeface="Wingdings" panose="05000000000000000000" pitchFamily="2" charset="2"/>
              </a:rPr>
              <a:t> </a:t>
            </a:r>
            <a:r>
              <a:rPr lang="ru-RU" sz="1600" b="1" dirty="0" smtClean="0">
                <a:solidFill>
                  <a:srgbClr val="0070C0"/>
                </a:solidFill>
              </a:rPr>
              <a:t>Веб-сайт</a:t>
            </a:r>
            <a:r>
              <a:rPr lang="ru-RU" sz="1600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rgbClr val="0070C0"/>
                </a:solidFill>
              </a:rPr>
              <a:t>[</a:t>
            </a:r>
            <a:r>
              <a:rPr lang="ru-RU" sz="1600" dirty="0" smtClean="0"/>
              <a:t>✔</a:t>
            </a:r>
            <a:r>
              <a:rPr lang="en-US" sz="1600" dirty="0" smtClean="0"/>
              <a:t>]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724639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334</TotalTime>
  <Words>1035</Words>
  <Application>Microsoft Office PowerPoint</Application>
  <PresentationFormat>Экран (4:3)</PresentationFormat>
  <Paragraphs>136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Остин</vt:lpstr>
      <vt:lpstr>Справочник распространенных ошибок</vt:lpstr>
      <vt:lpstr>Оглавление</vt:lpstr>
      <vt:lpstr>Тема</vt:lpstr>
      <vt:lpstr>Идея проекта</vt:lpstr>
      <vt:lpstr>Целевая аудитория</vt:lpstr>
      <vt:lpstr>Категории аудитории</vt:lpstr>
      <vt:lpstr>Конкуренты и рынок</vt:lpstr>
      <vt:lpstr>Бизнес-модель</vt:lpstr>
      <vt:lpstr>Ключевые моменты</vt:lpstr>
      <vt:lpstr>Организация продукта</vt:lpstr>
      <vt:lpstr>Монетизация</vt:lpstr>
      <vt:lpstr>Стартовый выход на рынок</vt:lpstr>
      <vt:lpstr>Расширение проекта</vt:lpstr>
      <vt:lpstr>Команда</vt:lpstr>
      <vt:lpstr>[No 1] Stack Exchange – удобное устройство сайта, хороший пример для правильной реализации данного проекта</vt:lpstr>
      <vt:lpstr>Макет-1</vt:lpstr>
      <vt:lpstr>Макет-2</vt:lpstr>
      <vt:lpstr>Макет-3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Справочник распространенных ошибок</dc:title>
  <dc:creator>Дмитрий Шустов</dc:creator>
  <cp:lastModifiedBy>Дмитрий Шустов</cp:lastModifiedBy>
  <cp:revision>44</cp:revision>
  <dcterms:created xsi:type="dcterms:W3CDTF">2025-02-17T09:48:26Z</dcterms:created>
  <dcterms:modified xsi:type="dcterms:W3CDTF">2025-03-10T10:45:36Z</dcterms:modified>
</cp:coreProperties>
</file>