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6"/>
  </p:handoutMasterIdLst>
  <p:sldIdLst>
    <p:sldId id="271" r:id="rId2"/>
    <p:sldId id="273" r:id="rId3"/>
    <p:sldId id="272" r:id="rId4"/>
    <p:sldId id="256" r:id="rId5"/>
    <p:sldId id="268" r:id="rId6"/>
    <p:sldId id="269" r:id="rId7"/>
    <p:sldId id="260" r:id="rId8"/>
    <p:sldId id="261" r:id="rId9"/>
    <p:sldId id="257" r:id="rId10"/>
    <p:sldId id="263" r:id="rId11"/>
    <p:sldId id="270" r:id="rId12"/>
    <p:sldId id="264" r:id="rId13"/>
    <p:sldId id="265" r:id="rId14"/>
    <p:sldId id="266" r:id="rId15"/>
    <p:sldId id="267" r:id="rId16"/>
    <p:sldId id="289" r:id="rId17"/>
    <p:sldId id="290" r:id="rId18"/>
    <p:sldId id="291" r:id="rId19"/>
    <p:sldId id="292" r:id="rId20"/>
    <p:sldId id="288" r:id="rId21"/>
    <p:sldId id="286" r:id="rId22"/>
    <p:sldId id="274" r:id="rId23"/>
    <p:sldId id="275" r:id="rId24"/>
    <p:sldId id="258" r:id="rId25"/>
    <p:sldId id="259" r:id="rId26"/>
    <p:sldId id="293" r:id="rId27"/>
    <p:sldId id="277" r:id="rId28"/>
    <p:sldId id="278" r:id="rId29"/>
    <p:sldId id="279" r:id="rId30"/>
    <p:sldId id="280" r:id="rId31"/>
    <p:sldId id="281" r:id="rId32"/>
    <p:sldId id="282" r:id="rId33"/>
    <p:sldId id="284" r:id="rId34"/>
    <p:sldId id="283" r:id="rId3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tretch/>
        </p:blipFill>
        <p:spPr>
          <a:xfrm>
            <a:off x="2572495" y="2557463"/>
            <a:ext cx="7047010" cy="3317875"/>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the two factors.</a:t>
            </a:r>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6C4A-F2C8-49FA-9AEA-DD7267F7FFF5}"/>
              </a:ext>
            </a:extLst>
          </p:cNvPr>
          <p:cNvSpPr>
            <a:spLocks noGrp="1"/>
          </p:cNvSpPr>
          <p:nvPr>
            <p:ph type="ctrTitle"/>
          </p:nvPr>
        </p:nvSpPr>
        <p:spPr/>
        <p:txBody>
          <a:bodyPr/>
          <a:lstStyle/>
          <a:p>
            <a:r>
              <a:rPr lang="en-US" dirty="0"/>
              <a:t>Attendance vs Payroll</a:t>
            </a:r>
          </a:p>
        </p:txBody>
      </p:sp>
      <p:sp>
        <p:nvSpPr>
          <p:cNvPr id="3" name="Subtitle 2">
            <a:extLst>
              <a:ext uri="{FF2B5EF4-FFF2-40B4-BE49-F238E27FC236}">
                <a16:creationId xmlns:a16="http://schemas.microsoft.com/office/drawing/2014/main" id="{9DAFCAAB-BEE8-4D29-B52D-AF115C253C32}"/>
              </a:ext>
            </a:extLst>
          </p:cNvPr>
          <p:cNvSpPr>
            <a:spLocks noGrp="1"/>
          </p:cNvSpPr>
          <p:nvPr>
            <p:ph type="subTitle" idx="1"/>
          </p:nvPr>
        </p:nvSpPr>
        <p:spPr/>
        <p:txBody>
          <a:bodyPr/>
          <a:lstStyle/>
          <a:p>
            <a:r>
              <a:rPr lang="en-US" dirty="0"/>
              <a:t>What is the correlation between team salaries and ticket sales?</a:t>
            </a:r>
          </a:p>
          <a:p>
            <a:endParaRPr lang="en-US" dirty="0"/>
          </a:p>
        </p:txBody>
      </p:sp>
    </p:spTree>
    <p:extLst>
      <p:ext uri="{BB962C8B-B14F-4D97-AF65-F5344CB8AC3E}">
        <p14:creationId xmlns:p14="http://schemas.microsoft.com/office/powerpoint/2010/main" val="344718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B24F-D9E8-4F24-96A9-2FF14CD5ABAE}"/>
              </a:ext>
            </a:extLst>
          </p:cNvPr>
          <p:cNvSpPr>
            <a:spLocks noGrp="1"/>
          </p:cNvSpPr>
          <p:nvPr>
            <p:ph type="title"/>
          </p:nvPr>
        </p:nvSpPr>
        <p:spPr/>
        <p:txBody>
          <a:bodyPr/>
          <a:lstStyle/>
          <a:p>
            <a:r>
              <a:rPr lang="en-US" b="1" dirty="0"/>
              <a:t>Data Cleaning Process</a:t>
            </a:r>
          </a:p>
        </p:txBody>
      </p:sp>
      <p:sp>
        <p:nvSpPr>
          <p:cNvPr id="3" name="Content Placeholder 2">
            <a:extLst>
              <a:ext uri="{FF2B5EF4-FFF2-40B4-BE49-F238E27FC236}">
                <a16:creationId xmlns:a16="http://schemas.microsoft.com/office/drawing/2014/main" id="{DAC3A539-1A9F-4189-8947-666D3921E1D0}"/>
              </a:ext>
            </a:extLst>
          </p:cNvPr>
          <p:cNvSpPr>
            <a:spLocks noGrp="1"/>
          </p:cNvSpPr>
          <p:nvPr>
            <p:ph idx="1"/>
          </p:nvPr>
        </p:nvSpPr>
        <p:spPr>
          <a:xfrm>
            <a:off x="1295401" y="2556932"/>
            <a:ext cx="10057227" cy="3318936"/>
          </a:xfrm>
        </p:spPr>
        <p:txBody>
          <a:bodyPr/>
          <a:lstStyle/>
          <a:p>
            <a:r>
              <a:rPr lang="en-US" dirty="0"/>
              <a:t>Merged data from 2006-2016 </a:t>
            </a:r>
          </a:p>
          <a:p>
            <a:r>
              <a:rPr lang="en-US" dirty="0"/>
              <a:t>Removed incomplete and unnecessary data (four teams removed)</a:t>
            </a:r>
          </a:p>
          <a:p>
            <a:r>
              <a:rPr lang="en-US" dirty="0"/>
              <a:t>Cleaned and converted remaining data</a:t>
            </a:r>
          </a:p>
        </p:txBody>
      </p:sp>
      <p:pic>
        <p:nvPicPr>
          <p:cNvPr id="5" name="Picture 4" descr="A screenshot of a cell phone&#10;&#10;Description automatically generated">
            <a:extLst>
              <a:ext uri="{FF2B5EF4-FFF2-40B4-BE49-F238E27FC236}">
                <a16:creationId xmlns:a16="http://schemas.microsoft.com/office/drawing/2014/main" id="{2FED6876-FA14-4A18-9A67-11337AF85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576" y="4084917"/>
            <a:ext cx="9379343" cy="2114288"/>
          </a:xfrm>
          <a:prstGeom prst="rect">
            <a:avLst/>
          </a:prstGeom>
        </p:spPr>
      </p:pic>
    </p:spTree>
    <p:extLst>
      <p:ext uri="{BB962C8B-B14F-4D97-AF65-F5344CB8AC3E}">
        <p14:creationId xmlns:p14="http://schemas.microsoft.com/office/powerpoint/2010/main" val="166595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5E969183-40AE-443A-BED6-6398E76CD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043" y="981640"/>
            <a:ext cx="7047913" cy="4698609"/>
          </a:xfrm>
          <a:prstGeom prst="rect">
            <a:avLst/>
          </a:prstGeom>
        </p:spPr>
      </p:pic>
    </p:spTree>
    <p:extLst>
      <p:ext uri="{BB962C8B-B14F-4D97-AF65-F5344CB8AC3E}">
        <p14:creationId xmlns:p14="http://schemas.microsoft.com/office/powerpoint/2010/main" val="287382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020B0863-0F53-40D3-A20E-73D700066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25" y="672769"/>
            <a:ext cx="8957749" cy="5512461"/>
          </a:xfrm>
          <a:prstGeom prst="rect">
            <a:avLst/>
          </a:prstGeom>
        </p:spPr>
      </p:pic>
    </p:spTree>
    <p:extLst>
      <p:ext uri="{BB962C8B-B14F-4D97-AF65-F5344CB8AC3E}">
        <p14:creationId xmlns:p14="http://schemas.microsoft.com/office/powerpoint/2010/main" val="45091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Weather</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(.81)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the Cardinals who spend 1.09x the average,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Four teams were not used in this data set (FLA, MIA, TBR, and TBD) due to incomplete data across the ten year span</a:t>
            </a:r>
          </a:p>
        </p:txBody>
      </p:sp>
    </p:spTree>
    <p:extLst>
      <p:ext uri="{BB962C8B-B14F-4D97-AF65-F5344CB8AC3E}">
        <p14:creationId xmlns:p14="http://schemas.microsoft.com/office/powerpoint/2010/main" val="3580677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67" y="742294"/>
            <a:ext cx="8393865" cy="55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per Game   vs CSA Population</a:t>
            </a:r>
          </a:p>
        </p:txBody>
      </p:sp>
      <p:sp>
        <p:nvSpPr>
          <p:cNvPr id="3" name="Subtitle 2"/>
          <p:cNvSpPr>
            <a:spLocks noGrp="1"/>
          </p:cNvSpPr>
          <p:nvPr>
            <p:ph type="subTitle" idx="1"/>
          </p:nvPr>
        </p:nvSpPr>
        <p:spPr>
          <a:xfrm>
            <a:off x="3581400" y="3657600"/>
            <a:ext cx="5111752" cy="1320802"/>
          </a:xfrm>
        </p:spPr>
        <p:txBody>
          <a:bodyPr/>
          <a:lstStyle/>
          <a:p>
            <a:r>
              <a:rPr lang="en-US" dirty="0"/>
              <a:t>How strong is the correlation between population and attendance per game?</a:t>
            </a:r>
          </a:p>
        </p:txBody>
      </p:sp>
    </p:spTree>
    <p:extLst>
      <p:ext uri="{BB962C8B-B14F-4D97-AF65-F5344CB8AC3E}">
        <p14:creationId xmlns:p14="http://schemas.microsoft.com/office/powerpoint/2010/main" val="406833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.69 </a:t>
            </a:r>
          </a:p>
          <a:p>
            <a:pPr marL="457200" indent="-457200">
              <a:buFont typeface="+mj-lt"/>
              <a:buAutoNum type="arabicPeriod"/>
            </a:pPr>
            <a:r>
              <a:rPr lang="en-US" dirty="0"/>
              <a:t>Team Salary: .81</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fontScale="92500"/>
          </a:bodyPr>
          <a:lstStyle/>
          <a:p>
            <a:r>
              <a:rPr lang="en-US" dirty="0"/>
              <a:t>We originally intended to look at some other factors such as concession prices but this data is apparently valuable enough that we would have had to pay for it.</a:t>
            </a:r>
          </a:p>
          <a:p>
            <a:r>
              <a:rPr lang="en-US" dirty="0"/>
              <a:t>Some of our results were surprising to us.  For instance, we assumed that weather would have a substantial effect and it apparently does not.  St Louis does better than we had expected relative to the population size and spending on payroll.</a:t>
            </a:r>
          </a:p>
          <a:p>
            <a:r>
              <a:rPr lang="en-US" dirty="0"/>
              <a:t>True attendance data is not made available by the MLB so while our sources called it “Attendance” we’ve really been discussing ticket sales.</a:t>
            </a:r>
          </a:p>
          <a:p>
            <a:pPr marL="0" indent="0">
              <a:buNone/>
            </a:pPr>
            <a:endParaRPr lang="en-US" dirty="0"/>
          </a:p>
        </p:txBody>
      </p:sp>
    </p:spTree>
    <p:extLst>
      <p:ext uri="{BB962C8B-B14F-4D97-AF65-F5344CB8AC3E}">
        <p14:creationId xmlns:p14="http://schemas.microsoft.com/office/powerpoint/2010/main" val="255173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3074987" y="2557463"/>
            <a:ext cx="6042025" cy="3317875"/>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344</TotalTime>
  <Words>998</Words>
  <Application>Microsoft Office PowerPoint</Application>
  <PresentationFormat>Widescreen</PresentationFormat>
  <Paragraphs>87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PowerPoint Presentation</vt:lpstr>
      <vt:lpstr>PowerPoint Presentation</vt:lpstr>
      <vt:lpstr>Team Record Conclusions</vt:lpstr>
      <vt:lpstr>Considerations</vt:lpstr>
      <vt:lpstr>Attendance vs Payroll</vt:lpstr>
      <vt:lpstr>Data Cleaning Process</vt:lpstr>
      <vt:lpstr>PowerPoint Presentation</vt:lpstr>
      <vt:lpstr>PowerPoint Presentation</vt:lpstr>
      <vt:lpstr>Conclusions</vt:lpstr>
      <vt:lpstr>Considerations</vt:lpstr>
      <vt:lpstr>Attendance vs. Temperature</vt:lpstr>
      <vt:lpstr>PowerPoint Presentation</vt:lpstr>
      <vt:lpstr>PowerPoint Presentation</vt:lpstr>
      <vt:lpstr>Weather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57</cp:revision>
  <cp:lastPrinted>2019-06-04T22:08:34Z</cp:lastPrinted>
  <dcterms:created xsi:type="dcterms:W3CDTF">2019-06-01T18:32:26Z</dcterms:created>
  <dcterms:modified xsi:type="dcterms:W3CDTF">2019-06-07T00:12:04Z</dcterms:modified>
</cp:coreProperties>
</file>