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7"/>
  </p:handoutMasterIdLst>
  <p:sldIdLst>
    <p:sldId id="271" r:id="rId2"/>
    <p:sldId id="273" r:id="rId3"/>
    <p:sldId id="272" r:id="rId4"/>
    <p:sldId id="256" r:id="rId5"/>
    <p:sldId id="268" r:id="rId6"/>
    <p:sldId id="269" r:id="rId7"/>
    <p:sldId id="260" r:id="rId8"/>
    <p:sldId id="261" r:id="rId9"/>
    <p:sldId id="257" r:id="rId10"/>
    <p:sldId id="263" r:id="rId11"/>
    <p:sldId id="270" r:id="rId12"/>
    <p:sldId id="295" r:id="rId13"/>
    <p:sldId id="264" r:id="rId14"/>
    <p:sldId id="265" r:id="rId15"/>
    <p:sldId id="266" r:id="rId16"/>
    <p:sldId id="267" r:id="rId17"/>
    <p:sldId id="289" r:id="rId18"/>
    <p:sldId id="290" r:id="rId19"/>
    <p:sldId id="291" r:id="rId20"/>
    <p:sldId id="292" r:id="rId21"/>
    <p:sldId id="288" r:id="rId22"/>
    <p:sldId id="286" r:id="rId23"/>
    <p:sldId id="274" r:id="rId24"/>
    <p:sldId id="275" r:id="rId25"/>
    <p:sldId id="258" r:id="rId26"/>
    <p:sldId id="259" r:id="rId27"/>
    <p:sldId id="293" r:id="rId28"/>
    <p:sldId id="277" r:id="rId29"/>
    <p:sldId id="278" r:id="rId30"/>
    <p:sldId id="279" r:id="rId31"/>
    <p:sldId id="280" r:id="rId32"/>
    <p:sldId id="281" r:id="rId33"/>
    <p:sldId id="282" r:id="rId34"/>
    <p:sldId id="284" r:id="rId35"/>
    <p:sldId id="283" r:id="rId3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Mitchell" initials="HM" lastIdx="2" clrIdx="0">
    <p:extLst>
      <p:ext uri="{19B8F6BF-5375-455C-9EA6-DF929625EA0E}">
        <p15:presenceInfo xmlns:p15="http://schemas.microsoft.com/office/powerpoint/2012/main" userId="347461d258b1b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F30C632-84F4-45F4-8878-B9AD93C32529}" type="datetimeFigureOut">
              <a:rPr lang="en-US" smtClean="0"/>
              <a:t>6/6/2019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6BCB17D-E96A-4ECD-B0E3-80927370963A}" type="slidenum">
              <a:rPr lang="en-US" smtClean="0"/>
              <a:t>‹#›</a:t>
            </a:fld>
            <a:endParaRPr lang="en-US"/>
          </a:p>
        </p:txBody>
      </p:sp>
    </p:spTree>
    <p:extLst>
      <p:ext uri="{BB962C8B-B14F-4D97-AF65-F5344CB8AC3E}">
        <p14:creationId xmlns:p14="http://schemas.microsoft.com/office/powerpoint/2010/main" val="3068467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9DE18B-A276-40CE-A5E1-1EB7A02CB7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91647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17277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03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94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4125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784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AF1DC-6748-44E2-BA9D-7822660A96AB}"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DE18B-A276-40CE-A5E1-1EB7A02CB7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AF1DC-6748-44E2-BA9D-7822660A96AB}"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F1DC-6748-44E2-BA9D-7822660A96AB}"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455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9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9251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AF1DC-6748-44E2-BA9D-7822660A96AB}" type="datetimeFigureOut">
              <a:rPr lang="en-US" smtClean="0"/>
              <a:t>6/6/2019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DE18B-A276-40CE-A5E1-1EB7A02CB7AE}" type="slidenum">
              <a:rPr lang="en-US" smtClean="0"/>
              <a:t>‹#›</a:t>
            </a:fld>
            <a:endParaRPr lang="en-US"/>
          </a:p>
        </p:txBody>
      </p:sp>
    </p:spTree>
    <p:extLst>
      <p:ext uri="{BB962C8B-B14F-4D97-AF65-F5344CB8AC3E}">
        <p14:creationId xmlns:p14="http://schemas.microsoft.com/office/powerpoint/2010/main" val="4591181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kaggle.com/cyaris/2016-mlb-season" TargetMode="External"/><Relationship Id="rId2" Type="http://schemas.openxmlformats.org/officeDocument/2006/relationships/hyperlink" Target="https://www.baseball-reference.com/leagues/MLB/2006-misc.shtml" TargetMode="External"/><Relationship Id="rId1" Type="http://schemas.openxmlformats.org/officeDocument/2006/relationships/slideLayout" Target="../slideLayouts/slideLayout2.xml"/><Relationship Id="rId5" Type="http://schemas.openxmlformats.org/officeDocument/2006/relationships/hyperlink" Target="https://www.kaggle.com/arashnic/baseballdatabank" TargetMode="External"/><Relationship Id="rId4" Type="http://schemas.openxmlformats.org/officeDocument/2006/relationships/hyperlink" Target="https://www.kaggle.com/omipelcastre/mlb-team-statistics-2018200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B252-79A3-4B4F-AF8C-A32E3C359893}"/>
              </a:ext>
            </a:extLst>
          </p:cNvPr>
          <p:cNvSpPr>
            <a:spLocks noGrp="1"/>
          </p:cNvSpPr>
          <p:nvPr>
            <p:ph type="title"/>
          </p:nvPr>
        </p:nvSpPr>
        <p:spPr>
          <a:xfrm>
            <a:off x="1295401" y="1381627"/>
            <a:ext cx="9601196" cy="1303867"/>
          </a:xfrm>
        </p:spPr>
        <p:txBody>
          <a:bodyPr>
            <a:noAutofit/>
          </a:bodyPr>
          <a:lstStyle/>
          <a:p>
            <a:r>
              <a:rPr lang="en-US" sz="6000" dirty="0"/>
              <a:t>MLB Ticket Sales</a:t>
            </a:r>
            <a:br>
              <a:rPr lang="en-US" sz="6000" dirty="0"/>
            </a:br>
            <a:r>
              <a:rPr lang="en-US" sz="2000" dirty="0"/>
              <a:t>by: The Red Team</a:t>
            </a:r>
            <a:br>
              <a:rPr lang="en-US" sz="6000" dirty="0"/>
            </a:br>
            <a:endParaRPr lang="en-US" sz="6000" dirty="0"/>
          </a:p>
        </p:txBody>
      </p:sp>
      <p:sp>
        <p:nvSpPr>
          <p:cNvPr id="3" name="Content Placeholder 2">
            <a:extLst>
              <a:ext uri="{FF2B5EF4-FFF2-40B4-BE49-F238E27FC236}">
                <a16:creationId xmlns:a16="http://schemas.microsoft.com/office/drawing/2014/main" id="{13CD60B9-E509-4729-9712-E399D768A0E1}"/>
              </a:ext>
            </a:extLst>
          </p:cNvPr>
          <p:cNvSpPr>
            <a:spLocks noGrp="1"/>
          </p:cNvSpPr>
          <p:nvPr>
            <p:ph idx="1"/>
          </p:nvPr>
        </p:nvSpPr>
        <p:spPr/>
        <p:txBody>
          <a:bodyPr>
            <a:normAutofit lnSpcReduction="10000"/>
          </a:bodyPr>
          <a:lstStyle/>
          <a:p>
            <a:pPr marL="0" indent="0" algn="ctr">
              <a:buNone/>
            </a:pPr>
            <a:r>
              <a:rPr lang="en-US" dirty="0"/>
              <a:t>Since we are in baseball season, we thought it would be interesting to test the biggest contributing factors to ticket sales!</a:t>
            </a:r>
          </a:p>
          <a:p>
            <a:pPr marL="0" indent="0">
              <a:buNone/>
            </a:pPr>
            <a:endParaRPr lang="en-US" dirty="0"/>
          </a:p>
          <a:p>
            <a:pPr marL="0" indent="0">
              <a:buNone/>
            </a:pPr>
            <a:r>
              <a:rPr lang="en-US" dirty="0"/>
              <a:t>In our presentation, we will :</a:t>
            </a:r>
          </a:p>
          <a:p>
            <a:pPr marL="0" indent="0">
              <a:buNone/>
            </a:pPr>
            <a:r>
              <a:rPr lang="en-US" dirty="0"/>
              <a:t>1. Go over our initial hypotheses</a:t>
            </a:r>
          </a:p>
          <a:p>
            <a:pPr marL="0" indent="0">
              <a:buNone/>
            </a:pPr>
            <a:r>
              <a:rPr lang="en-US" dirty="0"/>
              <a:t>2. Look at our analysis process</a:t>
            </a:r>
          </a:p>
          <a:p>
            <a:pPr marL="0" indent="0">
              <a:buNone/>
            </a:pPr>
            <a:r>
              <a:rPr lang="en-US" dirty="0"/>
              <a:t>3. Review the conclusions the data showed us</a:t>
            </a:r>
          </a:p>
        </p:txBody>
      </p:sp>
    </p:spTree>
    <p:extLst>
      <p:ext uri="{BB962C8B-B14F-4D97-AF65-F5344CB8AC3E}">
        <p14:creationId xmlns:p14="http://schemas.microsoft.com/office/powerpoint/2010/main" val="158876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8240-2219-47A6-A48F-234E35C0A8E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B586F2-3E66-4F64-AFDB-EEB5364118C3}"/>
              </a:ext>
            </a:extLst>
          </p:cNvPr>
          <p:cNvPicPr>
            <a:picLocks noGrp="1" noChangeAspect="1"/>
          </p:cNvPicPr>
          <p:nvPr>
            <p:ph idx="1"/>
          </p:nvPr>
        </p:nvPicPr>
        <p:blipFill>
          <a:blip r:embed="rId2"/>
          <a:stretch>
            <a:fillRect/>
          </a:stretch>
        </p:blipFill>
        <p:spPr>
          <a:xfrm>
            <a:off x="659892" y="640080"/>
            <a:ext cx="10872216" cy="5577840"/>
          </a:xfrm>
          <a:prstGeom prst="rect">
            <a:avLst/>
          </a:prstGeom>
        </p:spPr>
      </p:pic>
    </p:spTree>
    <p:extLst>
      <p:ext uri="{BB962C8B-B14F-4D97-AF65-F5344CB8AC3E}">
        <p14:creationId xmlns:p14="http://schemas.microsoft.com/office/powerpoint/2010/main" val="42771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725-8A4C-4AFF-8AA7-E9BF5054AD1C}"/>
              </a:ext>
            </a:extLst>
          </p:cNvPr>
          <p:cNvSpPr>
            <a:spLocks noGrp="1"/>
          </p:cNvSpPr>
          <p:nvPr>
            <p:ph type="title"/>
          </p:nvPr>
        </p:nvSpPr>
        <p:spPr/>
        <p:txBody>
          <a:bodyPr>
            <a:normAutofit fontScale="90000"/>
          </a:bodyPr>
          <a:lstStyle/>
          <a:p>
            <a:r>
              <a:rPr lang="en-US" b="1" dirty="0"/>
              <a:t>-Group data by team for team level visualizations.</a:t>
            </a:r>
          </a:p>
        </p:txBody>
      </p:sp>
      <p:pic>
        <p:nvPicPr>
          <p:cNvPr id="4" name="Content Placeholder 3">
            <a:extLst>
              <a:ext uri="{FF2B5EF4-FFF2-40B4-BE49-F238E27FC236}">
                <a16:creationId xmlns:a16="http://schemas.microsoft.com/office/drawing/2014/main" id="{5D01DE94-E9E0-436F-B025-97B3D0EB469C}"/>
              </a:ext>
            </a:extLst>
          </p:cNvPr>
          <p:cNvPicPr>
            <a:picLocks noGrp="1" noChangeAspect="1"/>
          </p:cNvPicPr>
          <p:nvPr>
            <p:ph idx="1"/>
          </p:nvPr>
        </p:nvPicPr>
        <p:blipFill rotWithShape="1">
          <a:blip r:embed="rId2"/>
          <a:stretch/>
        </p:blipFill>
        <p:spPr>
          <a:xfrm>
            <a:off x="2572495" y="2557463"/>
            <a:ext cx="7047010" cy="3317875"/>
          </a:xfrm>
          <a:prstGeom prst="rect">
            <a:avLst/>
          </a:prstGeom>
        </p:spPr>
      </p:pic>
    </p:spTree>
    <p:extLst>
      <p:ext uri="{BB962C8B-B14F-4D97-AF65-F5344CB8AC3E}">
        <p14:creationId xmlns:p14="http://schemas.microsoft.com/office/powerpoint/2010/main" val="6225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79F8-94BA-439C-9A66-4C38EB2E7E36}"/>
              </a:ext>
            </a:extLst>
          </p:cNvPr>
          <p:cNvSpPr>
            <a:spLocks noGrp="1"/>
          </p:cNvSpPr>
          <p:nvPr>
            <p:ph type="title"/>
          </p:nvPr>
        </p:nvSpPr>
        <p:spPr/>
        <p:txBody>
          <a:bodyPr/>
          <a:lstStyle/>
          <a:p>
            <a:r>
              <a:rPr lang="en-US" b="1" u="sng" dirty="0"/>
              <a:t>Team Level Correlation Matrix</a:t>
            </a:r>
            <a:endParaRPr lang="en-US" dirty="0"/>
          </a:p>
        </p:txBody>
      </p:sp>
      <p:pic>
        <p:nvPicPr>
          <p:cNvPr id="4" name="Content Placeholder 3">
            <a:extLst>
              <a:ext uri="{FF2B5EF4-FFF2-40B4-BE49-F238E27FC236}">
                <a16:creationId xmlns:a16="http://schemas.microsoft.com/office/drawing/2014/main" id="{F4E73BD1-0C6F-4611-9F4A-412F3B3CDD9D}"/>
              </a:ext>
            </a:extLst>
          </p:cNvPr>
          <p:cNvPicPr>
            <a:picLocks noGrp="1" noChangeAspect="1"/>
          </p:cNvPicPr>
          <p:nvPr>
            <p:ph idx="1"/>
          </p:nvPr>
        </p:nvPicPr>
        <p:blipFill>
          <a:blip r:embed="rId2"/>
          <a:stretch>
            <a:fillRect/>
          </a:stretch>
        </p:blipFill>
        <p:spPr>
          <a:xfrm>
            <a:off x="976544" y="2361460"/>
            <a:ext cx="10227075" cy="3852909"/>
          </a:xfrm>
          <a:prstGeom prst="rect">
            <a:avLst/>
          </a:prstGeom>
        </p:spPr>
      </p:pic>
    </p:spTree>
    <p:extLst>
      <p:ext uri="{BB962C8B-B14F-4D97-AF65-F5344CB8AC3E}">
        <p14:creationId xmlns:p14="http://schemas.microsoft.com/office/powerpoint/2010/main" val="70375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B296-54E4-4FB7-A08C-A17105A92BDD}"/>
              </a:ext>
            </a:extLst>
          </p:cNvPr>
          <p:cNvSpPr>
            <a:spLocks noGrp="1"/>
          </p:cNvSpPr>
          <p:nvPr>
            <p:ph type="title"/>
          </p:nvPr>
        </p:nvSpPr>
        <p:spPr/>
        <p:txBody>
          <a:bodyPr/>
          <a:lstStyle/>
          <a:p>
            <a:endParaRPr lang="en-US" dirty="0"/>
          </a:p>
        </p:txBody>
      </p:sp>
      <p:pic>
        <p:nvPicPr>
          <p:cNvPr id="25" name="Content Placeholder 24">
            <a:extLst>
              <a:ext uri="{FF2B5EF4-FFF2-40B4-BE49-F238E27FC236}">
                <a16:creationId xmlns:a16="http://schemas.microsoft.com/office/drawing/2014/main" id="{2250057B-9A06-41F8-BDF0-33C354AEC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9" t="8961" r="3285" b="11818"/>
          <a:stretch/>
        </p:blipFill>
        <p:spPr>
          <a:xfrm>
            <a:off x="813816" y="630936"/>
            <a:ext cx="10570464" cy="5577840"/>
          </a:xfrm>
        </p:spPr>
      </p:pic>
      <p:sp>
        <p:nvSpPr>
          <p:cNvPr id="17" name="Circle: Hollow 16">
            <a:extLst>
              <a:ext uri="{FF2B5EF4-FFF2-40B4-BE49-F238E27FC236}">
                <a16:creationId xmlns:a16="http://schemas.microsoft.com/office/drawing/2014/main" id="{508B43EF-BA79-446D-8E22-8E1786D8C07F}"/>
              </a:ext>
            </a:extLst>
          </p:cNvPr>
          <p:cNvSpPr/>
          <p:nvPr/>
        </p:nvSpPr>
        <p:spPr>
          <a:xfrm>
            <a:off x="9238546" y="310678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16818497-2857-468F-B8DE-358A286CB12C}"/>
              </a:ext>
            </a:extLst>
          </p:cNvPr>
          <p:cNvSpPr/>
          <p:nvPr/>
        </p:nvSpPr>
        <p:spPr>
          <a:xfrm>
            <a:off x="7651307" y="552555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Heart 20">
            <a:extLst>
              <a:ext uri="{FF2B5EF4-FFF2-40B4-BE49-F238E27FC236}">
                <a16:creationId xmlns:a16="http://schemas.microsoft.com/office/drawing/2014/main" id="{A95E5FE8-380A-4BA2-BB58-200E33CA4A74}"/>
              </a:ext>
            </a:extLst>
          </p:cNvPr>
          <p:cNvSpPr/>
          <p:nvPr/>
        </p:nvSpPr>
        <p:spPr>
          <a:xfrm>
            <a:off x="6419502" y="894600"/>
            <a:ext cx="273906" cy="1750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3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377">
                                          <p:stCondLst>
                                            <p:cond delay="0"/>
                                          </p:stCondLst>
                                        </p:cTn>
                                        <p:tgtEl>
                                          <p:spTgt spid="21"/>
                                        </p:tgtEl>
                                      </p:cBhvr>
                                    </p:animEffect>
                                    <p:anim calcmode="lin" valueType="num">
                                      <p:cBhvr>
                                        <p:cTn id="21" dur="1184"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 dur="4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3" dur="432" tmFilter="0, 0; 0.125,0.2665; 0.25,0.4; 0.375,0.465; 0.5,0.5;  0.625,0.535; 0.75,0.6; 0.875,0.7335; 1,1">
                                          <p:stCondLst>
                                            <p:cond delay="432"/>
                                          </p:stCondLst>
                                        </p:cTn>
                                        <p:tgtEl>
                                          <p:spTgt spid="21"/>
                                        </p:tgtEl>
                                        <p:attrNameLst>
                                          <p:attrName>ppt_y</p:attrName>
                                        </p:attrNameLst>
                                      </p:cBhvr>
                                      <p:tavLst>
                                        <p:tav tm="0" fmla="#ppt_y-sin(pi*$)/9">
                                          <p:val>
                                            <p:fltVal val="0"/>
                                          </p:val>
                                        </p:tav>
                                        <p:tav tm="100000">
                                          <p:val>
                                            <p:fltVal val="1"/>
                                          </p:val>
                                        </p:tav>
                                      </p:tavLst>
                                    </p:anim>
                                    <p:anim calcmode="lin" valueType="num">
                                      <p:cBhvr>
                                        <p:cTn id="24" dur="216" tmFilter="0, 0; 0.125,0.2665; 0.25,0.4; 0.375,0.465; 0.5,0.5;  0.625,0.535; 0.75,0.6; 0.875,0.7335; 1,1">
                                          <p:stCondLst>
                                            <p:cond delay="861"/>
                                          </p:stCondLst>
                                        </p:cTn>
                                        <p:tgtEl>
                                          <p:spTgt spid="21"/>
                                        </p:tgtEl>
                                        <p:attrNameLst>
                                          <p:attrName>ppt_y</p:attrName>
                                        </p:attrNameLst>
                                      </p:cBhvr>
                                      <p:tavLst>
                                        <p:tav tm="0" fmla="#ppt_y-sin(pi*$)/27">
                                          <p:val>
                                            <p:fltVal val="0"/>
                                          </p:val>
                                        </p:tav>
                                        <p:tav tm="100000">
                                          <p:val>
                                            <p:fltVal val="1"/>
                                          </p:val>
                                        </p:tav>
                                      </p:tavLst>
                                    </p:anim>
                                    <p:anim calcmode="lin" valueType="num">
                                      <p:cBhvr>
                                        <p:cTn id="25" dur="107" tmFilter="0, 0; 0.125,0.2665; 0.25,0.4; 0.375,0.465; 0.5,0.5;  0.625,0.535; 0.75,0.6; 0.875,0.7335; 1,1">
                                          <p:stCondLst>
                                            <p:cond delay="1076"/>
                                          </p:stCondLst>
                                        </p:cTn>
                                        <p:tgtEl>
                                          <p:spTgt spid="21"/>
                                        </p:tgtEl>
                                        <p:attrNameLst>
                                          <p:attrName>ppt_y</p:attrName>
                                        </p:attrNameLst>
                                      </p:cBhvr>
                                      <p:tavLst>
                                        <p:tav tm="0" fmla="#ppt_y-sin(pi*$)/81">
                                          <p:val>
                                            <p:fltVal val="0"/>
                                          </p:val>
                                        </p:tav>
                                        <p:tav tm="100000">
                                          <p:val>
                                            <p:fltVal val="1"/>
                                          </p:val>
                                        </p:tav>
                                      </p:tavLst>
                                    </p:anim>
                                    <p:animScale>
                                      <p:cBhvr>
                                        <p:cTn id="26" dur="17">
                                          <p:stCondLst>
                                            <p:cond delay="422"/>
                                          </p:stCondLst>
                                        </p:cTn>
                                        <p:tgtEl>
                                          <p:spTgt spid="21"/>
                                        </p:tgtEl>
                                      </p:cBhvr>
                                      <p:to x="100000" y="60000"/>
                                    </p:animScale>
                                    <p:animScale>
                                      <p:cBhvr>
                                        <p:cTn id="27" dur="108" decel="50000">
                                          <p:stCondLst>
                                            <p:cond delay="439"/>
                                          </p:stCondLst>
                                        </p:cTn>
                                        <p:tgtEl>
                                          <p:spTgt spid="21"/>
                                        </p:tgtEl>
                                      </p:cBhvr>
                                      <p:to x="100000" y="100000"/>
                                    </p:animScale>
                                    <p:animScale>
                                      <p:cBhvr>
                                        <p:cTn id="28" dur="17">
                                          <p:stCondLst>
                                            <p:cond delay="853"/>
                                          </p:stCondLst>
                                        </p:cTn>
                                        <p:tgtEl>
                                          <p:spTgt spid="21"/>
                                        </p:tgtEl>
                                      </p:cBhvr>
                                      <p:to x="100000" y="80000"/>
                                    </p:animScale>
                                    <p:animScale>
                                      <p:cBhvr>
                                        <p:cTn id="29" dur="108" decel="50000">
                                          <p:stCondLst>
                                            <p:cond delay="870"/>
                                          </p:stCondLst>
                                        </p:cTn>
                                        <p:tgtEl>
                                          <p:spTgt spid="21"/>
                                        </p:tgtEl>
                                      </p:cBhvr>
                                      <p:to x="100000" y="100000"/>
                                    </p:animScale>
                                    <p:animScale>
                                      <p:cBhvr>
                                        <p:cTn id="30" dur="17">
                                          <p:stCondLst>
                                            <p:cond delay="1067"/>
                                          </p:stCondLst>
                                        </p:cTn>
                                        <p:tgtEl>
                                          <p:spTgt spid="21"/>
                                        </p:tgtEl>
                                      </p:cBhvr>
                                      <p:to x="100000" y="90000"/>
                                    </p:animScale>
                                    <p:animScale>
                                      <p:cBhvr>
                                        <p:cTn id="31" dur="108" decel="50000">
                                          <p:stCondLst>
                                            <p:cond delay="1084"/>
                                          </p:stCondLst>
                                        </p:cTn>
                                        <p:tgtEl>
                                          <p:spTgt spid="21"/>
                                        </p:tgtEl>
                                      </p:cBhvr>
                                      <p:to x="100000" y="100000"/>
                                    </p:animScale>
                                    <p:animScale>
                                      <p:cBhvr>
                                        <p:cTn id="32" dur="17">
                                          <p:stCondLst>
                                            <p:cond delay="1175"/>
                                          </p:stCondLst>
                                        </p:cTn>
                                        <p:tgtEl>
                                          <p:spTgt spid="21"/>
                                        </p:tgtEl>
                                      </p:cBhvr>
                                      <p:to x="100000" y="95000"/>
                                    </p:animScale>
                                    <p:animScale>
                                      <p:cBhvr>
                                        <p:cTn id="33" dur="108" decel="50000">
                                          <p:stCondLst>
                                            <p:cond delay="1192"/>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1D0B-294B-4EE9-BB9E-D6C2F83A3E90}"/>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A76291A2-01C9-4BB0-A0A9-8D5ECD6F1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80" t="6610" r="9647" b="7595"/>
          <a:stretch/>
        </p:blipFill>
        <p:spPr>
          <a:xfrm>
            <a:off x="851916" y="640079"/>
            <a:ext cx="10488168" cy="5577841"/>
          </a:xfrm>
        </p:spPr>
      </p:pic>
    </p:spTree>
    <p:extLst>
      <p:ext uri="{BB962C8B-B14F-4D97-AF65-F5344CB8AC3E}">
        <p14:creationId xmlns:p14="http://schemas.microsoft.com/office/powerpoint/2010/main" val="1531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DC8-DDBA-425C-93B4-CFB3B0FF9584}"/>
              </a:ext>
            </a:extLst>
          </p:cNvPr>
          <p:cNvSpPr>
            <a:spLocks noGrp="1"/>
          </p:cNvSpPr>
          <p:nvPr>
            <p:ph type="title"/>
          </p:nvPr>
        </p:nvSpPr>
        <p:spPr/>
        <p:txBody>
          <a:bodyPr/>
          <a:lstStyle/>
          <a:p>
            <a:pPr algn="ctr"/>
            <a:r>
              <a:rPr lang="en-US" b="1" u="sng" dirty="0"/>
              <a:t>Team Record Conclusions</a:t>
            </a:r>
          </a:p>
        </p:txBody>
      </p:sp>
      <p:sp>
        <p:nvSpPr>
          <p:cNvPr id="3" name="Content Placeholder 2">
            <a:extLst>
              <a:ext uri="{FF2B5EF4-FFF2-40B4-BE49-F238E27FC236}">
                <a16:creationId xmlns:a16="http://schemas.microsoft.com/office/drawing/2014/main" id="{8F0BA8FB-57A7-4B90-8B6D-391005D42F3A}"/>
              </a:ext>
            </a:extLst>
          </p:cNvPr>
          <p:cNvSpPr>
            <a:spLocks noGrp="1"/>
          </p:cNvSpPr>
          <p:nvPr>
            <p:ph idx="1"/>
          </p:nvPr>
        </p:nvSpPr>
        <p:spPr/>
        <p:txBody>
          <a:bodyPr/>
          <a:lstStyle/>
          <a:p>
            <a:r>
              <a:rPr lang="en-US" dirty="0"/>
              <a:t>At a correlation of 0.47, there appears to be only a moderate correlation between win/ loss percentage and attendance.</a:t>
            </a:r>
          </a:p>
          <a:p>
            <a:r>
              <a:rPr lang="en-US" dirty="0"/>
              <a:t>With that said, the biggest outliers as far as highest winning percentages tend to have the highest number of attendees per game.</a:t>
            </a:r>
          </a:p>
          <a:p>
            <a:r>
              <a:rPr lang="en-US" dirty="0"/>
              <a:t>The New York Yankees have the highest average attendance per game at circa 45,384 attendees per game and the highest win percentage at circa 57% over the course of the 10 year period.</a:t>
            </a:r>
          </a:p>
          <a:p>
            <a:endParaRPr lang="en-US" dirty="0"/>
          </a:p>
        </p:txBody>
      </p:sp>
    </p:spTree>
    <p:extLst>
      <p:ext uri="{BB962C8B-B14F-4D97-AF65-F5344CB8AC3E}">
        <p14:creationId xmlns:p14="http://schemas.microsoft.com/office/powerpoint/2010/main" val="155994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935C-7964-4973-8F67-264E9EE3CDAD}"/>
              </a:ext>
            </a:extLst>
          </p:cNvPr>
          <p:cNvSpPr>
            <a:spLocks noGrp="1"/>
          </p:cNvSpPr>
          <p:nvPr>
            <p:ph type="title"/>
          </p:nvPr>
        </p:nvSpPr>
        <p:spPr/>
        <p:txBody>
          <a:bodyPr/>
          <a:lstStyle/>
          <a:p>
            <a:pPr algn="ctr"/>
            <a:r>
              <a:rPr lang="en-US" b="1" u="sng" dirty="0"/>
              <a:t>Considerations</a:t>
            </a:r>
          </a:p>
        </p:txBody>
      </p:sp>
      <p:sp>
        <p:nvSpPr>
          <p:cNvPr id="3" name="Content Placeholder 2">
            <a:extLst>
              <a:ext uri="{FF2B5EF4-FFF2-40B4-BE49-F238E27FC236}">
                <a16:creationId xmlns:a16="http://schemas.microsoft.com/office/drawing/2014/main" id="{DF94E646-6B9A-41B3-94F4-1F2BA2DA3CDF}"/>
              </a:ext>
            </a:extLst>
          </p:cNvPr>
          <p:cNvSpPr>
            <a:spLocks noGrp="1"/>
          </p:cNvSpPr>
          <p:nvPr>
            <p:ph idx="1"/>
          </p:nvPr>
        </p:nvSpPr>
        <p:spPr/>
        <p:txBody>
          <a:bodyPr>
            <a:normAutofit fontScale="92500" lnSpcReduction="10000"/>
          </a:bodyPr>
          <a:lstStyle/>
          <a:p>
            <a:r>
              <a:rPr lang="en-US" dirty="0"/>
              <a:t>Overall, even though we exhibit a moderate correlation of 0.47 for attendance vs. record, the data does not necessarily convey a overly strong and/ or causal relationship between the two factors.</a:t>
            </a:r>
          </a:p>
          <a:p>
            <a:r>
              <a:rPr lang="en-US" dirty="0"/>
              <a:t>One has to also account for the “bandwagon effect” where the better a team does over the course of the season, the more people might be interested in buying tickets and attending games.</a:t>
            </a:r>
          </a:p>
          <a:p>
            <a:r>
              <a:rPr lang="en-US" dirty="0"/>
              <a:t>There are teams with “any weather” fans, such as the Chicago Cubs, that do have an overall win percentage of less than 50% but still rank higher overall in the attendance metrics in comparison to the overall data set.</a:t>
            </a:r>
          </a:p>
        </p:txBody>
      </p:sp>
    </p:spTree>
    <p:extLst>
      <p:ext uri="{BB962C8B-B14F-4D97-AF65-F5344CB8AC3E}">
        <p14:creationId xmlns:p14="http://schemas.microsoft.com/office/powerpoint/2010/main" val="12796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6C4A-F2C8-49FA-9AEA-DD7267F7FFF5}"/>
              </a:ext>
            </a:extLst>
          </p:cNvPr>
          <p:cNvSpPr>
            <a:spLocks noGrp="1"/>
          </p:cNvSpPr>
          <p:nvPr>
            <p:ph type="ctrTitle"/>
          </p:nvPr>
        </p:nvSpPr>
        <p:spPr/>
        <p:txBody>
          <a:bodyPr/>
          <a:lstStyle/>
          <a:p>
            <a:r>
              <a:rPr lang="en-US" dirty="0"/>
              <a:t>Attendance vs Payroll</a:t>
            </a:r>
          </a:p>
        </p:txBody>
      </p:sp>
      <p:sp>
        <p:nvSpPr>
          <p:cNvPr id="3" name="Subtitle 2">
            <a:extLst>
              <a:ext uri="{FF2B5EF4-FFF2-40B4-BE49-F238E27FC236}">
                <a16:creationId xmlns:a16="http://schemas.microsoft.com/office/drawing/2014/main" id="{9DAFCAAB-BEE8-4D29-B52D-AF115C253C32}"/>
              </a:ext>
            </a:extLst>
          </p:cNvPr>
          <p:cNvSpPr>
            <a:spLocks noGrp="1"/>
          </p:cNvSpPr>
          <p:nvPr>
            <p:ph type="subTitle" idx="1"/>
          </p:nvPr>
        </p:nvSpPr>
        <p:spPr/>
        <p:txBody>
          <a:bodyPr/>
          <a:lstStyle/>
          <a:p>
            <a:r>
              <a:rPr lang="en-US" dirty="0"/>
              <a:t>What is the correlation between team salaries and ticket sales?</a:t>
            </a:r>
          </a:p>
          <a:p>
            <a:endParaRPr lang="en-US" dirty="0"/>
          </a:p>
        </p:txBody>
      </p:sp>
    </p:spTree>
    <p:extLst>
      <p:ext uri="{BB962C8B-B14F-4D97-AF65-F5344CB8AC3E}">
        <p14:creationId xmlns:p14="http://schemas.microsoft.com/office/powerpoint/2010/main" val="344718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B24F-D9E8-4F24-96A9-2FF14CD5ABAE}"/>
              </a:ext>
            </a:extLst>
          </p:cNvPr>
          <p:cNvSpPr>
            <a:spLocks noGrp="1"/>
          </p:cNvSpPr>
          <p:nvPr>
            <p:ph type="title"/>
          </p:nvPr>
        </p:nvSpPr>
        <p:spPr/>
        <p:txBody>
          <a:bodyPr/>
          <a:lstStyle/>
          <a:p>
            <a:r>
              <a:rPr lang="en-US" b="1" dirty="0"/>
              <a:t>Data Cleaning Process</a:t>
            </a:r>
          </a:p>
        </p:txBody>
      </p:sp>
      <p:sp>
        <p:nvSpPr>
          <p:cNvPr id="3" name="Content Placeholder 2">
            <a:extLst>
              <a:ext uri="{FF2B5EF4-FFF2-40B4-BE49-F238E27FC236}">
                <a16:creationId xmlns:a16="http://schemas.microsoft.com/office/drawing/2014/main" id="{DAC3A539-1A9F-4189-8947-666D3921E1D0}"/>
              </a:ext>
            </a:extLst>
          </p:cNvPr>
          <p:cNvSpPr>
            <a:spLocks noGrp="1"/>
          </p:cNvSpPr>
          <p:nvPr>
            <p:ph idx="1"/>
          </p:nvPr>
        </p:nvSpPr>
        <p:spPr>
          <a:xfrm>
            <a:off x="1295401" y="2556932"/>
            <a:ext cx="10057227" cy="3318936"/>
          </a:xfrm>
        </p:spPr>
        <p:txBody>
          <a:bodyPr/>
          <a:lstStyle/>
          <a:p>
            <a:r>
              <a:rPr lang="en-US" dirty="0"/>
              <a:t>Merged data from 2006-2016 </a:t>
            </a:r>
          </a:p>
          <a:p>
            <a:r>
              <a:rPr lang="en-US" dirty="0"/>
              <a:t>Removed incomplete and unnecessary data (four teams removed)</a:t>
            </a:r>
          </a:p>
          <a:p>
            <a:r>
              <a:rPr lang="en-US" dirty="0"/>
              <a:t>Cleaned and converted remaining data</a:t>
            </a:r>
          </a:p>
        </p:txBody>
      </p:sp>
      <p:pic>
        <p:nvPicPr>
          <p:cNvPr id="5" name="Picture 4" descr="A screenshot of a cell phone&#10;&#10;Description automatically generated">
            <a:extLst>
              <a:ext uri="{FF2B5EF4-FFF2-40B4-BE49-F238E27FC236}">
                <a16:creationId xmlns:a16="http://schemas.microsoft.com/office/drawing/2014/main" id="{2FED6876-FA14-4A18-9A67-11337AF85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576" y="4084917"/>
            <a:ext cx="9379343" cy="2114288"/>
          </a:xfrm>
          <a:prstGeom prst="rect">
            <a:avLst/>
          </a:prstGeom>
        </p:spPr>
      </p:pic>
    </p:spTree>
    <p:extLst>
      <p:ext uri="{BB962C8B-B14F-4D97-AF65-F5344CB8AC3E}">
        <p14:creationId xmlns:p14="http://schemas.microsoft.com/office/powerpoint/2010/main" val="166595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5E969183-40AE-443A-BED6-6398E76CD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043" y="981640"/>
            <a:ext cx="7047913" cy="4698609"/>
          </a:xfrm>
          <a:prstGeom prst="rect">
            <a:avLst/>
          </a:prstGeom>
        </p:spPr>
      </p:pic>
    </p:spTree>
    <p:extLst>
      <p:ext uri="{BB962C8B-B14F-4D97-AF65-F5344CB8AC3E}">
        <p14:creationId xmlns:p14="http://schemas.microsoft.com/office/powerpoint/2010/main" val="287382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1665-CBAA-49EF-B2F8-FC9038D68E52}"/>
              </a:ext>
            </a:extLst>
          </p:cNvPr>
          <p:cNvSpPr>
            <a:spLocks noGrp="1"/>
          </p:cNvSpPr>
          <p:nvPr>
            <p:ph type="title"/>
          </p:nvPr>
        </p:nvSpPr>
        <p:spPr/>
        <p:txBody>
          <a:bodyPr/>
          <a:lstStyle/>
          <a:p>
            <a:r>
              <a:rPr lang="en-US" dirty="0"/>
              <a:t>What we are analyzing…</a:t>
            </a:r>
          </a:p>
        </p:txBody>
      </p:sp>
      <p:sp>
        <p:nvSpPr>
          <p:cNvPr id="3" name="Content Placeholder 2">
            <a:extLst>
              <a:ext uri="{FF2B5EF4-FFF2-40B4-BE49-F238E27FC236}">
                <a16:creationId xmlns:a16="http://schemas.microsoft.com/office/drawing/2014/main" id="{1B16A0FC-FC9F-4D42-8DD6-85831D64359D}"/>
              </a:ext>
            </a:extLst>
          </p:cNvPr>
          <p:cNvSpPr>
            <a:spLocks noGrp="1"/>
          </p:cNvSpPr>
          <p:nvPr>
            <p:ph idx="1"/>
          </p:nvPr>
        </p:nvSpPr>
        <p:spPr/>
        <p:txBody>
          <a:bodyPr/>
          <a:lstStyle/>
          <a:p>
            <a:pPr marL="457200" indent="-457200">
              <a:buFont typeface="+mj-lt"/>
              <a:buAutoNum type="arabicPeriod"/>
            </a:pPr>
            <a:r>
              <a:rPr lang="en-US" dirty="0"/>
              <a:t>Attendance vs. Record</a:t>
            </a:r>
          </a:p>
          <a:p>
            <a:pPr marL="457200" indent="-457200">
              <a:buFont typeface="+mj-lt"/>
              <a:buAutoNum type="arabicPeriod"/>
            </a:pPr>
            <a:r>
              <a:rPr lang="en-US" dirty="0"/>
              <a:t>Attendance vs. Salary</a:t>
            </a:r>
          </a:p>
          <a:p>
            <a:pPr marL="457200" indent="-457200">
              <a:buFont typeface="+mj-lt"/>
              <a:buAutoNum type="arabicPeriod"/>
            </a:pPr>
            <a:r>
              <a:rPr lang="en-US" dirty="0"/>
              <a:t>Attendance vs. Weather</a:t>
            </a:r>
          </a:p>
          <a:p>
            <a:pPr marL="457200" indent="-457200">
              <a:buFont typeface="+mj-lt"/>
              <a:buAutoNum type="arabicPeriod"/>
            </a:pPr>
            <a:r>
              <a:rPr lang="en-US" dirty="0"/>
              <a:t>Attendance vs. Population</a:t>
            </a:r>
          </a:p>
          <a:p>
            <a:endParaRPr lang="en-US" dirty="0"/>
          </a:p>
        </p:txBody>
      </p:sp>
    </p:spTree>
    <p:extLst>
      <p:ext uri="{BB962C8B-B14F-4D97-AF65-F5344CB8AC3E}">
        <p14:creationId xmlns:p14="http://schemas.microsoft.com/office/powerpoint/2010/main" val="41045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020B0863-0F53-40D3-A20E-73D700066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25" y="672769"/>
            <a:ext cx="8957749" cy="5512461"/>
          </a:xfrm>
          <a:prstGeom prst="rect">
            <a:avLst/>
          </a:prstGeom>
        </p:spPr>
      </p:pic>
    </p:spTree>
    <p:extLst>
      <p:ext uri="{BB962C8B-B14F-4D97-AF65-F5344CB8AC3E}">
        <p14:creationId xmlns:p14="http://schemas.microsoft.com/office/powerpoint/2010/main" val="45091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98D-A7FA-4804-840D-46129988369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FB58759-17B5-4A3D-91BB-81EFBC216915}"/>
              </a:ext>
            </a:extLst>
          </p:cNvPr>
          <p:cNvSpPr>
            <a:spLocks noGrp="1"/>
          </p:cNvSpPr>
          <p:nvPr>
            <p:ph idx="1"/>
          </p:nvPr>
        </p:nvSpPr>
        <p:spPr/>
        <p:txBody>
          <a:bodyPr/>
          <a:lstStyle/>
          <a:p>
            <a:r>
              <a:rPr lang="en-US" dirty="0"/>
              <a:t>There is a strong (.81) correlation between team payroll and ticket sales.</a:t>
            </a:r>
          </a:p>
          <a:p>
            <a:r>
              <a:rPr lang="en-US" dirty="0"/>
              <a:t>This is probably telling us that teams which sell many tickets have more funds available to spend on payroll.</a:t>
            </a:r>
          </a:p>
          <a:p>
            <a:r>
              <a:rPr lang="en-US" dirty="0"/>
              <a:t>There are however some outliers.  For example, the Yankees spent 2.14x what the average team spent during this period compared to the Cardinals who spend 1.09x the average, but the Cardinals sold 92% of the tickets that the Yankees sold during this period. </a:t>
            </a:r>
          </a:p>
        </p:txBody>
      </p:sp>
    </p:spTree>
    <p:extLst>
      <p:ext uri="{BB962C8B-B14F-4D97-AF65-F5344CB8AC3E}">
        <p14:creationId xmlns:p14="http://schemas.microsoft.com/office/powerpoint/2010/main" val="143562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84F9-DEE3-47D7-B3AB-4F6E8D9DA04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40AC088-00A8-4178-8FAB-6F5D21661E64}"/>
              </a:ext>
            </a:extLst>
          </p:cNvPr>
          <p:cNvSpPr>
            <a:spLocks noGrp="1"/>
          </p:cNvSpPr>
          <p:nvPr>
            <p:ph idx="1"/>
          </p:nvPr>
        </p:nvSpPr>
        <p:spPr/>
        <p:txBody>
          <a:bodyPr/>
          <a:lstStyle/>
          <a:p>
            <a:r>
              <a:rPr lang="en-US" dirty="0"/>
              <a:t>Four teams were not used in this data set (FLA, MIA, TBR, and TBD) due to incomplete data across the ten year span</a:t>
            </a:r>
          </a:p>
        </p:txBody>
      </p:sp>
    </p:spTree>
    <p:extLst>
      <p:ext uri="{BB962C8B-B14F-4D97-AF65-F5344CB8AC3E}">
        <p14:creationId xmlns:p14="http://schemas.microsoft.com/office/powerpoint/2010/main" val="358067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vs. Temperature</a:t>
            </a:r>
          </a:p>
        </p:txBody>
      </p:sp>
      <p:sp>
        <p:nvSpPr>
          <p:cNvPr id="3" name="Subtitle 2"/>
          <p:cNvSpPr>
            <a:spLocks noGrp="1"/>
          </p:cNvSpPr>
          <p:nvPr>
            <p:ph type="subTitle" idx="1"/>
          </p:nvPr>
        </p:nvSpPr>
        <p:spPr>
          <a:xfrm>
            <a:off x="3581400" y="3657600"/>
            <a:ext cx="5111752" cy="1320802"/>
          </a:xfrm>
        </p:spPr>
        <p:txBody>
          <a:bodyPr/>
          <a:lstStyle/>
          <a:p>
            <a:r>
              <a:rPr lang="en-US" dirty="0"/>
              <a:t>Is there a correlation between temperature and attendance per game?</a:t>
            </a:r>
          </a:p>
        </p:txBody>
      </p:sp>
    </p:spTree>
    <p:extLst>
      <p:ext uri="{BB962C8B-B14F-4D97-AF65-F5344CB8AC3E}">
        <p14:creationId xmlns:p14="http://schemas.microsoft.com/office/powerpoint/2010/main" val="93180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677" y="626759"/>
            <a:ext cx="8257838" cy="310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953000"/>
            <a:ext cx="7467600" cy="1477328"/>
          </a:xfrm>
          <a:prstGeom prst="rect">
            <a:avLst/>
          </a:prstGeom>
          <a:noFill/>
        </p:spPr>
        <p:txBody>
          <a:bodyPr wrap="square" rtlCol="0">
            <a:spAutoFit/>
          </a:bodyPr>
          <a:lstStyle/>
          <a:p>
            <a:pPr marL="285750" indent="-285750">
              <a:buFont typeface="Arial" pitchFamily="34" charset="0"/>
              <a:buChar char="•"/>
            </a:pPr>
            <a:r>
              <a:rPr lang="en-US" dirty="0"/>
              <a:t>Why we used Attendance Percentage instead of Attendance</a:t>
            </a:r>
          </a:p>
          <a:p>
            <a:pPr marL="285750" indent="-285750">
              <a:buFont typeface="Arial" pitchFamily="34" charset="0"/>
              <a:buChar char="•"/>
            </a:pPr>
            <a:r>
              <a:rPr lang="en-US" dirty="0"/>
              <a:t>Binned the data every 5 degrees Fahrenheit</a:t>
            </a:r>
          </a:p>
          <a:p>
            <a:pPr marL="285750" indent="-285750">
              <a:buFont typeface="Arial" pitchFamily="34" charset="0"/>
              <a:buChar char="•"/>
            </a:pPr>
            <a:r>
              <a:rPr lang="en-US" dirty="0"/>
              <a:t>Removed games played in domes</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348914" y="4012898"/>
            <a:ext cx="1123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98632" y="3728013"/>
            <a:ext cx="1600118" cy="369332"/>
          </a:xfrm>
          <a:prstGeom prst="rect">
            <a:avLst/>
          </a:prstGeom>
          <a:noFill/>
        </p:spPr>
        <p:txBody>
          <a:bodyPr wrap="none" rtlCol="0">
            <a:spAutoFit/>
          </a:bodyPr>
          <a:lstStyle/>
          <a:p>
            <a:r>
              <a:rPr lang="en-US" dirty="0"/>
              <a:t>&lt;30 data points</a:t>
            </a:r>
          </a:p>
        </p:txBody>
      </p:sp>
      <p:sp>
        <p:nvSpPr>
          <p:cNvPr id="4" name="TextBox 3"/>
          <p:cNvSpPr txBox="1"/>
          <p:nvPr/>
        </p:nvSpPr>
        <p:spPr>
          <a:xfrm>
            <a:off x="3134727" y="4387334"/>
            <a:ext cx="1600118" cy="369332"/>
          </a:xfrm>
          <a:prstGeom prst="rect">
            <a:avLst/>
          </a:prstGeom>
          <a:noFill/>
        </p:spPr>
        <p:txBody>
          <a:bodyPr wrap="none" rtlCol="0">
            <a:spAutoFit/>
          </a:bodyPr>
          <a:lstStyle/>
          <a:p>
            <a:r>
              <a:rPr lang="en-US" dirty="0"/>
              <a:t>&gt;30 data points</a:t>
            </a:r>
          </a:p>
        </p:txBody>
      </p:sp>
      <p:cxnSp>
        <p:nvCxnSpPr>
          <p:cNvPr id="14" name="Straight Connector 13"/>
          <p:cNvCxnSpPr/>
          <p:nvPr/>
        </p:nvCxnSpPr>
        <p:spPr>
          <a:xfrm>
            <a:off x="2400300" y="16764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7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png;base64,iVBORw0KGgoAAAANSUhEUgAABX0AAAOOCAYAAABcObFNAAAABHNCSVQICAgIfAhkiAAAAAlwSFlzAAALEgAACxIB0t1+/AAAADl0RVh0U29mdHdhcmUAbWF0cGxvdGxpYiB2ZXJzaW9uIDMuMC4zLCBodHRwOi8vbWF0cGxvdGxpYi5vcmcvnQurowAAIABJREFUeJzs3Xl8HVX9//HXJ21CJLSkCxWlQBSxVUy/9QcuVL82iIABRIriBgUUt6+4g19ARKugtO7FL+4sFlChUBCFgIikKNQFFYlgy6IBikAoIZC2pOlyfn+cue3t3DN3byb35v18PO6jzdwzc8/MnTvLZ875HHPOISIiIiIiIiIiIiL1oSHtCoiIiIiIiIiIiIhI9SjoKyIiIiIiIiIiIlJHFPQVERERERERERERqSMK+oqIiIiIiIiIiIjUEQV9RUREREREREREROqIgr4iIiIiIiIiIiIidURBXxERKYmZLTAzF3t1p10vERERkVpjZjfErqmuS7tO9c7MfhXb5tenXScRkR1hfNoVEBEpxMzGA/8BdksoMtM5t6rIZZ0EtMUmdzvnugvMNxs4OjZ5wDn37WI+V2RHMrNLgBOLKLoOGADuBW4HLnPOPbgDqyZlKvdYJVLC8aBYX3TOLaji8qSGmdmHgd1jk290zv0hjfrUOjM7AuiMTT4voew44LXAHGB/YF9gT2AivjHXM8C/gT8DP3fO/a7EuswAjgMOA/YCJkfLfBS4BfiZc+4vRSxnHPAK4FXR69XR3/HYw9+dc7NLqWPWZ7wMeBtwCP5cuRuwCegDngD+AtyKP28+HVjEV4Ajsv4+3MwOd87dUE59RERGKwV9RaQWHE5ywBfgBOCsIpd1EjA3ML27wHyzgS/Epj0EKOgrtaQleu2Bv1H6gpn9EDjNObc21ZpJ3EmUd6wSEdmRPgz8V2zaAKCgb4nMzMgN8C53zq0IlH0l8FugNc8ip0avVwEfMbNbgfc553oL1KMRWAR8jNz4wG7RazbwaTO7DPhIgWuGK4Fj8n1mucxsN+BrwHzCvZYnAPvgA+MfA36CP59uxzl3h5ndBrwha/J5ZtblnHPVrreISFqU3kFEasEJBd4/PrpwFpHSGPAhoMvMnpd2ZURERMaQtwPtsWlfTyi7K/kDviEHAb8zs72SCphZE3AV8CkKNwgzfLD1ZjPbNU+5cSXWsyhmti/+4cKJVCeO8bXY37Pw38moZ2bHmNlvzWzAzDaY2X1mdq6ZTU25Xm1RuowjS5zvHVEPp/j0bjO7qmoVLK4uLzezW8xsvZn9x8y+FLVeLzTfrmZ2sZk9bWbPmNnlZjYl6/1xZna6mf3OzJ6KXr82s1fFlnNSII1e5vWDrHK9ecq9IKvc2Wb2GzN7NnqvLaH+H4j2ow1m9k8zO77A+l4bLe+jsekHmNklZrbKzLZEvY8KbbvgsoqtVzHraGYfMbM7o+9nvZn1RNMSYwj56pVV5pVmttnM1gTe29fMrjazJ6K63WFmby5nHUutVza19BWRUc3MJgGFLhz2wl/Y/nbH10ikpmR3w9wV3wUydO5/Pb61/OdGoE4ismP9m+1/+9mmkJs2BOA+YDBhnv9UoU4ikuvU2N9rgBtLmH8IeARoxF8LhwKh04ELgLckLONs4KjA9HVAL75nUDzY/FrgfEpLIzMMNJVQfjtm1gr8Br+ecQ54GJ+KYgo+/UgxgecbgaeieTJOBZaWW8+RYGbfAD4JXAx8C3gWeDm+Ff5+wLz0ale2d+BbqV8Sm/4RYONIVSK67/wNPg3aW/Gtxr+B/20Vuka+ApgBvB/Ygm89fy3w39H7zwPOwH9v5+H3248CvzezOVmpU64HDowt+zX43qVdWdPmATvFyv0I2Oyceyxr2oeAB/DpTkK/dczs3cAPgK/i76c7gSVmts45d02g/KH440DI6/D3FX/At7zPK9+ySqhXwXUEJgHXAHcD64GDgf8DdibwsK3AOmbKWLSMJ4ndX5nZBOBm4Gngf4C1wAeBX5rZ65xzfypxHYuuVw7nnF566aXXqH1FB0lXxOuSIpfXHZh3QRHznRSYrzft7ZPSd7IgsC26067XWH7hL5JzfheBcq1JZfE3S41pr4teW7+rso5VeumV75VwLnNAR9p106s2XsBdgf3nk2nXq9ZewAGB7fi9POU7ojLDwGX4gEVT1vtT8AGfpOvk6YFl7hMtL172CmCXqEwTPugVWuZ/J9T1R/jA1QJ83txp+IBVfP67SthePw/Mvw44HZgaK9sAvBL4LPCpAsv9fmC5+6e9f+Sp71uiOr4v8N44oLOCZT8vYfq47H2twDLaovodWeJnX8UouJcAzsQH6SZmTftffJBwYp75DozW+w1Z014dTXtT1nacFJuvCf9w5eIC9fouPo3OTnnK7I7Pa316bHpD9O+RUX3aAvOuApbEpi0D/hEo2wj8Ezg5Wt5HQ58X/f9O8tyjF7GsoupVzDomfP7lwN2l1iur3Hx8sPkrwJrYe2+O5m3PmjYen3N80Y7Y9kkvpXcQkdEulNohJ9cZ8DYzawktILubDOEcmV8IdIvpjebNzHdxYL69E7rUdCTUozmqy0+jLhxPm9lw1OXjdvPdhxK74EXLaEv4zLbo/UPM7Odm9kjURWSNmd1kZkV1VzOz55nZZ8zsT+a7jA2a2T1mdp6ZvbCYZeRZ9pvN7Htm9nczezJa934zu9vMvmNmryliGaGuTCdF782MlnNf1G3nmWg9TjOz5iLrOM58l7kfRfXqi+q5JtoO15rZKWb24gLLmWZm/2t+RO6HzGytmT0XfS/Xm9nHzGyXojZcFTnnBvAtEO4NvD0RfxMaFO17XzDf5W11tI3XRd/J1Wb2XvPdRBOZ2YLA99cdvTcpWv5fov3Cmdm1CcuZaGb/Y2ZXmtn9Wb+lx8zsb+a7lb3HzCYXqM8rzGxh9Pv7j5kNRfv8A2Z2mZm93czyXitFnxVfp0uy1unsaJ0Gom220sy+ZWbxgZAqOlZlLWPPqN7nmdmN0X78SPRdZY4Jd5vZpea7U8ZbiSStZ4OZnWy+q+WaaF0eNLPvm9kr4vVPql/CsudE2+TP5o+Hw9H2+qeZ/dh8q4aKmNle5rvfBY+dCfNMNbONgXlmBcqdamZdZvbv6Pe+KdpOK81suflj3/vNd0+uC2b2UvPdiZeb2aPR72etmf3L/HnoPeYHYs23jG8Htu+10XttZrY4+o0/F33GL8zsoNgyGszsODO71fy55Tnz54HvmNn0PJ89O/DZznyLQsxsnpn90vyxYUP0+VeYWei3mfQZk83sU2Z2nflj5WC0nR41f27+dObz8izj6EAdB6L3mszso2Z2m/nz1ebs35yZTTCzN5nvUnyl+a6t/zJ/zNwY/c4ejOp3qpk9P6EOn7Rtx6Z4Pl+AbwXqeFfW/K0J2zo4iJeZ3RUo+8lAuXz7z/Oj/fPv0XpuPTYHlrOHmZ0VfSeZ4+V6M3s42uc+ZNVPgRS6vv15nvJb8MHeFzvnjnfO3eKcG8686Zx7yjn3AXw+3ZB4y0GAD+CDCNnW4AOKa6PlDgOfAe4JzP+R0Ac55z7gnDvCObfAOXe9c64vz3oVZH7QtnfEJg8DhzjnFjnntutW7Zzb4pz7m3PuK865bxVYfGibF0orl6ZPAX91zl0Uf8M5t9k51wVbz0s/MZ9CYL35c/d213jRMekb5q9TVuNbDGeua+6Mjj334FuUvyZ6by/zx/f+aLk3mR8AMJGZnWBmv4/meTo6Vh+Q9f4l+EH55mb9jhdE7+WkdzCzN5rZH6Nj6RNm9l3LuqY2s45oGR1mttS2nZeC+2tMJ3CTc+7ZrGk/x7fSzXfs7wSecM7dlpngfEvOf0fvZb6f7QYVjH5f9+AfjASZTy3xNmCZc25Dnjq8A//AY7t92jm3Jc88mNnO+EEhfxN769fAfpZ7nfQJ4DnC98YFP6/YZZVSrxI/M9tThHsg5F3HqH4T8K25T8Mfj+Iyx9Znsuq5Cf+wyqJlVHXbJyomMqyXXnrplcYLeCnhlgWz8aPzxqfPT1jOSQnLyffqjeYtdT5HoMUU/kT8RBHzbgDOJespaWw5bQnzzQR+WmDZPypiez+QZ/6n8IPqLQi8151nuf9FuGVQ6HUtsafgsWX1BuY5CX9DsiHPcv8MtBZY/8Pxg/MVU8/g+uKf4p+DPyEXWsaTwLFV+q1cEvqMPOX/L6FObw+U3RnfEmZTEev0EDA3z+cG9x18N6X/hPaH2PwN+BYXzxb5PS1IqMcUfKuSYpbxD+AVJW77S4BDyf+bfxKYXa1jVdYyflXi/P8CXldg/5oC3JFnGcP4rqah+vfmWe7e+K54xdTzd8CeFf5Ofh1Y7hl5yod6mvwlVuaYEvbHzKu5Gr/7MrdB0j7WUcIyJgJLgM1FrOv9wKvyLCvU+u/aaLsO5lnu2dH8k4Cb8pR7GnhtwmfPTphnD+CXBdZrMWB51svw3XjXFrGNBoCT8izr6IR59sR3U038zeEf8pWybz4HfDpQh0+WuBxHVitOfC+TUJnZCetcVGviPPvPwfjgZfy9S2LzNwHfJNzaNf56jApaUQbq/khg21fc24Ztrcvirw8HyvYGyv04YblnB8oOkaflYRHfVVEtfQlfsyyu0vfQGK1H9rIfqdb3XM1XVl2/XETZ3wOPA+/Ftw6+DX9MfUns+38MH3A6Cjgmmn5J9Pu5DzgeP/DvdGAyPo3G3/D3NUdGn/MIUSthAi19gc/ju7UfjA+AXopvOfvi6P198N3a/4q/HnwtUct0/DXiVVnLenn0e70e34r8w/jj4Y1ZZTrYdv75XFT/i6Jprw6U68ia1kfg2hEfqPtMnu19JYF7g6ie1+eZb6foe/panjKHRvU8pMB3fgdwe573g61g8edRB7wrNv290fQ3Z03bHR/EfEP0tyNPa1PytPQttKxS6lVoHWNlxgO7RPviAPCxUuqVVe5rwC3R/xeQ29J3Z3zQ/0r8+XoyvvfBWuDlO3rbZ7/U0ldERrPQk/Z7nXN34bs9FFM+dWb2BXxXucSnuFma8LlVrzAraXC6q4B3FyjzfgsMkhDVcRo++LJPnvkn47f764utlJkdhs/pFGoZFPJW4A+WNfBBEU7D50HK18r0APwNR5CZfQZ/YZa3pXU+5ke/vgF/gVlMy+KpwJVm9vFyP7MCRZ3/zQ/Ucjs+V1Yx+fH2An5jZqWM2r0nftu/IF+hqKXDMvxT9YI5wvIsZ0/8jcXbipxlP2CFmYVaSSWZgw8a5fvNT8X/zsvOcVglLwJuNLP4YEIAmG8J/GvCrcQyGvF5Bd9f7IdGLfz+hr/pKsbrgTvNLN8xqpCLA9PyHTdD721dhpnNBH5GBftjrTGz3fAP0eZT3HHkJcBtZnZICR8zG79d8/WG+JKZvRW4Gn9DnKQV/zsL9gRKcDWFxxL4OP5YlMN874Cl+JyNxXzursDFZnZ2CXVsxOcjDf5uK9AMfCPUqraGzMQHfvNeR0Qtd2/Ft5yMt3YN2R34lZmdWGkFzWw/fBAt213OuWrkLn02YfrjsTpMwz94i0vKB35nYNpO+MHPdrTQ8eMKM3un+db4j5vvIfJU1AL0XCuyd1q0ze+KTZ5uZi+vuNbVNwW/zR/OV8j8QFGvA97pnLvYOfdLfIBrCN9IIu5I59x1zrnse6spwDucc5c55252zq3G/1ZagIOdc1c6536FDyhPBN6XVB/n3Jeccz90zt2Cf0j33mgdjo/efxDoB551zv0heq1OWNzn8Q0MjnK+Ffn38QHlwwLXaT9zzp3rnLsZfx27Bv9AcWvV2PbwMmMSPhAY93T0XpJy5zsrev/Hecq8Cx+MThy7xsz2xgfL8/UWCHK+9XE/8KrYW6+O/s3uNfdVfEvo26hc3mWVWK+imO9ltxH/AOQG4DvOue+UUq9oOTOAU/APRIOcc+vx17j74ff3p/DpaN7qnLs3KjMi215BXxEZlaKAZ2jkyszJ7IrAe2+0cFfONfiL2L/gn67FPZb1fuZ1d/Re5u/ewHzDgfn+QtZgOGb2DvzTvzgHrMbn5VkfeP/t+LxSxdov+vc5fMvE0IUH+FaSId8Bki6QH8DnG3L4i82Di6lQFJy5knAAdA2+O9PTgfdeim+1XKzMum8BVgKPJpQ7PnQTYGZHk3DzHunF7w+P5ykDPqgcCj4MAw9Gr02B979pZv8dmL5DmO9u3ZHwdvwi+6f4AEzcc/h94mH8ds82Hj8AQbHd2F/MtouajfjfxIPkDtzxdfxDgZCNUX3uIasbVVy07r8kHNxfi097ERq0ahfg6hIeRuzLtocQj0R1C3kpvhVfRiXHqpBN+O/oH/ib2qR9cBdyRzHP+Dzw/xLeexi/zTLLfF2eumxlfqCUXxG+ERrAf4+h7sDTgF9ED1jKcQ25x8ZZoZv76FwSf8C1ge2PTe8n/LDpSaAHvy8/VWZdR53ovHwNfr+NW4c//q5m+xto8OeAKxLOzyF747erw/92nkwodxV+EFfwv5d/Eu5iuRfwniI/G6JuzPhjSQ/h8xTAaWY2JzD9HMIPlTbiW9bfT3hgoi+a2RFF1nFnfIs38NvpQfz2D11PZOuLyv0t+jd0nAE4N3a8e4Jtx5znAuUfIffYFEoHMBJmsO2BwQb8Merf5B77fox/QBe3Af8d9eIDQtkagB+Y2SsrrGPoIdqfKlxmRihN0xb8d54tmFqD5IBiUhCu2If6ZTGzqYSPOT/A3xMcCTwfH7ifjA+WnAU8aGYfKvJjQtu+tIGSRlb8GBv3auBJ59zyrTM4tw5/3o2f125xzg0FlvFo1Mgm25vwA1M9a2bjo2uqQfzvPV96sJeZ2TVm9gT+N7UR/zsNfa+FvBq4xjmX/du8Gv/7jq/brzP/iYL795P1sMU5t9w5Nz57O2XeCq1GwvSy54uO92fhc/AGrxOjhgHzgKWxdY57F/53npTepZDvAx8yn+JukvnBxeZH722O6nIg/v409OCgJCUsq2C9SrQGH2A9CPgi8BkzO72Mei3Gt2DuSSoQPWxeir+GeCv+4dUy/P1E9jlkx2/7YpoD66WXXnqN9At/MA51T3tp9H4DPgASfz+xq240X3dgngVF1OekwHy9BebJJOePz3cDUZemqNzO+ATw8XKD5A5O0ZawXRw+GDExKtcM/CKh3F6xZb4Ef6EQL3c/sF9WuX1ITtPQHVj/ULqJB4DXZ5Ux4J2E0yEcFlhmaHu6qF7ZXdbOTCh3Qmx5jfib5VDZC4kNfIIPUH4JuC42/WWEuzovIiutBL7b8PWBcisq/L1cElqHQLl8A7kNAOOzyh4aKLMZ+DRZg33gL9r/FCj7s8DnL0j4bIe/gNo1q+xEYE70/xmE00tswLf03iVrvgb8TcFPiLqAZ733wcAy1uN7CWSv+/6EU52cV+y2x1/kHZJV7k34wFi83EVVPladi2+N81/Z6xQ73pxG+Df/gljZCYRTFzwNvDGr3AuB5QnbIec4Sfh49yT+5t1i2yzURftDFfxWvhdY3jmBcqcFyl0RKxP/LW8h3N1wN/wF/3fwDxVqMr0DvjtvfL5hfPfanbLKvQIfLI2XzRmkinCXb4cPIs7KKvfdhHIOPxDLzlG5vQmnirk68NlJ6R0c8AWirvb4Xg7/m1Aufi7Yk9yu4g7fPX1qVrlp+JvzeLl7iKV3IpzeIfP6JVlpT/DXHdm/zbfiH+i8kazjZNb7hv+dha6n/idhPyh5IDdGNr1D5vVltj83TCbq2s22AZbiv9/Px+ZpI3ws7qrwd3h+YJkfrMLvewI+wJ2znwTKvidhux2YsOwXJpTPe91d4LsqmN4B/9Ax6Tsu5vWJIj7jQ4H5qpI+opovtqV3OLdAue8BPYHpC4HHsv7uBb4RKHcJsVRG0fT782zn32T9ZhxReodon3wE31L8OHxg9gD8bzw7bUNwIDdy0zs8B5waKPc40TUa29I2vCLfshK2XR/whcD0tRRO73BrYHowvQM+8LgW+G6B+rw1WpdCabj+BtxcoEy+gdx2Zvtz0lNsuw7qiMr8Ed+rqzXr5fCByF0TPjOY3qHYZRVTr2LXMaF+n4/2qZ2LrRe+1fwg/v45U2ZhVLdWoushfI+gtcTSC+LTcFxXyjqWs+23+8xiNoZeeuml10i/8F1o4xcUf42VCeX4urfAcrsD8ywooj4nBebrLTDPEYF5VpMwAi4+L1a8/EdiZdoCZRz+In98rOwLEsq+OVbuswnlDgjUcR/8E/p42e5YuYkJ5fZLWPdzA2WvDJTrDZTbDOwbKLsqUHZhrExnwronjqAdzbdT7O+vBZaxNGHeFsL5h19ewe/lkoT1uDPrdV/Cd5J5fSm2zKWBMsGcY/gLn3jZTcRGOiY56PuTAuu3KGG+d5b4Pf05sIxTEuZ9U6BsH7E8nnm2/cmBZf4gUO4P1TxWlbDP/D2w/LfFyrw7Yd2ODyxvCr5lZLxsb6ycEc51fERCPUM5Sf9UwXqHgj0PBMr9JVDusFiZeND3WQqMcE5CvvaRelFZ0PfmwHxnJZQ9IFB2LbGcpSQH7Y6IlQsdYxz+nBr/nX85UG5loI5JQd9rEtbpZ4Gym4AJWWXOCpQJ3ojjAzhPB8rPiZVLCvreSeDBTpn7xRcDy780oWwtBH3zBuyAHwXmCY57gA/Qhx6S7VHB9r4usLycnPolLrORcC7qdcDMQPlQznIH/L+E5U9JKL+wyPqVG/Q9OOFzM69hfKv1pNzqG4kajOT5jGMD8/2iGr+tar+AW4A/FyjzefygYvHpFwP3ZP3dC3w9UO4S4M7A9D/iG5QcEHjNiMq0RdsvE/TNNCCYGVvWvykv6PsvYFGszLjoe/5M9HdH9JnlBH1vI9ZoAf8wzwFvyTPfl8gKqGdNf5BYYB3fWKIv2pbjCtTnZ/h0FvlyyM+I6ve+AssqJt/t8/EPbpvxLUs3sK1B0UCe3+GmhOUlBX1LWla+epW6jgnlX1JsvSic4/5zUbnvkvV7y/rMpOlV3fbZr7wj6oqIpCEayTLUNTKep+gKfD6dbC8zswOcc6HcYyPtjYFpOwN3JKTrbQtMOwh/cijk/5wfEXQr59xjZvYsPgCbLd6lOtTN8J7QNnTOPWhmv2Nbl9okcyHnHLMJ+EnCuoe6zRf6jIwbnHP3B6avJLfrWHzdQ6kqNuEHLEnkckfPDX3XrzazUvbDg/DdUKtp/yLL/R6ffzJbaJ2ONrNiv5dxwH/jA2OFnFPg/dD3dJdzLpTmZavs7ynKTxxKU/A/ZvbewPRQt/3d8F2qC3Vbfgo/UEncysC0fLneyhKNYv124DB8fafjHzbsVGDWePqTUNfnQQLpdZxzT5nZtRTOrf4KwrmOzzGzLwamh/K67m9mE932o2sXxTn3J/Ojke+XNXkfM3uVc+7PAFFqkvi+shof9Mz2d/wAkBkTgD+a2dX4VAOrgPuz90NX/gjTqYpSaoTyuR9vZvMC00Mp5FrwQffbC3xcP9AVm/Zv/M1N/ASyNHA8Dp0PSvmdXZQw/WJ8F9ps4/AttjK5FkPHzZflOReEjjMH4VsCFbIwft4PidJyvAnfYuyV+B4rE/DXI/nGDigqJ+ootJnc81lc6Hs6OM/3tIXcvPYd+Fbm5ZgamFZ2KpioG/GVbH88Ar8t3uOcC517EhdX4nRXwrLLkW+MhOvwgzg/G+3nnyE3Xdd44FR8a94koW1fytgSI+nbwHVmdqJz7ifZb0T5xA/FB2e/aGZvcFH+z+je6gh8ip5y3YLv8XGPcy6U5iXkedG/2ddjc/D3PNn5o4cpbjyMPwLzzOyzblu6g2Pw3/Pvi6xTPl34Lv8TnHOZdH2ZHonxNBDx+c42s9c7534PYGYH4I+3W89nZvYCfF7jB4F3uzwpG6Lv7C3ABS6K/CV4N377hca7KYlz7gngiWhf+jA+SJ651jqS3Hu7W/E9F0r97JKWVaBelXgdft/MpHYrpl5XkZsH/CR8Go634q9XwAfr28xskvO5ezP2J5A2ckduewV9RWQ0OobwwDjxPEW/x+dv3SM2/UTCA06MtL0D0yZRfCAuaRkh8VxtGWvJDfrGAz+hPIuJOYqi9woF/kL1Hk9p6z7VzHZ2PhF+PvnWPS6+7qF69jjn1hSsXeHl7EVpA8MV+11Xk8O3eDo1+wI+ChqGBkh4SYnLL2adVjvnHihjObeWWJc9CQei9gtMK1SXQkHfe51zodyixeyTFYkCcD/AB6hL1Rr7O3RsuNclDzZ0F4WDvkn7RCk5MhvwdSv3IcnF+BzR2d6FbwkO4QHclgQCtj8APoEPnmXMZvtcmVvMbBXbWg/lu2kczZ5P+IZ8ZonL2ZvCQd974tvaObfZzJ5j+20N4XNVKKd9Kb+zpDzZSefF7N9JaP/eg9zrlHyKPRcUPAaaWRu+10Zivs084seDWvFP51yhHPx7Bqa9KHoVq5Jzdmh/HAxMKygakO16cr/jzfiUVr9ImDUp/33S4KJJv6HEPPpVkhTYGQI+kAmKREGxr0YDPMYfWB5Wxmc8LzAtdc65X5rZN4ELzex1+Naia/HH4g/je9fMM7Pb8bnUz2Bbd/HnkZy/vxjfxI+38lsz+w7+Huz5+IYev3fO/Swwzx+i+v3IzL6KP14uIHf8jZXAW6NxNlYD/3HOhcZYOBd/3X+tmX0vWt4i/ABXK0pZGTObiw9kH5x1bv4+vlv+MjNbhA/aLgC+mR1kNLMHgOXOuZMBnHMrzOwm/JgWmRRai/Db5TfRPM/DB4AnAR/FjymQWeQG51z8fuYo/MPS0HbN9k58ypngeC7Reu7GtnuwTjN7En89d29U5kj8Me2f+AfzH8DvUydmlpMJZseWDf7h9vKsabvh9wmidd3bzN4eLeOqEpdVsF4lrOOf8anfVuF7RhyC/x6+kbnXLKZezg8yuDpWpgPY6Jzrzpr8U3xv2huifX89/vfzarIGi63mtk+ioK+IjEahoMEfnHO92ROcc87MlpI7cua7zOzTeQITI2XXKiyj2JYGSYOXFWwFRDjAnjS4CyRfgGerxrqDX/9CQd9K1j10U9tfxHxxI/ldV2I9vjvxP/GBl0udHzU5rprfXyFJg8Nkq8b3NJLrVMk+WTYzewO+BUK5A/XGW7KFjg35AhP5jhsZI/k9JLkMn38t+zr4nWb2mSjDcSTrAAAgAElEQVTYGAr6Xhyf4Jx7yMw6gSUkB4Aa8Dm/X4YfqONGfDfudRXUPw0j+b0lDUQaOqcnla1E0n6cdO7L/p2M1LlgyDmXt2Vo9PDuVsK9iIoRPx6MpKTAYzHynlOiVrHlDgaZrZJjULx1OuQ+oC8o6pVwIz4wFV/+u51z+Vp1Jj3cTlqvpOmlPiQvVdJAivc450IDfnaTG/Td08zG5WlVGfrdFtuSdcQ55041szvwAauf4oO5vfiWz5kHmvOAb+BbBjfjx154YxEP2fN97hozey0+hU4mv+hj+EY4wYdlzrknzOzYqF6/wPfE+DC5A0t/F//w9yJ8oPCLBAbCds7dE513v4Jv4fgsPiiaNFB1PoY/zm2NvDrnnjazg/EpBH+JP8d8K1CX8eQeI98Vlb0If+7/FT6AnPF8tg18+KvYvA+Re6x+F7DK5Q6ot20FzGbjA4ShnlIZX2RbEBa29SDN3sab8K3hX4J/oHIT8F7nXNL1bD774R82ZryYbQNI5+tdElJsvYpZx7vw38d0/P3Q/cB7Kb/HRl7OuUei3pFfxjcSaMY/3Hi7cy67F2Q1t32Qgr4iMqqY2R6Eu3K/1syK7UI2Fd+F6dqqVaw81Wj9UOxNV+gGAorrdhcK4oS6VGeEAkFx1Wr5Ucz6V7LuoYBBqIVrIc9QedC26jfYzrlSL64yRsP3l22A3O6wpX5Po2GddnQ32HPIDfg+gu/y2o0fzXsLgJndhk+/kU+px4bdi6jjSH4PQdFN6A34VjQZewD/bWbPkNt69XdJN8rOudvM7CX4btVvJsptSHIA58341j8fLbf+KRnJ762UFBg7Il3GLoS7eyed+7J/J88Q7rpfimodNz9AbhBhM/4m+Kf4XhYbAMzs0/gA0UhLCr6GehkUK++2cc6tM7ONeT67WJWcs0MPLUtK9WNmr8EHjuL72wBwdBGtv5ICSUk9lEKto8GnudmR7sN3XY8/CHgyoXwoENyA/76Tgr6h64lyGgCMGOfc1cDVed5/kgI9b5xzbQnTT8ozz3/wgbKk93uJBfacczfiH05kuyFWZg0+UB1fXkdg2i3Aa/LUoTteh9Cy8pS7l3AKmOwybYFpA/htE9w+oW1T4DOOLqLMXYWWGdqGgTKh76ig0H1G0nYtc1lF1avIdfxAqXVKqlegzALCDyn+ih8/Jt+8Vdv2SRT0FZHR5njKb6WW7QTSD/o+HJh2s3Pu0BGvSX6r2b47Mvi8m0nai1hmaN3X4kcvL+ZmdaQ8FJjWbmZTCrWiinmY3KDvWc65r5RftfQ459aaWT+5N0LHOed+mkKVHiL3xrajxGWsxgeI4seX1znnismfOaqZWRPhnKsfjC4o44pJPRL6Hc/M02KqmK7+oWU6YM9qtmoowsVsH/QF38I3FNxMyvEKgPN5Va+LXgCY2ST89piPHzAp23Fm9vFAuojR7Al8MC3exfsI59wNgfK1bBYJ54aE8o9k/f9h/ICn2b7mnCunFVqlQg/Qf+ycC+VQLyUVUTlC6W4gEEiPUlIU83C5EqvJTeVwinOumDEUqqE3MK3oB8dmdhS+dWM83cnDQGemO3M+zrk+M3uI3F4KSWm4QtM3kJwOpSqcc8Nmdje56SuSUhiFcsYPOueG8nxMKOjbW0T1RERGvWoEVkREqml+lZZzhJmFLqBDNx7xi+aQcua7JTCtw8xeVsTnYWYHRYNP7WihHFivMLOcQa/M7MXAG4pY5nJyu7Lvgg/qF2RmM83s5cWUrdBvAtPG40fhTWRm8dyWoe96ftSNNC8z28nM4oOvjAa/DUz7gJkVbN1kZruY2SFVrEvoe3pl1GUwXz22fk9RC4y/BorFA3JJy5pqZoVaxlZTqcecqYSv63JaQ5nZERSXjzIUDG8lKxdZ1jKfT3gAzrgecltiGb67Z0Fmtmc0OEqlrg/U4+3kDtS1Fp8yI1SXxN+3c+5p59wK59xHyA0ktxJ7iGFmC8zMxV7dRazHiIjSJf0u8NaHzcKjc2Yzs1YrfhDItCW1YjspMG0z23JBQ/hc8K7oIUBeZjY+yu1XLaHgV+h4MIlwSpMkJV8PRfkSQ/OFcqp/ooS6lCv0Pb3PzArmfjaz55lZoRyxhYTyQxd1zWNmH8J3a49v87uAA4sJ+GaJD5AMcFT82BYNLPSOQNllI/Qgf2lg2n5R7tC4jsC0PxVYfqihww4NZouIjBQFfUVk1Ihu5EM3APfgR3jN94q3Omsi9+YdwrnB3hiNkJpPaL7dotxWSX5Dbqu2RuAmMzvWzLbrbRHdSBxoZueY2Up80K2k7n5lupJwt/OfZQdeo4DvVRTRS8Q59wzhbmffNbNT48FsMxtnZvuZ2SfNbDk+5+yrS1mJMt0C/Csw/SNm9kMz22708ijgdDZwRaz8JeR2M54JdJkfpXg7ZjbFzA43PwjFarblnhpNLgxM6wCuMrOcFm9mtruZvc3MfoIfBfesKtblYsLdMi81s09l36Ca90oz+zE+rUG20Dodb2Y/MrOcAXzMbC8zOz7KHb4aOLmCdShVqceqpO73Z5vZ1lQDUVDp0iLrcD3hPKY/MLMDs5b5Anyrs4IBk2iwnZz8uMBZZvaVKHi8VfR9vsTMPmhm1+NHRa44MBYFMS+LTZ5CbovHpc65pByvp5nZX83sdDPbPx4wio5rJxHOF5l2zvlyhH4/bwEuM7MZ8TfMbA8ze6eZ/RSf53okgnnVMM/MPm9mjbD1ezwVeE+g7PWx/eMycoObewK/DgW9o2D4IWZ2Pv56Ib5PViJ0THhf9oNnM9sH3806FCBOEjo2HVJEwPSfgWlnmNnMqC4W/V5GIvVJaF/eH7jOzHJatJrZbmZ2VHReeRSfoqUSfwhMe1WhmczsXPxAU/GHrzcDb0gY+CqfH5F7LJoKXGQ+J3SmF8k3CF+ff6/EzyvXJeTm2G0Gfpw5v0X7z/+Sm88XcgeCjgtdb4a+IxGRmqP0DiIymoRyTz0L7F+oJYGZ3UJu/qUTgAti03rIba2wP/C4mfWy7Wbtq8657IvEfyR89O1m9i+23Vzd65w7AcA5tyG6AI23pNgTfwG6wcwexbckm4TPKTniD+Occw9EQa34dnkpcI+Z3Y8PaO5bYv0+h8+tnJ0DtAk/mMMiM3scPwDIBOCFhEeG36Gccxujm/ll5Oaf+gDw/mi/eBbflTATBN4uV140sMQPyW2t+N/4fWQQHzR0+MDS82PlRt2gTs65G80POvXm2FtHA0eb2dP4m9/x+G2zwwaic86tMj9SdHzQxp3wo0kvjH6Hm/C5IDMDv8UHtrgQ+Ai53bTfj/+u1+AHJdkJ/x2NREv7JCUdq6I8lX8F4i303wo8Zmb/xndhfUGxFYjSfJyP/y1nez5wR1SP9fhjRSnXlIvwvTqyH6oYcCZwupn14Vvh7hzVt2CL+TJdDHy6QJl8qR0MP/DMK6O/N0fH9Gfwx8rphPehfznnkgYnGs2uAD5GblDlPcB7zOwp/O+nER9EHImHljvKF4FPm+/+Pp1w929HLPgXDe73TeCMWNkD8CPer8UfNzcR/j1WK3cywG3Am2LTXgj8IzpeZs7rpeZe7AHiaao6gCei7ZUJIp7tnOvKKtPFtkGMsuvTEz3onkZpweeyOef+YGY/J7dxwKHAoeZzez+K3zZTyU0lEEpTU4q7gcfZPg/6K81sfJQuJof5HkFJD1OfD9xq+Rvd/9Q5983sCc65B81sEbnH+Hfge8z9m+3PqdmWOOdCrf8zOaLjD0lCOYFfamZ3xqZ1O+dOi9WzL3rg/vVY2aOANdH+/ALCudRXEX7QmKlrE7n75aPOuaTrfhGRmqKgr4iMClGLmlDL3OuK7Dp2NblB31eb2Uzn3MqsacvwXffjV8YT2D4QtN2NRzQC55/IbQ3QgB9tM8g5d0XUquYLgbd3InfE5bR8DJ8P9IWB9/bN+v8WfBfCnNQPcVEw+Vh8buV4C6Bx+CD3HmXVtoqcc9ea2enAVwNvG7l5/5J8Ap/LMZTWYAJQVFqPUeZd+AB3/IYIfEBnJIM6p+G/i7cG3muiiHyyUZD/SPxI06Eb0KlUPghTtZRzrPoy4Rb2O7N9K60/4QNWiQOhZDkHP0hZ6DfflvV/h29tFg8G5fQiiEbHPgK4ldxgQgM+EFLMoHAVcc79Iwo4JKWLuN859/sSFjmO4nKjnlfCMkcN55wzs3n4NA8vDRSZwg58+DOCrsc/sNwVn983ydcT8oGfhd8+xwTe2wU/0N9I+B7+QVk8YB2/blmL7z6fODhTzNXAqYHp8e0V3xe+i2/FGx8Mcjzbd69/Ct+zY0cHgE/G/15DLUN3ZQc+9It+S9ey/YPi5wEHEk6jArkDmWXLt59mJB3LzsGf498Sm95C8vgOfwQ+nuez9iI5N3C25wXKrU4o+y38sTp+r9BI8m/qKeCoqGdHkteRe426LE95EZGaovQOIjJaHE54UIZQHq+QZYRH8d6u9XCU6ywU3CvGRwmPZp9XNKLnsfgWUMXaAFxDuBtl1Tnn+oCDgAfzFFuPz2n4yxKWeyO+y2Iol2o+dzCC+dScc1/D3+SX3XrHOTeMH6H1i+R2Q8znKcJ59VIXpemYg79ZD7Y+SvAf4BdVrstmfBDldMr4HWYt52F8y8yktCZJHgB+Xe7nlqqcY5Vzbhm+xVa+9foTPnCeb1Cb7GUO4wO5+bq6DuGDF6GAcyg9RGbE6dmEc2vmczdwe4nz5JPYAqzAe5A8OFWSDcAZzrkflzjfqBGdK14F/ITwOTfJQ/hgai14L4VToJyPPxbliAboe3v0flJqkJBngMtLKJ+Xc24N/rfen6dYP/64WvT51jm3AvhBGfV5BDiR/L+blfgeMqVcL5UlyjN8EL71aCl5afsIH+tK9ZPAtFDjhx0qOsa/Dfg2hc/zDp+C5JDo+mDERL+r4/APzYo59t4BHOCcu69AuVA+62JTIImIjHpq6Ssio0UotcMgcFMxMzvnHjez2/E3C9mON7PPZY+S7pw7w8z+gG/lsT++NUq+FhSZ+f5sZq8EPoVvVbwXRXY7ds5dZWbX4S+sD8PfNO+O74o2jA/uPoC/8VoO3BINPDVinHP3mc/V+lF8175Ml+3V+G6Z5zvn/mVmC0pcbg+wv5nNxd9cHogfRKoVfwPxLH6U5HvxLVxujgJzI8o5d4P5vMVH44O3r8Z3F9wVf+P+OHA/vjVjcLT6KDC5IOoSfzy+y+ts/D7Wgg+cP4nvbvhXfN7m3xVohZKq6Mb4FDP7Cr5L/hvwrUYn41vpZLbNKvyARrcAf8z+zVWxLluAr5rZ9/E3f2/EB3Cn4rfvU1Fd/o4P0N6YsJyngHdG3UWPw7dyn4FvudyEP/b8B5+D8o/Ab6Ig5Ygq51jlnPuymd2Kb3n+evzDtAF8MOWnwIVRi+dS6vGUmb0OeB9+H2jHf/eP4n8Pi51zK80s3vUW4Ik8y30IeJP5QSPfiX/A8BL8sWEc/tjwCP57uAN/bFhVdMWL8zN8vsp4epktwJJ8MzrnvmJm1wBz8S3QXoZv/TwJ33LsOXwKm1VAN3BZFPiqac65Z4GTonPBfPx+9nK2rfdafNBuJf4hwy3AnVE+51qw0Tl3gpn9DPgQ/nw9Ff9d3g5c4Jxbnm8B0bomHat2Ydu+cR/wN/y54DbnXFEPY4rlnPt9dF7/NP7BZhs+/cLDwK+A7zjnHjWzUL7WfMv9sPmBBk/Er9dkfIvLQvMti37vn8EHXHfH7y/34NOH/Mg5N1zK8akSUcDzM2b2Nfy+PBffanYyvofEOnyQdxVwJ35fXpGUgqHEz/5DoKfBsWb2iWosv8S6bAQ+Fe2vx+OvU/fG/6afxR/rbwEud879ZSTrFqvnFuCzUW7lE/Dpp9rw39d6/Hn7duAK51xoANjtRL0M4y3y/+Sc+3OovIhILbLauf4CM3s7/mQ8G98NZQL+5FPUaPDRMqYA8/AXPu34rsXD+PxUFwMX74gbVREREZF6ZWaT8MHZeL7qzzvnzkmhSiJ5mdlsfMA1btJIP3SVscnM3kluT58jnXO10iq+ppnZUeT2SnqHc67YXoYiIqNeraV3+By+Bdps/BPHchyLH6n0NfjWO9/Gd9F5BfBj4EobqcfLIiIiIqOcmf3AzBaY2QFmNj723jgzexO+JWs84LuZ4lP0iIiMNUvJHSj4M2lUZIyKb+se4Ko0KiIisqPUWkvfg/DdjB/At/i9ldJb+r4R3wX0+uwWvWa2O74L2p7A251z1cjVJCIiIlLTzOw3wMHRn5mu4YP4lAh741M9hHzfOfc/O76GIqVTS18ZDaLBReNjJcyJcifLDhKlLIoPbqdW1iJSd2qqpa9z7lbn3P2V5ARzzv3WOffLeAoH59zjwPejPzsqqKaIiIhIvWoE9sH3uppJcsD3ZnxeYRERSeCc+xV+3IRsn02jLmPMmbG/uxTwFZF6pIHctpcZSGdEk+eLiIiIjGKlPGxfjx9dfeFID0YkIlKLnHOHp12HscY5d2TadRARGQkK+kaiHHUnRH8GR/sWERERGYPeBhwOHIQf2X5a9NoJP7L7E/hu8svxo6Y/m1I9RUREREQkUlM5fbOZWQdl5PTNs7yvA6cCNzjnjshT7oPABwFe9KIX7X/RRRdV+tEjZt26dbS0tKRdDRmjtP9JWrTvSVq070latO9JWrTvSVq070latO+VpqOjw9Kuw1iilr6AmX0cH/BdCczPV9Y590PghwAHHHCA6+jo2OH1q5bu7m5qqb5SX7T/SVq070latO9JWrTvSVq070latO9JWrTvyWhWUwO57QhmdgqwGLgXOMg5159ylURERERERERERETKNqaDvmb2SeD/gH/gA76Pp1wlERERERERERERkYqM2aCvmZ0OfAu4Cx/w7Uu5SiIiIiIiIiIiIiIVq9ugr5k1mtlMM9sn8N7ZwELgL8DBzrk1I15BERERERERERERkR2gpgZyM7OjgaOjP3eP/j3QzC6J/r/GOXda9P89gH8CDwFtWcs4EfgSsBn4HfBxs5zBA3udc5fEJ4qIiIiIiIiIiIiMdjUV9AVmAyfGpr04eoEP8J5Gfi+K/h0HfDKhzHLgkjLqJyIiIiIiIiIiIpKqmkrv4Jxb4JyzPK+2rLK98WlFLsOccx0jvGoiIiIiIiIiIiIiVVFTQV8RERERERERERERyU9BXxEREREREREREZE6oqCviIiIiIiIiIiISB2ptYHcREREREREqsY5R09PD11dXfT39zN58mQ6Oztpb2/HzNKunoiIiEhZFPQVEREREZExad26dZxxxhmsWL4cBgZgeBiamlh6+eUcOHcuCxcupKWlJe1qioiIiJRMQV8RERERERlznHM+4NvVxYS+Po5pbWXGxImsGhpiWW8vK9av50wzFi9erBa/IiIiUnMU9BURERERkTGnp6eHFcuXM6Gvj0vb2pje1ATAoRMnMq+1lfm9vdzR3U1PTw+zZs1KubYiIiIipdFAbiIiIiIiMuZ0dXXBwADHtLZuDfhmTG9qYl5rKwwM+HIiIiIiNUZBXxERERERGXP6+/theJgZzc3B92c2N8PGjb6ciIiISI1R0FdERERERMacyZMnQ1MTq4aGgu+vHBqCxkZfTkRERKTGKKeviIiIiIiMOZ2dnSy9/HKW9fYyL5biYfXwMNcMDEBbG52dnSnWUmTHcc7R09NDV1cX/f39TJ48mc7OTtrb2zV4oYhIHVDQV0RERERExpz29nYOnDuXFevXMz8K/M5sbmbl0BDXDAwwOG0aczo6aG9vT7uqIlW3bt06zjjjDFYsXw4DAzA8DE1NLL38cg6cO5eFCxfS0tKSdjVFRKQCCvqKiIiIiMiYY2YsXLiQM824o7ubJQMDMDgIjY3Q1sacjg7OO+88tXiUuuOc8wHfri4m9PVxTGsrMyZOZNXQEMt6e1mxfj1nmrF48WLt/yIiNUxBXxERERERGZNaWlpYvHixurjLmNLT08OK5cuZ0NfHpW1tW1ObHDpxIvNaW5nf28sd3d309PQwa9aslGsrIiLlUtBXRERERETGLDNj1qxZCm7JmNHV1QUDAxwTy2UNML2piXmtrSwZGKCrq0u/CxGRGtaQdgVEREREREREZGT09/fD8DAzmpuD789sboaNG305ERGpWQr6ioiIiIiIiIwRkydPhqYmVg0NBd9fOTQEjY2+nIiI1CwFfUVERERERETGiM7OTmhtZdnAAKuHh7d7b/XwMNcMDEBrqy8nIiI1Szl9RURERERERMaI9vZ2Dpw7lxXr1zO/t5d5ra3MbG5m5dAQ1wwMMDhtGnM6Omhvb0+7qiIiUgEFfUVERERERETGCDNj4cKFnGnGHd3dLBkYgMFBaGyEtjbmdHRw3nnnYWZpV1VERCqgoK+IiIiIiIjIGNLS0sLixYvp6emhq6uL/v5+Jk+eTGdnJ+3t7Qr4iojUAQV9RURERERERMYYM2PWrFnMmjUr7aqIiMgOoIHcRE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xqddARERERERqW3OOXp6eujq6qK/v5/JkyfT2dlJe3s7ZpZ29URERETGHAV9RURERESkbOvWreOMM85gxfLlMDAAw8PQ1MTSyy/nwLlzWbhwIS0tLWlXU0RERGRMUdBXRERERETK4pzzAd+uLib09XFMayszJk5k1dAQy3p7WbF+PWeasXjxYrX4FRERERlBCvqKiASom6qIiEhhPT09rFi+nAl9fVza1sb0piYADp04kXmtrczv7eWO7m56enqYNWtWyrUVERERGTsU9BWpYwpclkfdVEVEZKSlfc4u9/O7urpgYIBjWlu3Bnwzpjc1Ma+1lSUDA3R1dSnoKyIiIjKCFPQVqVMKXJZH3VTrQ3bwYvr06SxatEgPPERk1Er7nF3J5/f398PwMDMmTgy+P7O5GQYHfTkRERERGTEK+orUIQUuy6duqrUvHrw4+bTTWHrBBXrgISKjUtrn7Eo/f/LkydDUxKqhIQ4NBH5XDg1BY6MvJyIiIiIjpiHtCohI9cUDlx+bNo1DJ07kY9OmcWlbGxP6+rYGLmV7xXRTJeqmKqPPdsGL3l5OBPZoaOBEYEJvLyu6ujjzzDNxzqVdVRERIP1zdqWf39nZCa2tLBsYYPXw8HbvrR4e5pqBAWht9eVEREREZMQo6CtShxS4LN/WbqrNzcH3ZzY3w8aN6qY6SoWCFxPHjdMDDxEZtdI+Z1f6+e3t7Rw4dy6D06Yxv7eX8/v6+PWzz3J+Xx/ze3sZnDaNOR0dtLe375D6i4iIiEiY0juI1CHl1yufuqnWNg0oJCK1Ju1zdqWfb2YsXLiQM824o7ubJQMDMDgIjY3Q1sacjg7OO++8uk4nlfYgfGlTHn0REZHRSUFfkTqkwGX5Ojs7WXr55Szr7WVeLHC4tZtqW5u6qY5SaQdPRERKlfY5uxqf39LSwuLFi8dk4DPtQfjSpjz6IiIio5eCviJ1SIHL8mW6qa5Yv5750fab2dzMyqEhrhkYUDfVUS7t4ImISKnSPmdX6/PNjFmzZo2pXhRpD8JXLeW2VA6tfyaPfi2tv4iISL1S0FekDilwWT51U61taQdPJH1jvZu11J60z9lpf34ti+eRz5xzDp04kXmtrczv7d2aR360BsMraakcWv/uKI9+ray/iIhIPVPQV6QOKXBZmbHcTbXWhYIXbZs3c35fn4IXY8BY72YttSntc3ban1/Laj2PfKUtlWt9/UVEROqdgr4idUqBy8qMxW6q9SAUvDh5yxaWgIIXda5eulnL2JT2OTvtz69VtZ5HvtKWyrW+/iIiIvVOQV+ROqbApYxF8eDFxClTOPaUUxS8qHP10M1axra0z9lpf34tqvU88pW21K319RcREal3DWlXQEREpNoywYvTTz+dPfbYg9NPP51Zs2Yp4FvHigleEAUvRESqobOzE1pbWTYwwOrh4e3e25pHvrV11OaR39pSt7k5+P7M5mbYuDGxpW6tr7+IiEi9U0tfERERqXnqZiwiI63WB8GrtKWu8uiLiIiMbmrpKyIiIjUvO3gRom7GIlJtmTzycw4/nMG2NpYAnx0cZAkw2NbGnMMPH9V55CttqRta/0ejPPq1sP4iIiL1Ti19RUREpOZ1dnay9PLLWRa1NstO8bA1eNHWpm7GIlJVtTwIXjVaKiuPvoiIyOiloK+IiIjUvFrvZi21zzlXk4E/qVytDoKXaal7phl3dHezZGAABgehsRHa2pjT0VFUS93s9e/u7ua4444boTUQERGRfBT0FRERkZpXreCFSDnWrVvHGWecwYrly2FgAIaHoamJpZdfzoFz57Jw4UJaWlrSrqZIjlpuqSwiIiL5KegrIiIidUHBC0mDc84HfLu6mNDXxzGtrcyYOJFVQ0Ms6+1lxfr1nGnG4sWLtQ/KqFSrLZVFREQkPwV9RUREpG6M9eCFUgyMvKVEs9wAACAASURBVJ6eHlYsX86Evj4ubWvbmk/60IkTmdfayvzeXu7o7qanp2fM7pciIiIiMvIU9BURERGpA0oxkI6uri4YGOCY2ACCANObmpjX2sqSgQG6uroU9BURERGREaOgr4iIiEiNU4qB9PT398PwMDMmTgy+P7O5GQYHfTkRERERkRGioK+IiIhIjVOKgcqVmxpj8uTJ0NTEqqEhDg0EflcODUFjoy8nIiIiIjJCFPQVERERqXFKMVCZSlJjdHZ2svTyy1nW28u82PZfPTzMNQMD0NZGZ2fnSK1OKpRPWkRERGR0UdBXREREpMZlUgzsu8suXNXfz4VPPUX/pk1MHj+ek6dM4aVNTbBunVIMBFSaGqO9vZ0D585lxfr1zI8CvzObm1k5NMQ1AwMMTpvGnI4O2tvbU1i7kaF80iIiIiKjj4K+IiIiIjVu8uTJDDc0cPLDD7N20yYmOEcj8Chw8uAgLePHM3XqVKUYCKg0NYaZsXDhQs40447ubpYMDMDgIDQ2Qlsbczo6OO+88+q2tavySYuIiIiMTgr6ioiIiNS4ww47jAULFtCycSMzgaOAlwP3Atc5x4MbN/LA009z2GGHpVvRHajc9ALVSI3R0tLC4sWLx2R6A+WTFhERERmdFPQVERERqXH3338/DRs38mLgJ8A+ZhhwJPA25zgBuGfjRu6//35mz56dal13hErSC2RSY8wIDMIGMLO5GQYHC6bGMDNmzZo15gKboyGftPIJi4iIiORS0FdE6pJuAEVkLLnooouYBBxlxt7AJgDnwIy9zXgL8J+o3LHHHptmVauu0vQCkydPhqYmVg0NcWgg8LtyaAgaG5UaI0G1gublUj5hERERkTAFfUWk7ugGUETGmv7+fhqdY7/x49lsxjObNrHJjPHAruPH8wrnaNy8uS4Hcqs0vUBnZydLL7+cZdEgbNmtVVcPD3PNwAC0tdHZ2Tli65SGch+Wphk0Vz5hTw+6RUREJERBXxGpK7oBrA7dQIrUlsmTJ/OoGX/ZtIkZmYlRS99nNm7kTmBjQ0NdtlatNL1Ae3s7B86dy4r165kfBX5nNjezcmiIawYGGJw2jTkdHbS3t4/UKo24Sh6Wphk0Vz5hPegWERGRZAr6ikhd0Q1g5XQDKVJ73ve+93HizTdzk3McAsw0o9mMIWClc/wa6I/K1ZtK0wuYGQsXLuRMM+7o7mbJwAAMDkJjI7S1Maejg/POO6/gA69afVhW6cPSNIPmoyGfcJr0oFtkbKvV846IjBwFfUWkroz1G8BK6QZSpDbtu+++WGMjj2zezNnAPOeYCawErgEeAayxkX333TfVeu4I1Ugv0NLSwuLFi8u+eR4ND8uyb/6nT5/OokWLiqp/pQ9LqxU0L0fa+YSrpdzAjR50i4xdo+G8IyKjn4K+IlJX6uUGMC31cgNZbvBD1GqkVt10003sO2kSO61ZQ/+mTVziHAY4YLMZe48fz4ZJk7jpppuYPXt22tWtqmqlFzAzZs2aVfKxbTQ8LIvf/J982mksveCCom7+q/GwtNKgebnqYRC+SgI3etAtMjaNhvOOiNQGBX1FpK7Uww1gmurhBrKS4MdYp1Yjtau/v5/xW7bwxb33ZtKWLVy3Zg1Pb9rEpPHjOWrqVJ5uaOBza9fW5QOvtHPypv2wLHTzv0dDAydCUTf/1XpYWm7QvBK1PghfpYEbPegWGZvSPu+ISO1oSLsCIiLV1NnZCa2tLBsYYPXw8Hbvbb0BbG0dtTeAadt6A9ncHHx/ZnMzbNw4am8gt7uB7u3lRNga/JjQ28uKri7OPPNMnHNpV3XUCW27r0ycqG1XIzIPvO7fsIHXTJrEl/fdl+++7GV8ed99ec2kSdy3YUPdPvDKpBeYc/jhDLa1sQT47OAgS4DBtjbmHH74DksvAMU9LCN6WLYjxG/+PzZtGhPHjeNj06ZxaVsbE/r6tt78h2Q/LA0ZzQ9LMwH/wWnTmN/by/l9ffz62Wc5v6+P+b29o34QvtB3d+jEiWPiuxOR8qV93hGR2qGgr4jUlVq/AUxbrd9AVhr8GMsqDT5Iusb6A69MeoGLLruMY085hYNPOIFjTzmFiy67jMWLF+/QFuppPyyr9Oa/lvedtAP+lRrL31025xx33303ixYt4vTTT2fRokXcfffdesgokiDt846I1A6ldxCRupLmgDL1oNa7ytZDeoq0aNvVtrRTHIwGaaQXgPTTClXaxb/W95208glXw1j/7kBphUTKkfZ5R0Rqh4K+IlJ3avkGMG21fgOp/Iblq5dtN1YHotMDr/Sk/bCs0pv/eth30gr4V2qsf3cajEqkPGmfd0SkdijoKyJ1qVZvANNW6zeQavlQvnrYdmO9xZgeeKUj7Ydl1bj5176TjrH+3WkwKpHypH3eEZHaoaCviIhsp5ZvINXyoXy1vu3UYszTA6+Rl/bDstDNf9vmzZzf11fSzb/2nZGX+e7uWLeOeQ8+yAsaG2luaGBoyxYe27iRLbvvzuvq+LtTWiGR8qR93hGR2qGgr4iI5KjVG8hqBT/GolpvNaIWY5KmNB+WhW7+T96yhSWgm/9Rzsw4++yzOeS22+jdvJnHNmyg0Tk2mjE4fjxtu+zC5z73ubr97uolrZBIGmq5kYaIjBwFfUVEpG4o+FG+Wm81ohZjkrY0H5bFb/4nTpnCsaecopv/Uc45xznnnEPjunXMHjeOQ5qbeZEZ/3aOmzduZN26dZx77rl120OhHtIKSbqy8/hPnz6dRYsWjanjXq020hCRkaOgr4iI1JWWlha+/e1vs2zZMi688EKsqYnd9tuPk08+mWOOOYaGhoa0qzhq1XKrEbUYk7Eu++a/u7ub4447Lu0qSQHb9VDYZ5/tHlidNDw8Yj0U0hoAs9bTCkm64nn8Tz7tNJZecMGYyeMvIlIMBX1FRKSuxG8CXGcnT95zDwu/9CWWL1+um4ACarXViFqMVS6twI/IWDUaeiikOQBmracVkvSE8vjv0dDAiTCm8viLiBSioK+IiNQN3QSMXWoxVpk0Az8iY1XaPRTSHgCz1tMKSXpCefy7x43jY9OmKY+/iEgWBX1FRKRu6CZg7FKLsfJlB35aHnuMQxobfV7RoSFufuopPSwR2UHS7qEwGgbArOW0QpKe0dBKXkSkFijoKyIidUM3AWOXWoyVr6enh9tvvZWdHn6YL4wbx+7r14NzvNKMOePGcdbDD/P73/5WD0tEEpSbGiXtHgqj5ZxZq2mFJD1pt5KvlkrTKiktk4gUoqCviIjUjXq5CZDyqMVYeW644Qaeeegh3uUcewwP0zpuHM3jxjG0ZQvjhoc5yIwrHnqIG264QUEZkZhKUqOk3UNB50xPgbPak3Yr+WqoNK2S0jKJSDEU9BURkbpRDzcBUhm1GCvdqlWr2DI0xIs3b+ZFzc00RUGOXceNY9L48ewzNMSWoSFWrVqVck1FRpdKc+Km3UNB50wFzmpV2q3kK1XpsSPtfNwiUjsU9BURkbpR6zcBIml4/PHH2egcj5ttDfhmNJnxuJl///HHU6qhyI5VbkvPauTEbWlp4dvf/jbLli3jwgsv3Pr5J598MscccwwNDQ07ZJ1B50wFziqXVivpUCv5ts2bOb+vryby+Fd67BgN+bhFpDYo6CsiidTdTWpNrd8ESO3LPm5Onz6dRYsWjfrj5u67784dZty4ZQsnbtnC9Kwg0+otW7jROQYbGth9991TrKXIjlFJS89q5MQNff6Tjz3Gwi99ieXLl+/QlqZpp5dImwJnlUmzlXSolfzJW7awBGoij3+lx47Rko9bREY/BX1FJEjd3aQW1fpNgNS2+HHz5NNOY+kFF4z64+aMGTPYqbmZx597jvnDw8wbN46ZDQ2s3LKFazZv5vGGBnZqbmbGjBlpV3VU04PS2lNpS89Kc+Km3dI07fQSaVPgrHxp77uQm8d/4pQpHHvKKTVx3K302KF83CJSLAV9RSTHaLiQEylXLd8ESPrKDdyFjpt7NDRwIpR03EwjcHj44YdzxWWX8eR999Hf0MCSLVtg82YwY2NjI89t+f/svXt8VNW99/9ee+/JDAlJSAJJIFwFAVGUlqNHqz1eQATFC1RP2+NppdLTl/21Hp7WW7UXj7Y91eJpoaf1PLUFTguKVUHFlouKoK3U53f6KDeBcIcACSGZkMltZvZlPX+sPbmQPSFmB4fI/rxeeQ3MrDV7zd5rr73W5/v5fpZD2YgR3HjjjWfk+J8EnA2B0kyrzPsi6e1X6enXE7f98Z8pLaV/czN2LMZEw2B6aSlfq6rqltLUz7k/lzfADIiznuNsUUm39/HfuHEjd9555xk7lhd6eu/5HTsCP+4AAQJ0FwHpGyBAgE44WyZyAQL0FJleBATom/BD3HmNmxt1nXuLi7s9bmaKOJw4cSJXXXstm1pa0KqqGByJENE04o5DpWlSUlbGlddd94lN8faLsyFQmmmV+dlAevcEfpWefj1x16xZg4xGuUZKzCNHqLMskBKEAMPgGk1jVTT6ke0hPuq597sBZqYDDj3FJ4E4y1SwJVBJ+7v3/I4d57ofd4AAAbqPgPQNECBAJwQTuQABApxr8Evc+R03M0kcnprifezkSTBNleI9YABXfsJTvP0i04HS3lKZ9+bx+0p2kF+lp19P3NraWhrq6hhimui2zQBdJ6LrxB2Hk4kEQ3Sdhro6amtrPeufDee+qamJhx56iLfWrSN24gQPPvoo//mTn/C73/6W6264gSeffPKsJPyh7xNnmQy2nOsqab/3nt+x41z34w4QIED3EZC+AQIE6IRzfSIXIECAvoueqp78End+x81ME4c5OTksWLCAlStXsmjRotZzN3fuXGbPno3WbnO3AB2R6UBpb6jMe/v40Deyg/wqPf164iaTSZpNk0OWxahIhCy3XL6uU2AY/D4ep9kt54VMn3spJffddx8rly/HamxkkBAYjkNOYyNVDQ28sHQptm3z9NNPn3WEP/Rt4izThP8nQSXtB37vPb9jx7nuxx0gQIDuIyB9AwQ4g+iL/nYQTOQCBMgk+uq4cTbAj+rJL3Hnd9zMNHHode5OVFbyxOOP8/bbb5+16flnAzIdKM1038n08f2gN5Sefj1xG4ANwD1SMrRd2Wop2eh+ng6ZPvdbt25l5UsvYTQ0MEEIPqdpDBWCb2oaK2yb8oYGVrz4Ivfccw+XXHJJ2u/J1HOvLxNnmSb8+7pK2i96497zO3YEwdoAAQJ0BwHpGyDAGUJf9beDYCIXIECm0JfHjUzDr+rJL3Hnd9zMJHGYacVYX0dvBUp7SnxlmnTO9PH9oLeUnj31xM3KyiJsGNQBX0ommaXrjNc0djkOL9s2dYZBOBQi6xRSKYVMn/slS5aQiMU4H1iWlcVQTWOjENwbCjFL1/l8IsH2WIwlS5awYMECz+/I9HOvr25k11uEf0/Hnb6sku4N9Na958dPOwjWBggQoDsISN8AAc4A+voC+lyfyAUIkAn09XEj0/CrevJL3HmNmyNtm19UV3dr3Ewdf1dLC6WGwZpYjKhlUWgYzMjLY2dLyxnLsMi0Yqy3kCm1YG8ESv0QX5nOzsn08QEcx+mR2i2l9PwOsH7tWn564gRWNIphGOSVlDBl+vQzqvQsKiqirLCQvPp6Gmyb31sW2LbayC0cZpCuE87Pp6ioyLN+JscNgM2bN5Nr29yiaUSBZ02ToVLypGkyQ9e5WQgO2TabN2/2rH+2PPf8bmSXCaRIx7G5uWxtbu507ceFw9DY2CXp6Gfc6csq6d5Apse9s+XeCRAgwNmPgPQNEOAMoK8voM/1iVyAAJlAXx83Mg2/qie/xJ3XuDnXcfg9dGvcnDFjBs8vXcpPd+9m0YkThBwHpAQheK6mhlrHYdDYsWckwyLTKeK9gUyqBf0GSv0u3jOdnZPp41dXVzN16lQO7d5NrmURkpKjQjB3wwYeHzuWN998k+Li4i6/Q0qJJgTZgJASCWhCIKXsVht6Sjqnzp2or+cnZWW839LSStx9ul8/flxVhe4GL9LVz9S4kYIuJRuk5MVEAoC5UvKiZfGiZTEQ0Luo+0l47mUq2FRYWIhtGPx7VRVNtg2W1XrtX4xGydZ17Pz8tKRjb5CGfVUl3RvI9Lj3Sbh3AgQI8PEgIH0DBDgD+CQsoM/liVyAAJnAJ2HcyCT8plr2RobDqeNmXlERd3zjG90aNy+66CJsTSNp2zSbJu1LSiCpaTi6zkUXXdSd0/GRkOkUcb9IkRebVq9Gq6picChERNOIx+NU1tayqanpjCqe/AZK/S7e/arM/SKT2UGO4zB16lSqd+5knGVxgxCMFoJ9jsO6RILDO3dy/fXX88EHH3iSr+2Jr35VVZwXChEJh4k7DpVHj/LXNWt4WNO67Dsp0vlgeTn9TRNDSiqE4O633uLxceO6JJ1T525TUxOPHDvW2nd3xuO8VFeHU1rKlV2cu9S4YUlJJJHgFk1jgq6zw7ZZZZpYhnHGxg2ASy65hL/9+c/sdhxGALOFoAy4C1gpJbuBWk3jtjR+vpm2KPCLTAabpk+fzn/Mn8/xpibGCsHndJ1xuk6547AikaBcSuxwmOnTp3vW7y3SsC+qpHsDmc6KDOaMAQIE6C4C0jdAgDOAvr6ATuFcncgFCOAHfdWXs6/Db6plirh7SEpWr1rF90+cwLJtDF2naNAgbuxmmnf7cXPjxo3ceeed3Wr/9u3bkckkjY5DC5CPmqRZQD1gOw5OIsH27dt7fUzOdJqqX2zbto2/bNjAiYoKijSNY6bZqngzNY3aigr+/NZbZ1Tx5GdDHb+Ldy+LggdNk5/GYh+LRUEms4NWrlzJod27GWtZ/AQYDOA4XCYE1wDfsSx2l5ezcuVKbr/99k71/fYdx3G47rrrqNqxg7FScj0wCjggJW8kkxzcvp0pU6awZcsWzz4ghOD73/8+17/zDgdtm8pEgpCUmELQYBiM7N+f733ve2nP3fbt2zEch1FC8ONIhFLbBikZp+tckZXFd22bhG2fkXED4KqrruK3v/oVA4H/AkYD7wL3ANcDXwaOC8FVV13lWb83nntNTU08+OCDrPvjHzlZXY1jWWiGwW+efpobZs7kpz/96RkhXs+G9HoDGAo8JiXjgQhwCXCxlDwAHOmi7ieFNGw/5xo6dChPPvnkObEJYDBnDBAgQHfRp0hfIcTtwNXAJNQzLRd4Vkr5zz34rqHA48B0oAioBF4BHpNS1vVaowOck+jrC+gAAQL0DH3Zl7OvI5VqueLAAcaHw53SpFfW1cGoUaf1VX3nnXeoOX6cXNNU5ItlUXP8OO+88w5NTU1nTLX1pz/9ib3795OLIo1uAS4AdgKrgAPAvv37+dOf/tTrC/BMp6n6xerVqzl66BD5jkOhbTO7neJtpWnSLARHDx1i9erVZ4y88LOhTm8t3ttbFOhANh/NosAPMpUdtGjRIrKTSaYATcBzUtII9JeSy4DrUH140aJFnqSv376zYsUK9u/axYVS8hQwXggiQByYLiX3S8mHO3eyYsUK7rjjjk71pZT88Ic/JNTUxCRd5/pIhFFCKNLYNGlqauJHP/pRWuJwzZo1aLEYXywt5fLcXOrr67EtC90wGJmfzxcaGlgai50x4m7fvn2URiJc19yMlJLjUmIBx12LjGuFoDYSYd++fZ71/T73pJT867/+Ky8uXYpmmgwCsoCkZXHi8GGW/uY3JBIJfvOb3/R6H8x0ev3atWsZHIlwU04ORaZJVTs/6KKsLG4yDFZFIqxdu5ZLPJTWrZ7AeXk0t7R06Dv5+fmM6wOk4anj7tz77+fFX/3qnNgEMJgzBggQoLvoU6Qv8D0U2duICl6O78mXCCFGA5uAYuBVYBdwGTAPmC6EuFJKWdsrLQ5wTqKvL6ADBOjryITy42zx5cxUmmumMXHiRP7uM59h5aFD3LFvH/lACDBRStms3Fw+d+WVaVMt26eJX2BZ3CwE4zWNXVLyWjLJodOkifvFe++9B6bJSOBZYLgQICUzheDzUvJPwDbTVOW6QE+8RdunqX5xzx6ulpKRwEHgbSFoKSvrVppqpvpeeXk5iXicUsdhaTjMUPd3TtN1Zuk6X0wkqI7HKS8vPyPt93vv9wbx9Z3vfIf31q5lkHv8YaEQ9+blsbKqivfWrj2tRUFvIBPZQUeOHEGTkv8B3oAOtihrgAGAJiVHjnhrHlN9p8S2eSQri/elZL1tUygEjxgGjyWTXfadhQsXkmfb3ABcIQRZ7vnNBwqAaVJSYdssXLjQk/TtQByOHt1h3J+TTJ6WOEwRd+Pz8sju14/sfv06fH6BaXY7YNCTvl9XV8eAnBwuMgyceJw6y8IC6nQdzTCYGInwZiRCXZ23nsbvc2/Lli08/9xz5JomY4HZwDigHFgJ7DZNlj/7LN/85jeZNGlSl+fgoyLTStloNAqmyWhdR5gmGqr/S/d1tGGAZaW99oWFhUjD4L3KSoad4glcF43ynqYhBww4a0lDr3G3TNOUtcg5sAlgsNYMECBAd9HXSN9vocjevSjF74Yefs/TKML3X6WU/5l6UwjxM/cYP0ZlJgUI0CNk2ucpQIBzGZlSfpwJX86POm5k0l/wbIBpmoh4nDFSMhVaics3gYp4HNM009ZNpYmPsyz+262L43CTEHwOuMuyKO8iTTyFngYcdu3aRQFwM1AG2Cl1ppSUATNRE6Bdu3al/Y7q6mqmTJnCgfJy9HYL+D+vX89j48axfv16T29RIQTf/va3uXT5cpoSCfZJ2UqY1wlBzsmTvPitb3XZ/qamJh566CE2vv46yepqhGkiQyGWLlrENdOm8eSTT5627/WUeKqqqiJXSqYL0Ur4pjBU05juKierqqq6bH9P7x2/977fxXv74z9TWkr/5ma2Ow63Ow7TS0v5WlXVWb+hT0+vfSKR4CTqPh9OZ9LvIHASyHE3GTsVVVVV5DgONvCdlLWDixeEIAvIcZy0fefw4cOEgYuglfBNIUsILpKSLLecF/wSh6mAwa54nKtCoU5qzZ3dUPv5zVAR4TDRcJjBRUXU1NSAphHOyWHgwIG86fqTpzu+3+fe/PnzIR7nPGAZMNy9/2cAsx2HLwBb4nHmz5/Ps88+m/Yc9AStStncXLY2N7MmFmvNLpmRl8e4cBgaG8+YUragoICTzc3sjMe51HEYoOvKy9xxOGma7LAsTto2BQUFnvWnT5/Owvnz+VNTE9cA4w2DiK4Tdxx2xeP8CaiMRNJ6AmcaXuPuRl3n3uLic2Ijs/b3zp379jE1FOI8IdgvJW+aJk2DBwdrzQABAgB9jPSVUraSvD2N2AkhzgOmoeaBvzrl40eBrwFfEkLcJ6Vs6llLA5zryLTPU4AA5yoyqfzoLV/Ono4bZ4O/YKodmVB7bt26lTWvvsoI0+SnQjBW0wgDCWC64/CgabL6lVfYeu+9nqmuixYton8yyc0oewUddU2k+/+ZwNEu0sTBX8AhKyuLEIqwwj2+BjiAjUptCrnlvJDyFt2/YwdZUlKMm+YsJdWmyb4PP0zrLeo4Drfeeiv6yZOMkZIhQpAtBM1SckxKqk+e5LbbbutyM6z77ruPNcuXU9zQwMx2SuH1sRivHT+Obds8/fTTafuAH+KptLSUXUJQ6jgkpexAviWlpFRKQppGaWmpZ/32905OZSXXh0IqxT4e543a2tPeO6l7f1Z+PlHL4tlotAP5c1t+Pku7uPf9El9r1qxBRqNcIyXmkSPUWRa2ZVFXXQ2GwTWaxqpo9Ix7c/b03vdz7YcMGcLhPXsoAn6L8pQFNdG/EfgicNQt54WSkhIapaQWGCIls4CxwG7gZSk5BjRKSUlJiWd9wzCIo/p6s5TKf1tKdCHId9+3gIjhveTya+0xY8YM/rB0Kct37+aiEydaPX0Rgp21tTxv2zhjx6YNGPRGhkrr8XW99fhWSwubjx077fH9Pvf++te/ko+ywxl+ytg0XNO42XE46JbrbRQWFmIbBv9eVUXTKUrZF6NRsnUdOz//jCllx4wZQ41p8qZlMTcSocT9/fm6TpOusz4ep8Y0GTNmTNrvsIAK4FEhmI16zuwCVgpBhZTYZ6TlvYNMK60zjfZ+4Jttm32n+oHn5HTpBx4gQIBzB32K9O0lXOe+vi6ldNp/IKVsEEK8i5orXg6s/7gbF+CTg0z6PAUIcK4ik8qP3vDl9DNuZNpfEHpHadxT4mjJkiVosRhTpeSYYfCEbROVkkIh+LKuM8WyWBqLsWTJEhYsWNCp/pEjRzCkZBzQLAQ17oJXBwYKwXgpMbpIE0+RJ5tWr0arqmJwKETYcRgSi1FZW8umpqYuyZP8/HxqUArF2SjCF/dVQy3Ek245L6xYsYLdO3dS6P6G24VoVTy+JCXlUrI7jbdoSuU83rZ5NiuL4VK2kheHheDOZJJdXaict27dyisvvMCwWIwnUaRZltveaVLyUCzGy3/4A/fcc48n4e6XeBo3bhzvRCLsj8c5kEh0VLzZNvs0DS0SYdy4cZ3qgrp33t2wgfDhwzyq65Q2N4OUfEoIPqPrfPfwYf7SxWZe0WgUO5FgfSLB72trO5E/ZVlZ2OFw2nvfL/FVW1tLQ10dQ5JJcBxCQiCkJOQ4mIkEQzSNhro6amu7di7zE7DpqdLb77WPRCIMAKaglOnHodVT1wSuBQ675byQl5eHLSUDgd8AI1D32xQUafxl4KiU5KUZ16+44gpeOXCAlcBlUtIaVpCSncDLKHuZa6+4wrO+X2uPiy66CEvTOCYlD8fj3KJpTNB1dtg2q0yTQ4ZBia5z0UUXedZPPTf6Hz/OI6WlvN/SwvpYjELD4JGSEn58GpW41/EvBF7u5vHB33PPsixCuJkZHhiJuyGmZaX9jp5i+vTp/Mf8+RxvamKsEHyunR/0ikSCcimxw+EzppTdu3cv4VCIqGUxN5lklq4rSyLH4WXbJqrrhEMh9u7d61l/7dq1lEUi5OXk0Gjbs32BpwAAIABJREFU/L6dJzDhMGN1nVgXnsCZRm96offFtVrKD9xobGSsrjM4Eml97lWaJk5jY5d+4AECBDh3cC6SvqkZ/+40n+9Bkb5jCUjfAD6RKZ+nAAHOVWRS+dFbm2r0dNzItOqlN5TGfkjjzZs3I0yTZUC9ZZGLUsYek5KvWxb5gDBNNm/e7Fk/mUySBN4HxkiplL4o4vKglPxf99/JZNKz/rZt2/jLhg2cqKigSNM4ZpokHIdjzc2YmkZtRQV/7oI4HDFiBH97911eQ6kTz2v32UHgj0CdW84LCxcuJOQ4nAc8KwRD3XM8DZgF/KOUbEnjLbpo0SJyXR/jMtPEkrLVG7JMCGYKwVHLSqtyXrx4MdTVMQ34OxTpllIp5wHXA4vr6li8eDELFy70PHd+AhY33ngjLyxbxlu7dzMlKwvbtlvJi6qsLDbYNvkjRnDjjTd6nrvVq1dTf+gQX5CSsmRSkcZumrOeTHKtEPyhi828CgoKONrcTGNLC4Mdh+tpsxZ5w7LYkUxS30WaNfgjvpLJJM3JJPssi88IgeluomU6DhLYa1k0k77vgr97L6X0Xrt8OcWNjdya+v3xOG80NPDHpUvTKr29rCnsWIyJhtEta4rBgwezS9cZbttYQE37drntiOg6gwcP9mz7vn376I8ih0tQqvqUurHEfX+/W84L999/Py/84Q/st22+g7JnSW3A+JpbN6nr3H///Z71/Vp7bN++Hd1xMIQgHg7zsuPwspSg65ihEIbjoNk227dv9zx/a9aswY5GkcDDR492DFgYhlKrdqES9zp+IfByN4+fQk+fe8OHD2dvRQXbwVPlvx01bo8ZPvwjfW93YQBDgR9IyTDHQXMcRgEXSsl3UJY8p4MfP+Wy7GxG6DpHkslOpO2FWVkcCofT+ilHo1F0y+KR0lIGh0Kd7CkqTZPvdsOeIlOkaW/MufqyJVZq7Mw7caKTH/iRbviB9wb6KmEeIMC5hnOR9E1JZOrTfJ56f8DH0JYAAQIECNCL6C3lR0+Q6U01MvnbwT9x55c0tm2bKtTDezgwBMgGmoFjQCXqAT/S9k5YHTduHOt27+ZN4AZUhDilGCxHRYGjwKVp1KKrV6/m6KFD5DsOBbbNrah08Tttm1dtm2YhONoFcWgYBg6KKLwTla48AdgBrHLfd9xyXjh06BD5wK3QSvimMFQIbpGSg265UxGNRtFtm7GpttC2IZDtKod1207bd958802ygAuB/rRtpqW733UhSvn75ptvetb3G7CYOHEiV157LX+Nx3msspKp4XAHb0OzrIyrrrsurT1CeXk5TjzOebbNqEikbTMuXafAMBgdj+N0sZnXmDFjSJgmA2ybHwApevHTwBXAw7ZN9WnSrKHnxJeUkqjjsB6Y4V6vSqBQSsqBt4Co4yDb+dWeWt/Pvbd161ZWvfQSQxsamI/rDeoqzqZZFg80NPDqiy96Kr29rClSpGN3rCnGjRvHO/36caSlBc1xOvRdC6jQNPR+/dKqvDdv3kwWasw4hgpSpGxhYijlb5ZbzguaplGYm4s8eZJ64KV2x4+jgh+Fubnd2kSxp9YeeizGgyUlXJOb24m429DQwNJYLO35q62t5Wg0SsKyKLFtZrdTq65MJDiu69R0oRL3On6eYXBHcXG3ju8X8+bN46733mOdbXO9lIynbdzeJSWvAzFdZ968eb1+7LVr11IaDjPVMCiwLJptu/XaFwjBFMNgXTjcpVI2pZB/a906YidOYJkmRijE7377W6674YYuvdALCwvRw2Guy8pKf+2FSEt6pkjT3YkEN+Tnc3F2dofPN1ZXn9Wkqd8519liidVTZDrQ35cJ8wABzjWIdBPAsx1CiGtQG7k9K6X8549Q7xngX4B/kVL+1uPzfwceBh6WUj7h8fnXUL6/lJSUTH7++ed79gMygMbGRvr375/pZnzsaGlpURtb2Da6rpOfn0+/U3Y3DnDmca72vwAfL6qqqqg7cYIioNglxxoHDqR/jdJ/VVsWtUDBoEFp/T39oKKigsb6enTTZIBhEBGCuJSctCzsUIj++fkMGzas148L3r+9Pc70b/d7/JaWFg4eOICeSDAqHCbUbpFlSsmBRAI7HGbkqFGeY3h5eTlNjY3oKIVv+yWaRKV620BO//6eBNCBAweIRqOEUKRPAW3kQR2KBDJRC+VRo0Z1qn/w4EFO1tbSD6UuDAFNQ4eSc+QIJoq0bRGCAYWFjBw5slP9PXv20BKLgdvOlNJYtvs/QL+8PM4///xO9bdv345MJChDEd/tqW0dtZnVUUCEw51SrcvLy0k0NjKINsKyPSqBE0A4zbnbvHkzmm1TjNol99RjV7t/jq4zadKkTvWPHj1KrLaWMk1DRym1LSkxhCDfMLCBo45DXlERZWVlHi1UvsRHjx6lsaFBqd1SxKGu0z83l7KysrTEW+rcFwOlHmWqHIdq0p/7qqoqqo8epQgoorMfc637V1xWdtp7rydzloMHDxKtrcWgre+Ghw4lceRIa9+1gMKiIs++5/feq6iooO7ECQZKyWBN63TvVToONUJQMGhQp/Hv6NGj1FVXK99lKWmirb/nAKYQVAlBQXGx57VPtV3E45Sh7rvWtqP6vIxE0rY91XcHAl7UVhSlHk7Xd6uqqqiprKTAcQih7rNU+wegVKYnNY2BgwenvfZ++m77eydP1zt9HrPtLu+diooKak+coJ+UnCdEp2u/X0pahKDI49qlO377Z+7pjt8b2LFjB2ZLC1l0Ju2TQKhfPyZMmNDrx23fd/u72REpSKDxNH0X1AZ/ddEo0rZbn1up55XQdQoKCxmeRqXs9771Wx8yO+fxOn64tJREVVW3jt8bvz+T8Hvv+0Wmr/3ZhmCd+9FwzTXXnH2RlE8ypJR98g+4BvVcXPYR6813692X5vNfup9//XTfNXnyZNmXsGHDhkw34WNFY2Oj/OY3vyknT5woJw8bJieXlKjXiRPlN7/5TdnY2JjpJp5TONf6X4DMYMuWLXLyxInymtxcWTFxopSTJ8sNTz8t5eTJssJ9f/LEiXLLli1n5PiNjY3y3nvvbRt3Sktbx5177733jI47Xr899fdx/PYHH3xQTi4pkWvHjJFbLrhAPlFWJh8sKZFPlJXJLRdcINeOGSMnl5bKBx980LP+E088IScPGyZ/MWxYh7an/hYOGyYnDxsmn3jiCc/6w4YNk9kgzwN5NcifgXzNfb3afT8b5LBhwzzrT5o0SRaD/HuQkz3+/h5kMchJkyZ51p8+fbocIoR8HGQzyATIt556Sibc/z8GcogQcvr06Z7158yZI3N1XRaDLAIZAqm7r0XusXN1Xc6ZM8ez/p133ilLQD4IcjvID9v9bQf5AMgSkHfeeWenujNmzJBhkJeC3Ksop9a/ve77YZAzZszwPHZxcbHMdsu9DvJ9kP/XfX3dfT8bZHFxsWf9J554Ql4yeLC8LBSSFwohLwZ5CciLQV4ohLzMMOQlgwenvfYpOI4jt2zZIp944gn54IMPyieeeEJu2bJFOo7TZb05c+bIPMOQVwkhKyIRKbOzW/8qIhF5lRAyzzDSnvtbb71VDgX5DMh693qn/urd94eCvPXWW9O2wc+cZfr06bLE7aOfdv+efuqp1n//vXvt0/W91L23cNgw2TRhgjxWViYrSkrksbIy2TRhglxwmnvv6quvliM1TT6v6x3OXerveV2XIzVNXn311Z3qzps3Tw7WdTkZ5Kfatf/T7v8ngxys63LevHmex3YcR5230aPlP2Rny8fz8+WyAQPk4/n58h+ys+Xk0aPlvffem7YPlJWVyWyQV4DcCrIc5A73dav7fjbIsrIyz/pz5syRwzVNXpum/deCHNbFfdv+d/Sk7/odN+fNmyfLQiH5XSFkol+/Dtct0a+ffEQIWRYKpT3/XsdPPXO7c/zewPHjx+XEiRNlTigkS9x7rQRkTigkJ06cKI8fP37a7+jJ+Z83b54sMwz5EMht7jib+tvmjsVlhpH23G3evFkOKiqSg4WQ/yCE/JmmyT9qmvyZpsl/EEKWCiEHFRXJzZs3p21zqu9fk5srFw4bJtedf75cOGyYet6fpu/7rZ/pOYeUnedcTy9c2O05l997J9PIZPvPhmt/tiFY535kZJxPPJf+zkV7h1Ru3tg0n6ckHOk8fwP0AUjZt1N2AgQI0DN4pcqOtG1+UV3drVRZv8jkBo5+04RTkLJnHm1+dzL3a0/R0tKCQClVf4PyWQS1IdNM4CuoTZ5aWlo869fU1BABvu3+fwlK5Vfo1gV4wC3nhaysLDQpGYyKHLeHRNlNaFKSdUoaZgpjx44lISXNKLXiIPfVdNthArqUjB3rPX257777WPn886y3ba4HhtGmGqtApfjHdJ377ruvU93GxsZWa4l/Ir21RGNjo+exS0tL2VpdzR5UqtQUYBRwAGWLsQ9lszEmjdLxhhtu4PF/+zdyTZOxqI3sUpvQrZSS3ZZFQ10dN9xwg2f9FBzH4Y033mDx4sU0NDSQm5uLYRhceOGF6B5KqBTGjRtHOBKhqqWFLyYSXE2bJ+/bQJWmEe5iI7idO3dio/pXjhBK6ez2/SygSqpNAXfu3OlZ3++cJR6PEwLmApNQ1zoP+EfU7sWbgcfdcl6IRqPIRILCRIKDNTUd7t26aJSirCxkJNKlNUxKzb7VcVjTbhPFGbrOASkx09RzHIcTto0ExqCsVVJ9Zx1qo41a28ZxHM/6p26C9+rJk2CaahO8AQNOuwneyJEjqTx6lN3A3ai+ex7Ki3e92464W84LlZWV1Lq2EsNR/tmpvvsycAiI2jaVlZVpz13qd/TE2qN9ivv0SER5IlsWumHQmJ192hT3rKwsskMhRgD743FyaduEsQEYaRhkh0Jpx61M2xqBeu5+9rOfpbm+npPV1SQtC80wKC0u5rOf/expU8x7mqbuOA61lsV6YDrKyzmVHbITdR/WWlbavrtkyRIS9fWMkZLfAmVKfMS1qGfWXcCH9fVpNx/1uwGk3/ope4FZAwZQaNtUVlW19r3C/HxuGzCApWfQXgDUtf/5z3/OggULeOaZZzCBhn79+Npdd/G//tf/6nLcz7Qlll9k8t7LtLVEgAABPhrORdJ3g/s6TQihSSlbn8RCiFzgSqAFeC8TjQvQOzgbdrEPECDAxw+vRcxcx+H30K1FTG+1IRMbOPpdwIE/jza/O5n73ZRFSkkuijQaespnQ1Ebmu1DpW16IRQK0Qz8DEV2mCjStA54DOVVmwCyQyHP+jU1NZjAXhTRk4tK8652v2+P+53pSONRo0aRdByKUKTTrbRtCPUqioSKOo6ntQQob9FITg4HYzEeBqbSRp69iSLkIv37e6aJa5pGoft7d6FS4lOEcwPKG7nQLeeF0tJStm7dStz9/THaiKNq1HlLlfPCnj17kKbJMBQ5eb5b/2IUifkA8KFpsmfPHs8Ue1D2HJdeeilN0SgFUhICGior+d4DD/CTn/yE//mf/0l77m688UaW/fd/U15ezhFUP0n9/jrAsm3GlZWl3QguKyuLGIqknIPrqezeZ0ek6ysKFKUhzvzOWY4ePYrptrsEdc0c97USdU1Mt5wXCgoKONnczM54nEsdp8NGdicTCXYkk5zsYiO6SZMm8f6777LAsnjOtTlIkcbPWRbVUtJkGJ7X7uDBgxhAGfBdVHBEABNRmwJ+D+XFffDgQc9jgyJ+FixYwMqVK1m0aFFrsGru3LnMnj07bb8F5QXuAI0otcdJ2q59qu86bjkvxONxLJStx2+B0e77NwA3oTZlPEp6wt0vJk6cyN995jOsPnCAGXv2IN32argbUfbvz01XXpk22FdUVER2fj57q6r4tJQk6OiJvMeyyB44kKKiorTHv+Lqq9nU1MSsffsYHApxWyLBz/bupdI0cUpLufIMBlpTAZP/s24dw+rqmDdoEOMiERUwqavj/6xbx8O6njZgkqq/afVqtKoqBodCyo86HqeytpZNTU1pAy4HDx7EQm3W9ijwOWA8agxd4b5vkb7vfvDBB/S3bWai+n/7by9D9Z9Dts0HH3yQ9vf7DTT7qd8+WLS/uhq7XbCotqaGokjktMEiv6iurmbq1KkcLC+nv2kiTJOGPXt47JFH+N3vfsebb75JcXGxZ93e2nzXL3oaaO+tQH9P0NcJ8wABzjV8YklfIUQINfcypZStW+5KKfcJIV5Hrf++Afxnu2qPoSzEfi2lbPo42xugdxFEIAME6Nvo6SQYOi9i8oqKuOMb3zgndhT2s4DrjQyJ1E7mj8m2DXUuAS6Wkgfoeidzv6qVUaNGUVVbSymuj2O7z0yUAlgHhqYh/i6//HL+cOAAFop0vZ42tecbKEKtDvj85Zd71o/H49SjCNZr3PNgoUikIyjVYD3pyZ9f/vKXhN1jL0cRtgC3AV9AkUeNbrkvfOELneqvXr2aRCyGjjfxagN2LMbq1as7bSo0adIkPti0iQmmyRzD4BXHaVVq3qZp/LdlsSMUSku4Hj58mDBwEYr82E6bSvoi1ORqm1vOC4sXL6ZQSq5FkeU1tBFPue75rJSSxYsXc8cdd3Sqb9s2l156KdTWMhGlVE4R5qukZH9tLZdeeinHjx/3VH5deOGFVNXUkIfqJ16bAFbV1HDhhRd6tr+srIwDH37IMSn5kpTMoo38eVlKjgEIkdZX0e+cJRwO04BSp7+C8jQdAryG2lisDtV3BoXDnscfM2YMNabJm5bF3EiEEpckzdd1mnSd9fE4NV1sRDdnzhx+/etfY1oWESnblOJSsgp1/1mGwZw5czrV3bVrF/kohe1wlEI51W8NlFL5iFsuHbyCVScqK3ni8cd5++23uwxWxWKx1k0I70EFSRpQ/W4U8L9R/Tnm+m2fimPHjjHAbb+FUnun1J6W2/7DbrkzhebmZo41N2Og/JyzaPMit5qbaW5uTlv3hhtu4MePPspbUjINlSGQ8qOuADZIyYEuVPZCCL7//e8z9e232W+a7G5p4Trb5u1YDNswOC8nh+9973tn7LmbCpj0P36cR0pLeb+lhfWxGIWGwSMlJfy4qqrLgMm2bdv4y4YNnKiooEjTOGaarcSlqWnUVlTw57fe8qxfXl5OEeo50QQquNwOI1BjWLoNIJuamtClZATqnJ/q4z4Sld3R1NT1klRKye7du9m4cWPrM3/06NFcdNFF3TrvPQ1UFxQUcLKpiW3NzVzoBtpaPYltm63JJCctK22wyC8cx+G6666jascOxkrJ9ajx+y4peSOZ5OD27UyZMoUtW7Z4Bn7OBpW6n0B7bwT6e4qzhTAPECBA99CnSF8hxG2o9Q9ASi5yhRDiv91/10gp73f/XYaa7x9CPTfb4/8DNgG/EEJMccv9PSqjZjdKbBCgDyOIQAYI0HfRGzsCt1/EbNy4kTvvvPNjan3m0dMFnF+14dq1axkciXBTTg6DbJtay1KbEgnBoEiEm3SdVZFI2p3MU6qVdxsbuSGlWJMSTQgEEB48mKu6UK0UFhZyGEV4HgPygX6o1J162pS26RYhl1xyCS8tX85I4ElUinaq/lSU2jTmlvOClLJV9fVjVGT5QlSK9+u0qb5kGqXx+++/TyGKsDyPjhYR5wE3u9/x/vvve9Zft24doEjWh1Ekax2KBJoI/ATYIiXr1q3j4Ycf7lD3K1/5Cs8tW8bBaJTljsNsXWe8prHLcVhu2xwUgnBeHl/5ylfwwrFjxyhEqZNvcv/a4wOU2jEd8VVbW4twHEaiJm2bUOc6D/gMinwTjkNtba1n/QULFtAUjTIReBYYIQRIyc1C8HkpuRPYFo2yYMECT3uLl19+GbOxkXHA74CRbn2E4KCU3AWUNzby8ssvc/vtt3eq/9WvfpVNGzbQlExSK4Qif9z6SSFokhItFOKrX/2qZ/v9zlmGDBnCru3bkah+fzOK/LgDRfzWokjUIUOGeNbfu3cv4VCIqGUxN5lkVrvr/7JtE9V1wqEQe/fu9awvhGBAdjZl8TiPoQIeAqXYnoxS6x7NzvYkHxxXGTwGRTiGaSMd893vMNxyXvAbrGpqaqIAlZ7/efdY0m2/hSKBj7rlvBAOhwmhCGsLda5b24Yi/kJuuTOBLVu28OILL5DvOIxGXfuUvcRrwD7H4YU//IFvfetbnkGbPXv2EDdNKlAq+1vb1X8VRfzGu1DZSyn5wQ9+QNWhQ2RZFgPd31sC1FgWVYcO8eijj/L000+fEfJpzZo12NEojpTMq6ggZpqtm0DmhUIUGQZ2NJo2YLJ69WqOHjpEvuNQaNvMbpehstI0aRaCo4cOsXr16k71s7KyWm1VJgB/om3MvQllj/OYW84Ltm2TdMvdTsdApQN8iLpv06nMobPS1ZCSCiG4+623eHzcuC6Vrin0NMg+evRoKuNx3pKSG4HxQrQGPHZJyQYpqYzHGT16dNrv8IMVK1awf9cuLpSS+ahA24fAPJTS/gEp+XDnTlasWOEZLMykUhZ6J9CeKUuxs4EwDxAgQPfRp0hfVJbfXae8d577B2qtcD+ngav2/TvU/GY6cCNKyPEL4DEpZcAE9nEEEcgAmYYfperZgEy1P/Djzhz8qg2j0SjCsrh88GBGhkLU19e3+vvl5+dzuWnyWhfElRCCb3/72yxfvpymRKI1Rd8E6oQgJxbjW9/6VtrrnkgkqEf5KE5DES4n3c8qUd5O9W45LyxfvpwC1GLx07QtwMPu/6ehCJDly5fz0EMPdaovpaQQRXjVoFRf89zXlAJakp70tSyLEGrh6uUJfIHbJsuyPOtv2bKFPGAG6YnXA265U3HxxRcz+/bbWbF8Oe83NPBhu2MkgHBuLrffcUfaQEKKuBvv+Wlb29MRd6ZpkgAWo0j2lLWGBNaglJMJt5wXnnnmGQqk5GbUebZT51hKhqL8MY9IyTPPPONJ+i5atIhcy+IWIYiHQvzcspRSWQhmhELcYpr8b8ti0aJFnqTv7NmzeXzcOI7v2IG0bQpxlcJSUglIXWfU+PHMnj3bs/1+5yzTpk3jnTfeYISU/DuK8D2M8ka+AvgOsF0Ipk2b5lm/rq6OsuxsRug6R5JJft8uYEM4zIVZWRwKh6mrq/Osv3btWob068fN/fsz1DQ7pHkPNQxuNgxW9evnGfBpbm5GAlXuORPuX0r5WIlSPaZTq/oNVuXk5OCgSLu9wFraVOrT3fez3HJeGDp0KDUffshhKRGoe729PcIhwBKCoUNPNZ3pCMdxemRPMX/+fGQiwWjUWDO63fHvAL4MbE0kmD9/Ps8++2yn+osXL2YgSilTiwp6tFebDkN5kadT2W/dupWVL72E0dDABNfWZ5gQ3GsYrLBtyhsaWPHii9xzzz1pA2bQ8zlHbW0tR2prsZNJcBwG4SrFpaQqkaDKNNG7CBiVl5eTiMcpsW0eycrifSlZb9sUCsEjhsFjySTV8binWjd17fdIyWRUNkar0hWlIurq2muaxklUUHAatGbHxFFZAm+gnmFlaa6/l9J1FHCgm0pX8Bdk/8tf/oIlZau9xWzaMhxWooKUtpT85S9/8ew7frFgwQLybJtpwOWo674LKAYGoLJ1KmybBQsWeB4/k0pZ6D0rwkxYimWaMA8QIMBHQ58ifaWU/wb8WzfLHqSjPdKpn1fQtjdLgE8YgghkgEyiN5SqmURvtL+nC7jAjztz8Ks2TBFXu+NxbsjLI7tfvw6fl7uLqXTEleM43HzzzYholIkugdeqWJOSA9Eot9xyS9oF7LFjx9BRhM1jqAVfakOmN9z3ddKrTfft20cBSp2bInxTir+Q+37YLecFXdcxUB5RdShrABuVVp+NWogabjkv5OTkkDx5kp3tjpsiECRKDZYkPfmUTCbpjyL8kqgFcOtnqHR/wy13KoQQPP7447z77rvs37WLRDvS1zYMSocP57HHHkt77+bl5ZFsbOzQ9hTatz0vTd9qbm4milK3eVlr7EeRHwVpiL+GhgZCqP4i6JwmPR51DRsaGjzrR6NRdMdhkxC8YppIl8CTUrLSNCkWAt1x0vZ9TdN49dVXufTSS9kbjVJ7asBiwABeeeWVtMSL3zmLaZoUGQbXmib1KKJ8Ispq5DO49hiGkZY0LywsRA+HuS4ri2tyc1kTixG1LAoNgxl5eWxoaGCpEF1uwigsi78vLaXJcVhVU0OdZVFgGNwycCB/r2m81tjoef4SiQQJlB/yXbQFR0ApbF9H2S2E0wRr/AarBg4cSC3wS1Qfhba+s4I2q4mBAwd6Hn/u3LncvWEDbyQS/ANtnsQSlXHwJtCUlcXcuXM960NHtWauaRKSkiPdVGtu3LiRApTCdywd772xqIBHhVvOC9FoFMNx+Cpq7Pj/UWNWf+AyFOn+4y76/pIlS0jEYpwPLMvKYqimsVEI7g2FmKXrfD6RYHsslnYzMlBzjoceeoiNr79OsroaYZrIUIilixZxzbRpPPnkk2nHvUQiQX0ySZHjMA74nBCtz40VUlLuOEQTibTBvqqqKnIcBxt4OHV/pDYgRY0bOY5DVVVVp7p33303d73xButtm+mo853qL7tRAch6TePuu+/2PHb//v0JofrJA3T2YT/mHr9///6e9dsrXZ+io9J2upTcfxqlq98g+5YtWxgoJaOEoBE6ZDggBOcBQkrPQGNvYN++fWShslvCtPV9zf3/RNT1SPfMhsxuvtuXrQgzTZgHCBDgo6FPkb4BAnQXQQQyQKbQW0rVvqy09UMa9+VJcF+HX7WhX+JqxYoVHHAXsL8HRru2DhK4Q0q+3I0FbCFq4X0ClZrcHmNRatF0SttkMomFUkiGUWRhCrr7voU3aQrQr18/6txyw1FeVKOAB1E+q4dRZPB5p5DhKcycOZMXly3jNZRCr71ibx/wR7f+HTNnetbXdb11M6+DqBTjFAFQR9tmXl6kcypF+/jhw4Rtm4FCtJKWNbbN8cOHu0zRHjVqFH87duy0bf+7NH7KdXV16NDBWiOJCp6+AAAgAElEQVTV9pS1xja3nBeysrJIoIieLNSiv/W8oNRfSSCcJs26oKCAD4Fyx6EMpbpLkS+vS0m5lNQKwQVpvCmllPzsZz9jeF4eiaamVmuSHCEoAMJ5efz85z9PO276nbPU1dVRlJ/P/0Sj/MlxMFDk+RsoArhY0yjKz097/lrv3QMHGKVpxBoaaLAsDMPgkK6re3fUqLT3bmFhIbZh8JOqKppsG1JKX9NkXWUl2bqOnZ/vOXaYpolEkYt3oe6bFGn3ivu+JL3K22+w6pJLLmHTO+8gUGPE7HbHX+m+1pLe1mXWrFl8LTubA4kEP0D1ndGofv86qg+FcnKYNWuWZ/2UWvP4jh2Mbx/skpLXkkkOnEatGYvFKESp6VOBovZIKZWjaTyJQ6EQSRQxPEcIZkKbpy3wuJTKIz3NBpabN28m17a5VdcZekr7hmoat2gah2ybzZs3e9aXUnLfffexdvlyihsbuRU34BOP80ZDA39cuhTbttOOPTU1NYQch1Eo0nG4W2YacKuUfAGIOU7aDTRLSkpolJJaoExKZgvBOCHU9ZeSo0CjlJSUlHSqe/755yNCIY7YNo/S2RrjCCBCIc4//3zPY3/qU59iz6ZNDLEsmoTgpVSwCQgJwWApkYbBpz71Kc/6CxcuJM+2uQG4Qgiy3N+ejxr/p0lJhW2zcOFCz2dmbwTZw0JwLzAhK4s1tt3qBT9D19mRTPKwZ63eQTKZREOp6U/tGQL1HOzqmd1a1qdStqfz9bPBirA398/oi1mNAQKcKwhI3wCfSAQRyACZQm9MojOpFPbbfr+k8dkwCT5X4Ze09UtcLVy4kHzbVoo1IdDa9Y+xwEwpOdLFAlbTNCxUOvsMFOGV8le8HlgNbHbLeSEUClGfTLIKuBOV1pxCBcofs5705Edubi4OMAhYhCLd3kFZPNwM/BOKwMrNzfWsf8EFF2CjVK1fRin0Uqmyf3Tft91y6Y5f19DAevf3tjdSqEKpzmJAgcfxvVK0x2ka5Y7TrRRtx3FIoogur7bvQ5Gu6ewd4vE4A2iz1kj1vH50tNZoSbMJ3oQJE3jr0CFeQ53n9g6SB2gjna+bMMGz/tSpU9m4bh2FqDTlwe77n6LNHuGolEydOtWzfmrczK+pYen553e6d043bvqdsxQUFFAZj9MsBGVCcAsqXf8uIVgFHBGC+ng87YZKEydO5JJLL+WFXbv40uHDDKRNsfirWAw7FOLzl12W9t6dPn06/zF/PsebmjgfuE0IxqLUjq9YFrsBOxxm+vTpnerm5eURbWigmTZblBSSKMW8JL1K3G+wavjw4Wi4G1DSlmI/CbUJ5QMolfnw4cM962/btg2zqYl+KEXyatoCHi2ooENLYyPbtm3z9MRtH+z6HR0DJrejNqXqKtilaRom6l7zwk5U8CbduDdixAg+ePdd3gL+Rcq2cU9KqlC2OA1uuXQIASPSBNNG0tGr9lRs3bqVVS+9xNCGBuXLahhENI244zDNsnigoYFXuxh7jhw5wgAhmCklx4FljtNh3L8JOCQER454byOan5+PIwRFUnIfsFVK3nDr34fyZz8mBPn5+Z3qrlu3jvMLCgjX1BC1LH7fjrS1hWCEYZAoKGDdunWe1/4rX/kKLyxbBrW13Ccl+zWNRiHoLyXnOQ7/pRqY1ku9/QaaWaeMDVlCcJGUZJF+A02/QfZJkyaxd9MmtlsWs4Xg4nbPxqSU/EFKTMNIuwGoX5SWlnKoro5VqHG//R16mLZn9ojSUq/qvQI/8/VMWxH29v4ZAQIEOHsRkL4BPrEIIpABMgG/k+hMe9r6bb9f0jjTk+BzGX5JW7/E1eHDhwmhlGnaKWU0IVp3B0+3gB0/fjyv797NH1Fq02+1++wgapOdk8Bl472dZ4cOHcqe8nL2A/9MZ3/C/Sil8Jg0/oz19fUMAKagyNkTp7xeh1qI1tfXp60/vqiIutpadqJS2w2UUimGUm8NLipKW19Kieke41EUUZqyt3jdfd/EW+mcStEeIyXfDYU6+Fp+1zB4NJnkwy5StC3LIhuVFr4NpXBrtTdAEdDZpPcjNgyDMMpCI4eOhHUObdYapuE9bZ0wYQLr167loJT8E2ozvAkoW4lVqOsvhWBCGtK3oqKCfNQ1GkLHTQAFapffw245L/RGhoKfOcuYMWNImCaFts3iSITzNI2Nmsa3+/XjNsfhi/E41abJmDFjPOtLKfnrX/9KyDQpRW3ClSJ9s4BK0+Svf/2rsr1I0w5dSsqk5N+A86UkjCJNJ6HU7kfSkIKf/exneeH553HcYw2m7dxXovpCwi3nBb/BqvXr11MoBNdJST7qfk0Rd/moa39ECNavX8/993feNuSpp54iJ5nkbpRK+U3aPIGnojZyXJJM8tRTT7Fs2bJO9TsEu+ho65KyZ+gq2DVkyBAOxGKsAr6AuudT9fejiK8oMCrNJn5DhgxBF4ITUvJllFr1AhRZ/Kp7PnQh0m4CmCL+tlkWs6TsQD4mpWSr43RJ/C1ZsgQtFmMacEUk0qZW1XUKDIPr43F+18XYI4TAAN5G2XG0xwpgIK7Pcpp+K4Qgz1U1/4COitGXUFkDeUKkDVIbjsNjI0ZQ4GFrUqdpfC+NrQkoL/Vbbr+dNc89x88aGxkkJWHHISEErwhBQ//+3NqFl7phGMRR45sXDqKeH5E046bfIHuKtH49GuX6eLwDYb/LsngDcLrYANQvpk6dytM7d7Y+s2ehgiY/R913qWd2umCdX/idr2fSijDTa40AAQJ8vAhI3wCfaAQRyAAfN/xOojPtaeu3/X7Jj8CPO3PojQwJP8RVagGbTrG2A0UiplvAXn755by+Zg0HTZM5KLIkRV78EbUAFqEQl19+uWf9adOmsbu8nJPAFhThlCK+qlFWA45bzguWZREGxqAW2rVue2tRBMz5KOIyHfFZWFhIODub+yMRBpgmi2trOek4DNA07i4qoi4U4llNSxvw0HWdsNvOD902p9p/wm17GG97h82bN5NjWQghPH0ts4Qgx7LSpmgXFRWRp2kMcxxOuL/ZQk0yB6PUzxWaRlFRkWf97OxsrLo6DqNIFo024grarDWys7M96w8aNIixxcWcOHGCnY7TiTDP1jTGDhrEoEGDPOu/++67ZKGu3RA6buKXg7p2WW45L/RWhkJP5yx79+5lYCjEVNvGTCY5ruvYUnLcNDFtmym6Tk0oxN69ez3rr1ixQvnJos79yXafaajffmDXrrRq0zVr1pCdSHCdEAyQkpO0Xb8BwLVCsCKRYM2aNZ3Ump/+9Kf5w/PP04AiaRrpeN8l2pXzgt9gVTQaJYyy80htvpaCRJGoYbecFzZt2tTqH3qZpnHZKZ/vcxyy3HJe2Lt3L2HUWJXq99B2/iag+mO6a3f99dfzq1272I/KULiZtoDHa6hzarrlvGCaJv01jXzb9tzILQ9o0rS09hpexF+q73WH+Nu8eTMh22aipqFLSbLdJoC6rnOxphHqwh7ikksu4W9//jN7pGQEivhLqcxfBvYAtUJwWxp7jlAoRLMQxFBj1W20BftS9iLNQnhmeLT62CcSfDU3l+G5uW2bl0Yi/OY0PvYpL/VNmzZxsLycOtMk5BLQDaEQI0eO7NJL/YorruCVAweU0tVxGN5OzX3YcVqVrtdecYVn/VT7d8XjXOWx+erO0wTZ25PW32hsZJBlEZaShBCcgNOS1n4xd+5cnlu2jJN1dWxGPeMfRJG+J1FjyICCgi79tP2g/Xz9mdJS+jc3Y8diTDQMppeW8rWqqi7n65m0Isz0WiNAgAAfL9JvBxsgQIAAAT4y2itVvXA6pWp3SFNc0vRMwG/7W8mPSMTz8/GRCJhm2gV0ahLcUFzMlw4e5BfV1bwei/GL6mq+dPBg4Md9hpEibRcvW8Yd3/gGU778Ze74xjdYvGwZCxcuPKMbEF5xxRXUodRl+0+xAdjvLmDr3HJeuOmmmzh/zBiaNY1dQvBrVGr2r4FdQtCsaYwZM4abbrrJs/7cuXMpLCjARKkMq1BkY5X7fxMo7GIBWVhYiK3rVArBECFaCbRcYIgQHBMCW9e79ERmwABejcWYWlLCO5MmsfXTn+adSZOYWlLCqlgMBgxIG/AYMWIEOSjishiVkl3tvhajFFA5eKdpSymVr6WU5ErJXcC/C8FdQK6URN3P0/khz507l6ZQCAn8MiuLR0IhvmkYPBIK8cusLCTQFAqlPXclJSXUo1S5FSjCyXFf21trePlqps5duLiYcf368aPSUsaGwxQYBmPDYX5UWsq4fv0IFxenPXdVVVVYqGudTRv5prn/r0SRgV6bOYH/cdMv6urqGJCdzQU5OdjhcIeAgx0OM6F/fwbk5KT19F2wYAHCceiPUqh+DrjffS1E9RvhOGk34iovL8dJJBgLjA6HKQqFyDcMikIhRofDjAOcRILy8vJOdd966y2KUURlEYqkP+6+FqHI0EFuOS+kglWfufFGGkaO5PfAIw0N/B5oGDmSz9x4Y5fBqsLCQhIoX9AIagOzPPc1giKSEm45L5im2aqw98IhVN9JR5omk8lWewYvX9KUPUM6X9K5c+dSUFBAPbAV+C/g2+7rVtR9U3Aa4qtJ08gCfhIKMVPT+IwQzNQ0fhIKEXY/T4cU8Vedm8sDQrDQtqmTkoW2zQNCUJ2be1rizwT22TbPx+PMNE2utCxmmibPx+PstW28z5zCVVddhRSCge5v/roQTBWCrwvBf6GUvlIIrrrqKu9ju57SA4HfAvcIwTXu629T9fG+fjNmzMDJy2N5VRXv7d9PXXU1sdpa6qqreW//fp6vqsLJy0s77kgp+eEPf0hWczOfMgy+npfHj/Pz+XpeHp8yDLKam/nRj36Udtx94IEHIBJhH4rsnuk43OE4zHQcZqFsdYhEVDkPtG//pr17qa6qovbECard/5+u/SnSOn/kSA6HQuxGPWt3A4dDIfJPQ1r7xcUXX8yts2aBYZBAEb2m+5oAMAxumz37jJGWa9asQUajXCMl5pEjHa6/eeQI1zgOMhpNO1/3O3b5bXsm1xoBAgT4eBEofQMECBCgF+FXqZppT1u/7fdrzxD4cWcefjIk/HjEPfDAA6xcuZL98ThfBG5xnA4p+vsB0cUCduLEiVw9ZQpGPE6isrJ1M61+QpAPhAcP5qqpU9MGDC6++GJu/8d/5KXnnqOloQEbtdgXqMlSbm4ud3z+82nPy9y5c5m7YQOrEgkmGQZbHYfhwN80jYs1jdcsiwbDSEu++FX9zJs3j7veew9smwdpU032R6kVnwYadJ158+Z1qjt06FD+hiL4fof3ZkgVbjkvzJ49m8fHjuXwzp08lkxyi6Zxua6zw7Z5zHE4bBiMHDeO2bNne9a/6qqr2PbBBxxwU8xn0bYh0ssoX16rC+Km/bl7ubqaWcXFHc5dU2npaYNFDcA64Csof9cUjqDsMRpQqlUvZDpDobCwEBEOEw2HGZmbS319PUcNg4LiYvLz83mj4f+x9+7xUdV3/v/zcy4zQyBXQggEBOQSsAFpv7t1FduqgAJdUS7WVdu1mP367X7767q7unVt9dt7K/XhPrrstrvf7mZthRZbbVRsSSgorFX024tYQLk0XMItISEzySQkM+f2+f1xZpKBzEzSnMQhcp6PRx8+ypxPzpkzn3P5vD6vz+vdiSCzcJmsbl8KfBlIJmB+ELgOeARXiE1udzHNzc2YUtIsBAWqSsFFbvJmIdzP04jmp06dIog7QTMZNxM3GY+wAjhDIh4iQyYreFthkMxz3gFcD+wXorcYVZWUvIwrImVaIj5t2jT2nDrFi8A9UjIlZV+npGQLrvD6wQyZuOXl5RxNySW9MuWz1HiGKzPkkl5832qn776lAIUD3LcCgQBBTaMd+CfbZpWq8jFF4aDj8E+2TbuuE9R1AhmKIAohePLJJ9F1nZ3btvFcSwsVisJz+fkEysq49ZZbePzxxzP+BldffTW//u//5hu4+ccFuM7mJuCvcd3G0nEyFtI7cuQI5aEQN3V3I6XkbCJaJJ44DzcKQVsolLHvAuQLwU1CMDUQQHGcXqfxVEXhRsPgRIZjr6qqwlIUTjsOD5gmk4UgTwi6peSMadKiqpSrKlVVVWnbX+C2nDnzgvvGpweRBX711Vez5o47eOZHPyLqODTTF6sTBmxF4a5PfCLjuauqqsIATlgW/yglS+krYLndtjkuBJOEyHj8F4vWS8eMYYYQHJOS7abJ+YRoPVBEgOM41NbWUlNT03vtVldXs3r16oxZ1El0Xac8L48JnZ0sxr13/28heBlozcvLmMF/8fcYyr2jra2NzkiEyaaJatsUqSohVSXmOLTH40xWVTojEdra2jL+jVxFEeZ6rOHj4/Pe4ou+Pj4+PsOIV+Em15m2Xo9/OMSPSyGP20tF48sVrxlxV199NXfffTebN21ir2FckAsbBkQgwN333JNxAHvxhAHt7WCa7oRBUdGAEwap4sXL9fVEW1uxLAtN0yiYMIHFy5ZlFS9Wr17Nl2fNYv+77/JJy6IM+FvgB45Di+NgCMHM2bMzCp9eJzzWrFnDV+bO5fiBA3zPcViK6548hiv4HlcUZs6bx5o1a/q1nTBhAoWKwg2JaITUYkg3Ah9LtM8Uj6AoCjt27GDJkiW8c/AgBy3LPfdCYOs6V86dy/bt2zMO4O+77z5+vGkT0XCYfbiO29RoijhQUFzMfffdNyLnbuLEiUROn6YJ+BSu6Jxc4v08rgAlyew0Tr1v3nPkCEt0nSuF4KiU7DBNzk+aNKgVCkO97yTvu88fP+46t8rLOaTrTCov55Rh8MIA913DMMjHzTSuwBW3Q7hRISpuH2gks9u0vLyc3UJQ7zjc6zhMSfmdTzkO9VLSqSiUpxEuDcPAwF2OvxK4BlesdHAFvydw+0GmfScZ6mSVYRjoqsohy+JuoCiRHW4mYiokoKtqxv0/8MAD3PPGGxx1HO6RkjX09Z2fSclRwMow2QKumPzdRC7pXfTPo07GM2QSnb3et8aPH09FSQkFHR102jZPWxbYNggBwSATVJVgYWHGaBZwn9kbNmzo7btFZWVUP/LIoPruddddx4YNGyjBXY2wkr5Yni24btVwYrt0RCIRisaOpUrTcGIxIpaFkBIpBIqmMT8UYkcolNHlHggEyNN1pgGNpnmhcGeaTNc08jKI3vv37wfL4ryUnBCCiJToiWz1TiGwpUSaJvv370/bL4cjCzwvL49J48ZR1tnJTYmIi0bgFSFoGTcuYyQOuKLz2aYmehL9tJaL7rtS0nzmDPv27Uv73PUqWgO0tLSwZMkSGg8fJt+y0KXktBBU79zJV+fMYceOHZSVlWU8/t/u3s0MKfn+rFmM6+5mv67zwOTJVOflcX9zM795/fURK5xsGAbdpkmjZTEjTR7107EY3YzcvcsLuR5r+Pj4vLf4oq+Pj4/PMOJVfMi1Y8zr8Q9XRlku87iHo6Lx5YjXjDghBBs2bGDMmDFs3bKFttZWLNtGU1UmTZjAipUrWb9+/YhlCifbp4oXf0x7IQTXXHMNrX/4A1MNgyW4y9JX4xZ3OqnrXHPNNSN2/Iqi8Morr7B06VIOHzzIGdPszbXt0nVmZBFeA4EAeYEAb8RivESi8BGu4LUZ1wGaFwhkdPslj/2jH/0oPR0dGC0tKLaNo6oEysr46Ec/mvWaWbBgAWvuuIOfbd5MvLOTVG+RBeTl57P2E5/Iej/wcu6uv/56Du7ZQ7eUtAFPp3xmAN0AWZzGQggee+wxlr76Km/bNkficVf8EYJOTWP62LE8+uijWY/By30ned/dff48q44cYZKuc3s8zj81NNBkmjjl5SzKct8tKirCjESYCUzDFXzBLWRWiBsZogF5Rem9zpWVlQRDIZq6u1kVjzNJCEJCEJOSJimJCEEwFKKysrJf20mTJtF4+DAv4TpdZ6Z8dgQ3jzsCVE6alPHceSESiaBrGoplMQ23+Np03FiHHbgCmqPrGUXDNWvW8JV58zj67rv8PvF9UzOJDSGYk2GyBfpySTsiEfZCv8kui4HjGbzct5LvHKKjg29VVPBWTw9hy6JE0/jQmDF8o7kZNfG3RoItW7YQxP3df4B77gWwHPfe+WngfGK7O++8s1/7VJf7jIqKfrm0OwZwuY8fP5784mLOdHRg2zZtF4neZ1SV/Ayi99atW2k+eZJJQjAZWCpEn1MWOCMEzSdPsnXr1rT3ruGoAfHb3bu5MkX0TH73vxqE6PnUU09hdHZyNfCVQIC3ElE+JULwISHcAp6dnRmL6HkVrR3HYcmSJbQcOMBcy2KlonBVYoXIlnicxgMHWLp0KXv27En73Erd/+yCAigo6J3sAlgVi4144eROYCfwmYtc/i1Ssivx+aVIrscaPj4+7y2+6Ovj4+MzzHgRH3JZ2GE4jn+0xzP4FY2HznC4lsaOHcu//Mu/cP/99w/ZZe11wmCo7fft28fvf/MbrgoG2VBeTrC9naOKwn0FBdxTVMTfRCK8/etfD1gYxcvxl5WVsWfPnj96qWxJSQlRVeWEEEyRkpX0FUPaAjQKQVeWPOLkdfNmfT1TIhFWT5hAZSjkXjeRCG/W1/OIomS8brK5FScMwq2Y+neGcu6STmMnHEYHJtLndG3GdZ2OzeI0Ti5z1rq6mKOqTAqFeqvYN5kmTldX1mXOXu87qaLzcdumKR5nqW3zVleXKzqPG5dVdJ40aRJHjx3rdTQb9LltJW7Egp3YLh0rVqzgx08/zdFDh2gFmhynV7jsFAIbuHLqVFasWNGvbTAYxMYVyu6mv9P1WGLfwWAw7b69Eo/H6TEMPoDrKp4DvfEAy3BjJ96Jx4nH42nbJydbFi9ezJGDBzlhWX3xCprGzLlzefnllzNee17jGZIMte+nThh84cwZJuk6IUXhQCzGc5HIgBMG4E5YPPzww+z65S8xWlp44EtfouZb32JjTQ033Hwz69evzzhh8cYbb1CMW3izE3gSelcZ3Ax8HDda5o033kjbPtXlvjwUYlzKZ6dNc0CXe7L9rmiUu6dMuUA47crLY1dzMyKD6H3o0CHisRjljsOPgsELHO6fdhzuisdpicXSZllDSiG1nh7KNY26aLRXcF9eUMCBnp5B14BIip6pDCR6vv322+TbNrdrGks1jYtL/b1l25zIUkTPq2hdW1tL4+HDzLUsNodCXJk4f6t0nbsch7tiMQ4eOkRtbS1r164d9v17nahORqNEgE8ZBqtUlbmJaJTnbZuIpmWNRskll8JYw8fH573DF319fHx8RoChDsAuFdHUi/B0qcUzTJkyhfXr1w9q/35F46EzXBlxuXR5eyF1AD5/wgSYMIEzoRBzZs8GYJWUA4rew4GiKKxduzbtIDkTs2bNIm5ZzJCSmkCAK6QEKblFCG4TgnsMgzbLYtasWWnbD8d148Wt6JWk07j2mWc4Fo3SSZ/b8hygFRSwJovTOPX7f3Hy5LRuyWzf3+v5S4rO+vnzLFRVloZCVKgqnxk3zs3WPH8+q+g8e/Zs9r7xBvVScif9M423AV1CMDvRly+mqqoKNI1xisIVlsUtQjBTCI5IyTYpOaGqCF1Pmw06efJkyhUFHIeDwOmUc9+Jm/FarihMnjw57b690tbWRoHjcDNwjRCoAFKSLwTFwFIpOek4A+ZyfuxjHyMWjfZzuX/sYx/L6nL3Gs/glXQTBhe41AeYMJBS8uCDD1K/eTNlXV3cBkx0HO7o7GR7Zyc/37gR27b53ve+l/ZvdHd3owO7cYt4pvIC7moJNbFdOubPn8+fXHcddcePs6qhgQlAUEriQtAKdI4bx4pFizKKV6ni1/3Nza74VVDgil/NzVnFr+bmZvKlZJkQFwi+AFMUhWXCzbfNVABy+fLlPLNxI+sPHeJfmps5b9vYUqIKwX+ePUs3UFZZOaI1IHRgWoZCcdMTn2fCa0RATU0N+QmH75UXnb8rFYWVisJpy6Kmpibt88zr/r1OVA9HNEquuFTGGj4+Pu8Nvujr4+Pjc4lxKYimXrmU4hmqH3qIZ7/73UEtkx4Ot+rlyuWeETeaC6M0NDRQqusssW1syyKSkmtpWxaLVZVzuk5DQ0Pa9sN13eTqvpFNeCsfhPBWV1eHHQ4jgUdOnwbL6i0G9aymkaeq2Ikq7iOR7ZkuW3NXMMijs2YNKltz7ty5jMnLo6m7m/8pJbfS5/R+CWgSgjF5ecydOzft99+/fz+a4zBDCL4RClFu2yAlHxaCG1WVL9o2cdtOm21aWVnJq3l5fKK7m0mOwwtCEMUVe2+XkjNC8GxeXtpoiOHg5MmTBIXgKimRUmInP5ASCXwACArByZMn07b36nKH3E54pJswuKAY1wATBnv37mXLc88xpbOTJ4C5msZ+IfgbVeVmy+IfOjt58dln+cxnPpM2FzYQCNAG/AG4gv5FHP+A6/wdn8UtaZomLfE4LVISgd5M5jBAPI5pmhnbehG/ysvLOSgE5Y6DIWVvpiuAISXlUqJnyLIGd7Ik7jiELYvzQBmJTF0pabEs4rgZ05kKqXl1Ci9cuJCG3bvZZ1ncZtsXFLFzFIW9joOpaSxcuDBt++EoXKxLyVUXFX5McpWqott2xmdmrgsn5zoaxSvvh7GGj4/P4PBFXx8fH58RwGshsNHqdsw16ZZJVygK98KglkmPZuEu11zuGXG9A/BYjOt1nY6ODkzTpKm5mcLCQg5cwqJ3JBKhKC+PeaqKnXD1pjqWrgoEKMpSDOn9cN14Ed7a2to4HQ4Ttywm2jarVZVKVeWQ41Abj3NWVTmXpYq71/OXFI1XFRVRYts0NTf39r2SwkJuLypiYxbReMWKFfxk0yZaDx8mLAQ/Soi2CIGlqhhSUjF9etp4huT+lWiUu8rLWajrnDt3rneJ/MLSUv7CNNkYjabd/4oVK/jppk3sPHSIak1joWXRISWFQjBG19nlOBROm5Zx30m8PHMt3OxegesqTeZZ27jZvg1XktsAACAASURBVFaWtsO1OiRXz3yvxbieeuoplGjUdUoHAiiOg4Ibz3BNIMBSw+CH0WjGXNiysjJaTp5kPPAf9GU63wyswI38OJ3YLh179+7lpRdfpMg0mSUEt6Tk6m6TkgbTZMsLL/C5z30uYxHQoYpflZWVvBoKcTQW41g87haBS8S6tNs2RxQFJUOWdfLYG48epRCYjSt4z8YVupOC9/EjR9i7d29a4TXpFP724cPUtLaip4i2Pz53jjbHYcKcORmfuevWreMnGzeyLRxmcTzObPqiTf4A/BKw8/NZt25d2vbDUbj4tBC8Y1lMF4I6y+rNFF6uabxjWZiKkvGZmW7/022bDS0t70nh5NT9f/PsWVYVFbE44RL/5tmzdE2ceMlHJPhjDR+fywNf9PXx8fEZZvxCYLkj3QB8l6ryubKyQQ3AL3e3qhcu94y45cuX85ONG9l8+DBVra2UJ12zLS0caGvjGdvGyTIAzyWpxZCm5+f3K4a0fYBiSO+X62aoA2DDMIhbFsWWxcaUbM+bVZVVqsqd8TinyVzF3ev5C4fDyHicknic4+fOgWX19r1IOMz4QAAZCmUUjefPn8/1N97I7p4elOZmJo0Zc0Em8cTychbddFPGazd1/82G0et0tkyT5qamrPufP38+H77+empPnuThzk5K6XNq/sA00fLzWfORjwyYKTvUZ+6UKVP4rZT8HPgkuMWYEsJZs5T8AmiXkilTpqRtP1wud68TxUPF6/G//fbb6LbNBwBpGK5TWkpsy5XKqwA9Sy5sNBqlELgRN9Kjmb48bRO4AVeQj0ajads/9dRTxKNRqoBNgQCTUoTPTykKdxsG+7OIzkmGcu0nJyxePnSI6ZrGAcuiw7IoFIJ5msYrA0xYPPHEExCPcyWwCZiU6Hu3CMEaKbkL+H08zhNPPMGPfvSjfu2rqqqwFQVLSkLx+IWF0EwTS9NwVDWjU3j+/PmMnzSJY+3t/IPjsAS4EjiKW8TwuKIwafLkjNee14iA6upq7nvlFf7FtvmJYdDb+6Rks2HQAvSoasYihun2X+04biHO96Bwsh+R4OPjM1rwRV8fHx+fYcQvBJZbvA5gLwW3aq4G/1653AdAVVVVWIrCGSl5JBZjpaLwAeD5xAC8UdOYmGUAnktSiyGtLipiSspy5FOGMehiSJeryxsgH1e4Kruof5cJ0StcZSJ5/n527Bhzg8F+y4RrIxGYMSPj+SsuLqa9u5sDsRh/6jgUqSpNwHigPR7nXcOg3bYpLi5O2/7ia/dMezuYpnvtFhWxaIBrN93+k/Egg9k/QF7iXC3FzRI9DmwHWrKcN/D+zC0tLcVUFI45Dn8JrAbmCsFBoBbXMWopCqWlpWn3Pxwu91xOFCePf05BAd09Pf0mfCoHOH4pJYaUHJfSdUoLgcAdYNpScgy3MKDMkBsbDAYJAjNwhd4W+pzWDq4IGSRzIb9kMbJbgbIU0RkhKMMtENeYRXT2QuqExUOdnRRJiQZYUtJumgQHmLB44403KMQtXjgtmWmb6KPThOBWx+E4mYvYZYpVqVRVrg0EssaqJNurjoPqODTjOq0d3AKCYwDVcVCytAdvEQG33347n1IU9MT+VgLzgAO4RRwtwFQUbr/99ox/4+L9F4wfzx2f/ex7VjjZj0jw8fEZDfiir4+Pj88w4hcCyy1eB+C5dquOdpf45TwASg6gNSGIBYM87ziUAM+rKqauow1iAJ0rvPb7XF83w8VQJ1wCgQB5us40SLvMe7qmkZelinuyGFVtYyN3Hj3KBCHcbE9gvZRo48axJksxqlmzZnHONNlhWVSHQkxUFA4IwURd57yq8nIsxjnTzFiID7xdu+n2D1CoqgPuf9++ffx2925mSMmGKVMItrdjWxYf0zT+oqiIv4lE+M3rr49YEbxgMEhhIEDcMNjrODRJ2XvuWwEUhYJgMKPomC7WJVU0HSjWJSla79661XVZ67rbd2Ixmtra2H3+/IhOFJeUlCA1jTebmphq2xfkUUfCYd5UFGRRUcbjTzqlXwLuAa5IHKMuBE0JB3U2p3RhYSHncM/1ZKAdN1ZDBYqAs7iO38LCwrTtpZSoUjJVSuLA+WR7KRmLmxOskll09oppmohYjNlSsoS+CYsdUnIyFsuaJ2xZFnqiTTqm4w7ULSt9wEhqrMqfXbRCY3phIX/R2ZkxVgVg69atRE+cYKoQRKVkDK7g6+AK7/lA+MQJtm7dOiLRJC+88AK6lMwAvgpMSux3FvAnwKPAYSl54YUXshYmTd3/rl27uOeeewa1/+GaqPYjEnx8fC51fNHXx8fHZxjxC4HlFq/LpHPpVn2/uMQv1wFQXV0dajTK5ydO5Ib8fOqiUQo0jTvKylheUMDOAQbguSTZ7/8R2LltG//a0oIIh5GaRqC8nBtvuSVrv79UXN5eXPJeJlzGjx9PfnExZzo6sG27XybyGVUlfxBV3PNwizktlfKPcrs2NDQQ1HXClkW1YbBKVZkuJRtMk+dtm7CqEsxSiC/JUK/d1P3fZxispK8Y1xbIuv+6ujpkOMwNUqImCugloyFU0+QGRWHLIIrgrSoqIu/8eQ43NvYKX6WlpQPmGY8fP54p48eT397OOcsiapp0SIkmBOW6Tqmm0VlUlPG3SxfrkhRNBxPrsm/fPl7buZPWkycpFoKT8ThCSmQiTzly8iS/euWVEZsoXrZsGf/8xBP84vx5bsAtxJZ0aR+MxfgF0BQKsWzZsrTt+zmlE313g5SDckpPmzaN373+Oi8Ba4FpKZ81ghuvkdguHVOnTuWQlOwFFuKKhknagd8DcSmZOnXq4E7IH8HevXupe/FFppkm3xaCOYrSm4m7zHH4vGmy9YUX2JshT/iKK66g4eRJ9kPaQnD7cScfZl1xRdr9Jye55xYUkDdmDHljxlzw+TzTzDrJffDgQdq6u9GlpAJYLUTvdVsrJaeBtu5uDh48+MefnEFQU1NDgWWxSlH4sKZxzrJ6Bf8PaxqrLIt/syxqamqyir5eGI6J6tG6OsvHx+fywRd9fXx8fIaR90NBo9HMcCwzz5VbNdWx9v3ycsZ1d2NHo8zXNJaVl3N/c7PvEr+ESR2AL8jLY0FeHrt0nXsSUQnNlnXJX/tSShwp6cZdoqwBmpSDcsnl2uXtRbT1OuGSvO/sika5e8oU99pNCI9deXnsam5GZKninup2/f7MmRe0/3ReHvc3N2d1u0YiESry8pimqpwyDJ62LKrBzbYMBvlAIEBjMJixEJ9XIpEIk8eMocwwOGOa/DCx1F8CthDM0DRa8vLS7r+trY3OSITJpolq2/2iISarKp0DFMFzYjFCHR00miZKYt8G0NjZyRhdxykszHjdJX87paODf546tV+0xjeam1Gz/HbpYl1Sc1UHinXZunUrp48fJ9+yKJGS2+gr5vWibXNeCE4fPz6g29ILFnAS+JIQbrwFuPEWQnBSSjcyIQPpnNIPAN+VclBO6cmTJ4OqcsS2uRf4OH1L/H8BHAFQVXe7NJSUlNAOvAwsSxx7MhP4IPAKrvg7EnniqUXsrguFLhBtS6VkaSyWtYjdAw88wL1vvsk222aplBceu5T8EoiqKg888EDa/Xud5G5oaMCWklJgoxBunjVuEb1VwCek5LSUA04WDZVwOIwuJVepKiWaRol2oSxxlZTotj3gMzNVdJ0yZQrr169/zwonj/bVWT4+PpcHvujr4+PjM4y8XwoajVa8VnNOkgu3aqrjzTx1ikjKMls0bUDHm8/wMFTXTu8y754eyjWNumiUKabJ+uZmlhcUcKCn55K99pOi55v19UxsaeGvi4qoDIVc0fPsWd6sr+cRRRnQZZ4rl7dX0dbrhEvqfef+5mY33iJRxf355uYB7zupK0RmFxTARc+OVbFY1hUiJSUlqMEgNwUCmV3mQoxY3ysuLqazp4cVts2fAb9WFLqEYJyUfFhK3rAsftrdnTbT1zAMuk2TRstiRopwVqiqFGsaT8didJO5CF5xcTEt7e0cNU0+ghsJEBKCmJS0S8kRw6ClvT1jnnDqb/fNs2dZVVTE4sRv982zZ+maODHrb5ca69IdCPCcbfe6vK1AAE3KrLEuBw8epKe7m9lSUoOb5SpwBcyVUnKvlOwdQbdlfX09FaEQBWPH0mXbPH2RS32OqhINhaivr0/rVk3nlLaA84oyKKd0SUkJjpR0APuA0yQK+QHhxH9VKTP23Wg0iiMEp6Tk/wC3AXOAw8CLwClACpGxEJwXkkXs5ivKBYIvQEAIFihK1iJ2a9as4Stz53LswAEedByWJqIOjuE6/I8rCjPnzWPNmjVp23ud5I7FYuQDN+GuMEilDDej/Ghiu5GgpKSE00Lwrm2zStf7ff6ubWMOcN+6WHStfughnv3ud98T0fX9sjrLx8fn/Y8v+vr4+PgMI35Bo9zitZpzLvHqePPxjhfXzvLly3lm40a+ffgwNa2t6I5DtWXxbEsLPz53jjbHYUKWZd65ZLRnkXs9fq8TLl7jLbyuELmgEF9xMQ+Xl/e6zE8ZBi90dAzquTPUCY9kpu/Lts1fhUKsTBalAo46Dt8YIFO4E9gJfEbKXrchQIuU7Ep8ngld12mzLF4B/hJACM5LiSoEUkp2Am2WhZ5GVHI39xZtUldXh9Lezl8FAiwwDH7lOHRISaEQfERR2KvrvJRFsG9oaCBfSpYBM4TAJpE/KwQzhOAWKTk2wm5L1bL4Qnk5k3Sdumi01+m8vKCAJtPki11df5RTeryu87lJkwbllNZ1HeE4LAQ+BdThir0lwHJgI7DfcTL+fmfPnqUUqAAiie2T2MAU3Jzas2fPZj0PQ+37JtCY4fPjic8zoSgKr7zyCkuXLuXwwYOcMU03wxfo0nVmzJ3L9u3bUVKup1S8ZqmPHTuWgBBMTfSxIvqcxu1ScgWueD1Soml1dTXVO3eyJR7nLsfhyovuG1sch85gkOrq6rTt04muFYrCvfCeiK6j/bnp4+Nz+eCLvj4+Pj7DyPuloNFoxks151zi1fHm4w2vrp2qqipsRcGSklA8zkpFYRKwKrHM29I0nCzLvHPJaM8i93r8vRMuhgGOgy6EW9BISsx4nMmKMuCEi5d4i3Qu8VThbSCXeOpz554jR1ii63wgHudrDQ3sME3OT5o04HPHy4RHMtP3nGFwayyGFAIHV2wTUhITImOmbyAQIKhpRIBPJfKI5yoKBx2H522biKYRzFIEb/v27ShScgL4NLAk6ZaUkh3ACUCRku3bt/Pggw9m/P5DjTZpa2ujMxymPBZjnpRcA24hOCmJmiYtlkWnlBn7TiwWQ8UtYnVeSnqlTSmJ4RY3UxlZtyWBAIfjcW4pLGRBXt4Fn+9qaRlU33u9q4u/PXUKCXzWsvhhWxtPA8FJk7g+S9974YUXKMF16P5/wOegNxpEAh3AmcR2Dz30UL/25eXl7JeSdbjC72+ALmAc8Ke4zuFvSUl5ImYnHUPt+wsXLmTP7t28aFnc7ThMSREtTyVFS01j4cKFGfddVlbGnj17qK2tpaampve+UV1dzerVqzMKvuB9sumDH/wgR3bv5phlcb0QtEHvZJcUgqNS4qgqH/zgBzMegxdWr17NV+fMofHAAe66OBrFcWjUNKZXVrJ69eq07dOJrrtUlc+Vlb0noutof276+PhcPviir4+Pj88wcqkUNLrcGWo151zjxfHm4w2vrp39+/ejOQ4zhOAboRDlts0JYJWqcm0gwBdtm3iWZd65ZLRnkXs9fsMw6DYMjlgW1wmBKWWf+AE0WNaITrikc4kn9z8Yl7gQgscee4ylr77K27bNkXich22b/9vVRaemMX3sWB599NGMzx2vEx6RSISyUIiT3d0YUlKcEC9NXPdlQAimhkJpM33Hjx9PRUkJBR0ddJgmT6XECwhdp1TXCWYpghcOh1FwM3wbcEXCQOL/tya2URLbZfvuQ402MQyDrnick1IyBTdaIilaFkjJCSnpiscz9p28vDxM3Azf03Ch2xI3psBMbDcSeF2dJITg7//+79m8eTPn43GKE+J5eyxGRAjGRqP83d/9Xca+d+LECXTcHN/kFkmZXQBX4cY9nDhxIm17wzAwcc/dp4AV9InGMeBbuOcv0/n30vfXrVvHjzdt4mg4zCcNg9UpExa1ts1RIFhQwLp169LuO/UczpkzhxtuuKFX9J0zZ86g3hO9TDatW7eOn27axCvhMDcDUxXFnewCTjoOO4XAKSwc8PiHiqIo7Nixg6VLl3Lw0CFOWxZ6ItKhMxhkemVlVqdzrkXX0f7c9PHxuXzwRV8fHx+fYSbXBY18cstQl4l6dbz5eMPrALKurg4lGuWu8nL+LD+fjo4OTmsaxWVlTC8s5C86O9kYjY6462co/W+0Z5F7PX4pJWHH4WVguZTMFcLNhcUtqPQKEHacrK5PL07ZdC7x1GJgA7nEpZR87WtfQ+vqYo6qMikUYqyq8qFx42gyTZyuLr7+9a8PKtN4KBMeRUVFHOnoIN9xmAvcSl8xsJeAY47D0Y4OioqK+rVdvnw5P9m4kfjZs/y1onBASjceAZgnJTWxGGLatIyiYyAQwAEqga8CbwlBWEpKhOBDiZzXvYnt0uH1u7e2ttLhOOwE/hdwRcr5bUpM1nU4Dq2trf3aAkydOpXf4BYcu5k+wROgCXcSsCOx3UjgdXWS4zjcdtttaB0dLJCSW4VgCvC/heAlKWns6OD2229nz549acU7TdOIAYdwxc/Ua0wIwQEpMYGQln7I2tjY2DtZ+mncOIckzdA7WdrY2Ji2vZfff8GCBaxeu5baZ55hb2cnTY5DwHF6Jxy0ggLW3HFH1vv9cBQCG2qW+oIFC1i5di31mzfzj11dfS55YIcQtIwbx20DHL9XysrKeOutt/jOd77D97//fTo7O8nPz+fv7r+fv/3bv0VV1Yxtcy26jvbnpo+Pz+WDL/r6+Pj4jAC5Kmjkk1u8DOBSHW+daQrqTFDVrI43H294HUAm288tKCBvzBjyxozhkK4zKbGseJ5pjrjrZ6j9L9XttywUcguZWRaqptGVlzfoLPKhTnh4xatbsaOjA0tKTgFfAlbTJ1rW4haDsqWko6MjbXuvTtmkS3w6UB0IcMCy+LllUSgEfxUIUOM4GFlc4knhqqC1lY0zZ7rLnINBtsyaxSnDGFSmsZcJj0AgAJbFdODHwMwUce8ux+EuYJ9lpRVeq6qqsBSFM8B/GgYrFYWPaBrv2jb/aRg0ahoTswje06dPp+H117kRuLhUWzFwA66INX369LTtvX73U6dOoeLm0N4L3O44VOKKmC8k/l1NbJeO0tJSVEWhzXH4CrAE+oQ34BygKgqlpaVp23vF6+qk2tpaGg8fZq5lsTkU4kpFYZei8OiYMdztONwVi3Hw0CFqa2tZu3Ztv/bXXnsttceO8SJwp5RcmfLZESl5Cdctvvraa9Pu3zCM3vN/F1BOn1O6GTfqQSWz0zf5+68qKqLEtmlqbu6995UUFnJ7UREbM/z+QgiefPJJdF3n5fp6oq2tdFgWmqZRPmECi5ct4/HHHx8xh71XUo9/57ZtPNfSgrAsN8+6rIxbb7kl6/EPB6nPrPyeHvIdB3p62PzDH3L8+PGs70y5Fl39Gh4+Pj6jBV/09fHx8fHxGQa8DuCSAwjR0cG3Kip4q6enN9dzMAVxfFyGKjx6HUDmegDqpf/Nnz+fP7nuOuobG91MWC4UnlrGjWP5okUjlgnrFa9uxbNnz1IqBNOkpEsIt/BjspCbEEyXEiFExmJQw1JIrr2dQCjEv5kmMhkRIAS7hGBcKER8AJe5F+HS64THjh07KMF1+FYAppS9S+wrgD/HXX6/Y8eOfrm6+/fvR3UcNCGIBYM87zg8LyWoKqauozkOShbBe/LkyQRUld22zUu4ObzJPOZNwHggoKpMnjw57bF7/e5CCMYJQYmURMHtOymUAFEhMt57gsEgEwMBpsZitAI/oy+ewAKmAUogQDAYTNt+OPCyOqmmpoZ8y2KlojANMEwTKSWGaTJNVVmpKJy2LGpqatKKvg899BA//clPOGrb3AOsxI10eBfYAhwFLFVNm+cL7mRpnhC0S0kTrtCbjBbpBMYAeUJkjQeR8Tgl8TjHz52DlCKOkXCY8YEAMhTK+PuPHTuWDRs2DOncXQqFwLwcv1eG650pV6LrcNXwyNVkqY+Pz+WDL/r6+Pj4+PgMA14HcKkDiG+ePcuqoiIWFxRwMBbjm2fP0jVxol8EcAC8CI9eB5C5HoAOh4DQLYSbiypEXy6qlGgDDDwvBceaF7dieXk5BxWFasfhg4EAOxynNyJgiaKwJx7nG4qSsRhUr1uwsJCwZfGjcPiCQmy3FxZmdAuCWwzsdDhMqWUx0bZZrapUKgqHHIda0+Ss43AuSyE5r8Kl1wmLcDhMQAjmJZbnW3CBaH5Voj+l239dXR1qNMrnJ07khvz8fkXsdg4Qi1JSUkJPKMSJ8+eZglsQbDZuRu6LQCMQC4VGbLLm6quv5revvoqD6/Tdius6LcHNl/0xEE1sl2n/ccviw8C1uIXIOoF83EJku4EG2x7xJeJDXZ0UDofRpaQSMOJxZKL4nWWa2JZFpRDoUmbse4qiUFhQQEckwl5cV31StA3jCt+FBQUZc13vu+8+7vnlLymRkgXALfRNWG3D7QcRReG+++5L2764uJj27m4OxGL8qeNQpKqEVJWY49Aej/OuYdBu2xQXX+wj906uM2mT5Gpl2nC+MyVF1+m2zYaWlvekcPJw1PDI5WSpj4/P5YMv+vr4+Pj4+AwDXgdwfhFAb3gVHr26dnI9APXS//bt28dvd+/mKtvmi1demdZl/pvXX884+L5UHGtDdStWVlbyaijEsViMj5gmn04VfkyTo6qKEgpRWVmZtn04HMaOx9kRi/Hvra1ETRMrIZb/8Nw5ZgWD2FncgoZhELcsii2LjcEgUxIC182qyipV5c54nNNkXqLuVbj0OmFRUlLCaSE4JCWrgkFs2+4VfVVV5ZBhYAqRdv+psSgL8vJYcFHBsmbLyipYz5o1C8OymADU6DpTbRuJm4+7UlX5pGly0LKYNWvWiHz3RYsW8d0NG9iLW3RtAm4huWPAl3FjBgwpWbRoUdr2uq7TZtvsAv4n8HEhes9do5R8C2izLHRdT9s+Sa7cgiUlJZySkgNS9hZRS/5PSsm7UmJk+O0B6uvrmZqXx7x4nNOmSZtl9V47kzSNCl2nKy+P+vr6tML57NmzCek6U+NxvoobyxISgpiULAI+D/ToOrNnz067/1mzZnHONNlhWVSHQkxMXHuFqsp5VeXlWIxzppmx/5w/f56HH36YXb/8JUZLC8I0kbrOxpoabrj5ZtavX59RtMt1Jm2uGYl3pmrHcd3279E7k5fnTq4nS318fC4ffNHXx8fHx8dnGBiOAZxfBHDoeBUevYruyfb/COzcto1/bWnhAdPkX6NRAuXl3HjLLSM6APXS/5KD7zXFxSwtLGRpYeEFnx+IxwcsYjeaHWsrVqxwq9gfPsziQMAVLRN52s2BADttm8Jp01ixYkXa9sXFxZw6f55j3d0oUvYKf4aUNMfjnDEM9AHcgvnAjUDZRf2jTAhuwHWsZsKrcOl1wqO6uprqnTvZEo+z2nEoAmzcLNV2x2GL49AZDFJdXd2vbVKwPhiLcb2u09HR0ZupWlhYyIEBBOuGhgZKdZ0lto1j23SoKiFFIeY4OLbNYlXlnK7T0NAwIt/9tddeQ+DGCMwAltLnNN2e+K+Z2O4Tn/hEv/bbt29HBdqA+4FVwFwhOAg8n/h3NbHdxdEYSXLpFly8eDE76+t5CbgDmIkr+GrAEeDnQJuULF68OG37cDiMalk8Onkyk3S9n9O7yTT5YldXxufmtm3bmDV+PEtbWymyLFqkREiJBIqEYImmYZeUsG3bNhYuXNivfUNDA0FdJ2xZVKcpoBpWVYIZ+o+UkgcffJC6zZsp6+zkz3HjOBp7eng5GuWls2exbZvvfe97ae/7uY4EyjUj8c5UMH48d3z2s3/UO5PXCZOhPncuhclSHx+fywNf9PXx8fHx8RkGhmsA5xcBHBrDITwOh+gupcSRkm5c4asbN2c0tSr9SOCl/w1XEbvR6libP38+i268kTdiMb7S1MSSYJArheColOwwTcyKCq6/6aaMwt/MmTPp6OmhJLHMfa0QvcW8npOSQ1ISicWYOXNm2vaBQIA8XWcacCwed5eYJ4TLdttmuqaRp+tpC6Elj9+Ly9zrhMfq1av58qxZHHn3XT5lGP2Ez+NCcMXs2axevbpf2+XLl/OTjRvZfPgwVa2tlKe4hA+0tfGMbePMmZNRsI5EIhTl5TFPVbENg7aLCmBeFQhQFAoRiURG5Lvv3r2bIDAL+Aau01cC1wCLgS8C7yS2y3T844G5isJZKfvlSc8VAkvKjMefa7fgiRMnMHGzd+/FzeT9APBt+jJ5zcR26Ujetw7H49xSWNjP6b2rpWXAaBHFtvnotGl09fTw4rlztNs2RarKbaWlfGzMGLZnEY0jkQgVeXlMU1VOGUa/AqofCARoDAbTnv+9e/fy4rPPUhGN8jVgCn15zDcAj0ajvPDTn/KZz3wmrUt5uApojlZG4p1p165d3HPPPYM+hlxOmFwqk6U+Pj7vf3zR18fHx8fHZxjIdabr5c5wCY9DFd2T4sub9fVMbGnhr4uKmKbrPFxQQO3Zs7xZX88jijJi4ouX/jfai9h55WLh78X2djBNV/grKhpQ+HvttdcIAFcCNbhuP4Hr3F0O/CWwV0pee+017rjjjn7tx48fT35xMWc6OjBN0400SAhPqq5zRtPILyrKWIxqOJY5e5nwEEJwzTXX8Owf/kCDYdBBXy5rK+DoOtdcc03av1FVVYWlKJyRkkdiMVYqClepKu/aNltMk0ZNY6KqUlVVlXbfJSUliGCQcDDI9Pz8fk7h7Z2diMR2I/Hdw+EwBbjFSe4dXQAAIABJREFU6v4H0EWfy/kK4OPASdLnGSeP/7SicK3jsFTX2WJZRIBiIVipaWw3TX6vKBmPP9duwb179zIBt78fxC3Y9zDwb7jZxHm4QvjevXvTtk/et3527Bhzg8F+0TK1kQjMmJE1WsTWNL7V3Mx52wbHcT9wHHaFw+SpKnZhYdZ7lxoMclMgkDlTOkM8xVNPPQXt7b2FL4uEIIQb6aFLyWLg6fZ2nnrqKb7zne/0az8cBTRHM7l+Z8r1hMlonyz18fEZPfiir4+Pj4+PzzDgV3LOLbkWHtOJL7tUlc+Vlb0n4ouX/nepFLHLZd/3Ivz9/ve/pwhYKQQVcEEhswohuBU4kdguHUm3a31LC9cLQRl9jsGzUlJvGMiioqznbziWOXtZpvz73/yGDwUCPFhezpvt7UQsi2JN48+KingyHObtX/86bd/fv38/quOgCUEsGOR5x+F5KUFVMXUdzXFQbJv9+/enPa5k33v++HHXMZdSbO+UYfDCIPveUL97SUkJZ48dYyKu6LkTXNEWV/QvxxWAM913ktEYL8bjXGsY3JPM9AWaDIMXgU5NSxuNAZeGW3CMovBNKdF1nRrLQgfmKwrVmoZpmnwhS99LCp+1jY3cefQoE0RfEcn1UqKNG8eaLMLnsmXLePKJJzh7/jyzgduFYA5uvvILlsVhwA4GWbZsWdr2F/Sf4mIevrj/dHRk7D+vvfYamuMwG5ghBIHE9yzE/f3nSInmOLz22mtZz99QC2gmGa3vDMP1zjRUcj1h4jXaxsfHx2ew+KKvj49PRkbri6SPTy7wKznnlly7hnItvnjpfyNRxO6PHbx7KYg0XHiJVtGBGYpCQNf7FTK70jTRs8R7pLpdv2CaF7pdDWNAt2u64/9jlzl7ITUT+tYJE7h1woQLPj8mZca+X1dXhxqN8vmJEzM7LaPRjNdNrifbKisrOfG73/F/cZ2tkj7B/gfAOCCe2C4dq1at4jPjxnEsHucR4FYpuQp4V0pewnV96uPGsWrVqrTtc+0WXLhwIQ27d/OOZfF/VJW1msYuReEzoRCGlHzFNDFVNW2ebip5QBmwVEqmA8dxo0FaBnEMqpRUSMmXgdlSEgSuBhbiFnI7leXaS/af3efPs+rIESbpem+0SpNp4pSXsyhD/wmHw9hAM/QKvkkCQnBGSmwyu7y9FtCE0f3OkC4HX4TDSE17T3Lwc/3M9hpt4+Pj4zNYfNHXx8cnLaP5RdLHJ1f4lZxzR65dQ7kWX2Do/W+4itgNtX2yIFL95s2UdXVxG7jCTyzG9s5Ofr5xY9aCSLkmKXztsyxWCUFA13s/M6Rkr+NgalpG4cur2zXXJPv+nIICunt6+jnWKrP0/WTbuQUFLMjL65fp2mxZWa+bXE+2jR8/ngjg0FfIbTp9ouUxoCOxXTreeecdKsrKaIlEiErJc1L2isZxIdCFoKysjHfeeSftb5/rFQ7r1q3jp5s28ctwmKWxGHM1DVtKzpomBy2L7YBTUMC6devStk8KnzOk5PszZ16Qa/vpvDzuH0D4rKurIy8e5yYhKJKSdvpE9yLgRiH4WTxOXV1d2lxdIQSPPfYYS199leO2TVM8ji4lphB0ahrTx43j0UcfzViI7eCxY9QBn3QcJiVd2kLQJCXbgCgwOcO591pA8/3yzuA4DrF4nPZ4HMeyUGybongcJxnVMULk+pntNdrGx8fHZ7D4oq+Pj08/3i8vkj6XL6murSlTprB+/fr3zKXuV3LODcMh/nhhuMSXXFUS91rEzkv7vXv3suW555jS2ckTwFxN63Xb3WxZ/ENnJy8++2zGgki5JlX4uqmnhylC9ApPp6RkuxBZhS+vbtdcU1JSgtQ03mxqYopp4lgWQkqkEITPneNNTUMWFaXt+8Nx3eRysq2jowMVV+j9NlAJvbmuS4F/APYntktHXV0delcXD0+aRCnwX+fOEbFtSlSV+0pLaQV+1NWV8bfP9QqHBQsWsHLtWuo3b+YfurpYYtt8SEr+2bbZIQQt48Zx2x13ZOy3qW7L2QUFcFEfWBWLZRU+Dx06hBOPMweYGQxy3nGwpUQVgrGKQqVh4MTjHDp0KO3+pZR87WtfQ+vqYpYQjNd1glISF4I2gK4uvv71r6f9/RctWsTBt97itJT8JbBSSjdaQkq24OYbIwSLFi1Ku2+vouNof2e4eLLvThITJobB9lOn+MWmTTiOM2KTfbmeMBntk30+Pj6jB1/09fHx6cdof5H0uby52LVV/dBDPPvd717yLvVcLzV8P+BVuPTCcIgvuV5h4SXewEv7p556CiUa5Wbg2lCoLxtTVSnWNJbGYvwwGs1YECnXLFiwgKUf/zg/37SJz0vJYil7CzK9DBwTglv//M8znhevbtdcs2zZMr7z7W/z864uPgrMgd5s0sO2zc/jcc5kyFUdLtEyV5Nte/fupQi4BbeQW9LjPSbx/28GTpG5kFk4HMaOx9kZj3PaMMBxUIGo4/CdcJiKQAA7GMz42+d6hYMQgieffBJd19m5bRvPtbRQoSg8l59PoKyMW2+5hccffzzjvdeLSxygubkZU0qahaBAVSlQ1Qs/F8L9vLk5bft9+/bx2s6dtJ48yXhFIew4vW5dS1FoO3mSX73yStrff926dfzXv/875w2Dk8C/0+cytoHzgBIIZJzs8So6jvZ3hlxP9uV6wmS0T/aBHwPo4zNa8EVfHx+ffoz2F0mfy5d0rq0KReFeuORd6rleavh+watwOVTSiS/TbZsNLS2DEl8u5xUWb7/9NrptM19R0mZjLlAUdNvm7bffztERZkdKye9+9zt6pHQLMtEnerbiRjz87ne/Q0qZcZn4cLvE38sVDlJKot3dnAS+BKwC5uIWNnseOAl0dncj02Sr5lq09Pq+09raSgD4AG4ubeqCdD3x74HEdukoLi7mdHc3XT09TJGS1apKpapyyHGojcd51zDosG2Ki4vTts/1CgdwJ9s2bNjQ2/eKysqofuSRQfW9VJf4VNsGy+oVXSPhMG8qSkaXOEB5eTm7haDecbjXcZiiKL2fnXIc6qWkU1EoTynQlsrWrVs53dhIoeNQYtsXnn/TpFsITjc2snXr1n6/vxCC4NixdBoGMSCY8lkcMIFxeXkZv79X0XG0vzPkerIv1/ee0T7Zl+tJah8fn8Hji74+Pj79GO0vkj6XL+lcW7tUlc+VlV3yLvVcLzX08UY68aXacXgaBiW+XO4rLEygMcO5OZ74/FKltraWkw0NVEnJlwMB9klJWEpKhGC+EHzZMDj0hz9QW1vL2rVr+7UfCZf4e7nC4Qc/+AGFlkUFcF4IfgS9wp0EpkrJacviBz/4QT/xJteipdf3HSEEFtCI20c1+tyeZuLfLUDNcPyzZs0ibpqU2DY1oRBXJkTLm1WVj6sqd8VitJgms2bNyvgdcrnCIclQiwguW7aMf37iCX5x/jw3kHB7qioxx+FgLMYvgKZQKK1LHNwCecFQiOaeHj5lGKxSVeYqCgcdh+dtm2ZFIRgKZSykd+jQIeKxGOWOw8ZgsFc0vllVWaWq3BWP0xKLpY2HqKurQxgGRUIwVcp+ec4nhcAyjIx5wl5Fx+Q7w8FYjOt1vZ9L+sAl/s6Q68m+4br3DNXteim88w312C/nSWofn9GIL/r6+Pj041J4EfHxGQqj2aWe66WGPt65WHwpGD+eOz772UENooar7+ZyueVQ971w4UL27N7Ni5bF3Wncelsch84shdByTU1NDfmWxW2KwgpNY8VFn++xLP7NsqipqUkr+noVf3K9wuHtt98m6Dg8qChcFQhQZ9u9ovdyVeVdw+ARx8ko3gyHaOk4DrW1tdTU1PS2r66uZvXq1Sgp/elivL7vlJaWcvjUKV4C1gJTUj47Bfwc1/k9p7Q0bfuGhgZKdZ0lto1pGJxV1d4l7qZts1hVOafrNDQ0ZP3+uVrhMBxYuG7wLwnBavpc4rVCcFJK7CxtV6xYwU82baL18GHOCcFTtg227cYzaBo9UlIxbRorVlx8Vbo0NzeTLyXLhLjgvgMwRVFYJgTHMsRDHDp0CCMeZy7wX8Eg41LyhD+tKNxnGOzNkiecFB3/Edi5bRv/2tKCCIeRmkagvJwbb7klq+i4fPlyfrJxI5sPH6aqtZVy2+6dbDnQ1sYzto0zZ86A7wy5fGbkerLP673Hi9s11+98Xo79cp+k9vEZbfiir4+PTz9y/SLi4zNURrNLPddLDX2Gh6E63oaj7+ZyuaWXfa9bt44fb9rE0XCYTxoGq1PcerW2zVEgmKUQWq4Jh8PoUnKVqtLtOHTYdq/4U6iqXKWq6Lad1S3qxXGWHICPO3uWL5SX81ZPD52OQ7fj8IWJE/lGc/OID8BN4ISi8BeKwoKLxLO6RK5qNryIli0tLSxZsoTGw4fJtyx0KTktBNU7d/LVOXPYsWMHZWVladsm33d+duwYc4NB3urp6c3V/NCYMdRGIjBjRsb3nXnz5rHv7bc5CvwVcBtuMbdDwIvAUdyl/vPmzUvbPhKJUJSXxzxVxTYM2iyrV7QkGOSqQICiUIhIJPJHn5fRQH19PRWhEAVjx9Jl2zx90fefo6pEQyHq6+szumWvuf566k6cQHZ1UQS9hdhaHQd13Dj+7CMfyfjcLC8v56AQlDsOhpQXOE4NKSmXEj1DPESqYDxbVeGiPOFsgnEqUkocKekGLCnRAE3KtHEoqVRVVWEpCmek5JFYjJWKwlWqyru2zRbTpFHTmKiqVFVVZfwbuXxmXCqTfUO993h1u+bync/rsY9mg4WPz+WIL/r6+Pj0wxeffEYro9mlnutlzj65xWvfzeVyS6/7XrBgAavXrqX2mWfY29lJk+MQcJzeTFytoIA1d9xxyQ4eS0pKOC0Ev7MsKi3L/cdkLqll8VvAVJSs9x0vjrO6ujrscBgJPHL6NFgW1ZbFsy0tPKtp5Kkqdjg8YgPwXIo3juOwZMkSWg4cYK5lXSh8xeM0HjjA0qVL2bNnT1rH7/z58/mT666jtrGRO48eZYIQvXnM66VEGzeONYsWZXzfqaioQFMUOhyHPbjuRB1XBI8k/qurKhUVFWnbl5SUIIJB2gIBOgMBtpw7R8SyKNY0VpaWcs4wEEJcks+s4SAcDqNaFo+Ul1PsOP2+f0RReLSra8CJ2h5FoVMIzJTfr1VKtCwub3DjIV4NhTgai3EsHqcoxWndbtscURSUDPEQScG4zLZ5xjT5YYrD/V5Vpcxx0DUtY55w6n1zbHMzs3SdUDBIzHFoOnOGN+rqeERRMt439+/fj+o4aEIQCwZ53nF4XkpQVUxdR3McFNtm//79aa/7XC/RH+2TfV7drrl850s99u+XlzOuuxs7GmW+prGsvJz7B5goHM0GCx+fyxFf9PXx8emHLz75jFZGu0v9Ushm9MkNXvtuLpdbDsfg98knn0TXdV6uryfa2kqHZaFpGuUTJrB42TIef/zxEctW9Mp9993Hvdu3sy2R6zlXCEJCEAMOSskvgXBiu2wM1XHW1tbG6XCYuGUxMVGMqgLceId4nLOqyrlIhLa2tqF9wQHIpXhTW1tL4+HDzLUsNqdk4q7Sde5yHO6KxTh46FDGPOUkeUCZlCyWkhnAMeBloGWA/ZeWljJrwgSOtbQQl5JUP24c0IRgRmkppRniHZYvX84zGzfyxOHDjFcUdMdxJwxMk5+fPk2b4zBhEEv0RyvJQm7/r7mZO2ybe5KF3EwTmpqoH6CQ2759+/jt7t3MsyzurqjghY4OwpbFFE3j7wsL+XE4zG9efz3jvWfFihX8dNMmXjl8mMWBAHZKPERzIMBO26YwQzxEZWUlrwQCfNGyiJkmBbiC/2kpud9xCAFjAoGMecL79u3jtZ07aT15kvGKwhnT7J0sMhWFtpMn+dUrr2Q89rq6OtRolM9PnMgN+fnURaO9LvXlBQXs7OxkYzSacbIn10v0R/tk33C4XXP1zldXV4cMh7lBSsxTp4ikFFBE07hBUdiSZaJwNBssfHwuR3zR18fHJy2++OQzGknnUp9u22xoaRk1LvXRnM3oM3S8rrDI5XLL4Rr8btiwISfZil6ZPXs2Qtc5ads8BqySsjeX9HncvFKh68yePXtE9m8YBnHLotiyeotR7RKCz+k6q1SVO+NxTie2GwlyKd4k85RXKkqv4JvkSkVhpaJwOkue8r59+/j1a68xqaeHr+k6ExK5qNcIwWJV5bGeHv7fr36VUfhatmwZTz7xBAXADCH4mJRcAZwA/lsIjgEtlpWxEFlVVRW2omBJSSge77dE39I0nAGW6I9mvBZyS7rcEYL/OHcOEuJVq2nyH6Y5oMt9/vz5LLrxRt6IxfhKUxNLgkGuFIKjUrLDNDErKrj+ppvS3nf/f/bePTrK6773/uznMjMSuiGBGCwl3BFxgNCc5sSufU5MDDbg5gKGJg5JfFGaN10+fs86r526TuymvsQx9UripE3Pac4hNIbGTUjAxi0SNjHYdQinzbIJuAZxl7loJKGRNLrNzHPZ7x8zI4/EzEjoGXkksz9rZbHima3nmeeyn2d/93d/f6tWreLRv/orppDIIf4M8CHgKO9Ge7Q7TtZ93717Nxeamyl3XSqTkzV1uk6T67LDsugXggvNzezevTu327K0NOPfXxQIQA6XdKGX6Odrsq9Q5MvtWoh3vo6ODno6O7nGstAdJ+FwT953XbEY1+g6PTkmCie7wUKhuNpQoq9CociKEp8Uk41MLvV61+VZUC51xYTGa1GfQi63LPTgt9DLlPfs2cOCqVPxX7pE2Lb5BykRgAQcIZhlGMSmTmXPnj3jlk9ZCiwHqof9vmohuAloHpetJiikeJOep5yJkfKUd+/eTXdzM5+Xkg+kxI/k8v6AbbNcCH6eQ3gD0KWkRkr+kkQht9S5/4SUPEzC+ZmNt956C8N1mSME3w4EBotx1ek61/t8fNNxiOVYov9+wEsht0wu90HhdBQu9+HvDC90dSVcxqYJFRU53xlOnDiBZtvMBX4KzCNx7v8YWEfCaf8fts2JEycy3vdNTU3EolGCrjs4WQNwi66zVte5IxajLRrNWgiusrISxzB4MhSiz3EGBW+EYHs4nBC8y8uzui0nwhJ9r5N9hWQyu13j8Tj9lkWzbTMnEBjMsi7XdaYaBs9Go/STfaJQxQAqFJMLJfoqFAqF4n3FcJd6WVUVG+69d1IMIhSKsRb1KeQAtNCD30IvUw6Hwxiuy1998IN0RKP85NIlOh2HSl3nnmnTqAoEeKSvb9zEE5/PR7FpMgsGc0kdKWm1LLoch9mGQbFp4hvm5ssnhRJvUnnKbzsOa03zss/fdhysHJm4TU1NuNEocx0no/gxLxrFzSG8NTQ0UByLsUIIZklJGQxmyurAzULwy1iMhoaGjIXIGhoa0CIR7ggGua60lO7ubhzbRjcMZpeX8/kRluhPdlKF3EqLizkfj/OYbeNKiSYEFYbBfJ+P3hyF3DK53OFd4XQ0Lvexrmz7yU9+QoXr8ilgFgwRp2eREH8vuC4/+clP2LBhw2Xt0wvB1Q5zqddq2oiF4FIu89a+PhYKwe1pgvevYjGapMTx+7M6jfPVb3uN1ZmsBpPJ7nbtAfYBX5OS2rTz1CYl+5OfZ0PFACoUkwsl+ioUCoXifUf6IGL//v1s3Lix0LukUOQk5VY92NjIjLY2/qyigrpAIOFWbW3lYGNjzqI+hRyAFnrwW+hlyinH3VOtrQnHneuiAxHX5ZlROO68UlVVRenUqVzs7sayLEK2TVxKQq6LbppcNAxKKyqoqqoal+2nKIR4U19fT/2+feyKxbjDdYdEPJxOFZHz+6mvr8/YPhQKYUlJSAhsKemwbRwp0YWgXNcJCZH4PIvw1tTUhBuLsQCY4/ejpTJ5haBK01gYj+PGYllF45TbclFZGcVFRRQXFQ35/EOW9Z4URCpUHnY4HMaJxzkXj9Nh25QkJ7psKWmzbRygNB7P+fvz4XIfy7V7/vx5DCmpA/xCJETf5LnXgUVSYkjJ+fPnM7ZPFYILui5xKQcnHADiUhKUElPTshaCg8RAvhZ4NBkpEwA+AiyVkq8DmbecIB/9dl9fHw8++CD7X3qJeFsbwrKQpsnWzZu56ZZb2LRp07jF6hSayex29fl8+A2DTuBL8Thr03LYdzoOnYaBf4SJQhUDqFBMHpToq1AoFAqFQlFgvLpVCzkALfTgt9DLlL067ryyevVqfr51K41tbdwoBNUklplrQKuUNMbjyIqKCes488K6det4bOFCmo8e5Y5odGgmruvSbBjMrqtj3bp1GdsHg0EOALtcl+ujUYJCDAp3Ry2LXUCPrmcV3tJF44Cuw7CYiZFE40K75OFd4e6VPXuItLdjWxaGafLT//N/+OStt46rcFdRUcGJri5KLYsPAZ8GrgXeBnZJyRnLorWri4qKioztM7ncU/Ec4+1yj8fjWMBxQE8KvaQJXU1SYpHdZVxXV8drgQCno9GM+35K09ACgayF4BobG5kZCHDblClMdxw6bHuwCN30QIDbdJ1dOVzSqX77QF8fa0+dYqZpDm6/xbJwg0FuyNFvSym5//77aXjuOWb09PApSBRBHBjg15EIL7a24jgOf/d3f/e+FAAns9u1qqqKmspKyrq76XEcnk27dvD7ma7r+MvLR5wonKwubYXiakOJvgqFQqFQKBQFxqtbtZAD0EIPfieCcObFceeVxYsXY2saF6XkG5bFpzWNDwvBLinZFY/TbBjMeJ8WA9M0jb1797Jy5UqONTVxwbYxk5EOPX4/s+vqePnll9GGLZ9PsXDhQuKaxhnH4SHg01ImREcp2QWcASxNY+HChRnbB4NBDghBo+typ+sOWaZ/3nVplJKeHG7NQrvkU8Ldjueew+7tZboQiXiKWIxQTw+/2Lp1VMJdulO4traWTZs2jcrx5/P5wLaZDfwMmJc8fmuBz7sudwBHbDuraJvucneGCZ/4/VzUdUpHIV6NhUWLFvHS8ePsAr6QwWX+ItAJfGzRoozt16xZwy+2beOV48e52efDcZzBfQ/5fOxzHMpnzWLNmjUZ24fDYYRtc93Mmcw2zSHRIOXl5VxnWbyYY7JLCMEjjzzCytde46zj0BKLYUqZuHcMg9klJTz88MNZz9/hw4d5Yft2aiMRNgELeTfa5BbgzyMRnv/FL/ja176WUXR+P5APt6vruuzYsYPNmzcPtq+vr2fdunVZ+y2vpPod0d3Nd2pqeGNggLBtU2kYfLSoiG+HQujJ36FQKCY/SvRVKBQKhUKhKDD5cKsWcrllIbddaOHMq+POK2+99Ra662IIQdTvZ6frUgns1HUs08RwXbT3cTGw6upq3nzzzTEJJwsWLMAUAg0YEIKdwM6k0zcOaFJiCMGCBQsytq+rq8MfCBAaGOCL8TifBuqAJmAXENI0/DncmoV2yR8+fJgdv/wlRk8P1wrB7ZpGnaYlXOqOQ1NPD7/avj2ncNfX15copPjqq9DVRf0DD7D9Rz9i+z/+I9d/4hM89dRTWZ3Ce/fupRL4FFADWGlFEGtI5uImv3f//fdf1j517++PRPhCbS0l/f2DwmdvcTH7QyHEKMSrscRbXHfddbzU0MBZy+IO4NOu+65LGTgLCNPkuuuuy9h+yZIl3LB8Ob+NRnm0pYUVfj9zheC0lOy1LKyaGm785CeznvvUZNfxaJRbk/Eg6TQlJ96yTXZJKXn88ccx+/pYpuusDASYk8wRftmy6Ovr44knnsgaKbRlyxZEVxe3AH8IBIQYPHdlUrIS+IeuLrZs2cIzzzyTcR/ywVgnHPKFF7drW1sbK1asoPn4cUptG1NKLghB/b59PLZwIXv37qW6ujrv+5ze7zzZ2sraigpuLivjWDTKk62t9M6YMWGjKRQKxZWjRF+FQqFQKBSKApMvt2ohl1sWatuFFs68Ou680tDQgB6J8OczZnBTaSkNkQhlhsGG6mpWl5Wx731eDAwSjt/169ezfv36K2p38uRJpvt8fM5xuM51+Tch6NU0SqTkP0vJbzWNX/h8nDx5MmP7NWvW8Nyzz9LW1ERISn6aJlrGhKAXmPmBD2R1axbaJb9lyxZikQgLgG0+X8ZCaG9FIlmFu1QW+YHdu9FCIWaaJn7X5ZpIhJaODg709fGQEFmFw3A4jE8IPiQEUkrsxB9NOHWF4Nqk8zjbvZN+7381FErc+0nxamcoNKp7f7hoTTwOPt+IovVtt93Gc1u3crqpiWNSckFKTMACeoTAEYL58+dz2223Zdzu8HP/QlcXWFbi3FdUjHjuvU52DYkUmjdvSPu74vERI4Vef/11TNflw8AUIdDS9lMHFkuJ4bq8/vrrGbefD7xMOBQa13VZsWIFbUePssi2h0bTxGI0Hz3KypUrefPNN/Pu+M1Xv1OoLHCFQnFlKNFXoVAoFIo8ol6CFWOh0G7VyUyhhTOvjrsUY+070ouBLS0uZmlxMftNk43JSIGQbY8q0/hq7Ls6OzupKC7mWl1nfjzOfNtOiI6aBoZBxOejIhCgs7MzY/vFixcjDQNXCEzXJSgExULQLyUXpcTVNDDNnNEaU6ZM4ZlnnnnPl3gDHDp0iFLH4TO6PiSaAqBW0/i0ptHsOBw6dChj+yNHjvD6vn20nztHlaZx0bKIuS4X+/uxNI2Oc+f411deySocVlZWckEImqRkrd+fiDhIFUPTdZricSwhst47Xu/9lGj924YGStvaWFdRQV1ZWaKA5tmz/La/P6tovWTJEj5x880Y0SixlhYk4EpJkRCUA/6ZM7lxxYqcgrOXFRJeJ7u8RgqFw2Es4B0YIviS/P/NSRF/vCa7Mp27Gk3jThjx3E0EduzYQfPx4yyybZ4LBAbjQdaaJne4LndEoxxramLHjh1XPJk1GryuzhnrZIlCoXjvUaKvQqFQKCYck1V8UC/BirFSaLfqZGeyx0t46Tvy4RJPFfPa/9JLxNvaEJaFNE22bt7MTbfcMq5FEsDQAAAgAElEQVTFvApJZWUlwu8n7PcTNE0uXbo06NKeNm0aHZaFSH4vE6loDVPT0AyDDtelIylaapqGOYpojUznvr2lhacee4xXX3113J8bJjBLyoyfzU5+no3du3dzobmZctel0nFYp+vUQEJ4syz6heBCczO7d+/O+Pvr6+up37ePXbEYdwBzzXe3dtp12eW69Pj91NfXZ90HL/e+lwKawwVnrtCpm/53xrJCwqvg7TVSqLKykqNnzvAi8EUpqU3bznkpeRHoBq4Zpyz1TOduv65zX3X1qIqfFprNmzdTmnT4zh024TI3OeFywbbZvHnzuIi+MPZrz8tkiUKheO9Roq9CoVAoJhSTVThVL8EKL6jllt733Wu8xFi371Ww99p3eBWdU8W8Gp97jureXj5DQuw7G43yck8P/zzKYl6TkdWrV/PzrVt57vhxFus6waTT1LYsDl28yD85Du7ChVmPXaZojVRBpNFEaxT6ubFs2TJOHjjAEdtmrZT40rYRl5LDrotlGCxbtixj+6amJmLRKEHXZavfT62msV8I7jNN1uo6d8RitEWjNDU1ZWy/bt06Hlu4kLNvv81nolGuGeaUbtN1ZtfVsW7dupy/Y6z3vle3ayEnm7xuPzVZdCwa5cYMsTRHR5gsuuGGGzj85pucdl2+KCXrgEXAMWCHlJwBbE3jhhtuGI+f7vncFZpwOIwpJdfqesbPr9V1TMeZkCs0vEyWKBSK9x4l+ioUCoViwlDoAbAXUi/BJa2tfCMY5I2BAX4diVBpGHxjxgy+HQqpl2BFTq7m5ZaF3ncv2/cq2KcPoH8cDCaKUUUiLDEMVgWDfHWEviOT6DzbcfhhW9uoROfDhw+z65e/pLanh6eBRYZBQNOIui632DZf7+nhhRGKeU1WFi9ejK1pXJSSh6LRobmalkWzYTBD17PGM2SK1khnpGiNQosnd999N7/Yto09HR3MHRjgtKbRKwQlUjLXdXkJcMvKuPvuuzO2D4VClErJKiEyxkOsShYGC4VCGdtrmsYLL7zAxz72MU6Gw3RIiSklFtApBFMqKnj++efHLeIiHwU0C5mj7mX7QyY82tsHJzwQgqMdHSNOeNxzzz38bNs2IuEwh4EWKfEBcaAdiAFlFRXcc889Hn9hZvJx7gpJKtrkbcdhrXm5n/5tx8kZbQKFe25OdsFdobjaUKKvQqFQKCYMhR4Ae6GhoQEnHEYCD124AKlsSCHYbhgU6zpOOKxeghU5KeRyy0K5hAs92ZOP7XvJZW1oaECGw9wkJdb583Sm9R0YBjdpGrty9B2ZROd61+VZGJXovGXLFrRIhFuAj/t8aK4LjkOREHzc52NlPM5PcxTzmgiM9dpNxTPoQKdp8j8dB9u2MYSg2DTRpcwZz+A1WqPQ4snSpUtZ/ZnPsH3rVv4/y2K66w4R7lzT5E8++9ms2w4GgxwTgqDrEnEc+lwXS0paLIspmkZQSkxNI5jMlx6OlJLvfe97zC4vp6ivj5tIRE00C8F+YKCigu9///vjdu/nq4BmIRnrte91wmPp0qXcvmEDv/zZzxjo6eE8iQKGqS0WlZay/k/+ZNzedyb7uRsSbeK6QyIeRhNtUsjn5mQX3BWKqw0l+ioUCoXiMgol/hR6AOyFjo4OLoTDxGybGclswzpdp8l12RGL0arrXOrspKOjo9C7qngf4tUtWkinbaEne/KxfS+5rB0dHfR0dnKNZaE7DhW6TkDXibouXbEY1+g6PSP0HcNd4mVVVWy4995R9duHDh3CdBw+DMh4HAfeFZ2BxYCZo5hXCi/PDS9tvVy7qWfOPL+fsG2D6yIAKQQ+TSNoGPTkeOakojV+deYMi/x+3hgYGIx3+GhRETs6O2HOnKxuyYkgnpimSWVREdW2zc3AHOAM8GugragIM4MLMUVdXR2v+f0c7+/nVCyGCThS0mFZhIAmIdD8furq6jK2H7z32tvZumDBZdEk433vT/YCml6u/dSEhyEEUb+fna7LTilB17FME2OEPGohBI899hgHDhzgbFMTJZaFAdhAr2lyzezZPProo+P2zpjp3qu1LDaFQqO69wpNKtqk+ehR7hguursuzYaRM9qkkM/NyS64KxRXG0r0VSgUCsUQCin+TIQB8FiJx+PEbJuptj2YbQhwi66zVtf5XCzGheT3FIp848UtWminbUp4+2xZGQd7e9nc0TEonNVXVfGZsjK2jeNkj9fJJq/HLx6P029ZNNs2cwKBwVzVcl1nqmHwbDRKPyP3Heku8f3797Nx48ZR/X4pJXEpOSslAtCFQAiBJCHgnSHh/JRZin2Bt0JwXp45Xo99arJuWvpknaYlJussi1bXzTlZt2TJEv7wj/6IHc3NfO70aaYLMeiU3SQlRkkJt99wQ9ZojUKLJ0eOHOF3Bw4wR0p+PH9+YrIomet6T3ExXw2F+Pff/CarcLR69Wp+8PTTvNLXxy1ALQmnpwm0AvukpN/vz5mJXMiJ3slcQNPrtZ+PPOrHH38cX38/f2AYrCwqYk4yzuNly6Kvv58nnnhi3J4bme69/25Z/CQUGtW9V2g0TWPv3r2sXLmSY01NXLBtzGSkQ4/fz+y6Ol5++eWsq0QKee9M9skSheJqQ4m+CoVCoRik0OJPoQfAXikFlgPVw45NtRDcBDQXYJ8UVwfpblHNcSgTAj8Qk5LICG7RQjttw+Ew8WiUH3R302FZlEqJCVwA6nt6qDJNSsrLx22yx+tkUz6OXw+wD/ialNSm9R9tUrI/+fl4UVtby++k5EVgI/DBtO23SMk/A11SUltbm7G9l0JwXp85Xo99vibrioFqYKWUid8OvAy05WyVP/FkrE7pdOFoQVkZDLsH1kajIwpHNgln8EPACuCjwE+Bvcn/nutNodATvfkqoFkIvK7uyGse9bx5Q67du94Dl3aK9HuvGlgv5ajuvYlAdXU1b7755phigQp570zmyRKF4mpEib4KhUKhGKTQ4s9kdg/4fD6KTZNZwJlYLLFEO1kMqctxmG0YFJsmvmGODIUiH8Tjcfrjcc7aNp8TAlNKkJJiISgBzlgW/VJmFK8K7barqKjgRFcXpZbFIuDTwLXA28AuKTkTjxPq6qKioiLv24bC57L6fD78hkEn8KV4nLW6ziJN45jrstNx6DQM/OPYd0ybNg1L0zjjunwZWCcli4BjwA4Swp2taUybNi1jey+F4Lw+c/Jx7XqZrBvilJ03b4hT9q5ROGVT4smBvj7WnjrFTNMcPHYtloUbDHLDCOKJF6e0V+GooaEBYjFsITgpJd0k3L6/IpkJLARmLEZDQ0PGIoCpe+9YNMqNpkl3d/fg8SsvL+foezDR67WAZqHwmgVe6H7PK5nuvbdMk/82c+ao7r2JgqZprF+/nvXr119Ru0KaJCbzZIlCcTWiRF+FQqFQDFLol/jJ7B6oqqqidOpULnZ34zgOHbYNjpMYgPn9XNR1SsvLqaqqKvSuKt6HSCnpcl32AXdLyay0JfoXkm7RLtfNuEQ/JfwsLC3lcH//Zct86/x+6O0dN7edz+cD22Y28DNgXtLdtBb4vOtyB3DEtsdN9EyfbFoVCAwR7nqLi0ecbPIqnFVVVVFTWUlZdzc9jsOzw/qO6bqOfxz7Dr/fT7nPRywe57Dr0iLlkGJeaBplfj9+vz9j+/RCcNdniKdYGY1mLQTn9Znj9dh7nazz6pQVQvDII4+w8rXXOOs4tMRimFImlngbBrNLSnj44YdzFl/04pT2Khw1NTURj8VYIiXf8vl4Q0rKheAe0+SjQvBoPM6RWIympqaM7VevXs3Pt27luePHWdzeTtBxBoXLox0d/JPj4C5cOO4TvWMtoFlIvGaBe51kL7RLO9O912SazEwWDRyNS30yU2iTxGSdLFEorkaU6KtQKBSKQQr9Ej+Z3QOpF/D9kQhfqK29TDjaHwohki/ECkW+6e7uRpOSS8CfkhBMU27NncAlQJOS7u7uy9pWVlbiGAZPhkL0OQ6kOca2h8MU6zpOefm4ue327t1LJfApoAawktmyMvn//5hE1MPevXu5//77s/6dsS5xT2VDNjY3s/HUKVbwbjGrvUBbSQmrxzGXNdV3iO5uvlNTc1kxsG+HQujj2HdUVVVRW1VFaVcXl2ybiGXRLSWGEARNk2mGQU9FRVbROVUIbommDQq+KXxCsFTTshaC8/rM8XrsvU7Wed3/VC6q2dfHMl1nZSAwNBe1ry9nLqpXp7RX4SgUClEqJas1jZWGwUpgvxBsTBZ/+zfb5qyUhEKhjO0XL16MrWlclJKHhhezsiyaDYMZus7ixYsztr+a8ZoF7nWSvdBxXIOTlWVl9A8M0N3djWVZtIRClJeXUzeBa0Dkg4lgkpiMkyUKxdWIEn0VCoVCMUihX+Jh8roH0l/AvxoKJV7Ay8oSL+Ch0IR2KSsmP62trZQIQZWU9AjBs/DuUt/kf+8VgtbW1svarlq1iu8+/TStfX0sFILbdZ06XafJdflVLEaTlDh+P6tWrRqXfQ+Hw/iE4EPAANArJQ6gAyVCcC0J8TDX4D0fBSj7heAk0J1WjKs9KX7mwqtwlt53PNnaytqKCm5O9h1PtrbSO2PGuPYdg6JzVxf/vbqa57u7B0Xnz5aX87NweETR2QKasxyns8nPM5EvwfxXZ86wyO+/TDDf0dkJc+Zk3Xevk3Ve939ILmtNzeD2P2kYfC65RH084y28CkfBYJBjQhB0XeJSDhH941ISlBJT0wgm3ZfDeeutt9BdF0MIon4/O12XnVKCrmOZJobrojkOb7311rgKS2OdMPLa1itessC9TrIX2mlaWVmJNAwOtrTwgeRkpWPbdLa10RkOc1DTkBUVE7YGhFcms0lCoVC8tyjRV6FQKBSDFPolPsVkdA+oF3BFIQkGgxzQNHTX5THT5A0pCUtJpRCDy6z7cogvBokszkeTea4B4CPAUin5OnB+HPe9srKSC0JwSEquHfZZD/AmYAmRdfCej2JgvztwgGsdh2/OnZvRaTuaXNaxCmf56jvSxafa2lo2bdp0RU7nHc3NPHThAtOTondXLMZDvb0YJSXcnsPpvGzZMt48cIAXbJsvuO5gMTSA867LLtelxzBYtmzZZW3zIZin9v1zp04xDTBJiMybAKO0NOe+e52s87r/6bms8Xfe4ZJtI6RECoFmGNxkGDlzWb06jb1ee3V1dbwWCHA6Gh2Mx3CkpNWy6HIcTmkaWiBAXV1d1t+vRyL8+YwZ3FRaelm0zL6eHrZGIuO6RN/LhFE+JpvGSj6ywL1Mshfaabpq1Sp+8PTT/EtfHzeRyBJvAapITLb8C9ASCIzbZOVEYLKaJBQKxXuLEn0VCoVCMUihX+InO+oFvLCup3wwWfe/rq4OfyBA68AAT9o2a3Wdm3WdY67Lk7ZNq67jzyK+NDY2MjMQ4LYpU5g+bIn79ECA23SdXYEAjY2NGYsxeeWee+7hzpdfZo+UrAQWCUEAiALHpOQlIJz8XibyVQzs9qlTWVlezsry8iGfH43FRsxlfeqpp/gLYN+ePfxtWxsiHEYaBr5gkOW33jqiaOu17xguPtU/8ADbf/SjKxKfioFqYKWUzCbh0H0ZaMvZCu6++25+tm0bp8NhvhiPsy5NfNrhOJwG/GVl3H333Ze1zcczx7IsRDTKXClZAYP7vhc4F41iWdl8xt5FT6/739HRQU84zIxoFE1KKmDQZR5xHGbE4/S4btZc1nwUQpsyZQrPPPMMO3bsYPPmzYPXXn19PevWrUNLE/GHs2bNGn6xbRuvHD/OzT4fjuNgAR1AyOdjn+NQPmsWa9asydg+JVovKitjaXExS4uLh3wesu1xXaLvZcLI62STV/KVBT7WSfaJMNFtA+eAbwnBOhL3/s+BHUJwLrli5P3OZDRJKBSK9xYl+ioUCsUEpFDC00R4iZ/sTPYXcC/XXiFdT/lgMu//mjVr+Pm2bbQfP05Y03jWdQcFAMs0GXBdarKIL+FwGGHbfDwYpMd12XXpEp22zVTD4NPTpvFxTePFcSzktmDBAoRpcs5xeARYm3Qbp/KIzwHCNFmwYEHG9oUuBpZCSokrJf2ALSUGYEiZsXheJsbad2QSn2o0jTvhipzOc6Tkx/PmDYk4uCsZMZDL6bx06VLWrV/Pjn/6Jw739NDiuvhcd7AQnFFWxu0bNuQUzMf6zDl8+DANL7zALMviKSH4gKahAS5wi+vyF5bF7uef5/B992WdsPAienrd/3g8Tm8sxjkpqQUCQgzmWZdJyTtS0huLZc1lzUchtEz9XntLC0899hivvvpqzn5vyZIl3LB8Ob+NRnm0pYUVfj8f1jR+VVzMXsvCqqnhxk9+csLmwnqZMPI62eSVlMucri7+dNq0McWyeKWQE92NjY3UBAKUTZlCb1L0rodEtJHfz0JdJzKOk5UKhUIxWVCir0KhUEwwCi08Kbfq1YuXa6/QrievTPb9X7JkCTcuX86BgQG0UIiZgQABTSPqurRYFjNqarghi/iSKuT2neGF3CyLPS0t417Ibc+ePSyYOhX/pUuEbZt/SCvk5gjBLF0nNnUqe/bsyRgRUOhiYKlr52BjIzPa2vizigrqAoHEtdPaysHGRh7StHG7dlLiU0lrK98IBnljYIAe16XfdfnGjBl8+wpyYReUlcGwY7A2Gh3R6fzd734X0zT5dWMjkfZ2um0bwzAITp/OzatW8dRTT2X97V6eOVu2bEGLRLgFuDGtmBXALClZGY3y00iELVu28Mwzz2T8G15ET6/7397eTrfrsg/4f4APpn23JZnL2u26tLe3Z2zvtRCa135vuOj9QlcX0zSNF8rKoKJiwufCepkw8jrZ5BWvsSz5olAT3eFwGN22+UYwyEzTpCESocww2FBdzeqyMlosi2+O42SlQqFQTBaU6KtQKCYkk3WJtVcmivA02d2qiisnH7mohXQ9eSVf+z/WXFWvDBdfLnZ1gWUlHIcVFdyQQ3yZCIXcdMfhvxUVUTwwwL/aNt1SUi4E/8Uw6C8q4hnXHTfR1qvwVOhrv6GhASccRgIPXbgAtk29bbO9rY3thpEQ7ccxFxYSwucPf/jD9/y5fejQIUzHYYmmDRF8IVH8b6mmYToOhw4dytg+1e8d2L07MVlimonJkmiUlo4ODvT1jeqZO9Zn5vnz59FJxJfcyeUu9zCJgobnz2dO1fZaCC0f1+5w0busqooN9977nubCuq47Jqd26tpfWFrK4f7+yzKF6/x+yCIc5muFgFfGGsuSYrK+b6f6/eOxGLeWl7O0uJj9psnGZG79/ra2cS88nA+8Hv/Jev5gcu+7QjGZUKKvQqGYcBTa6VpICi0eKK5e8pWLWijXk1fysf/5yFX1gpdl6oUs5DZ16lS6+vs5Fo3yZdflRsMYdCl3OQ4/7eujy3WZOnVqxvb5KAaWEp42njrFCtNkrhCclpK9lkXfzJk5hadCX/sdHR1cCIeJ2TbVjsNngGukZKPj8ILj0KbrXOrsHDEX1usS+7EKn16f+RbQnEUgOJv8PBtHjhzh9X37aD93jipN46JlDcYjWJpGx7lz/Osrr4zbM1cIQYkQVJEoWvgsDG6f5H+PJL+XCa+F0PJ17aaf+/3797Nx48ZR//6nnnqKB6Wk8cUXeaytDddx0HSdiupqVq1aNWKkVFtbGytWrKD5+HFKbRtTSi4IQf2+fTy2cCF79+6luro6Y9vUKocnh69yEILt4XDOVQ4TIZridwcOMNt1ub+2loNdXbyZjOV5pKKC74bDOWNZYHK/bxfaJZ4PvB7/yXz+JvO+KxSTDSX6KhSKCcVEcboWikKLB4qrl4mSi1oovO6/11zVfDDWZerphdyqLCtRPCmZB1zl83GbYYxrIbf58+dzybJ42ba5wefjiJSEHYdKIVhiGOyNx7lkWcyfPz9je69uQSEEjzzyCCtfe41DjsOpWAxTSiwh6DEMZk+ZwsMPP5z1vHlxC6YzVtdTPB4nZllU2Db/G6gVgoPA16Tkj6XkTtflgpQ5c2ELJZ54feYvW7aMNw8c4AXb5guuS23axMZ512WX69JjGBljQQB2797NheZmyl2XSsdhXZrLfYdl0S8EF5qb2b1797g8c1P7Ly2L7/h8vCElYSmpFIKPCsG34nH6TDPr/nsthDYR+u2+vj5ee+012kIhSiwLQ0ps26YtFOK1116jr68vq/jjui4rVqyg7ehRFtn20HiLWIzmo0dZuXIlb775ZsZJr9Qqh1BfH/OBW4VgDnAG2GPbnICsqxwKLTqmO/wfbW8fGstjWSM6/PP1vl0ot2amfn+24/DDtrYrcokXav+9Hv98rFKYrL9doVBcGUr0VSgUE4qr3ek6EQZgiquTQueiFhqv+5+p79qv69xXXf2e9F1eBlHhcBgsi3m6jozHEa6b+qNIKZlnGGDb49bvnDx5Ep9hcDwe54vxONMBHwwWAnOFwGcYnDx5MmN7r8W0pJQ8/vjjGL29LNT1y/KQ3d5ennjiiawDUC9uwRReXU9TXJflwFQgLCVW8t+pwE3A2dQ5zUC+ltiPhfT75sfBYKKIXCTCEsNgVTDIV0fII7777rv52bZtnA6H+WI8zjpdZ5Gmccx12eE4nAb8ZWXcfffdGbff1NRELBol6Lr82OejxHVxHIclQrDKNLknHqctGqWpqSnvvz19/8+Ew3zbtlmn69ys6xxzXb5t25wRIuf+e+23Ct1vp4u2H0qJtoaREG3j8RFF2x07dtB8/DiLbJvnAgHmJr+z1jS5w3W5IxrlWFMTO3bsYP369Rn3QZeSGin5JlCbzBP/CPCHwMPAhSyFGFP3zYG+PtaeOvWu6JbqN4JBbhin+waGOvxnDJ+wiMVoHcHh7/Xeg8K6NVP9/l8Av25s5K/b2/lzy+KvIxHKZszg5lG4xAu5/17HO15XKfT19fHggw+y/6WXiLe1ISwLaZps3byZm265hU2bNk3Y365QKK6M7Ov8FAqFogCMxm1I0m34fiR9AJaJiS6cKSYvXq+91atXQ0UFO7q6OD/MUTjoeqqomLBLLb3uf6H7ruED+PWuy7WRCOtdlx8Hg5S2tQ0OooYzdepUuvr6eCsSwYjHqZKSmVJSJSVGPM6RSISu3t6s8QpeCYfD4LqUCMF8YD3w/yb/nQ+UCAE5Mn3h3VzRn2zbxoZ77+XmL3+ZDffey0+2beMHP/hBzsFr6tiVtbezc948ds2fzy/mzmXX/PnsnDePsvb2rMcOEm7BC9EoJ/r6KInFuBN4Ute5EyiJxTjR18eFaDRrJvIQwf7s2UT7sjLuBErPnuW3DQ089NBDyCziU3d3N4aUXAOcAzoBN/nvOaAGMKSku7s7Y/uUeHL96tW0B4P8bSTCfRcv8reRCO3BINevXj2ieDJWGhoakOEwN0mJdf48nW1tRDo66Gxrwzp/nptcF5l0K2Zi6dKlrFu/HqesjMPAj1yX+22bH7kuhwGnrIzbN2zIKhyEQiFKpeQTgBWP02nbRGybTtvGisf5r0CplIRCobz/9nzsv9d+K739iUiEllCI8+fP0xIKcSISGfd+OyXazkqKtt8MBFhrmnwzEOC5QIBZts3ZpGibic2bN1OaFIvnDhOF52oan9Y0Sm2bzZs3Z2zf0NBAcSzGCiGYRWLSpDr57yzgZiEojsUyXn+pFQJ2SQnHHYc3env59+5u3ujt5bjjYJeU5Fwh4JV4PE7Mtplq22z1+bjPNLlF17nPNNnq8zHVtolZVlaHv9d7z2u/lS+klGhCUEwi/7oY0IQYcbuD+797N0UnTrC6vZ2vdXWxur2dohMnRr3/UkoOHz7Mpk2bePDBB9m0aROHDx8esZ3Xd4bUKoUi16XSsoY8dyotiyLXHVylkGmf77//fv5561aKT51iQ08PD0SjbOjpofjUKf5561YeeOCBcTt3hX5fUiiuNpTTV6FQTCiudqdroZcLKq5e8pmL+l67BfOB1/3PV9811uWWlw3g09ymGAY3aRq7siz1nTdvHqFolFek5C6gWggEIIEeKdknJaFolHnz5uXc97ESj8eJ2zYLpeR/mSZ+x8EBPgF8Xtf5mm3zlm1nFS9SjDVTNh+xOl4ykb26nkKhEBYJgTcAlAEhEsJVBHiHRK7tSMKllBJXSvoBW0oMEmLxeIo2HR0d9HR2co1loTsOFbpOQNcTec6xGNfoOj053IpCCL773e9imia/bmwk0t5Ot21jGAbB6dO5edUqnnrqqaz3TjAY5D9clxop0YEKIQgIQRTokpJaQHNdgsniUPnG6/577beWLFnCH/7RH9HY3JzIs4bBeIO9QFtJCatvuGHc+u3RiLYXkqJtJqduOBzGlJJrdT3j379W1zEdJ2u/29TUhBuLsQCY4/ejue5gv1mlaSyMx3FjsYxO79QKAbOvj2W6zspAgDlCcEZKXrYs+vr6cq4QyAelwHISfXY61UJwE9Cco63Xe6/Qbs2UaHuwsZHpydUtHzBN7isrY0coxMHGRh7StJzFZ//117/Gd/Ys33RdZgIC+BhwA/CXZ87w2t694+Z09vrOkL5KYavfPxhtc4uus1bXuSMWy7pK4fDhw+z65S+p7enhaWBRWo7+LbbN13t6eGH7dr72ta+NS6TT1T7WUyjea5Toq1AoJhSFXmqYYiJllE0m4UwxeclHLqqXJfaFxuv+p/quYwMDBA2DhkiEWstiUyjE6rIyjg4MjNh3eRlAehnAv/766wgpuQT8GbAWWAQcA3YClwAhJa+//jobNmy4wiM7Okql5L9IiWbb2ABSYguBZtvcKCXN4yg8eh2ApmciT3ccOtIykacHAtym6zkzkb2Kzj6fjy4peQX4CjBdCI4n/x2Qkn0kBEzfsL+dIl08mdHWxp9VVFAXCCSiQVpbRxRP0v/OlT434/E4/ZZFs20zJxDAl/xeua4z1TB4NhqlP/m9bEyZMoUf/vCHY3pml5eXYwvB+aRTOkBC+ClO/u8cYAtBeYKEUMgAACAASURBVHl51r/hFS/7n69+t18ITgLdQrwbrSIlxjj3115F28rKSi4IwduOw1rTvOzztx0HS4is/W4oFMKSkpAQmELgpH1mCkFIiMTnGSZMhoie8+YNuXfvisfHXfT0+XwUmyazgDOxWKLPTyuAOdswKDbNrPe913uv0DUoUse/pLWVbwSDvDEwQI/r0u+6fGPGDL49QjzF7t27uXTyJF90XWYBFZCY8JESH7DcdfnHkyez5nl7zaX1Ot5JrVJYJcSQLHOAWk1jVXICItO1u2XLFrRIhFuAj/t8ickOx6FICD7u87EyHuenkQhbtmzhmWeeybh9L0yUsZ5CcbWgRF+FQjGhmAhO14mQUTZZhTPF5CUf115qiX0hJkzygZf9X716Nf+0dSt/ffw4m9vbMV2Xettme1sbP7t0iQ7XZfrChVn7Lq8DyPQB/Kxhg7hy0+RsPJ51AP/73/+eKimpE4J24NnEDiVcwkJQBzhS8vvf/35Mx3UkfD4fBonl1JqUQwbfXcBsEi+s2cQLr3gdgIbDYYRtc93Mmcw2Tbq7u3FsG90wKC8v5zrL4sVxLKYVi8XQhaBDSv6UhGg/G/hfJET7DkAXglgslrF9Phx7Xp6bPcArUvJx2+ag49ApJVOF4DpdZ5+U9GRsNZSxurwB+jSNfa7LHUC5lDgklol3A/uTn09kvPRbR44c4XcHDnCt43B/bS0Hu7rotG2mGgbXVVTw3XCYf//Nb8ZNuPQq2tbX11O/bx+7YjHucN0hbuHTqUJ+fj/19fUZ2weDQQ4ADa7Ln0Sj1Aox2Pc1WxYNQI9hZHR6F1r0rKqqonTqVC52d+MMm2zC7+eirlNaXk5VVVXWv9ED7CNR9LE27Tppk5L9yc+zMVjAsqyM/oGBy/q9unF2a6YXsnvowgWw7cFn7nbDGLGQ3cGDBxGWxXxgrhD4U79fCCqlZIGUCMvi4MGDGbfvtd/0Ot4JBoMcE4Kg6xKXclC0B4hLSVBKTE3LeO0eOnQI03H4MCDj8cRkR+qZDywGTMfh0KFDGbftlYkw1lMoriaU6KtQKCYUhXa6ToSKspNdOFNMXvJx7XkRXyYCY93/xYsX42gatpQEYjE+rWnMBNY6DrssC9swcHWdxYsXZ2yfD+GtR0pekZI7Y7Eh4sX5pNuzJ4db1hGCm4TgFl2nwbYJA5VCsNow2GPbZE6zzQ/xeBybRARCjRCYAFISEIIpwDkpscnt9vSC1wFoSjQ+Ho1ya1kZxUVFQz5vSk6ejFcxrZkzZ1Klacx2HLqE4FmgnoR4L4VgtpTYmsbMmTMztvcqXnl5bvp8Pkxd57Bl8SXLYhrJIn5S8iPXxQYCuj5ugr/P58NnmjS7Lve47mXxBhc0DV8Ot2Q+yMdEs5doExkOsxyY197OvFQsjGWBZbE8RyxMOuku79raWjZt2jSq54ZX0XbdunU8tnAhzUePckc0migEp+uJQnCuS7NhMLuujnXr1mVsv3DhQtA0LjoOXwE+m4xnOSYlzwMXAIRIfG8YhV6inuq39kcifKG2NlGILSm69hYXsz8UQiSf35nw+Xz4DYNO4EvxOGvTiiDudBw6DQN/jmu/srISaRgcbGnhA8MKWHaGwxzUNGRFxbi5NTMVsqsB7oRRFbI7evQoDokoHP+wa9QvBC3JCaCjR49mbO+13/Q63qmrq+O1QIDT0WhGp/cpTUMLBKirq7usrZSSuJScTRYu1IVACIEkMcF7hoTbf7yifQo91lMorjaU6KtQKCYUhXa6FjqjLMVkF84Ukxd17Y2Nt956C8N1mSME3w4ECDoO7wBrdZ3rfT6+6TjEHIe33nor47H1OoA0TRNBIoohk3hxicSydTODm27ZsmW8+Zvf8IJts85x+B8pwZiE6LmLhNtt2bJl3g5SDnqEYL8QfNXnY2ZarmabpvFqPE7PBI7V8Soap7dfFQhcJt6M1L6uro7Xior4+MAA17ku/yYEJcAqIfjPUvJbTeNsUVHGwT94F6+8PDenTp1Kn21TBMwFVpBwKZ8lIbqeBvpse9yKCFZWVoKm0SdlIt4A3o03ANykW268hKt0wXxKSwsrTTORCxuN8nJHx7hPNHvNdYXLRev6Bx5g+49+NCrROl20/Xw0yq1CME8ITknJHil5ZwTRVtM09u7dy8qVKzl67BjnLQsjGRHT4/MxZ9EiXn75ZbQsbu0FCxYghaAf6BSCf4TBvicODEiJFIIFCxZc1rbQS9TT+62vhkKJfqusLNFvhUIj9ltVVVXUVFZS1t1Nj+Pw7DCn8HRdx5/DKbxq1Sp+8PTT/EtfHzeRzIVNXjvHolH+BWgJBLIWsPTKkEJ2yUzb/UJwn2myVtf5XCzGBbJPFvp8PiLAHuCuYU7n81LyEolM9KosorfXftPreGfNmjX8Yts2Xjl+nJt9PhzHGTx/IZ+PfY5D+axZrFmz5rK2tbW1/E5KXgQ2Ah9M20aLlPwzyUzz2tqM2/ZKocd6CsXVhhJ9FQrFhKOQTtdCL9dTKBSTk4aGBrRIhDuCQa4rLaW7u5sLhsHU6mpml5fz+Z4etkYiWfsOrwNIy7IoBsqB3mHihSSxbL03+b3h3HXXXfzvv/97Tts29cBnpKQOaJKSF0gIb7ZhcNddd43hyIxMuuPsLstKOM50PeE4s6wRHWde8ToALXQxrdTgf9/x46wwTb7gOLwjBP9J1wnpOvtzDP4hcx512LapNIxR5VF7eW6apolr28wDNgEfADTABW4BHgSO2HbGyYp8MH/+fOK2TZ2U/JXPxxEpCUtJpRAsEYK/isdpsm3mz58/Lts/cuQIv9m3D/877/AtXSfY3w9S8gdC8Ee6zjffeYfXX3ll3CaaU7EwZy2LZabJrxwnce6FYKWuc8aycua6ZnJ512hawm05itVRmqbxwgsv8LGPfYwj4TDnpcSUEouECDulvJznn38+q2gLiXfGG2+8MSFOt7djJwvhTZs+nRtvvDGnS/rkyZMEfD5KbBu/lMwUIuGWlJIWKSnRNFyfj5MnT17WttBL1L32W6n9p6uLP502jee7uwfv+8+Wl/OzcBg9h1MYwCaRe/0tIVjHu1nwO4TgXNIpO554KWRXU1PDmf/4Dy5KyZekHJplLyUXAYSgpqYmY/t8iP5exjtLlizhhuXL+W00yqMtLazw+5krBKelZK9lYdXUcOMnP5nxuTFt2jQsTeOM6/JlYF1qkhjYQeLZY2sa06ZNy7p9r6hVjQrFe4cSfRUKxYSkUG7DQi/XUygUk5NU37Eouby/uKiIJtNkZjJP70OWlbPvyMcAsi8ZjfCoafJGmnj1USH4VjxOX5ZBlBCCoqIiuqNRDgMtgAlYJNyOMWBKUdG4DcK8Os7ygZcBaEp8+Qtg3549/G1bGyIcRhoGvmCQ5bfeOq7FtDIN/j+safyquHjEwT9kzqNOTRiMJo/ay3Nz586dTCUh8P4RCZetACQJAXglCVFp586dPPDAAzmPw1g4efIk00yTlY7DPNvmP6U7XW2bFbpOh2lmFP3ywe7du+lububzUlITjw9x2urxOMuF4OfNzVmLSeWDiOvyE2CXZTEoW0rJc67LJaDPdbO2zeTy3q/r3FddParVUVJKvve97zGrvBz6+qgC/FISE4IOgPJyvv/972cVjVOi8//ds4dZXV38j+nT3y1C2NXF/92zh4d0PWv7zs5OaoqL+aCucy4a5VxaRIEwTT4cCPCO309nZ+dlbSfCEvUpU6bwzDPPsGPHDjZv3jzYb9XX17Nu3bqcYnlqsmlHczMPXbjA9GS/0xWL8VBvL0ZJCbfnmGxqbGykJhCgbMoUejP02wt1nUiOApZeyVTIzpGSVssaVSG7r3zlKxzYt4++eJyOZCzOoMtbCPqkRDNNvvKVr2Rsny/Rf6zjneGi/wtdXYlYFtOEioqcor/f76fc5yMWj3PYdWlJFq9LrXBA0yjz+/H7/Ve0T1eKWlmmULw3KNFXoVAo0ij0cj2FQjE58dp3eB1AptyyXcCTts1aXefmpFv2SdumyzSzumUbGhoQ8Tg+Eg7LrrTPXJJCXDxOQ0PDuAzeU79ddHfznZoa3hgYGHScfbSoiG+HQiM6zvKB1wGolBJXSvoBW0oMwJByxFzE9GJa35w7N+Pvz1VMK110/nVjI3/f3s6fS8nfA2XXXMPNq1blFJ0z5VEP5qKOIo/ay7V/7tw5/CQKB6WuzNTR8gFLkv+eO3cu5zEcK52dnVQUF/MhXceJxy8rhnWtz0dFIJBR9EsnPdP2SiYMmpqacKNR5joOcwKBwWJM5brOVMNgXjSKG43S1NSU19+dwjAMYq5LACgCPs27bsddgAPEXBfDyDxk9Lo6KiUal7W3s3XBgsv6vZFEY6+RXJWVlWimyR/09XEX8K9S0i0l5cB/AX5vWZwvKcl47eZrsscLmfKg21taeOqxx3j11VdHlQddDFQDK6UcjFZ5GWgbYdvhcBjdtvlGMMhM07xshUCLZfHN3t5xM0lkKmRnkShcOZpCduvWreOxujpa334b6ThUCUGxptEvJRelROo6cxYtyhotMlFE/7FMVlZVVVFbVUVpVxeXbJuIZdGdnGAMmibTDIOeiopxnWhVKBTvHUr0VSgUijQKvVxPoVBMTjLlslqWRUsoNKpcVq8DSC9u2aamJuKxGEuAb/l8l7mEH43HORKLjZvwlP7bn2xtZW1FBTcnsymfbG2ld8aM96Soy1iFu5Tb8GBjI9NbWviCaTLH5+OMlLx88SIHGxt5SNOyug1TwtntU6eysrycleXlQz4/GouNKlZISokmBMWATkLM0YQYUXTOlEeNlNSNMo/ay3PTMAyiJJZhpwoJDTotgbPJIn6BLKKjVyorKxF+P2G/n9nJWJZUnnJ5eTkv9/Qgkt/LhpdCbKFQCEtKQkIMCr4pfEIQEiLxeSiU83eM9dptaWnBkJJZwGPATBJO6wXAHwIPA0elpKWlJWN7r6ujvIrGXtuncml39/ezHHjQMAaLYR2Lx9kNtBQV5cylHetkj1e8Fh5OTTbNkZIfz5s3JEv8ruJivjrCZNNgActYjFvLy1laXDzk8/1tbeNqkshUyC4VqTSaQnbpedBnm5rotO1EtIim0ZPMks6VBz1RcmnHMlmZOnZadzc/+MAHCjbRqlAo3huU6KtQKBRpTISZe4VCMfnIlMv6Ucvib1paRpXLOtyt+dft7djhMIZhUDZjxohuTS9u2VAoRKmUrNY0VhoGK4d9/m+2zdlRCE9jZSIMnr0Id+m5rH8pBNWxGEJKlgrB9brOwyPksqaEs4WlpRzu77/MMVfn90MOx9wQ0Tkp/nzANLmvrIwdodCoROfhedQp8Wc0edRenpvXX389z585wy7gC1LyQU1LTFQA77guL5Iorrb8+uuznzzGLnqm7pudZ8+yOhCgJO2zC5bF8yNM1ngV3oLBIAeEoNF1udN1qU0TmM67Lo1S0qNpBJMxMZnwcu2ePXuWEuBm4IMkYl1SmcofTP73c8nvZcLrCgevorHXewfGnkubft/NaGvjzyoq3o2WaG0d8b7zileXc7pgvqCsDIadg7XRaE7BvNAmiUyF7GZrGts1bVSF7ACqq6t58803xxSPAZM3lzb92D1x8SIrTJOlQnA6GuWJzk76Zs5UYx2F4n2EEn0VCoUijYkgPigUislLei5rLfArIUaVy5oi3a0ppEQyOremF7dsMBjkmBAEXZe4lEMch3EpCUqJOYLw5JV8DJ69OnXHKtzt3r2b7rNn2WDbXCMlZTCYj2g4Dv9VCH559mzWXNbKykocw+DJUIg+x4G0XNHt4TDFuo5TXp5VOEsXf34cDFLS389brst612VVMMhXQ6Gc4k+mPOp0Rsqj9vLc/PrXv87zO3ZwOhrli8Ba1323mBKJIoIEAnz961/PuG3wJnp6LaLnVXirq6vDHwgQGhjgS/F4ooihpiWKGDoOIU3DHwhQV1eXcfter91IJIIPmEciQznAu5nKUWA+iWs5Eolk3L7XFQ5eRWOv946XXNrUuS9pbeUbwSBvDAzw60iESsPgGzNm8O0R7juveHU5exXcC22SyNTv1LtuIpv3Ct7XNU1j/fr1rF+/fsz7MdlyaYUQPPLII6x87TUOOQ6nYrGEy1mIhMt5yhQefvhhNdZRKN4nKNFXoVCMG+kD8NraWjZt2jThZ79h8s7cKxSKwpEpl7XcNLknGBxVLmsmt+aga2wUbk0vTuG6ujpeCwQ4HY0OFsRJLXHuchxOaRpaDuFpIuDVqetFuGtqasLq72e+lNQCgWQ0gQTKpGSBlFj9/VnjMVatWsV3n36a1r4+FgrB7bpOna7T5Lr8KhajSUocvz/rEvOGhgZkOMxNUmKdP0+nbePYNp1tbWAY3KRp7AqHs4o/+apCP5aCUh/5yEf4/Be+wPZt2zgcj19WRND1+bhj48asWdJeRc8UYy2i51V4W7NmDT/fto3248cJaxrPuu6g6GiZJgOuS82sWaxZsybj9r1eu/F4HAcIkRgU2mmfGSSKOjrJ72XC6woHr25Rr/dOKpf2oRkz6HVdNnd0DDqF66uqKNE0Hu7ryyh8NjQ04ITDSOChCxeGCs6GkRCcc9x3XvEq2nq97yeCSWL4+3pZVRUb7r1Xva+PgJSSxx9/HKO3l4W6zsxAYPCZ32JZuL29PPHEE+PmUlcoFO8tSvRVKBTjwvABeP0DD7D9Rz8a1QB8IjAZZ+4VCkXhyJTLut802Zh0x46Uy+pVvEkxFqfwmjVr+MW2bbxy/Dg3+3w4jjMoPIV8PvY5DuU5hKd84EW09Sr8eRXuTpw4gS0lLcAUIdDStqEDF6XElpITJ05k/f0GUAs8KiWLSDguPwIslZKvA+dzHLuOjg56Oju5xrLQHYcKXacFqAK6YjGu0XV6Ojvp6OjI2D4fy7THWlBKCMEPf/hDioqKaHzxRTrb2nAdB03XmVZdzapPfYpNmzZlFR683jdei+jlwy154/LlHBgYQAuFLhNfZtTUcMMnP5lVNPV67S5atIhfHz/OHuDLwEwhBoXLFil5CYgAH1u0KOP2U4x1hUPKLfqb3l5uPXECCbjJPkwA/pkzuXEEt6iXeyflFP5Oa+sQp3C7ZfFUKJTTKdzR0cGFcJiYbTPDcViXJjjviMVo1XUu5bjvvFLo4qEwMUwS6e/r+/fvZ+PGjeO+zcnOkAKK8+ZdcQFFhUIxuVCir0KhyDuZBuA1msadcEXOG4VCoZgsFLqgkRen8JIlS7hh+XJ+G43yaEsLK/x+5grBaSnZa1lYNTXcmEN4St+HQsQreBX+vOaCRqNRIsAe4G4SAlSKizAonEWj0YztGxsbmRkIcNuUKUxPVqFPie7TAwFu03V2ZVliDgkXZr9l0WzbzAkE8AnBUSGYYZpMNQyejUbpJ7db08sy7cHzt3s3RRcvchMwS0qahWB/e/uI52/KlCn8zd/8DUe++tUrvnbyVQhsrEX08u2WvNjVBZaVcEtWVPD/s/fu4W1Vd773Z+2LJDuO5UviKHEoTuLEgQZKeTszFJiWS0KcMA0khSk0bSlkpsO8M+U8LcxQCp1eaZsyfdvDDMyczsmhxWmhhYZCS+yQ0KRcAtPpSxgSmtjkZpJgxRc5vsiWtC/r/LElIyeSnGjLyI7353l4RCwt7a19WXut7/r9vr/LxoiWdNvvXHLJJexobuYdw+AzwPVJ4XSflPwKOAaous4ll1ySsb3bDAchBF/84hd57LHHiMbjVEo5EundKwTT+vv5whe+kPX3u7133EQKJxIJ4qZJpWnS5PeP+DFfo6qsVlU+EY9zjOz3nVvciraFsmfwgiQmH277TQ8Pj8mFJ/p6eHgUnEwT8B2qyudras4oYs3Dw8NjslDsgkZuhM+ThaenTxKeTidNNxqNcvfdd7PjuedIdHYiDAOp6zRt2MAV11zD+vXrx81ewe0E1q0vaOp3hYFPS8lq3i0G9ZSUhE/63MlEIhGEaXLJ7NnU6fqoQmrBYJBLDINf5zj3AAPAduB2KZmbdp46pWRH8v1suE3T3r17Ny8+/zz6oUN8UkpagZeBIPBJ4P8cPMgL27blfObnKxwVqhBYvu1TwtsvDx1isd9/SqTwpt5emDdv3KIl3fY71157LY83NdHZ2spxKfmxlCPWJHEhiAlBXX091157bcb2bjMcbNvmuuuuQ+vr40Ip+ZgQLBaCfVLyaylp7+vj+uuvZ9euXRktQgpx77iJFJ4OXAnUnHSOaoTgCqA9R1u3pIu2aw8cYKmuj1qsG6sY10SwZ5gI5LtYOZlx2+95eHhMLjzR18PDo+B4K8geHpOXqTgBKgRuo67cijdu+103wpOUkjvvvJOWxx6jZnCQ64A64HAsxtaBAX7T1IRlWTz88MPjYq/gdgLr1hf0gx/8ILt27iRqmkSEcAoJJUVjQwiiUqJoGh/84Acztk8/93+u66e8P9a59/l8+DWNXhgpBlYnJQ8aBk9ZFr2ahl/X8Z10bNNxc/43b95M51tvMVtKHsaZXCiADTwP+KSk8623shayc0MhCoG5aZ/ytN3U3s4nDh5kZpon8Hop0crK+HgOT9sU+YrehYj2/MjVV7MzHod33qEa8EtJXAh6gGlz5nDZ0qVZ99/tvbdp0yba29pYbJo8FggwP03Y/aRtc3Msxr7WVjZt2pSx0Fbq/LXFYixPFiJMpzUpYuYq5JZvpLDP56NU1zlXSvbH4+hCjFz3hpTUqSqlY9x3kP8ztxDFuCaCPUMxcWMrNJkphI+7h4fH5METfT08PAqOt4LsUWwmaxHBYjNVJ0CFIFOqbJ1l8WBn52mlyroVbwrR7+YrPL3xxhs88+STzB0Y4HvAIkXBD8SBZbbNPw4M8PQTT3D77bdnTLEuVEGifcPDhDTtFHuGvcPDY05g3UT73Xrrrfxs40ZkTw86MEcIx5dVSt5J+ioHgkFuvfXWjO1XrFjBz5uaeKytjSVdXYQsa0Q03tvTw+OWhb1oUdZzX11dTW1VFeV9fQxYFo+aJuvAEZ/9fmaqKv5gkOrq6hy/Iv/z/8orr9BvmpQBtcAaoAFoBTbhWAQMmCavvPLKGX3v6eD2vimErylAKVADLJPSWfAAtgKdLn/fWKT6nZ3RKKsPHGC2ro8uyBQKcdkZRHtG0qL8xWlE+bsVjzZs2MB002SVoowSfAHmKwqrFIVjpsmGDRsyir6F6DfzjRSurq6mrKKCQ11dfEhKDNseiZK2heCgEJRVVOS879x6mReiGNdUtWcoVBHIyUih+j0PD4/JQeZSuh4eHh4uSJ8EZMJbQfYYT6LRKHfccQe3fepTPPHQQ/T39PDEQw9x26c+xR133EE0Gi32Lk5IRk2ADh/mFuDb5eXcAkw/fJhXmpu55557chYEm8qkxJNLV65koK6OR4Fjts2jwEBdHZeuXJlTPEmJNwM1NXz68GEe7Ozkuf5+Huzs5NOHD48pGhez333kkUdQ+vpYJiUXA5W2TallUWnbXAwslRKlr49HHnlkXPZ9xYoVWOXlfO/4cT598CBPdHbyfE8PT3R28umDB3ng+HGs8vKsE9hR0X6BAD3AMcuiB5xov2nTmJ2M9svEhRdeyJobbsAOBjkoBK1CsBdoTQo/djDIx2+8MauosmTJEkxF4ZCU3BOL8ZRl0SoET1kW98RiHJISS1VZsmRJ1t+vVlUhgK/OnMnykhKmCcHykhK+OnMmAlCT0XvjwX//938jgRlAE/B54Jrka1Py73byc4XG7X2Tat8/cyarDxxg1f79/OXBg6zav5/VBw7QP3NmzvYpT9t5UvLTBQv4+9mzWTFzJn8/ezY/XbCAeVKOeNqOB6loT7OsjDbL4rXBQf6rr4/XBgdpsyzMsrLTivb8wQ9+wM233MJASQnvCMFASQk333ILP/jBD3Iu9K1YsQIqKth04gRHT/KuHRGPKipyiq66lJyvqhnfP19V0aXMWQivIP3m8DD7peRR4F9wFkz2S8m+HAtGjY2NhONxtpkmfcBMVaVWVZmpqvQBz5sm4Xg8a4aA22duejGupxYs4Jn6en4xfz7P1Nfz1IIFlHd1jdjieJzKybZCn6+p4Zrycj5fU0NTXR3TOzvP2uPn9r7x8PCYXLiO9BVCfAhnbHceUAnoUsrlJ32mEtCBuJSyz+02PTw8JjbeCrJHsfCKCOaPW19Vj1NTZcurq7nx7/7utFN13fgrFrPf3bVrF6pl8X6cVH5VCIQQSEBIyfsB1bLYtWvXuOz7kiVLsBQFU0oC8TirFIXzVZU/WhbPGAampmHnEE3d+oIKIfj+97+Prus839JCf1cXfaaJpmmEZs7k6sZGvvvd72Y9d3v27EG1bTQhiPn9PGXbPCUlqCqGrqPZNoplsWfPnoz3XspioKW9nW8ePcpSoNS2kYODfHNwkM6yMlachsVAvsRiMaYDVwHlQAdgAWry31cCB8leyM4Nbu+b9BT5w5ZFx8kp8mOIpunWJAvLy+GkaNfVsdi42lmloj31aJSLVJVlgQDzhOCQlGw1DKLR6JjRnp2dnSxdupT2tjammyZ+KYl2dvKNe+/lJz/5Cdu2baOmpiZj2/RI4+veeotq4C+Hh/n2m2/SAzBnTs5I46qqKo4JwR8ti1WqipUW5a4m72FDiNMuhJdPv/l4UxPfa2tjQ1cXum2PbP9n3d302DYzc0TZm8AR4GtCsEZRWKwo7LNtNknJESmxMrZyKLaX+VRnKh8/z8/Zw2NqkbfoK4RYBGwALk3/M05Wy8ncC3wB6BJC1Eopcz0DPTw8Jjlu05w9is9k9XX1igjmz1SeABWS9FTZHTt2sHbt2tNu68ZfsVCV2PMhGo1iSEk74BMCJW0/VaBdSgwps0bZu933PXv2oNk284Tg/kBgxB6hQVX5sM/HvZZFPIdo6tYXFJxz9+CDD+Z17pqbm1H7+/nHWbO4Yvr0U+wptg8M0NTfP+a9NyQE+4E+IZgL/FIIuqRE3RvsVwAAIABJREFUG+c+u6SkBBOYDexndBqhDczBifzQTjquhcKtH7Ub0bRQdlb5PnNHPfMWLBjVd382kRjzmWfbNkuXLqVz714WJ20WRhZM4nHa9+5l2bJlWQupCSH44he/yGOPPUY0HqdSSj4mJXtiMXqFYFpfH09+4QtZf8O6detYt307T8fjrInFqBNiRHQ9YBg8DQz4/axbty7rMXBz/k9eMDq5kFyuBaOWlhZqAwHKp01jMGmrkvIDxu9nkarSn8UPGIrvZZ5iso733DLVreimup+zh8dUIi/RVwjxJ8A2oAxH6B2LfwG+CMzEiQpuzme7Hh4ek4NMK8jrkmnO3gryxGcy+7p6wmX+TPUJ0EQhX3/FYkbuBAIB+oBfA5/G8cZN8Q7wG6APmB8IjMu+Nzc3o/T3c3MoxCXTp4+K1K0LBrlpDNG0UFHS+Z671L23uLycC0tLubC0dNT7YdPMee+lLAbOtyzunT+f14aHCeo6t4VCXFxSwv3h8IjFwHj0e5deeinbDh/mME4kiMq7USASx982AXzk0kuzfYVr4SnfY+9WNC1EQSQ3z9zUM291RQVVlkVHODxy7VcFg1xfUUFTjmdetkJqq3Wdm0+jkJpt21x33XVofX1cICXLhWAOsE4ItkjJ2319XH/99VlF49WrV3N7WRkH43FuAf5CSs4D9krJb3AixPWyMlavXp31+EH+53/Pnj0opsn7bJuvA7OlREjJQuBDwD/ZNgnDyLhgFIlEUE2TL4dCzNb1UxZrOgyDewcHs963qft+UXk5Q8PDp2QYNJyml3mxrr3JztlSzMxN3zlV/Zw9PKYaZyz6CiGmAb8CpuNktTwAbAQuAB7P1EZK2S6E+C+c56cn+np4TAHcpDl7FI/JXtjCEy7z52yZAE1lihW5U19fz+937uSQlHxKStYAi4F9wCYpOQSYQlBfXz8u+54umpaWlJwSqXueYeS87wsVJZ3v5NvtvZcS/j5eWcmyYJBlwSA7dJ21oRAAe+Px01rsynf/V61axZM/+xk7gBXAOTjRvjZO6vsOHNF/1apVGdsXU3hyK5qmLxg0BgKUDQ2NtB8sLR1zwcDtMzcSiSDjcaricQ53d4NpjkTK9kYiVPt8yEAg67XvtpBaJtF4h6LwzZISbj0N0fjNN98kNGMGrT097MYpmKgDBtCLM9FsmDGDN998c1yEqc2bNzNw5Ag3CcH7FAVdiJFr931SslQIfn7kCJs3bz5l+yMZAvE4y4PBUxZrdnR25rxvq6qqkJrGqx0dnGNZp5y7VxUFWVGR08vczWLVZB/vueVssKKbyqK9h4fH6ZNPpO/tOBlcNvBxKeWvYcTuIRcvAX+CI/x6eHhMAdykOXsUh8nu6+oJl/lzNkyAPIoTubN48WKCpaUMDw3xhpR0SIkPJ7qzC6eSfXlpKYsXL875Pfnuu9v7vhBR0m4m327vvUIsdrnZ/507dyKTlghfApYC84BDOGmBh3CugZ07d/KJT3xiVNtiC0/poumhzk5s00RIiRSCSHc31YFATtE03U957YEDp/z2sfyU3T5zKysrOTE0xN5YjD+xbSpUlYCqErNtTsTj/DGR4IRlUVlZmfX3j1lIzbLGTTTevHkznceO8T4hCCSPuw1MAyqlJCYEnceOZRRdC0Frayt2LMZ826Y+EMCXdo0lpGRBLIYdi9Ha2npKW7f3bWNjI//zgQd4NhrlCmCxpo2cu32xGM8CHYFA1kJwbherJvt4zy3FtEQqBMXuOz08PCYP+Yi+q3CytX6dEnxPk73J1+xhHh4eHh4eRWWy2yN4wmX+TPYJkEfxWLlyJT/fuJHO1lamCUHUsuhLesnOUFWiUlJTV8fKlSvHZfuFuO/d+sK6mXy7vfdSove+WIzLk4XoDMOgIxwmGAyydwzR2+3+v/766+hSYuJ4+vbBaNEf0KXk9ddfP6VtsYWnyspKTkSj7Bka4v+Rkoq0fe+3LHYnEpwwzayiaYohoE1KjvNupGrqOOTC7TO3vr6ebsNgm2myLhBgVlJ4DaoqUVXl+ViMbsPIGmWfXkhtta6f8v5YhdTSReMh26bPsjCkpMMwCKrqmKJxa2sr8ViMBuBhXcdvWSNFAOOaxv9rmryRRXQtBOFwGENKwkKMEnzB8ScPC+G8Hw6f0rYQz8xUIbivCjE6Q0KIMQvBFcIWZzKP99wy2YuZFbvv9PDwmDzkI/qel3w9U4uGE8nXijy26eHh4eHxHjDZ7RG8IoL5M9knQB7F44ILLuDyK69k5/AwSjjM4tJSAopCzLbpMAymh0JcdtVV42aPUKgFi4L4wuYx+XZ7761YsYKfNzXxWFsbS7q6CFkWlmnS29nJ3p4eHrcs7EWLsorebvc/Go0igPcDXwNeE4KIlFQJwcVS8jXgv5OfO5lCCU/5XjsLFiwgHIvxvJR8GHgTx1agMvl7fisl4ViMBQsWZD12//nSS+hDQ1RoGkOWRTy54FGjqkSHhnj1xRezHju3z9z9+/fj13Uipsm6RILVqspiRWGfbfOUZRFRVfy6zv79+zO2TxVSeyYe52bbHhWte9C2eca2cxZSS4nG/79p0mCaAFhS0mua9JomfwAMRckqGofDYabbNpdJiWkY2Dh+0Akcv+BLgUO2nVF0LQShUIidQtBi29xi28xN+/1HbZsWKRlQFEJJq5R03N63bgvBQWFscaZyIbjJXMxsqov2Hh4ep08+om8w+dp9hu38yddci5YeHh4eHkVkstsjeEUE3TGZJ0AexePk++6dEyfAMBzxo6KCy8bZHqHYCxYjvrDBIBHT5KeRyKiCTtcHgzl9YcHdvbdkyRJMReEdKbknFmOVovB+4CnL4hnDoF3TmKWqLFmyJOf+5yseBAIByoFG4GohWCaEI1zhRPm+kvR1DmQo5Fdsa4qXXnoJbJs24FacitPpUcoWgG3z0ksvceONN57SfvPmzRxrbycoJbW2zRpVpUFRaLVtNlkWR4XgWHt7VnsCt8/c3t5eaktLeZ+qciQW45E04VDoOucHArzt99Pb25ux/Zo1a/jGokW0793Lzclr53xV5Y+WxTO2TbumUdfQwJo1azK2v+2227hl61a2SMkyYLEQdADVwD4peQ6IJD+XiVAoxB7b5lwggBMZFABiONFCdYCw7YyiayFoaGjAHwgQHh5mbSLBUmA+TgG5bUBYUfAHAjQ0NGRs71Z0dVMILkWxbHHg7PCUnazFzCZ7kIaHh8d7Rz6iby/OmKj6DNullsjPVCz28PDw8HiPKJQ9QjEjP7wigu6YrBMgj+JSTHsEt9t3SyQSwYrHeT4e50ddXSTSfGGburtZEAhg+f3jJt7s2bMH1bbRhGDI5+NJy6JKSp4UAtPnQ5MSxbLYs2fPuESbLly4kLd37mS2lESlJIATrSmBmJTMATQhWLhw4Slt3QpPhbCmUKSkDKgFluEIjYeBrcAxoD+LNQW8a08Qsm2a/P6RSNFrVJXVqsrN8TidOewJUs/cXx46xGK/n9eGh0eEv4tLStjU2wvz5mV95lZVVaHoOhcNDnKFbbPJtumTkqAQrLFtTiQSHC0ry3r8FEVh27ZtLFu2jH2trRwzTfSkpcOA309dQwNbt25FOcmvN8XChQsRus4Ry+IrwGopWQD8TEqewrEuELqe8dwDJBIJDJwCbnU4EUKpa6ci2d5Ifi4X+Y45Vq5cyc8efZSDra10SskBKUfsOQaEwALmn3NOTmuaQoiuszNYa5zuInu+v90rBDe5GbH1GR4mpGmnLBrsHR6e0EEaHh4e7x35iL5v4Yi+lwP/cQbtUl7AmUdNHh4eHh4jFEs0LUSa9ESI/PCKCHp4TB4muzdhZWUlR6NRwkNDnCMl15EmHFoWv08kMEtLx/SFzZfm5maUEyf4K5+PD5gmL0pJKXCllPy5EPy3pvHrHJG6boXXhoYGXigtZf/QEEelZLqU+IE4MAC8JQR6aWnGaMl04akxEKBsaAjLNFE1jcHS0jGFp0JYU9jA+4C7gFeA/8QRHO8G/hl4g8zWFJC0J5CSRiFGWQMAzFUUGpMF7rLZE6QKwW1qb+cTBw8yU4iRSOP1UqKVlfHxHIXgGhsb+cH3vse/Dw1RhRMlqwODUvIjwyBiGIjh4azFwABqamrYtWsXmzZtYsOGDSNjjnXr1rFmzZqsgi/Ali1bWFhZib+7m4hp8mMp+Rvgx4AlBOeqKvHKSrZs2cJFF110Svv29nYGgO3A3wBzcSaL4ERa78C5htrb27Pug5sxx5IlS0DTmCYENbbNHCEoFYIhKXlHSjoVBaHrWaPk3bBixQoeb2rie21tbOjqQrdtkBKE4Gfd3fTYNjNz2LK4/e0TpRDcZLaHKCaFuH48PDymBvmIvi3AZcANQoivSikPj9VACHETcDHOc/xMvYA9PDw8phTFFE3dpkl7kR8eHlMTN/1WIbwJi9lvLliwgGgsxvul5AGcFPdUivo1UnKXlLyZwxfWLT09PQz09lJrGJxvWVyqquwRgkZV5YRh0G3bDPT20tPTk7G924i/lStX8ouNG/ldWxvLhKDGskYinTtVlRekJJilkF9K9Gxpb2ftgQMsBeYBh3DS6zvLyliRQ/RMXTvXB4Mci0b5t/Z2ek2TSk1j1YwZXBcMsnEMa4oyHIH6biAKI4XEfgWUA2VktqYAx55gnxCEbJuElKOKgSWkJCQlehZP2HRKgRpgmZSjIo07c7Zynrl9Q0NMS+7rKuB84I/AMzjC6dDQEFLKHN/iRPzecMMN3HDDDWNscTSRSATVsvj7khKmDQ/zomkyDbhKCP5c04iWlPBD284aJZ5IJFBx0khvAa4HGoBWnOPfi3MuskX6uh1z7NmzBy3pZXy/rhOyrBHhLKyq3GtZxHNEybthyZIlWIqCKSWBeHy0tYZhYGoadg5bFre/fSIUgpsIQQKTFbfXj4eHx9QhH9H3f+GMi6YBvxZC/IWUMuvyqxDiFuBhHMG3C/hJPjvq4eHhMRWYCKKpmzTpyR6x5+Hhcea47bfc2gsUqt/MN+Ls5ZdfpkJKrsGJcEjZG5Qm/70MOCYlL7/8ckZfWLckEgmGDIN202ReIIBPCPYKwSxdp1LTeDQWY4jswpnbiL8LLriAy668kldiMb7R0cHSkhLmC8FBKdlmGBizZ3P5GIX8hoRgv5ScgJH0+m4cW4hcRCIRzFiMZ/v6+A/DQJVyxB7g6YEB5ug6ZkVF1munvr6eXS+/zEFA4VRP327ATH4uEw0NDbwQCHAwFuNQPE6Fqo4UMTxhWRxQFJQcnrC7d+/mDzt3Mk9KfrRgwahI58+WlvK5cJj/evnlrM/MH//4x/hMkwXAd4CQECAlDULwYSm5B9hnmvz4xz/mhz/8Yc5jmQ+VlZWcGBpiXyzGZ2ybyzTNWXDQNE5YFj+JRjlh21mj3KurqylTFCpsmwEhaIIR0RWgQkr6FIXq6syugm7HHM3NzSj9/dw0axbTfD5+2t09atHgE4kEG/v7x6UYVkpwnicE9wcCI4Jzg6ryYZ9vTMG5EOOtYhaCmwjj3cmM2+vHw8Nj6nDGoq+UslsI8QUca4fzgT8KITbhjI8AEELcjFP09nrgPJyxrw38tZQyVogd9/Dw8DgbmSiiab4edV414eLjpUp6vNek91s/CoUc4aq/nws0jcZQiM+Fwzn7Lbf2AoXoN91EnL3++uv4gSVCoOGIhCnhShOCC3C8SrP5whaCVIr87VIyN+0+75RyJEU+G24j/lLtvwRs37KFps5OhGEgNQ1fbS1XLl+etf3u3bv5/UsvMT8aZZ2us9c0Rzxpz9M0NkSj/OeLL2Y9dxUVFRw6cYJ+w+Ac4DpgEdAGPC0lbyUSRHp7qaioyLjviUSCBE6U7CLg47wbafrL5Pd0k10wT0U5/7atjat9PizLGimkFvb52G5ZBM89N6snbPozc2F5OZx0/a+OxXI+M19//XWmJwvITVNVfmqa9AKVQrBK11ltmvyrbY/btVdfX0+3YbDNNLnV56NSShSgEhjQNJ5PJOg2jKyi+bp161i3fTtWPM43dJ3dUhKRkiohuEAIvpZIENV11q1bl7G92zFHyo/7t/E4TYkEmKZz7xoGWzo6qPX5TsuPOx9SgvPNoRCXTJ9OX1/fiOBfFwxy08AATTkE50KNt4pVCG6ijHcnK26vHw8Pj6lDPpG+SCk3CCEqgO8CJcAnU28lXzemfVzgLNj/vZTy1/nuqIeHh8dUYLKLphOlmnC68Dl37lzWr18/JYRPL1XSoxg0NzcjIxE+atvsefttXjSMEeHuz3Wdj6oqv45EsvZbbu0F3PabhYg4M4AjqopP0xzhLyn6qqrK24aBMUZ6vRt8Ph9+TaMX+HQiwWpVpU5KHjQMnrIsejUNv67jO+nYpFOIQnhSSmwpGQJMKdEATcqc1gKbN2+mr72dm4CPmCar0iNlTZNDQvDz9nY2b96c8dz5fD4SpskM4N9xvJQBrgZW4FgGhE0z62/fu3cvPhxLiSbgnOTfr8GJXLkJ6E9+LhPpUc5f7+hgqd8/Osq5tjZnlHMhnpmqlGyXkids2/lD8nhvMQxm4NgjjBf79+/Hr2l0JRKsSyRYBdRLyb8YhmMvIQR+TWP//v0Z269Zs4ZvLFrE23v38vVEglWKwiXJFPWv2zZvaxp1DQ2sWbMmY3u3x6+yspJjQ0MMDg8zV0rWqCoNqkqrbbMpHuePiQR9ljUuftxu973Y4y23ftyTfbybolgL7anzv7i8nNKSEkpLSka9f55hvCfjbQ8Pj4lPXqIvgJTy+0KIl4CvAstxxN1MbAXulVL+Id9teXh4eEwVij2Id4vbyI9CcLLwue6uu3jioYfOeuHTS5X0KBY9PT30RSK8EI/zS9tGw0mVt6VkazzOTEWhLxLJ6inr1l7Abb/pNuLsoosuYtfOnTxtmnxS05ir6yPvHbVtnrFtBjQtYyGrQlBdXU1tVRXlfX0MWBaPmibrgEcB/H5mqir+YDBrinyKfCP+Un3Pqy0tzOrs5G8rKmgIBJy+5/hxXm1p4R5Fydj3tLa2YsdizLesEWsKgKCqUqlpLIjFsGMxWltbM25769atlEvJFTjRuRuBQRwf3j8BPgq0S8nWrVu58847T2nf3d1NEPgYjqeuCSP2EDXAX+D463Z3d2c9Zqko5+dbWvhfXV2YhoGmaZTPmcPVjY05o6TdPjM/8IEP8IcXX6TNtnkfaZHOUvI0TqRyj6Jw/Qc+kLG9WyKRCOW2zblC0CklG4HP4ZwHE5gnBO05PH0VRWHbtm0sW7aMfa2tHDNNdMvCEIIBv5+6hga2bt2atZic2+NXX19P3DCosiw2BALMT27nGlXlWlXl5liMzhyRym6oqqpCahqvdnRwjmW9G2UsBL2RCK8qCrKiIuu+F3u85daPu1Dj3WIu8hdzob3Y59/Dw2PykL0c62kgpfxPKeVKnHHRauALwNdwCuDeDMyRUi73BF8PDw+P0yN9EJeJiT6IW7FiBVRUsOnECY6elA47ErFXUTFu1YRHCZ+HD3MLUKso3AJMP3yYV5qbueeee8YsaiOl5I033mD9+vXcfffdrF+/njfeeGPMdsXkZOHq8zU1XFNezudramiqq2N6Z+eIcOXhUUji8TjheJzDts0M4DYh+I4Q3CYEM4DDtk04Hicej2dsnxLOLl25koG6Oh4FvjwwwKPAQF0dl65cedrCWSbG6jdPJ+KMZMRZJm699Vb85eUcBD6VSPCgYfCcZfGgYfCpRIKDgL+8nFtvvTVje7esWLECtaoKAXyntpYba2oo1zRurKnhO7W1CEBNRp+NB276nnA4jCElYSFGFUED8AlBWAjn/XA447YPHDiABvweuA/4DfC75Ot9wH/hRLgcOHAgY3td19GBc3GEXhMnattM/rsu2V5PE/IzIaVEEYJSICglpYAixJjPjPRn5lv9/XSEwxw9epSOcJi3+vvHfGZefvnlyOR99jBwO3BV8vVhYAYgheDyyy/PuR/5kkgkiJkmf2bb3KvrhBQFAYQUhXt1nT+1bWKmmdUeA6CmpoZdu3axYeNGLli2jJoPfYgLli1jw8aN7Nq1i5qamqxt3Y459u/fzwxdZ6mmYSQSHDcM+iyL44aBkUhwtaoyQ9ezRiq7obGxkY5YjGejUTpjMSpsm1lSUmHbdMZiPDs0REcsRmNj47j89kIxJAT7gV8KwYNC8Mvkv4fGEFwLMd6NRqPccccd3PapT/HEQw/R39PDEw89xG2f+hR33HEH0WjUxS/LTabx5rfLy894vJkvE+X8e3h4THzyjvRNR0rZAzxdiO/y8PDwmMq4TXMuNm4j9tySKWJvh6ry+Zqa98TbE4qX6ne2pEoWG88T+czp7u7GSgq+G4D5yeN0DXCtlNwEdNh21mhJcGcv4LbfdBtxduGFF7LmhhvY9PjjvDEwQIdt47PtkWJgWnk5H7/xxnG779L73W8fP87qigqmKwolisK3jx9ncNasce133fQ9oVCInULQYtvcYtvMTYvoPGrbtEjJgKIQCoUybru3t5dh4Aic6umb/PsJIN7bm7H9pZdeyrZDh3gTWC2EY4WQjLa0gD1SkgA+cumlGdunRznPTGVYpKKcw+GcUc7gPlrywIEDVArBlTgRyr04hQRjyX9fAbyjKFlF70LQLyWPADWmiU6ycreUfMc06QSipyF6KYrCDTfcwA033HBG23Y75ujt7aWitJTzVBUrkaDHNEc8mfH7Od/noyIQoDfL9eMWQ0relpJ/Aq6zrFHX7ts42RLZSP/taw8cYKmuj7IWic6ePe7jrT/s3Mn5lsW98+fz2vAwEdOkStO4uKSE+8coQui2304XXad1dLBM15ll21zf38/Wnp5xz24qtidxscfbHh4ek4eCiL4eHh4eHoVhsg/i3BYEckuxvT2Lmeo3UaxBJrNoOhE8kSfj8Tt69CgVQnC1lBjAcSlHhCcDx1/1iBAcPXo05/fkay/gtt90myYrhOD73/8+uq7zfEsL/V1d9JkmmqYRmjmTqxsb+e53vztu5y9Tv7vOth17h/eg33XT9zQ0NOAPBAgPD4/4ES9WFPbZNk9ZFmFFwR8I0NDQkPG7S0tLGezpoRonsrUSsICLcbznPgscS34uE3fddRfPPPkkz8XjLJWSxUBACGJSsg/Ho244EOCuu+7K2L5Qwk8qWrJPCHw41bG7pEQb45y1traiSUkdYAvBiTSRUArBPCnRpMxqj+EWXdcxpMQCAlKyCpgNrJaSZ3DOhcnYkdK2bbNp0yY2bNgw0u+tW7eONWvWZLV2APdjjqqqKoTfT8Tvp+6kYljBYJCtAwOI5OeykW+f3dzcTFk8zgwh6E1aYyg4lc9NYK4Q9MTjNDc384EM9hxCCL7yla+w7IUXeN2yOBCPo0vpWGNoGnXTpnHfffeN+3jr45WVLAsGWRYMjnp/bzyec7zltt/evXs3L2/fjv/tt/mqqhIaGuJt22bN0BCXqir3vv02L/32t+MmuqZ+/+qKCqosi45weOTaqQoGub6igqZxXGgv9njbw8Nj8uCJvh4eHh4TiLNhEFeIgkD5Ukxvz0J56uY7gUwJV/tiMS7X9VMmr3uL4Kc8mQrJTQRP5Ml6/IQQ+IWgHkfk6YGRaEmSf/cL8Z6KnmfSbxYiw2LatGk8+OCDRRPsT+53y6urufHv/u492b4b0XzlypX8fONGutraiCgKj9r2SKSloesM2za1557LypUrM247EAhQgRPRGse59lKevAaOp+/byc9l4gMf+AA3rl3LbzZu5B8SCa4G5knJIeB54IjPx41r12YU3cD9QqPbaMlwOIwJRBSFeT4ffZaFJSWqEARVlV8lEpg57DHcYhgGPiGYB9wPzATewfFC/jPgXmBf8nPZ6OzsZOnSpbS3tTHdNNGl5JgQrNu+nW8sWsS2bdtyWjwUIkvgqcOHnXOYFlF+NJHgV2Pc+9FolLvvvpsdzz1HorMTYRhIXadpwwauuOYa1q9fn7XPbm1thXicv5GS83WdZy2LXimpFIJrVZU/Ggb3x+NZBXspJd/85jdRBwaYKwRS17GlpEQIgoA6MMC3vvWtcXtmuR1vue23R4pASkltIkGFqtIBVANqIsGVIncRSLdEIhFkPE5VPM7h7u5TPJmrfT5kIDCuC+3FHG97eHhMHs5Y9BVCzMlzWzYwIKUcP3MdDw8Pj7OAs2EQl2/EnlvcRuy5mcAXIuLLjei3YsUKft7UxGNtbSzp6iJkWSMTkL09PTxuWdiLFr03fsqTsJBcsVM1J/Pxu+iii9i/cyeHTJMbfT6itj0iPE1TFA4mEpiqOm6FzMBdv1moDIti9XuZtr9jxw7Wrl37nmzXjWh+wQUXcPmVV7JzeBglHGZ2IEBAUYjZNh2GwazaWi676qqsx/68887jtbfeYh7gB8qTr3GgH5iPM9k577zzMrYXQvDggw9SWlpKyzPP8HhnJ4plYasqvpoa/nLVqpxR2m6FL7fRkun2GH8pJWVp7x2Tckx7jEIwHbgSCCU9jAVOxGpICK6QkmM52tq2zdKlS+ncu5cG02S5ECwQggO2zZZ4nLf37mXZsmXs2rVrzIjf9zpLQErJnXfeSctjj1EzOMh1OB7Qh2Mxtg4M8JumJizL4uGHH854/aT8rA8LwaWmyVrnS503TZNDY/hZ7969m5e2b6fr6FGqFQXdtkee+Yai0Hn0KC+OY6RrIQqJuem304tAzk4+d2wcwWG2rrMgkchZBNItlZWVnBgaYm8sxp/YNhWqSkBVidk2J+Jx/phIcMKyqKysHJftpyj2c8fDw2Pik0+k71GcBfS8EEIYwG5gO/AfUsq38v0uDw8Pj4mK2xRtbxCXH8X09iy2tcSSJUswFYV3pOSeWIxVisL5qsofLYtnDIN2TWOWqrJkyZKcxzBfii2auqXYnsiT+fjdeuut/GLjRp6LRFiWSLBY0yhNTn53JRJsBexxLGSWIt8PdiIlAAAgAElEQVR+82zIsCgmboSz1LH/EvB8SwuvdXVhJhJomkb5nDlc3diY89jX1dXxnziTk7lA6s6djiMAH8FJla+rq8u6/ynhadNHP3rG9gJuhS+3onFDQwM+v5/9Q0OsjcdP8QQ+IgQ+vz+rPYZbfD4fGk4hPFVKKoBOnAJyJ5K2E1ryc5nYtGkT7W1tLDJNvoNjDYFt86dCcAXwJdOkrbWVTZs2nbHf7+ng5t5/4403eObJJ5k7MMD3gEWKMrLgsMy2+ceBAZ5+4gluv/32jJHis2bN4ne2zRYpWQYsFsKxFgH2SclzQMS2mTVrVsZ937x5M8fa2wnaNlWWxRpVpUFVabVtNhkGQ0JwbBwjXQtVgyLffjslmh9Kbg/AkpJe06QXOAg5RfMU+Y7X6+vr6TYMtpkm6wIBZiX7iaCqElVVno/F6DYM6uvrz+h3eXh4eBSafO0d3Ix6fThWWxcDXxBCrJdS3ufi+zw8PDwmFJM1RftsIJP4UGdZPNjZOe7ensW0lgDYs2cPqm2jCUHM7+cp2+YpKUFVMXQdzbZRLIs9e/aMq7/dZC0kV2xP5BF/wGCQiGny00hkJM17RXk51weD4+oP6IYLL7yQVTfcQMtjj/EPg4MstSzmWZYjPAlBZ1kZ141jIbNCcDZkWLglX/GjEKK5lBJFCEoBISUSUJKRo7kQQjCsaWw3TT4L1Ka9dxzYAQxrWs5tZ3pmd3V08N1vfIPf/e53Y2ZYuBG+Rmx5hocJaRrN/f2j7vu9w8M5ReMVK1bw/QceoD8adTyB4V1PYCAuJaV+/7hleCQSCUwc0b1WCHScKN8KIZgGHJESM/m5TGzYsIHSRIKlOKJ9hZSOcColKo4f+NFEgg0bNoyL6Av53/uPPPIISl8fy6TkYiFGIm1LheBiYKmUPNrXxyOPPMIPf/jDU9oHg0FMITgqJV8F1gCLcewwNuEcU0sIgidFf6dobW0lHosRsm2a/P6RIojXqCqrVZWb43E6TyPSNd/7vtg1KDKJ5il7h9MRzcHdeH3//v34dZ2IabIugx95RFXx6zr79+8fj5/vUQAmYw0FD498yEf0/WnydQ5ONg84Fm6tOItqUWAaTkZVA6DiRAZvxxl/VOMIvlXJ9+4RQuhSyrvz/A0eHh4eE4bJnKJ9NuC2oJGbCXwxrSVS7dX+fv5x1iyumD79FPFg+8AATf394yYaFls0dUshUlVh9CRi7ty5rF+//rQmEZFIBCse5/l4nEd7ekb5Az4RiVDr82H5/RPy+KUXMtu+ZQtPdnYiTBOpafhqavjY8uXjWsisUEzlDAu3i5XTpk3jhz/84RkX40o9M19taWFm6pkZCDjPzHCYV1tauEdRsj4zfT4ffl3nhBD8tWnyMWAR0Ab8Gjihafh1PWukqdtntlvha8WKFTze1MT32trY0NU1KkX/Z93d9Ng2M8ew5dGF4Hzgb4GDisKgEJRJyXzb5t+AY+N83w0IwQ4h+JzPx2zbBiFQNY1OReF3iQQDObZ/9OhRNCmpx4kWTj9LQWAhoEk5ZhHIYrBr1y5Uy+L9gJ4UqRXATi5UvB9QLYtdu3ZlbC+EYIaiUGvbDAjhjFOS514KwVwpEYqStd8Mh8NMl5JGIUYE3xRzFYVGITg0RqSrm/u+2BkSmUTzOuDnnJ5o7vbe7+3tpba0lHNVlaOJBI+a5ogfOX4/7/f5aPf76e3tHZff7+EOL0DHYypxxqKvlPLTQoiPAE/iLCQ/APyrlPL4yZ8VQswCPg/cBVwA3CClfFEIoQBrgQdxnul3CiEelVK+mf9P8fDw8Cg+6dGaPwqFKBsawurv5wJNozEU4nPh8IRN0T5bcFPQyM0EvpjWEuntF5eXc2FpKReeVK0+bJrjKroWSjQtFoVIVT15ErHurrt44qGHTmsSUVlZybGhIQaHh5kr5ehU3aQ/YN974A+YL4UoZOZF3RSHQixW5hst6zbDobq6mtqqKsr7+hjUNB5LWyxB05ipqviDQaqrqzPut9vtuxW+lixZgqUomFISiMdPseUxNQ07hy1PS0sLswMB/qKsjEssi0tSv19RwO/niKryTCBAS0tL1mJ0bvD5fPg1jV7gs4bBalWlDvh34CnDoHcM0T2RSGABHbwr+KYK8flwisJZZI8ULgT5ij/RaBRDStqT+5o6wwpOVFM7jr1ANJq5nI3P56PM5+OvgZBl8XshGFQUyqTkT6UkrGn8s8+X9diFQiH2CUHItklIiS/tGktISUhK9Bx+zoW474uZIZFJNF8HPAqnJZq7vferqqpQ/X6u8vmyL7QLMWHHPFMZL0DHY6qRTyG3WuCXQCXwMSllc7bPJoXg+4QQO3EW3H8phLhISvkO0CSEaMeJABbA54D/kcdv8PDw8JgwNDc3IyMRrpAS4+hRek+agF6hKDwTiUzIFO2ziXwLGrmZwLuN+HIrmhZbdC2Uv1+xcHv+UpOIl599lnhHBxKwTZOhri5EVxcvDw7mnETU19cTNwyqLIsNgQDz01J1r1VVbo7F6Jzg/oBuImW9qJvi4Vb8cDOBdpvhkOp3RF8f36mt5bXh4RHh5eKSEu4Ph1GTIlQmCmFL40b42rNnD5ptM08I7g8ERgpwNqgqH/b5uNeyiOew5YlEIgjT5JLZs6nTdfr6+rBME1XTCAaDXGIY/Po0FvvyXXBJF90HLItHTXNEeMPvH1N0nzNnDr9va6MZ+AzwvuTfBfA20IJjWdEwJ9864rlxc+0GAgH6cCa4a3HsKVKC9THgN8l9nx8IZNx2dXU10ysr6ejr43LLoj5dsNc0dqkq03Mcu4aGBl4IBDgYi3EoHncKiSWLIJ6wLA4oCkogkNXPuVA+8sXKkEiJ5n8lJXHL4lfJ81MOXC8lflXl+zlE80L1PU8dPsyaykruThPXjyYS/Kqvb0KPeaYyk7mGgodHPuRj73AHjkXDz3MJvulIKTcLIZ4A/jLZ/kvJv78ghGgBVgAfyWNfPDw8PCYUPT09DPT2MscwUC3rlGq+c1SVgd5eenp6ir2rHlnIdwLvNuLLrWhabNG12P5+bnF7/nbv3s3vnn+eg+3tqFIyXUpsKemPxRgQAqu9HXPbtqyTiP379zND11lqWRiJBMfTJvCGZXG1qtJ9lvoDelE3xcWt+OFmAu02wyG93/n28eOsrqjg6vJy9sVifPv4cQZnzcrZ76S2v2j6dN4YGjolWq/B74fBwXH18lb6+7k5FOKS6dNHibZ1wSA3jWHLk1rsa4vFWF5eTmlJyaj3W5N9WK7FPjcLLplE93JN48aamtMS3f1+P+BE9K4FluH4Ax4Etib/nv65QuPm2q2qqiKBUzTv08DHedeT95fJvyeSn8tE6tjt6O/nk3PnOplhyXM/WFrKjnAYkePYrVy5kl9s3Mhv29q42ufDsqwRe4Gwz8d2yyJ47rmsXLkyY/vJ7sNfXV1NaTDI/+nuJmrbqEkv8B4p+ZEQTFMUSnOI5oXseybjmGcqM9mvfQ+PMyUf0fcvcBYxnzvDds/hiL4fIyn6JtmKI/q+L1MjDw8Pj8lEIpFgyDBoN03mBQIj6XZBVaVS03g0FmOI8U1V9HBPvpErbiK+3E4gij0BKba/XyFwc/6effZZ3tq/n+m2zTxgFXAOjs/mM1JySEr279/Ps88+m/G66u3tpaK0lPNUFSuRoOckf8DzfT4qAoGz0h+wUFE3nj1EfrgVPt1MoN1mKLjtd6qqqrA0jW+Hw0Qt6xQv7VJVxQoGx000TbflKS0pOUW0Pc8wcgpPbhf7CulpnBLdpysKJYpyWqL77NmzUYTguJR04wilGmDiRMlagCoEs2fPztg+/Xfkc++7uXYTiQQ+YAjYDYQZXUTPSv07y3gvdex2RqN88tgxZuu6s9AXi9HR24sdCnHZGM/8y668kldiMb7e0cFSv5/5QnBQSrYZBkZtLZdfddWYCx7F9uHP99w1Njby/QceQDNNFgLXKwq1wGcVhV9JSZtpYiUSNDY2Zmxf7L7Ho3hMlGvfw+O9Ih/RNyXOZjYoys5g8vWck/5+LPlalse+eHh4eEw4BnB8a26Xkrlpg71OKdmRfN/j7CVfwdjtBGIiTECK6e9XKPI9f6+++ioYBnXAY8B8RWEHcK+icLNtcxOw2zCcz2WgqqoK4fcT8fupOyniLxgMsnVgAEH2qLHJTCGibjx7iPxxK3y6EY0LkaGQbxE5eFc4Ckej1APLhWAejvi4xTR5C7D8/qzCkVvR1K3w5HaxL7XgUnb8OF8OhXhteJjn+/up0jS+PGsW949Rh8Bt8dRFixZhahplhkEImA2U4gipHThCalTTWLRoUcb2UBjRPR/xZ/bs2aiqSqllMR1nYtyHM7megTPWi6pqVsFaCMFXvvIVlr3wAocti454HF1KDCEY0DTqysq47777TvuZ//SJE2AYzjO/ouK0FjyK7cPvtt/WcGw1vgEsVlX2CMEnVZWLTZN/wCnmlo1C9T2TfcwzFZkI176Hx3tJPqKvmXw9/wzbpT5vnfT31EisL4998fDw8JhQpBc1+XQiwWpVZbGisM+2ecqyxixq4jG1cTuBKMQExG20ZLH8/YrNvn37qMSJ8J1/ksg0X1H4mG1zNPm5TIzyB6yoYO7J/oAT3BPZDW6jbjx7CHekhM/j0SiLhODjaUUEfxmP0yplTuHTjWhciAyFfIvIpVClpFZK7gWn+BPwAeBDwH3AMSmztnUbpe5WeEoJf18Cnm9p4XtdXZiRCJqmUT5rFlc3NuYU/pqbm7EiESRwz7Fjo8+dpjnnbow6BG6Kpy5cuBCfolAHfBeYLcTI9juk5EtAm6KwcOHCjO1T9/7OzZtRwuHR0bI9PeyMRsdNdG9oaCBQUsK0oSGCUrJYCAJCEJOSDimxhcAqKcnqqSul5Jvf/CZ6NMpFqsqyQIB5QnBISrYaBtFolG9961vjVkitUJZQ+Y4Z3PbbqSKG106bxkzLosc0MYAeYGYgwLVjFDEsVHZUscc8XobLmVNsOzQPj/eafETfVuBPgduEEP8spRwcq4EQYjpOQU2ZbJ9ObfLVM7j08PCY9GQqapKeoj1WURMPD7cTiMleTGuyTmB8Ph86sBB43bbZIgRzgfVSslxKFgF68nOZKLY9RzFxG3XjFWVxjwbUSslnpOQgcMC2KZOSz9g2/8a7aXmZcCMau81QcCscNTc3UxqPs1QIzpWSct5N0VeBq4XgyXic5ubmjMKR2yj1Qt33UkoUISgFRNLbVBECmUOwBqcOwbFIhLhpMsuyWJN27jbF4xxXVbrHsQ5Bysv8GtNktpToQqAANjBbSpYJQSSHl/nu3bt5aft2uo4coVpReMcwRkRjQ1HoOXKEF3/723ER3VeuXMnPN26kq62NhKLwjm2PFGIzkn7stTk8dUf1WwsWjNr2ZxOJcS+kln7trT1wgKW6PsoeIjp7dl4LLqc7ZnDbb2cqYnhM06isqTmtIoYTITvKLRNhzDYZmcrjLY+pST6i7y9wRN9aYLMQ4iYp5TvZPiyEqAUeT35eJv8/nT9LvrblsS8eHh4eEwq3lcQ9PIrFRIiWnMwTmLlz5/L6nj38ADBwhJd1wBNS8gucAVci+blMnA0T0HxxG3VzthRlKdaCR0tLCzU+H4qu8/+ZJqptI3AG7ZYQTNM0any+rBFz8G6a9T9JyTm2jZL0tn5/MlozV5q1m2hFt8JRa2srdjzOQmCe34+SEu6EoFpRWJRIYMfjtLaeHLPi4DZKvVCi96stLcxM9duBgNNvh8O82tLCPYqStd9OJBLETZNK06TJ72duMkvhGlVltaryiXicY+SuQ3Byv73urrt44qGHTqvfTvcyt2MxhtIijVVd5/xAIKeX+ebNmznW3k7Qtqk6WbQ2DIaE4Fh7O5s3by646H7BBRdw+ZVXsnN42IkyDgRGim92GAazamu5LIenbqrfWh0MEjFNfhqJjLJFuT4YpOk0+q18+410e4nXLYsDJ9tLTJuW016iEAsubvrtTEUMW3Wd2cksmdMpYjiZ7RkmwphtsjKVx1seU5N8RN9/Bf4KaAAuA9qEEJtwLCwP4tgwleIUX70SWAOkqhLsAx5KfZEQohRYTn6F4Tw8PDwmHG4riXt4FItiR0tO9gnMbbfdxtrnnkPaNg04ldxrgc/gVHJvBXpVldtuuy3rd0zmCagb3EbdFKooSzGjzIu54NHT08M7J04wA6gRguuEYBFONMbTQCfQ3deXNdqzpaWFkN/PUk2j0jQZsqwR0bhSCK7WNLb4/TlF43yjFd0KR+FwGENKwkIQUFVQ1dHvC+G8Hw5n3H4hvCGLKXoDTMeZsNWctJ0aIbgCaM+69cz9dq2icAucvqexrnNgaIgP4nj+pa4dARwwTdC0rMevtbWVeCxGyLYzitY3x+N0xmJZRXs39hgnt32tqwszkXDazpkzprVGJBLBisd5Ph7n0Z6eU2xRan0+LL8/Z7/lpt9I2Utog4MsUtVTRGt7cDCnvUQhInXd9NuFStEvtj1DvhR7zDbZmarjLY+pyRmLvlLKhBBiObANJ4uxFFib/C8TqTumDVgupTTS3jsfeCr5/8+c6b54eHh4TDS81WOPyUqxoyUn+wRm4cKFBHSdc+JxvoazMr4XuAG4APhHYFjXs3pTTmXc9puFEN6KKbqmC2fTOjpYpuuOt2csxtaennFf8EiP9tyYJpxdC9xo22NGe/b09DB44gTzgBIhKFcU/EAc6JeS+cDgiRPjYhHgVjgKhULsFILNlsWMRIJf2TYRKakSgusVhc22zYCmEUrz2E6n2N6Qbvttn89Hqa5zLnAoHqdCVUeEvxOWRZ2mUZqjDkF6v/2jUIiyoSH22DY32DaNoRCfG6MQXGNjI//zgQd4NhrlCmCxpo1sf18iwbOJBB2BQFY/6XA4zHQpaRRi5Lod+f2KQmPSIzebaJ8iX3uMVFsjkUCNx9EtC9uyMBKJMdtWVlZybGiIweFh5kjJMiBVRHCrZfHHRII+y6KysjLrdt0slKbOXXlX1yn2EkdPw16iUJG6+4aHCWnaKQUg9w4Pn3ERwzrL4sHOzimRol/sMdvZwGQV/D08zpR8In2RUh4RQlwE/BPwOSDz08jhBPDvwDellMMnfc8fgFvPZNtCiFSRzkagGqe466+Ar0spM+f+ZP6ey4F/wKnVEMIJZNgDPCilbDmTffLw8PBIx1s99piMFCpaMl8m+wRmy5Yt1FdXs6yriwrTpEtKEkAXUCEESzUNq6qKLVu2cNFFF2X8jkIIj5PVE7mYBYmKHWW+e/duXt6+Hf/bb/NVVSU0NARS8kEhuFRVufftt3kphy9pIXAT7ZlIJBgyDNpNk1sCAXxp3zFDSppiMYbIbRGQL24F/4aGBnSfj/8yTf5gmvhJRppKyW9tGwmU+3xZi3EVqhDd3XffzW+3bKG/qwvTMNB0nZ/87//NVcuXs379+qz3vdt+u7q6mumVlbzT14eVLIaVXofgHVVleo46BM3NzchIhCukxDh6lF7TxDJNejs7QdO4QlF4ZoxCcCZwBPiqEKwBFuOkhm4SgiNSnlIBPJ1QKMQ+IQjZNgkpR117CSkJSYmuKFlFezf2GFJK7rzzTloee4yawUGWAXXAYcti69Gj/KapCcuyePjhhzP2G/X19cQNgwrL4p94t4jdB4Xgw0lblE7DoL6+PuO+u10odfvMLUSk7uNNTXyvrY0NXV3oadYqP+vupse2mblo0ZhFDNMXC9fZNo/ClAiyKPaYzcPDY/KQl+gLkBRw7xFCfA34KE6R2znANCAKvAP8AXhBShlzv6sghFgA7ARqcDLO9uH4C/8PoFEIcZmUcswwAiHE3wIPJ/fzKRyrsbk4VhQrhBD3SSnvL8Q+e3h4TE281WOPyUYhoiXdMNknMJFIBMWy+GhdHedaFt3d3QhFoaS8nBkzZnCFqrI1x/4XQniczJ7I4L4g0c5olNUHDjBb10enKYdCXJZDeEuJJ2XHj/PlUIjXhod5vr+fKk3jy7Nmcf8Y0Ypu2bx5M33t7dwkJbWJhBNtqarEbBs1keBKIfh5Dl9St7iN9gQYwPF5u11K5qZdn51SsiP5/njgVvBvbGzka1/9Kirgx5lgpAq5dQIxYNA0s0aapqf4b9+yhX/t7EREIkhNwxcKceXy5WN68t55551seuwxzMFBZgrhbD8eJzwwwC/GEA7d9tup47ejv59Pzp1L2dAQlmmiahqDpaXsCIcROeoQ9PT0MNDbyxzDQLUsKlSVDpyonBPxOHNUlYEcheBaWlqoDQQonzaNwQzFbxepKv2BQFZrkIaGBl4IBDgYi3EwHqdciFFR5gcUBSUQ+L/snXt8VOWd/9/POXMj5B5IggG5E7SAVN1tlW7XCyiw1QqiW1etVbb9tT/b7u+3FdRae7E3qN3fIt1ud62UVrBq1ahoBQUqdYX1tbstV4WklIsQEgKZkEwuM3Mu398fZyZMwswk5IBx4Lxfrzgy5zxznnPmec6c5/N8n883o2jvpu/v2LGDNc8/z8hIhEfpGaV8nWmyKBLh5eee44tf/GLauu/du5cC2+ZanAF0sQghpYiKoIBrgAbbzpjEbrBFW7dtb8qUKViahilCKBbjRk3jYl3nPctijWFg+nzYus6UKVPSlodTJwsLy8q45d57T2uiM1cnSgf7mc3DwyN3GLDom0REYjh+vB+EJ++/4jyPfVVEfpJ8Uyn1/4D/C3wf+GK2D1BK+YEf4jzHXSYitSnbfgBsBR5SSv04cW4eHh4eHh7nPIO9TDnXBzA9ksqUl1NaUsKRUIhJCTuH2qamrPV3G7U12NGqg0lqQqIDlkVD74RE+flZExKtXbsWKxxGgAfr63t6a/p85Ok6Vh/Rim6ora3FjkYZa5q0B4OOxYBlUaoUM/1+xsVi2Fl8Sd3iNtozEAgQ9PloAe6Mx5mn60zWNPbYNi9aFi0+H8E+ROOBCi9uI23r6uqwDIMy6PbiTvoZJ724mw2Durq6jBH6yfrbInQCpgg+wCfS5xL/HTt2UPP88/giES4Cbko5/ksi1EUivJBFOHR73069fl9obHSuXyIPwYuNjX1ev9Qo77GJKO/dSlHh91Pi8/FkH1He4XAY3TR5oLyc92IxHj9+nIhlUaBpfKG0lIuDQR7u7MwoPM6dO5dnnnyS9bW1/JVtM4KTnsANwAZNo2DUKObOnZu2vJu+v3LlSrS2Nq4DPhoI0GHbRCwLXSk+GggwKx7nV21trFy5kmXLlp1y7NraWvy2zQSgSin8AAnhdygwUQSfSJ9JBCcVFtLZ1UVra2u3YF9UVER1P0XbgdoruG17u3btwmfbjFWK7wUClFsWyrKYoBQfDwT4hggxy2LXrl1Z77upk4WbNm3i9tszOU6eSi5PlA72MxvkrmDu4XG+4Vr0/aBQSo0DrgMOkJIMLsG3cGwm7lRKfU1EOrJ8VClQBOxIFXwBRGS3UqoOx34vH2ei2MPDw8PD45znTCxTdsOHYQDjhmT9X9i/n8nBIH/s6mKkYbC0sZFLhwyhpqUFxo7NWH+3UVu57onshmRCIn9HB9N1nVmhkOOJK8J6w6CjoyNrQqLm5mbqw2FihsFw2z7FW/OYpnHcts+KJy04vqQx22YFYCTFsaTwBPiBmG336Us6UNxGe5aVlVFVWkphayuRNNGaw3WdYBbR2I3w4tYPevny5QQSvsOrcJb9gTPguAn4DBARYfny5dx6662nlE+1B6hoauJLqfYAR49mtQcARziMtbYyQYQnkscX4Rql+JQIdwHvtrZmFA7d3rfPRB4CN1HepaWlxDWNhe+/T7tlkZ8QzCOmyXeOHCFf1xk2fHjWaFHb5+N9TeObts31SjFeKf4swusivK9pVPj9GaNFu/u+aVJhWczXdap1nVrbpiYW46iuczxDpPK2bdvwWRZjRNgYi/EfQCvOIPOvcO4hPsti27ZtaY/d2NiIARzVNDSfj7BpYiqFDyjy+Thqmph9JBEUn493GhoYZVk9BOuWcJh3NA0pLs4q2rqxV3Db9tauXYs6cYLZwSAVhtHDxqNCKWb7/aw5i5ZOuT5ROtjPbLksmHt4nG/kjOiLs8oF4A0RsVM3iEhEKbUZ5xnt48DGLJ/ThGOxN0kpNVFE/pTcoJSahJOcblt/bCI8PDw8PDzOFQY7CeFgD2DcMnXqVC6/8kpqDh7kb/ftY7hS/INh8IvGRpaK4MvP5+YZMzLW3+1S21z3RHZDD8G7V0Kiz/UjIVE8HidmGBSYJt8CKlO8Na8U4UHbzprILMlAo54qKio4nkgeVS3CzUpRrRS1wAsi1AJhESoqKgZ0ffrCbbRnUjRWra38sKqKP3Z1dUcMXjpkCN9vbETPIBqfCeHFjR/0wYMHKQI+DYxSCnEqBUoxCrhRhAOJ/dLhdrJl69at5FsWNwCjAB3nXiyJf38KOGhZbN26Ne3x3dpLuL1+6aK8x4iw3DD6FeV9/fXX8+1vfYshpskk6DnhIsI+0+RP4TDXX3992vK7du1Ct218ShELBlmbIlwamobPttGyRIumJjFclZLE8DpdZ56uZ01iKCJ02TY/w7ED8QEaYAPrcWxCumw7Y7R3ZWUlW4A1ts0V8Xj3fQelqI3HWQNEdD2jH3HaJHgJW5g90Si/haxJ8NzaK7h9Zki1BvFbFsNTbWUMgwtsO6s1iFtyfaJ0MJ/Zcl0w9/A438gl0TdpxlSXYfufcETfSWQRfUVElFL3AquBPyilXsTxH64C5gHv4kzse3h4eHh4nFcMZhLCwRadzxR5OD5Us0QoBxaIsB5nxjkbbu0tct0T2Q1nQvDOs22uxnkYLAbHWxNHhLsKeN+205ZL4ibqqaioCJ9SjBThOziJrEI4mYanAfcBrUpRVFTU72tyOrjte6mi8Q+OHmVecTHXJkTjHxw9SntFRUbR+EwJLwP1g/b7/WjAhYnPUM6HdW8fnbRq8PvTlnfb9jo6OvCJMBoIKDlNYsoAACAASURBVIWWcmwdGCOCLkJHR7ZFjAO3l0gy0OuXLsp7ITjJtPoR5V1XV4fE44wHHgUuwmn7UeB6nIzbO+PxjPYaa9euRW9rY3FFBVcVFJxiUfBmJMKqtrasfX+gSQyrqqrYjGMnUQ0sSLzWAs8nXpsT+6Vj0qRJxDWN/ZbFgzgTDBcD74mwBkf4NjSNSZMmZaiBuyR4qfYK3w+FqLQsEKFa17kiEOAhy+rTXsHNM0M6axCAIl3vlzWIW86FidLBembLdcHcw+N8Q/X3YSBtYaWuAO4EPoazIqkQ5xklGyIiwQEc63Hg88DnReSJNNu/D3wd+LqI/LAfnzcDeBpnIj3JUeC7wM96RxOnlPsCjpUEFRUVlz3zzDOneyqDRnt7O/n5+YNdDY/zlFxsf11JjzTLQtd1ioqKGDJkyGBXy+M0ycW2d76Ti32vq6uLA/v3o8dijPb70WybaGUlocZGbE3joGFgBYOMGTs27bmklh8bDOJPGawZIuyPxbKWb2xspOXYMcqAct+pc/pNpkkzUDJ8eMbIsVylvr6etuZmqjSNQv3Ux9A2y6LetiksK0srwBw4cIBIczMjcDzAFCd9QQUI4/iDFpSVMWbMmLR1OHToEO2treiGQbHP152Q6YRpYvn95BcVMWrUqIxlW44do0yEdNJYM9CsFCXDh2f8jN4M9L430L5n2zb19fW0RyKOtUMiYhFdJ7+ggKqqKrREFGUqqe12mKZhWSdlKl3XHVsNzl673b9/P5FwmGHQ7QebRHCiQpqBgtJSxo4de0p5t22vtraWWHt7xuM3AMeBYH5+xmRkbtqeW1LvWyP8fjpsm0BlJfHGRoZqGg193Pf6Ov/k9c90/m6vf319PS1NTVSKUCCCnhD+BbBEiChFo1KUlJefUn7//v20hMMMwRlMhjh534jiiLFdQEmGttPS0uJcu4RI3/vcTcBSijFjx1JSUnJK+cbGRlqamtAsCxucPpdEKSfqWNcpKS9P23e6+17i+MdNEwtnID/M58Pk5H3nbPS9Q4cO0XzsGENEGKfUKb95+0ToUoqys3Tfc9t2zmfO5+eNTHhjjdPjqquu+nBHcJxrSGIW+HT+gKHAbwAr8Wefxp81wGM+jvMb+PcZtv8gsf2BfnzWHTi/w0/hTIoOSbw+lfiM3/SnTpdddpnkEm+++eZgV8HjPCaX2l97e7t8+ctflsumTpXLRo2SyyoqnNepU+XLX/6ytLe3D3YVPU6DXGp7HrnLkiVL5LJRo+SxUaOk4+KL5UhVlbzx2GNypKpKOi6+WJaNGiWXjRolS5YsSVvetm3nvjN+vFxVUCCPjRolr0+cKI+NGiVXFRTIZePHy1e+8hWxbTtt+e3bt8tlU6fKVQUFcmjqVJHLLuv+O5R4/7KpU2X79u1n8zIMCslrv3zUqB7nnfx7rI9rP3v2bKnSdfmuUtKZ/IPu/39EKanSdZk9e3ba8m6v/aJFi2RiXp487vPJu5omdboue3Vd6nRd3tU0edznk4l5ebJo0aJ+X5PBuO/Zti3bt2+XJUuWyOLFi2XJkiWyffv2jG1WRGTx4sVyaXm5rCoqkneHDJF3/X551+dzXocMkVVFRXJpRYUsXrz4jB9bRGTr1q1SEAzK5SC/AzkCElZKjiT+fTlIYSgkW7duTVs+Xb8/VFHR735/1113yRCl5DKQFSAPgfxD4nUFyGUgQ5SSu+66K235we73yfvWpePGyeV5eXJDUZGs+Od/lhuKiuTyvDy5dNy4rPetUaNGyYUgT4PYSomllFggllJiKyW/BhkFMmrUqLTl3fb9JUuWyKVVVfLt/Py07e/b+flyaVVV2vKf/OQn5QKl5CGQHSDbUv52gHwd5AKl5JOf/GTaY//whz+Ucfn58qCuy8tKyUOaJv+g6/KQpsnLSskDmibj8vPlhz/8YdryixcvlssqKmTdhAmy/aKLZElVlSyuqJAlVVWy/aKLZN2ECXJZZWXGvrN48WKZOny4jA0EpFApqQIZA1IFUqiUjA0EZOrw4X32vYGyaNEiGT5kiFzk98tVmiaP+f3yejAojyX+fZHfL8PP4n3Pbds5n0m2vdcnTkx77V6fODFr2zsX8cYap82AdEjvb2B/A7V3eBaYgzMp2YVjiXB5QjDdg5MA7UKcgAkS729N7DtQWhOvmda2FfbaLy0J395fADuAO+VkRO8epdSdOCtzblFKXSUim1zU18PDIwcR8XyqPDw8Tp9wOIzEYpTGYhw4fhxME8s0aWlqoiUcpiwQQEKhjPYKbr05c90TGQbuies2CWBlZSVblOJ14M5AgBEpvqANmsYb8TgRpTJGLLldJlxWVkZBSQlHWlvBsjBSEjLh83FE1ynIskQ+lykpKeFEZye7o1H+wrYp1vVuX9ITsRjvxeOcsKy0kY5JOjo6uP/++9n0xhvEm5pQhoH4/axasYKrrruOpUuXZrTWuOSSS7jl9tt5dfVqFsXjXAuMFWE/jlfcoUCAW26/nUsuuSRt+Tlz5vDsqlU8XVfHlGPHupfIoxS7m5t5xrKwsyTDmjx5MnlDhrC7s5N/BIbjeMHGcRKQGEDekCFMnjw5bflk25tXVETYNHkqHO5hb3BTURGrzuISdaUUDz/8MLPeeosDlkVDLMYsy+KP7e1EfD7G5OfzjW98I2P/9fl8RHGydKez1zggggmE0kQTgvu+7yaJoUpEp44RQTg1Uncs4Fcq47m3tLRQnJfHxbrOhHicCcl+r2ng89EWCFAcCtHS0pK2fNISqC4W4/qiIqbl5fXYvqmpKaslUHFxMX86cYICw2AycCM49hLAGhH2x+M0njhBcXFx2vJucZsA0i25njx2MHFrR+Xh4fHBctqir1JqLjAX5/fsReBuEWlTSiXF0wdFZE1i378Avgn8TeJYd4rIgQHWtTbxmsnYaGLiNZPnb5LrcBIh/15OTQhnK6XeAi5L/G0aWFXPHQY6APPwyFU8nyoPD4+BkE68agDKoN/iFQzcmzPXPZHdeOK6Fbyrq6sJhkI0dnXxOcNgnq4zWdfZY9u8aBg0ahrBUCjj8vqkn/KkwkI6k/YICeGoqKiI6j78lN0IT2cSN898A/3+JkyYwHHDYINpcncgQIkIWBZDlCLi87ExHue4YTBhwoSMdf7a177G2qefpiIS4QYSicC6utjY1sYrR49iWRb/+q//mvYclFIsX76cvLw81q1ZwzPJ5fK6TqC8nFtvvJElS5ZkPP8pU6ZgahpHRHgwGj0lGdZBn4+KLMmw5syZwz89+ih5nZ2MAWYm6w9sSLyqUCjjdx8Oh7FiMTZEo/zbsWO0GYZz31CKXx0/zoRgECvLZJNbRITvfve7+Ds6mK7rzAqFqNJ1vpifz3rDoKOjg+9973sZJ8qvuOIKXtq/n5eBj9o225QiLEKpUkwXx9u2Fbj6iivSHt9t33eTxHD69OnU/sd/8CfgSpzooyBO5FMbzoA0ltgvHaWlpahgkHAwyJiCglPuG+sjEVRiv3S4FS0DgQCYJmOAXwPjE/Yr84DP2Da3ATtNM2MSPre4SQCZSup9a+TIkSxdurRf961zYaJ0sPAEcw+P3GIgkb53JF5bcETczkw7ish/AzcopX4APAC8rJT6SxGJDeC4byZer1NKaamCrVKqAJiBE0n8Th+fk/QTHp5he/L9s+Man0O4GYB5eOQq50JiB4/cxptsy01SxauFoRAVmsZupajw++nQdTZGo32KVw888ADvrFtHRVMTXyoupjoUclYZHD3KO+vW8aCmZV1lMJiJ+NzgdoWFW8F77ty5PLt6Ncfq6ghrGk/adnfEmeH302XbVI0ezdy5c9OWLy0tRXw+3mloYJRlQUqkbks4zDuahhQXZxRvUsWHv6+vZ6bfzzil2BeNsqGlhY4RI/olPgxU/AB3z3xuvr+9e/cS9Pk4Fo+zMB7nBk4mw3oFOKYUQZ+PvXv3pj32jh07ePm55xjZ1sZSnMiQZKTsdcDitjZe+s1v+OIXv5gxWnfo0KEsX76cnZ///Gn3m127dqHbNj6liAaDvGjbvCgCuo7h9+OzbbQ+kmH5lWKkUiwBRmma48UKzLJtHgAOZzl+SUkJhzs62N/ZiSZyMlJYhMZYjCPxOP5+TDYNlB4T5ePHMzIQYFMwyDcmTOBz8XifE+WLFi3ixRdeYHssxmeAcpHu+jfhiKYEgyxatCjt8d32fTflr7zySv59+XLeBD6Hk8Az6ekbwYkcOiHClVdemfbYSeHsxQMHnGfOlJUEh+NxXupDOHMrWm7YsIFS4AacBJaGSHf9q4BPAfWJ/b72ta+l/Qw3uEkAmSQZ5f+711+n7dgxFn/rW/zkhz/kV088wTXXX581yj/XJ0oHE08w9/DILQYi+n4c5/dgVQbBN92d8SGc6OCpOMnY/uV0Dyoif1ZKvYHzDHcv8JOUzd/B8Rn+dxHpTm+rlJqcKLsnZd//SLwuUEr9WER2pOw/HSf5qgC/O906nkt4S9w9zleSEVvVaZYrAUzuI2LrTOEJf+cn3mRb7rJ3716Cfj9h02RhPM48XWeMCMsNgxcti7CuE/T7M4pX5/MqgzNx7m4E76lTp/KJq69mS1cXWmMjI0IhQppG1LZpMAwqqqqYcc01GQews2fP5rFHH+W3HR1cBUz2+botCvZEo/wWaAiFmD17dtryqUvkt1kWf47F8ItgJKJdxwwdmnWJPJx671h4330899OfnnXRFtx9f+FwmELLYpQI9cC/c1I4U8BoEQ5ZVsbf3JUrV6JOnOA6HJ+5UEoirkIRZgG/PHGClStXsmzZsozXTynFtGnTTrtvrV27Fr2tjcUVFVxVUMDatrYe9gpvRiKsamvLOFG8bt06RoRC/M3QoVT2svaoDAT4G11nTSjEunXr0orW48ePp7Wri1IRqoEFSnWL5s+LUCtCSzTK+PHjT+u8Tuf83UyUT5s2jTHjxnF0927GArM4Gem8HtgHjBg/Puv34naya6DlN2/ejCbCceBLOBGyyWv/Io49hybC5s2bufXWW08p71Y4cytahsNhAkpxkVJIwkaj21ZGKS5WikBiv7NBqqXRxnXr+NGxY5jhMD6fj8KKCq6dPTtr/ZNR/jVPP40ZiTAM0G2bvLY2Gtva+M2qVVmj/CF3J0oHG08w9/DILQYi+pYnXnvbKCTXHQbpvUFElFKrgR8BtzIA0TfB/wa2AMuVUtcCu4GPAVcn6vNQr/13J1677zgi8l9KqZXA3cB/K6VeBA4CY4CbcCbIl4nIuwOs4znB+Tz49Di/+TD4VHnC3/mJN9mW27S0tFCVl8doXedwPM6TpslC4EmAYJCPBAIcDAYz+jOeiVUGuXrvGOwVFr0HsEdOnADDcAawxcXM6McA1gQOAd9Sivk42YH3ADVKcUgEK8vxk0vkfe3tTNL1U0Rnu7096xL5dPeOKk3jLjjroi24+/7i8TjtsRhtgI4TIWniDFAKcJbJt8dixOPpF+C9/fbb+G2bjwBDlUJLOT8dmCKCz7Z5++23M11+V3RPFBcUpN0+ORSC9vaMwlk4HEaZJh8fMYIxfv8pS/w/bhi8kmWi+e233yYAjANWAKNxBj1X4yRf+SywQ4S3336bW265xfX5pqu/m4nyXbt2EdI0Jvn9PAIMN00E+EvgGp+PbwIxpbJGSsPARXs35Tdv3kwpjr9gM7Cq1/ZJOJ7MmzdvznhMt8KZG9GytLSUeqWoFWFeMIiV4ket6zq18TiGUmfdl1VEMOJx9FgMv2VhWxZGPN6npdGOHTt44bnn8LW1MRlnED8S+KIILwF1bW280EeUP7hvO+crnmDu4ZE7DET09Sdem3q93w7kk9k24WDidWKG7X2SiPa9HHgEmI0TPdwALAe+IyL9nYpcCLyFsxrnek4+V74N/FxEnhloHc8VBnsA5uExWAy2T5Un/J2/eJNtuU1paSl6MMg1gUB3xF+hz8ct5eUnI/6yDKDdiie5fO84Eyss3Arebgaw69atoyoUonDoUNrTJCSapOu0ZYnWTPb9wmPHupfIJzncjyXy6e4dm3Sdr5SXn3XRFtx5Gjc1NdGcWFY+CSe6oztSFSeio1mEpqbew46TxzaA96GH4Evi3wcTEYxnK1qxtLQUy+fjB42NdPSy9nguHCZP17GKijL2++5kXNEo1xcWkjdkSI/ttQkRMFP57du3UwzcqBRV0CNas0opbsC5Ntu3b896HrZtU1NTw4oVK7rb/sKFC5k/fz5awus1W/33RKNcblkcP36caDRK3Z/+xLBhw9idmDzJVP+1a9eitbVxW2UlM3r52k4qKuIzfURKDybhcBgLuAr4G6VYC91+xHOAV0XYSfa2N5jC2cKFC1n45pusicW4DRjn93dv22fbrLFtIsEgCxcuPCvHT0bqrnv6acrb25mFE4F1wLJYf/gwr/YRqfuLX/yCrhMnmIaToX20UmwGvqIUN4o4Ex4nTvCLX/yCxx577Kycw/mOJ5h7eOQGAxF9m4EKHDuFVJpwRN/06WUhaVTkylRKRA7hROn2Z9+0v5TiTB3+MvHnkYYPyxJ3D48PmsH2qfKEv/MXb7Itt+nhz1hSwv2VlWzy+7m9stLxZ2xtzTph5HaVQS7fO9ye+5kSvAc6gA2Hw+imydcrKxnh95+yxL/BMHgoS7Sn275/pkTbgT7zufE0rq2txYcTofcIziAiBFwCTAPuA04k9st07N379/MKcIcII1O+38MivIKTCOyCPqIVByp6zp49m3969FGOdnQwSSlu1nWqdZ1a2+aFWIxaEaxgMKO1x5mYaPYDYzWNgN9/SrTmOMPA30fEZFNTEzNnzuRgXR0FpolfhHqlWPjmmzwyaRIbNmygvLw8bdk5c+bw9K9+xeraWibaNpWA2DYdbW38ua2NpzQNs7o6ayI64nEmJwTv3qL3RYbxoR1vJNveq8CdwP0JWwRw2t6r9K/tuRHOenvamoaBz+/vl6ft/PnzeWTSJA7u3s1tvZMQ2jYHfT7GVFczf/78065Xf9ixYwdrnn+ekZEIj5KwxUmscLjONFkUifDyc89ljNTdvHkzhbbNDcC4lCh/v1KMAz4lwgHbzhhp7eHh4XG+kPkpJjNJf9xxvd7fjrOi6FNKqXSfOy/x2jyAY3p8wKQOwNLxQSxx9/AYDJLL7a6cO5fImDE8CXw9EuFJIDJmDFfOnXtWfar6M3gnMXj3OLfoFl5CobTbJ4dCYBgfysGvx8kJo0h5OXceOMDypibaLIvlTU3ceeBAnxNGc+bMgeJiak6c4HCvpezd4k9xcUbxJJfvHW7PPVXwfryykgW2zcVtbSywbR6vrKSgqalb8D4bdEdrxmJMy8vj/spKlo4cyf2VlUzLy6M2Fsv6zNQdKRsK0dnVRUNjI4cPH6ahsZHOri7nnpCl77u9d7h95ps9ezYN0Si/7ejgWDRKGVCl65QBx6JRftvZSUM0mlb4bGlpoQQnYUcYWAr8Y+I1jOPxWpLYLx0zZszA0DT24Yi+y0V4I/F6hwj7AVPTmDFjRtry4Iie06dPZ+Edd7Bz/Xqa/ud/2Ll+PQvvuIPp06dnjDJOkhStvyPCrTi+c7cm/j2K7BE26e4bb7S19fu+MX36dAxdZ6dtYylFwO8nEAg4ArBS7LBtDF1n+vTpacvbts3MmTNpfPddymMx8iwLv22TZ1mUx2I0vvsus2bNwrbttOU/8pGPcOjoUfbaNg8DT+Ms/XwaeBjYa9scOnqUj3zkI2nLf1jGG7Zt8/zzzzNnzhw+9rGPMWfOHJ5//vmM5w1npu25IRkp+5tVq2jct4+h7e0Mj8UY2t5O4759/GbVKu67776MNgmaprFhwwYqLr6YPcEgP1OKf7QsfqYUe4JBKi6+mPXr12ed9HDDypUr0drauA64IhSiwu+nSNep8Pu5IhRiFqC1tbFy5cq05cPhMH6c6OB0Uf5jcfpeX89MIsKOHTtYunQp999/P0uXLmXHjh192kt4eHh45AoDifT9T5yVLH/Z6/01wHzgQuDflFL/KCLtSqkQ8N1EGQG86bYcYLCXuHt4DCaDudzOi7I/f/kw+El/GMjVJIbp/BkX2rbj6dsPf0a3qwxy+d7h9tzXrl2LhMNcJYJx+DAtKZGm+HxcpWmsCYfPWpR88pnphf37mRwM8seuru5I30uHDKGmpQXGjs0a5Z2MlK0yDKyU+jcfP847Pl/GSNlkeQIB9nR1UenzsbatjZGGwdLGRuYUFrK7qyvrveNMPPMN1NO4tLSUhv37+U/gtV7b3sQRfFXyHNNwzz338OvVq2kLh9kBNIgQAOI4ibRiQGFxMffcc0/a8knR8+h773GhZXGBUuQpRadtcyQW4+h77zFr1iy2bt2aVvxKTcQ23LJoTrH2GB4K9ZmILXnfuF+Eda+8wiNNTdiWhabrFJeXM7uPZFZ33303v1m9mjfCYWZFoz2iJfeYJusBu7CQu+9Ov0iypqaG/Xv2YNk2UaAQJ3LYwPG9M22bfbt3U1NTw4IFC9KWb03cU97F8dwbBTyFI9obgGppoaamJq2n8IdhvDHQSGe3bc8tO3bsoOb55/FFIlysFDdrGtWa5kSZWxa1kQgvZImUBSgvL2fr1q0DinJ3y7Zt2/BbFlM1jUCv9h1Qimmaht+y2LZtW9rypaWlHN6/n3eBNhE6cNpbgwhDgV0430V5lmemXPXB9/Dw8DgdBiL6rgMeBP5aKVUgIpHE+88C38RJuroQuFMpdQzH1kFP7GMD/89dlT0+CAZ7ibuHx2AzWD5VnvB3/vJhGPwONrk+AOs9YVRYVsYt997bL9HabVKfXL53uD335uZmIi0tXGAY6JZFsa4T0nWits2JWIwLdJ1ISwvNzWdnsdnUqVO5/MorqTl4kL/dt4/hiaz3cWCpCL78fG6eMSPjM9Ps2bNZ9qMf8Up7Ox/DiRpVOJEShy2LV2IxjvRhEfDMqlX8qK6OFceO4bdtFpomzzU18evjx2m2bYZPmpTx3uH2mc+Np/GMGTN44g9/YD9O1Mg8Tnr6vgjsx7F3WJAhWnLatGncfMstvPD008QiEVKnNEwgr6CABbfemvG3vKamhgO1tQyxLJRSNAPNtg1KOe3Nsti/Z09G0dNtIjZw7ntvvfUWTY2N5BsGPhFM06SpsZG33nqLjo6OjPe9adOmceOCBax7+mkWtbcz07IYa1nsBzYoRVN+Pp++5ZaM5//zn/+cqGFQgjOAuxG4GHgPJ5pnH3DCMPj5z3+e9vyXLVuGAspw2u0FOP5/lwFHgMM4nszLli1LK/oO9ngjKfo37d7NZNPsaXEQi3Fw9+6Mor/btueWlStXEmtrYyKwOhBgZKJ+1+k683Sdv43F2JWIlF22bFnGz9E0jQULFqT9fs82BnAww339QGJ7JmbMmMHP//hH1okwQ4QKnOveIMJR4HWgTamMkda57IPv4eHhcToMRPR9G2cCN2m59TaAiMSUUjcDG3B++4M4v/9JbOD/iMg7rmrs8YFwJjLKenh4nD6e8Hf+MtiD38HmXBmApU4Ybdq0idtvv73fZd2sMsj1e4ebc4/H43QaBgcMg0uDQV6ybcKWRalSzPT72R+L0ZnY72ySB5QDs0SchETAek7NfNwbEeFEZycG8C1OFd4OAJ2dnRmXG0+ZMgVL0zBFCMVi3KhpjADmWRZrDAPT58PWdaZMmZK2vNtnPjeexjNmzODxn/yE4SL8DGeptgL+Gsfy4XNAYxbhRinFP/3TP+H3+9m4bp3ja2qa+Hw+hg8fzrWzZ7NkyZKMdX/iiSewDYN8oEyE+UpRrRS1QE0ierDDMHjiiSfSimLdky1dXYzw+ZxkXkApMEeEPX1EWfcWHa9XivGaxp9FeD0e5/0somPv81+3Zg1PNTWhWRa2rhMoL+eGG2/Mev779u1DT1z3pznp3TcPuA34DLAjsV869u7dSyBR7jc4A79NOO32MI7NRSSxXzoGe7xRU1PDwbo6JpsmT4dCjEtc43l+P7fZNrdFo+yprU0r+rtte27Ztm0bBZbFp3W9W/BNMlLTuFHTOJglUnawmT59Olu3bOFl0+TvbLvHORxOJpLz+TJak9x99938+7/9G/vicR4GZgKX47TDDTgTFrbfnzHKPZd98D08PDxOh9MWfRNJ0O7MsG27Umoy8A/AtTgJ3zqB/wZ+KiJ/dFFXjw+YwVzi7uFxvnK+C3/nM4M9+B1svAGYO86Fe4ebFRZtIvwCeCEexxbpjpRdqRStQMdZ9GfcuXMn/7NlC2NFWD5yJMETJ7BMk7/2+fhMcTFfbWnhvzdvzth2f/nLX+I3TfxAVCleBF5M2DsYgF8En2nyy1/+Mm3E3q5du/DZNmOV4vuhEJWWxfvAPF3nikCAhyyLmGWxa9eujNd26NChLFu2bEDLvFM9ja8vKmJaXl6P7ZuamjIKn1u2bKFYKa5OfD9h6I6SBscb7pBSbNmyhVtvvTVj3ZcvXz6g59X6+noQYQTwdeCPwEYRSpXi68B3gKMizn5pSBdlnbTm6E+UdVJ0nGSa/ACoEEGJcBmO8P2gaVKXQXRMRUTwBwJ0BYPEEsm8/IFAn76kJ06coBRnoqF3spZxwA044u2JEyfSljcMg6JE+ZG9to1MlD8ARI3MMZuDOd5YsWIFBYkI33G92vi4hHBab5qsWLEi7fV30/bOBH5gdIbveExi+4eVu+++m1+vXs2+cJg74nHm6zqTNY09tk2NZbEPCGaxJrFtGyMeJwr8GWdy4UKcFQJNOPYaRjye0Zc56YM/r7iYUsuiobGxO0q/tKiIm4qLWeUlz/Xw8DgHGEikb1ZEpBnH5uGbZ/qzPT54BmuJu4fH+cr5Lvyd75yJwW+ueuL2JxHZk+f4AMyNvcWZuHfkatvx+/0YIsSBfBFm4SxV3w+sF+EYYIjg958dCSTVU1hPRPshgmkY6IbRp6fwtm3bKLRt7lWKgK7zuGURAQqAL+g6MdPkX207Y8TenvbDuwAAIABJREFU2rVr0drauK2yko8XFNDa2kq9z0dJeTljior4TCTCqra2rH0nXds71tDAkkce4fe//33Wtucmynzbtm0EcQSqKAkPWBzB3sL5HoOJ/bIx0OfVeDxOPs6y8AfBEWwTr8/hDJTyyRwl3jvK+galmKwUe0R4RaTPKOsVK1aQF49zLVCF46mbFL19wDU41zCT6JhcIfHOunVUNDXxpeJiqkMhZ4XE0aO8s24dD2paxhUSxcXFxI8fZxLOksxU2dPGsdrwAUOLi9PWf8SIEURaWrgwQ/kLE+VHjBiRtnySwRpvhMNh/CJcrOtpt1+s6/gtK6s9x2DVffr06ezdsoWdpsk8kR6+uHERJ4lflkjZwWbatGnMX7CAmmeeYUckQoNtE7Dtbk9kX2EhN2exJnn44YcJAdOAbwNbgSLgbuCjifd2JPb77W9/e0r5cDiMxGKUxmIcOH4cUrzUW8JhygIBJBT6UPrge3h4eJwOZ1z09fDw8PBwhxdlf37jZgCZy564uZyI7ExwJuwt3Nw7crntxONxlG0zDlgKTOKkcDYLuB9417b7tHcYqOh9JjyFlW3zb8AJ06QAR+jsEOER06Q4sT0Tyb4zubCQvCFDyBsyhFq/nxGVlQBcZBhZ+05q2xva0MAsv5+xSrE/GmV9c3Ofbc9NlLmIEBPhfZzIVj+OcGjjCMDvAzGRPiNWB/rdTZ48mY11dYRxRNf5nPQUrgHqgQ7gY5Mnpy2/a9cuNNPkQtvmO8CIRKTuRJyl5t+0beKGkTHK+vDhw/hEGI8TGRvipOhdCEwAfCIcPnw47fHdrpCYMGEC2/fupRYnMlLn5PW3cJLxmcBHJkxIe/yZM2fy7Hvv8S7Qnqg/OH0vipPcLZ7YLxuDNeFUWlpKvVK8Z1nMSzMp9J5lYSj1ofRCd5vEb7BJZ4/RmrDHqOyHPcZ//ud/UgR8GscK5jrg98DfJbb/ETiY2C8dJSUlnOjsZHc0yl/Y9in37fficU5YFiUlJWf61D08PDw+UE5b9FVKPZ74338RkR2nUe5i4P/gOET8r9M9roeHh8f5hBdl73G65Lonbi4nIjsTnCl7i4HcO3K97TQ3N1MownU4QpuPk8LZ5TjC7yGRrKKrG9E76Sl80DQZGwp1R9wV6TolPh9PRqNZPYWnTZvG5t//nmJgMhmSaQHzMnynbvvOzp072fzmmwTff59v6TqVnZ0gwkeV4kpd56H33+ft3/0uY9tzE2U+cuRI/kuEjcDnoccS+322zUbghAgjR/Y2DziJm+9uzJgxCDAMeBwYjSN6XgXMBu7CEX7HjBmTtvxrr71G5NAhPqMUF2oafqW6RdMLRZipFM8eOsRrr72W9tpFIhFMoBEnAVpqpKwONOCIrpFI5JSy4H6FxMKFC1n45pu8EotxM07EdZIDwKtARzDIwoUL0x7/nnvu4dlVq3ijpYVrcSZcTJzl9XU4ntaUlHDPPfekLQ9nZsJpoKJx8vzXxGLcZtuntL81tk0ky/m7ObZb3Cbx+zDgxh7DSHhxj86wfQzOb4GRwVpkwoQJHDcMNpgmC0MhKhLffZGu06HrbIxGOW4YTMgw4eHh4eGRKwwk0vfvcZ6jX8VZNdFfRqWU9URfDw8PDw+PM0iue+LmeiIytwymvUWut51Dhw4RxBFK/fSMVlTAR3Aifw8dOpS2vNtIV3D8JN8EvijCyJR9mkTYlNieiQsvvBAdx8pgNTA+Ue9P4yTCuh3ngfvCCy9MW95t33nttddoPXiQz4hQFY/3iHjT43GuVopnDx7MKFzCwKPMhw0bhq5pHLdtFgLzRJiME2H6InAc0DWNYcOGpS3vdsJCKUWJz8fVpkkRjvhq4bShIhzx932fL2P9a2trsaNRxtk2E1IEf3CW2I+PRrGjUWpra9OWz8vL4zjwOk7SulEp2+qBN3DaTkkvn+QkbldIzJ8/n0cmTeL93bv5nGnyKei+/q8mzn1MdTXz589PW37atGn8zbx5vLp6NYsTNhWXAz8BNgKHAgFumD8/Y7s5ExNObkTj5Pkf3L2b26JRbtQ0LtZ13rMs1tg2B/s4/8FcIZEaKfvm66/zfFMTyjQRn89J4nf99f1KJDfYtj4DDXIoKysj2t7OLpxo8tRfzTiwM/FaVlaWtvzevXsJ+v00GwZ/G4sxQilCShEVoUGEFk0j6PdnTELo4eHhkSt49g4eHh4eHh7nALnuiXsuJCJzw2DaW+R6QpuOjo5uK4AAjmAKjvCr4yzxNRP7pcNtpGsgECDo89EC3BmPMy8lIdGLlkWLz0fQ7yfQq18m2bhxI2VKcYMIIxN1TUYqjwQ+BdQrxcaNG7nvvvtOKZ+u74yxLJY3NfWr73QLl5aVNlK5L+EyyUDEm2AwSGUwyOhYjCbbZqVIt2BvAmM1DS0YJBgMpi3vdsIiEAiQ5/cz0rKoF+kRJd4MjFKKvCzfXWNjI4YIjUr1EHwBAkrRqJSzvbExbflhw4bxPk5E72eBmzgpur6UeD+5XzqSUd57urqo9PlY29ZG2DQp9fmYU1jI7q6urFHemqaxYcMGZs2axZ49ezhsGPhwrn2738/YyZNZv3591kR+AJ0i1OFE+I4CnsaJTu/LliP1+1teUuIkQWxuZozPx1UlJXy1qSnr9+dWNO5x/rW11Jsm/oSlQyQYZEx1dcbz/zCskHCbSG4wo6zdcu+99/KNxYt5A2c1x0U4EzZNwG6cKPMW4Hv33pu2fEtLC5VDhtAej1NnGDTYNn4cW5mIUpT5fFQOGUJLS8tZOwcPDw+PD4IPUvRNHsv8AI/p4eHh4eFxXpDrnrjnexLDwbS3yPWENqFQiFbgFWABdCfm8uH4jL4KtALjQqG05d1GupaVlVFVWkphaysRy+JJ0wTLAqUgGGS4rhMsKsoYcRYOhwkoxUVKOQngRLqFR6UUFytFILFfOtL1nYW2zZPQr77jVrh0Q1lZGUWlpfzViRNMjcf5D9OkVYQipfgrn4+dfj8nSkoyXju3k12lpaWYmsYBEf6anonU2oD9IpialrHfVVZWskUp1tk2d9k2I1PEwcO2zToRIppGZcJfuTeXXnop27ZsodOyOA7Od5YgDnQCmq5z6aWXpi0/Z84cnlm1iqW1tfzL0aN0WhamCD6lWNHURIcI5dXVWVdIDB06lE984hM01dfT3tICtg2axtCCAj7xiU9kFf127NjB2pdfZrJh8CVgn6ZRBHxW0xhn2/zMMHjtpZfY8ZWvcMkll5xSfu3atdjNzVwRjWIcOoSdaPtxwIpE+LjPx+vNzRm/vzOxSqG8vJw//OEP3H///Tz55JOc6OpiyJAh/P1nP8vSpUvx+dIPl3N9hcRgR1mn1mMgovHMmTN5QNP4s21zHzATJ8r8n4ENOLY4lq5n9JMuKSmhsauLIstiulLMUupkAlDgiGXR2NXlefp6eHjkPB+k6Dsx8XriAzymh4eHh4fHecG54Il7PicxHEx7i1xPaDNhwgT+a8sW6kS4HWfwnxy8Jwf/hlIZvRndRromvztOnODzw4bxUmtrd7TlTUVF/DocRk+043Qkk0nVijAvGMSyrG7RXdd1auPxPpNJ9e47hWVl3HLvvf3qO26FSzfMmTOHZ1et4vWmJmYA94AjlgNHgdcNAykuznjt3E52jR8/nqPRKG/i+PemXuE2YBNwNBpl/PjxactXV1cTDIVo7OpKG+XdqGkEQyGqq6vTlr/77rv59erVSHMzAXCWmIsQVYoGEQQIFRdnTMY1ZcoUDKDFshyBl4RoLUKTbRNXilKlmDJlStryIsJXv/pVXl29mlHxODNxvFAP2DYbmpt5/okniMVi/PznP0/bhlauXInW1sb1SnFHou9s0jTuDIWIi/DnaJRftbWxcuVKli1bdkr55uZmwkePMsqyGIJjqRHCSQLXKsKFhkG4qSmjH3f3KoWiIsKmyVPhcI9I55uKivpcpdDU1MTMmTM5WFdHgWmSL4IRjfLET3/K+vXr2bBhA+Xl5RmPPZira9yIrm5F68EWjd944w2qhw3jT01N7AIO4yRj/CWO2GABk8rKeOONN/joRz96SvkJEyYQMwxKLYuVoVAPP+e/s21ui0Zp8jx9PTw8zgGyir5KqXycSe90lCmlLujj8xVOXoJLgUU4QQvvnm4lPTw8PDw8PLJzrnjinq9JDAfT3iLXE9pUV1ej6TqdpkkdzoA/Ga3ZlHjVdT2j8OY20nXq1KlcfuWVvHDgAIsOHyZpRLAP2ByJEMzPZ8GMGRm/ux7JpIBxfn/3tv4mk4KefWfTpk3cfvvtWfdP4la4TDKQiL0pU6YQBw6ZJg+J9PSUNQz2K0VlFtHS7WTX22+/DZbFMeBLOD7KF+EsD38ZOAZgWbz99tvccsstp5SfO3cuz65ezbG6OsKaxpO23R3lbfj9dNk2VaNHM3fu3LTHnzZtGvMXLKDmmWfYH4nQnojqjgPHRPAVFHBzlmRcO3fu5GhDA0UiTMSxh5gI/AnHHqJOhKNHjrBz5860kbbbt2/nuaeeojoe50c41z7pa3o9sDge57mnnuLLX/4y06dPP6X8tm3b8FsWUzUtbd+Zpmn4LYtt27alrX99fT1Ry+Iwjtgc5KS9RglwCIiaJvX19WnLh8NhrFiMjbEYTzY391il8Fw4TFUggBUMZhT9bdtm5syZNO3ezWTT5AalmKwUe2ybV2IxDu7ezaxZs9i6despFg+DvbrGrRe5W1ufwRaNm5ubOR6JMF7TULbdbYtTgNN2RNM43t6eccJg7969DPP7mWlZGPE4R3WdkKYRtW0My+JaXee45+nr4eFxDtBXpO/XgG+meV8BTwzwmL8ZYDkPDw8PDw+PDJzvnri5zmDaWyQT2oRNk4VpRL+wrn+oE9pMnDiRoK4z0TT5XziCXStO1OBFwL8Df9J1Jk6cmLZ8aqTrHZbFCNvuFo4aNK1fka6GYRCLRtFEKOak6HwMiEWjGTPIg/tkUm5xK1zCwCP2du7cyfGGBjQRIjjJ25KiXxTQRDiWRbR0O9m1efNmioFxOP6fT6Vsk8T78cR+6Zg6dSqfuPpqtnR1oTU2MiIU6haOGgyDiqoqZlxzTcb7bmoyro3r1tF27BitponP56Ny+HCunT07azKulStXEo9EmKQUqwKB7rZ7vVLcrGn8XTzOrkgkY6Ttj3/8Y/JiMa4DrlSKYPI4SlEqwiwRDkWj/PjHP2b16tVp62AABzPU70Bieybee++9k0kQOZnITuEk8duEk8juvffeS1u+pKSE+s5O2ru6GCnCfF2nWteptW1qEqsUWrOsUqipqeFgXR3VpskvgdEiIMJc4GbgLtOktraWmpoaFixY0KPsYK+ucetF7tbWx22ks1vROB6PEzNNykR4NhRipKaxSdP4U14eh22bv43FaDAM4vF42vq3tLRQnJfHRbqOFY/T3MuW5+JAgOJQyPP09fDwyHn6Y++QaXQxkFHHb3CevT08PDw8PDIy2NmkB/v4A+F898Q9Fxgse4uWlhaq8vIYrescjsdP8aT9SCDAwWCwz8HvYPWbZMTW9abJDBGuUqo7GZghwn6laMkiWldXVxMMBqnv7OSzsRg3ApOAOmANThK1YDCYMdJ1x44dvPLyyww1DC6g5xL9QhHqDYM1L73EVzL4mrpJJnUmSAqXmzs7iTU0YOg6tgiaUiigfORIPpFFuHQTsbdy5Up8bW18Fidh3e9wxNcS4Bocn+ZVWewB3E52hcNhbOCvgTmcTP5UgpMc6jXgPfr2U34A2LhuHX88dgwzHsfn81F4wQVcO3t2n/ddN8m4tm3bRoFl8WldZ7Sug653bxsN3KhpHMwSabtlyxaCwBScQWE8IXqiFD5gKs4ExpYtW9KWnz59Olu3bOFl0+Tv0liDrLFtIj5f2ihhgOPHj6PhXPPPAvM4Gen9YuJ9LbFfOpJL9Essi0WBADtF2GhZlCrFIp+Pb8fjWZfor1ixgvx4nBsS1yv1So8mkUQxHmfFihWniL5nanXNQO+bbr3I3dr6uI10PhP2GAXA1UB5r+tUrhRX4STxzERpaSkqGCQcDDKmoIDW1tbuSOeioiLWRyKoxH4eHh79w7YFWwRLBBGwRbCTr/bJ/x+Wnz45q8fZoS/Rdwc9J70BbseZ/H4Lxz4nGzZODo39wEYR2TqQSnp4eHh4nD+cicQguXx8N5zPnrjnCoNhb1FaWooeDHJNIMBVBQWsbWvr4Yv5ZiTCqj48ZQez36RGbBGPY6RErOHz9RmxNWfOHJY9+igdHR00AauhWzSOAh0iaMFgRvFm5cqVRFtbGQqYSpFqAmEqhRIh2tqaUbgEJ5nU1q1bqampYcWKFd19d+HChcyfP/+sCb7gtLmHH36YWW+9xeEjRygwTfwijujs8zGmoIBvfOMbGe8fbiL2tm7dim5ZTMHxgvuLhNAsgCXCfkC3LLZuTT+EcDvZFQqFOAq8AXwO+HrKtvdxROA2oCRDEsAkkhDJ8wCV8OLVlEJEspZLPY+B9ns/iQjVNIxJbM+EYRhYOBG58dTPEMHCGcCZgGSIVE96Eu8Lh7kjHme+rjNGhOWGQY1lsQ8IFhZm9CT2+/0MBYpxInqf7LW9CEf49fvTn8XevXsp9fmw43Huj8fxcbLvrgaCSlHq82Wc8Dl8+DA+EaoT5XRORppbOAK0T4TDh08d8p6J1TVu7ptuvcjd2vokI533dHVR6fOd8ruxu6sra6SzW9E4EAiQ5/czGtgXi1GoFJZtcyQWo02EMT4feX4/gV6CcpKkaP/igQOO8JyykuNwPM5LOWKJ5eHhlqRQawsI2cVau7eYa6f+u3+/d4An+n7AZBV9ReRFnInWbpRSSYOwfxaRNWerYrmACMRMC4VCKechQSUeVk+ujvIG2B4eHh795UwkBsnl458JzldP3HOFwYiW7TH4LSnh/t6D39bWrIPfwe43yYit5kCASCDAmuPHaTFNSnw+bhw2jOPxOKoP0dpORAcPVYoLlOr2NT0iQosIdpZ6b926Fds0GQqUijBfKaqVohaoEaEDiJhmRuEyiaZpLFiw4JSIwrONiPDd734Xf0cH03WdWaGQ4w0qwnrDoKOjg+9973t9eoMOJGKvo6MDQ4SDOB6wWsrn68BBEQwROjo6MtZ/6NChLFu2bECCeUlJCQeBBpxEbr0jTRtS9st07R544AHeWbeO4cm2Hwo5bb+xkXfWreNBTTtrbX/69Ons3bKF7YaBGAa/sizCIpQqxV26znbLwvD7M0bajh49mq2HD/MKcAsno10FJ0ryVRyrlI+OHp22fKon8Y5IhAbb5h9E+KltcwzwFRZm9SS+4oorqNm/HxN4BNipVHf9p4rwrcTxr73iirTlw+EwHbZNQCkqRfg0Jz2NXwYalaLDtjMKh5FIhDhQixPRnNpSdJx2EE/s1xu3Ew5u75tuvcjd2vrMmTOHZ1at4kd1daw4dgx/ii3Or48fp9m2GT5pUtYElm7sMcrKysgvLmb/sWNcLkLMth1LHcvCVop9QH5xMWVlZWnLe5ZYHrmKSBYRVgSxT26z5eT+gjuh1iN36Y+9Q29+jfMscOgM1yXnMGyb+pauPvdLFYKTAjH0FIZ7b1cAvf+dZl8UpwjOZDiWAIZld++bOISz74dUvPDw8Di/cOvxluvH9zi/Gaxo2eTgd0tHB/P+/GdG+P09fEntykpmZBn8Dna/SYoPj9bVUaZpJ8UHw+DV+vo+xYd169ZRFQpRmJ9Ph2VxJBkprGng81Gt67SFQqxbty6tPUNSkKzEiVSsAhBhplLcBNwGNKbsd7ZInTAYOXIkS5cu7deEQY/vb/z4HsLt5+LxPr8/NxF7oVCIVhwbhzuBkSnbjnBSdByXJdI2Xb851tDAkkce4fe//33WfjNx4kS2b9lCJ9BMz0jTONCJ86ycyQ96sNv+3XffzdNPPsmylhZ8hkEhTmRvvQhfSCS3KsjPzxhpe9NNN/HO5s3sAxbi+NgmRe8XcJIRxhL7pSOdJ7GpaXTk5/fLk3jRokXU1NSwPxrl28ANIvwFsFuEb+NEGqtQiEWLFqUtn/R1HSbCk8FgWk/jRtPM6Oual5dHI077ux3HwznJAZz21wKMy8tLW97N6ppk28k/epSvV1byx64uNra1Uerz8fWKCr7f2Ji17aR6kd+VxlqjLy9yt7Y+U6ZMwdI0TBFCsVhPL3LDwPT5sHU9YxJGt/YYs2fP5rFHH2WDaTITGKXraECernPIttlomjTGYsyePTtt+Q+LJVYu2ol5ZCdVlJXer5wUZrtF2MR2SWzvsa/tiLKpn+HhcbqctugrInecjYqcyyQ7cMp/BgXDtDkU7sy4PZs43ZcwraXbRzs1+rm7bK/P6bGP9wPn4XHeciY83nL5+B7nL2cqWnYgA8jU5f0HLIuGWKzn8v78/KzL+we73/QWH25QislKsUeEV0T6FB/C4TC6afL1ykpG+P2nLFNuMAweam/PGC0YCoUoBK4HLgBnxJZ4vQC4Dkc8C/VhEeCG3sLnwvvu47mf/rRfEwZuvz83EXsTJkzgv7ZsYb8It4swP7HUvhaoIWEvoFTGJeZu+83kyZPJGzqUUEcHfqACCOHYejQm/t8aOpTJkyeflWvnlilTpmAmbCXGATfiJC/cjeNH/Wec65ep7RuGQZ7PR5dpshPnnFOTEJpAns+XNRFhb0/isvJyvvLgg/0Sri655BJuueUWfv3UU+ywbQ7jiNYGEAZMTeP2W29NO9mSJOnrOkLTCKR4Go8Q6dPXddiwYezFEXhvw7l+F+P4OK9JvG8n9svEQFfXrF27FiscRoAH6+t7JFJ7zucjT9exwuGMbae6uppgKERjVxd3ponUbdQ0gqFQRi9yt7Y+u3btwmfbjFWK74dCVFoWiFCt61wRCPCQZRGzLHbt2pW2/mci0tbEiUJ7RCnmaxpjlGKtplEjwqGERUk2BtsSK5ftxM4FuiNge4m0PcTYXuKs7exwSqRt3LI5cLzDE2U9PpQMJNLX4xzlwyJOQxqbjH5ESNP9/3SL0anvpftMFOkF61TBO/FvTXnCtIfH2catx1uuH/9cINejVgar/qkRg49XVpLf2YnV1sZUn4/ZlZV8oY+oLxj4ANLt8v7B7je7du1CM00utG2+gyP2KBEmApcD37Rt4oaRUXxIipZ1sRjXFxUxrVdU36ampqzLjCdOnMjBzZupBDpwhMJUT+AROEvFM0WLuiWd8FmladwF/RI+3X5/biL2Jk+eTNGQIXR2dqYVHS2gcMiQjKKr20jbuXPn8uzq1RyrqyOuFEcSwhVKYeo6hghVY8b8f/bOPL6q8s7/7+ecc5esNwshkX0NULEoVoqAoLK4tW5TWx07Ha3TbbpMZ0Rt1U7XsYu2ozOt0984trZqW9sKFhcQFFkKKlpBoWACEgIBQvbc5Obm3nPO8/z+OPcmN7lLQm5ooD3v10tzuec85znb3T7P5/l8ufLKK1P2P9L3/urVq7FCIWYAv6A3nuEKHNfuPwJVoRCrV69OGRvS1tbGlOJiytraqDFNgjjnXAdKgMkeD43FxbS1tWXcj0Thc9OmTdx8880Z108kNzeXMbm5eDs7HWcbkIPj+o7m5pKbxmULfXNdayIRpxhZbJZCm20PmOs6d+5cqrdvR9o2e3DE8jg2kAuU6Dpz585Nuw9D/cxobm7maEsLEcui3La5XteZoetUScmqSIQTuk5TayvNzc0p2yfeuy2axi+l7HHqmh4PYSkZO3Fi2nu353VbU8OsfgNSJ0zTed1OnpzWabt27Vq0YJCbKiqY368Q2qRAgBs7Ong8GEwrWmfrtI3P0CjIzaXBsviBaXKnUvzAtin0eJhuGHRkmKGRuB8jEYk10rFIZxoD5c6qVOJt4r/pG2vgOGqHUe9wXbgupzHDIvoKIXScrP1BWRiUUseGo1+Xv176CtB9Hpw2pHUwD8HZnOr5eK5dqrZxodrF5a+NbDPezvT+z3TOdNfKSO7/2rVrUS0tXKwUZl0drf2KkV2saazJ4PpK/AGZd/w4yz0eR7jt7mZDc3PGH5DZTu8f6dfNCy+8QMeRI9woBBM0DY8QPaLrhFjMwlNHjqStYh8XP35/8CBe4Jn29h7H27WBAE+3tMCUKWnFj0AggKVpHJCSozjOQx/OtPgOnHxRS9MIBAIZj2Oo4lEq4XOTrvPF0aMHJXxme/2ycezFi+j5urrIi50viSOaB3BEdM3vzyg8ZeO0Peecc1h0ySVsD4fR6us5KyenT7RJeUUFCy+9NK3bcKTv/UcffZQCy+IaTWO6YWBZllNEDphuGFxjWfyPZfHoo4+mFH1LSkow/H6uGj2aUcDPmppotW2KdZ1PjhpFI/Ckpp2y/d+9ezdvbt/OFOD2CRN4ra2tJ497flERP2xp4Y1t29Leu6WlpRQUF3OsvR3btmnuF1FwTNcpCATS5rrG4zE6WludaAB6ncYdONXICzMUosvmMyMeTVFsWTzu8/XEM6zQda7TdT4WiXA0tl4qku5dv7/vvTt2bMZ795xzzuEDCxawqraWj733HqMSjv37gFFQwN8tXJi2fXzAY2ZhIbk5OeTm5PRZPss0BxzwyMZp29LSAqZJsWHQYlnkCoEO5Mbe/4sNgw7TPG0H6Uc6GmY4kLJXPE0UYyHRNdu7nH6CbTzKoL+Iq1Tyv11cXIbOkEVfIcRU4Is4s9mm0xs7OxAqm35dXE4XTgdn9HDlRQ8mKzqd6zrVdjTNFaRdhka2GW9nev9nMme6a2Wk97+5uZmO1lbGmCaabVMohCMcKkUwEmGMrtORwfW1e/dutr3yCr7Dh/m6rlPR1QVKcZ4QLNB17jl8mD9u3JjyB2S2wlni6+ZiIfC1tfU4viJFRYN+3QxV9OypYi8lkzwetJjwJQBpGEw1zYxV7M855xzmXHABv3r3XXYcOUIRjvhxGNgUDILHw83z5mWcZtylaWySkhXA6FjfCmgANseWZyJgPSzZAAAgAElEQVQb8Wg4r99Q3veydezFi+iViuQiemGVuYhetk7b/vt+rK0NTNPZ96IiFg6w7yP9mdHS0oInFonRE8GgFEoITNNkhhB4lMro0v7N44/zQEIetg4EpeT+QRTjypbEiINvNjb2RhyYJi+a5oARB/HzvykY5O/HjXNmSMTeezpzc9lUX4+IvY+kIh6PkcfJx2MMx2dGPJpidL/lo4UYMJoifu9+BXjlxRd5t6EBEY2iDAPv2LFcctllA2bSmqaJ6O5milIsAybhRFq8BBzp7s4Y6zFcAx5DddoWFxdztKuLznCYcUpxva4zXgi+qGmsMk32Whbttp22CONI85eOhukvpCYW+orHGNg9z/Wua8v0Qq6Li8uZwZDEVyHEJ4Cf4hgZYPCCr4uLyzByOgjPmdB6XMwC03YypTVtcE5oLY0ArYlk4bk3esMVnc90Rrqa8kj3fyZzprtWRnr/o9EoXdEohyyLj8WEGpQiVwjygRrTpEuptK6vF154gfbaWm5UirHRqDPNWdfplhI9GuUSIXiqtjal2zVb4Swumj5XVcWthw+zFJiMk8f6cjDIEa+XDw8gmoZCIe666y42rV9PtKEBYZooj4fHH32Ui1es4Pvf/35a0bO+vh5TSo4pRXc0Sie9U9Tzo1GO4hTfTVfFXinFq6++Sq5pMhlYnrD/G4CDpsmrr76KUiqlgOL1evF5PHQA35KSZTgC0kEc8aRD0/B5vWmnmGcrHg3H9cv2fS8vL48HH3yQVatW8eijj/aI9rfddhvXX389WhrRO9sienHh6d3ubhZ5PH2mmAcCAfYNQnjKxm04XJ8ZUsqTPnfx469Tin1K8SFAFwIhBApHwNmrFFGRPpc122JccYZaRDDbiIPE8//p+nrn/BcWOue/vn7A858Yj/EYjugJTjzG9cAtpI/HyPYzI9toijgqJtJ1AZZSGICh1ICi3DvvvMPaP/yBiabJ94RgvKb1zJBYISVfMU1eeOYZ3vniF1O+9kZ6wGPatGlETJMS2+ZRv58pmsYmIfiix8NVus5N3d00mGbaPPCRJtP7tkQwPScX1dlJY0sr4aidlDObWBQsXc5sYj6tK9K6uPztctKirxDiA8DPiGkwOLPX3gKOxh67uLi4APR8CSE2bce0JQNWVRhGEkXnPu7kdA7p2P9OJooj3gdpthf/sdPHLX0auhxPF0a6mvJI938mM9IFjbJlpPdfKUWblLwC3KoUExPEm6NKsQlokzLtD7cet6ttM9nvxxu7RwO6TrFhMLW7O63bNVvHllKK119/nQ7T5AAQpDeXtQGImiavv/56WtFUKcXtt9/O2l/9ioLOTsYB3phY1RAM8mx9PbZt8/DDD6dsX15ezlYpeQ5YgJOhG2c/8Hzs3JWXl6fc/6effppD1dWcDdyP4/SLxzNcBtwB/LmqiqeffpobbrghqX1paSljS0oobG8nZNv8oV80R5mu48swxTxb8Sjb6zcc73upnMqNx4/zvW99i82bN6d1KmdbRO+KK67gqccf59fV1cxubOwpJoUQ7Gtu5je2jRyEU3WobsPhOHcNDQ0sW7aM2upqCiwLj1IcFYLbXnmFb1VW8tJLLzF69OiUbZctW8amF19kDTAX2AO0KEWJEMwGnsUpiLZs2bKU7bMtxgXZFRHMNuIg2/P/6KOPkh+N8mGcgZ7EtSYDHwKORqMp4zHinxnXFhbyWmcnjzY399y7t5WWck1hIU9k+MzINpqiT6RPfT3TPB78Pp8T73DsGK+uXctXNS3tYNHPf/5ztGCQFcCihM8MgIlKsby7m18Eg/z85z/nwQcfTGo/0oPkBw4cYJTHwzLbxoxGOaHr2EpxwjQxbZuluk6Tx8OBAwcybmewM0z6F/2KRxIkRhX0L/ylEp6nxyHr/NtTVI5dVMEOIZiZUxzLsxaoWJ87wgpZlI8nUM7x9vApOYcuLi5/GwzF6bsSJypKAQ8DdyulgsO6Vy4uLi7DQKLofLqRKAY7/479TShA2Hf95HaJbfoI17EH/YsZJorgqYoYZsqRTtzPUy14jnQ15ZHu/0wl7lqpLCjgna6uJPFmhs8HGcSbkWakCzK1t7ejKUUT8CngOmAm8C6wGmgCNKVob29P2b6+vh5TKeqF6PPjHcArBPVCOMtTuF2zdWytWrWKIwcOMFspvuH1slupHuHpHCH4RjRK1f79rFq1KmWu6DvvvMMzv/sdqqODXKCVWCE05VRf7+7oYPVvf8tnP/vZlI6zaDRKN46z9m6cKdrvA/biTNE+iFNQLZ1w9NBDD1Fo21wGLOh3/oqVYoVSHLFtHnrooZSib/z8ifZ2vjt2LG+Fwz33/tycHP6jvh49wxTzuHh0XVERJbbN8fr6HrdqSSDAtUVFPH4K4xlg6E5dyM6pnG0RvdmzZ2NpGseU4qvd3UlO1VrDoHwQTtVsyOYzQ0rJsmXLaNi3j5mW1Xf/IxFq9+1j+fLl7Ny5M+U1iEajKF1nj2VxMzBaKWfARSkaiLlxdD3tvZ9tMa5siwhCdhEHkN35r6urw4jFY/iE6PkeBM77z0ylMJSirq4uqW1LSwvR7m4eam+n2TQpUAoPjgvqto4OSj0e8gOBAQsgDjWaYvfu3fzxlVdoPHKEUk3jmGn2DHiYmkbzkSNsTRPpA7Br1y48ts05mpbyM+P9mobHttm1a1fK/kd6kLy1tZWi3Fxm6Tp2NEqzZWECzYD0+Znh8xHw59DU2ka3aSdEG8SyZCV0hkJ845vfYtvmTZjNLQjLQnm8/OJXTzN/8RLuvOsucnJyTolTduFFS3h+zXOsq6vj0qJiKjyenmX1psmGYBDGjWPx4sUZt6OUorq6mi1bttDe3k4gEGDx4sVUVla631ddXFyAoYm+i3AUlBeVUl8Y5v1xcXFx+Zsg/uUxuVbh6SdQpyIpB5pEYTp5HeiXK+08gUAkic9xUXpS5Sz+uXJWn1iPiCV71klsN9yRHiNVzflMpqSkBNswuK++npBt92YzCsHvWlqcbMZA4LQtgjfSBZlOnDhBvhCUKkWHEPwSet2isec7heDEiRMp21dUVLBdCNZJycdtm7Ok7Gl/XNNYpxQdmkZFRUVS22wdW4nFpK40DPrXit85QDGpn/3sZ3S2tTEaqACuF4IZQBWwSikiQENbGz/72c946KGHktrv27cPHUcoDuOI5Ktjy6Kx5/XYeqk4fPgwPmA2TpavjNu3hMATe94bWy8ViefvvhMnuK6oiKWxKeb3nThBZ3l5xvPX0tKCikQoiUQ41NTU57XT2tJCqdeL8vtPKp5hkm3zXw0Ng3bcDdWpC9k5lbMVrPfs2YMuJYYQdPt8rJaS1UqBrmN6PBhSog3gVB0OhvqZsWrVKmqrq5lpWfw6NkUd4DqPh5uk5Kbubt6tqko7YNLa2kq+YSAsi4mQlMtaCyiPh9bW1pT9Z1uMK9sigokRBwcjkd4scyCo1KAjDoZ6/qPRKCZQDX0EX2L/rlIKk9QDRkVFRexva6PANJlJv8EmpaiJRqlva6OoqChl39lGU7zwwgscra0lICVFtt03lsa26RKCo2kifeKYQG0aYfBQbHkmsh0s6h9HkFi4K174K1GoTYwx8BaNRhZXcAjBvPx82js7sb1+OqbOpqCggJpQCAV4AuUca0t2yiql+MY3vs3W556npKuLpcBYBEcjJtuOHmfjH9ZgScXXv/71UyKeVlZWcu4FF7ArHObOujqWFxYyxefjYCTChmCQUGkp582bR2VlZdpthMNhHnjgAXa98QYEgz155OuefZZzL7iAlStXktPvNT2cuIKzi8uZwVBE31Gxv08P5464uLi4uJw5nI550v0zn+PfN01b9Xzh7y9SJwrQzp/BFzgEUmZM/60WN7z88sv54f33cyIUolII/i4hm/HpSIQqpbB9Pi6//PKR3tWUjHQ+YUVFBds1DV1KvuXx8FaCW3auEHwzGiWURrQFmDFjBj6fj6NdXXwiEuFqoBJHzFgDHBUCn8/HjBkzktpm69iKF5N6n66nXP4+Xcdj22mFo23btoGUjAEeF4JxsX5W4Dieb1SKBimd9VLQ1NREMU7+5gJgB9AJ5APzgO04eZ1NTU0p2xuGQTeOyNHHzRV7nzsEWIDfSP21OdvzV1xcTFtXF/u6u7lAyj55zG2RCHujUdoyFCRK1f9tUjoDB4PoP9tM4WyiUbIdcFi7di16MMid5eVcXFCQNMPglQGcqiNNfMDkak2jAjhumthKoQtBha5ztaZxNMOASTQaxbRtZgvBTw0Dn21jA5cCN+s6n7Us9lhWWqdvtoNd2cbilJaWkl9URE1jI+crRUTKniKIthAcBPKLitJGHGTLzJkzWV9dzRrg76XsEd0BDkrJszgzDy6YOTOprdfrBctiEvArYGpcsAdulJKbgN2WlVawzvZ9o6qqikg4TIlt83WgQoje4p1K8VWgIRxOW8Dy3HPPZef27fzBsvh7KXuiNQDqpGSNlHQYHt5/7nmYtkyZExsKhfj617/Bjm3bINgBpsmJlk7u+96PeHHLa3z1q3eTk+s4ZaVUfaIQsnXOLrjoYp5b87zjlC0uoWJ0Oa0eD2VlZdSbJi8N4JStqqri5XXrqAiFuAuYoht4NUFUKhbZFt8PhXhp7VpuvPFGZqa4/tkihGDlypX8UAh27tjBM8EghEJgGDBuHOfNm8ftt9+e8X37gQceYNeWLeQ1NzuicX6+IxrX1bErHOaHQnDPPfecEgF2pAVnFxeXwTMU0bcJJy7NjXRwcXFxcTltUEphpxChlVJ0m3/BMOkM9MmATpE17TyfLB73LKC3bbxd4qJU2wAQGgnPp8607rs9keK5vn306Sf2nAGMA76pFDMBPzAHeL9S3AEkT5A9fRjpfMIZM2bg8/s5EQ5zn2Vxna6zVNd5V0rusyxO6Do+vz+laAuOaP3g/fcTCoVoAJ6AnqI83UBIKTSfL61onc0U6ZKSEo4KwV7b5rqEKapx9to2pkhfTKqlpYVCnOJJ4/r1M04ILlOKg7H1UuHxeBDAtIT/EmnAceoaKfYN4MILL+SZmhrWADcB46FHeDqCk4vaDlxy4YUp20N252/atGk0mSYvWRa3er0UKwW2TY4QdBgGL0ejNA1QkKh//4Wlpdzw+c8Pqv9sM4WziUYZjgGHuFP1/bm5SfEQ9ZZ1SmNZsqWlpQVDKc5Sihe7u9mKc68FgItMk7OEwCD9vQ+98QgzDANvwj0eVYqLLStjPEK2g13ZxuJcfvnlPPiDH7DBNFmK8/kRf+3VKcVLpsnx7u5TNlg4f/581q9dyyHT5Cbgain7RMMcAoTHw/z585PavvTSS5QAHwbGAqZSPfs+llgecGy922+/PWX/J+OUTcyUVcDxEw3kCo0lusYoIcgTTkxDWAiKlGKh0DgsBEcbW2kJRZPyZa/+2Cf49arnOdjezo2axmW6zhTN4D2leFFKanLBHwhw+d/dzJGWrqR9V0rxne/cx66tr5HX3OaIjoUxp+qJJt7cso3viB+cMtEx0Sm78vBhFhgG86JRHq6tZbtlES4ry+iUXbVqFVpniEXALI+HsFSEpERHMMvjYaFpsrozxKpVq7j77ruHff8BcnJyuOeee4bklq2urmbXG2+Q19zMD8aN64mHWJifz/LCQu6sq2Pnjh1UV1en/d4wVEZacHZxcTk5hiL6vgVcRfJ3ahcXFxcXF5cM9OZMw+nikB4ufvP8RkaXTWCRvxjTttnTM0UdhK6zWNN4qaCA3z3/MqMmVqYWtxOE6rg5OilTuteWnVKQ7h8pQuK/Uzyf6Ny+77vf5e4hik/ZcuWVV/LUE0/QWF1Ni6bxSyl7ivqYHg9hKRk7cSJXXtk/PKEXKQQakCcEY4TALwTdSnFMKVqVQg6w70OdIn3bbbdx2yuvsCYS4aYUbrk1UtLh83HbbbelbF9SUsKJmhoqcISqxHzJqFKMwYlnSCcaL1iwgJdqaqgBbhCCLuhxS+YCB5UiCixesCBl+2uuuYanfv1rDirFP5Ccp3wQiAjBNddck/E8xKe6btq0qUe8mTp1KrNnz8543xw4cACfYdAYjXJbNJrk0m4UAp9hDFiQKPH6bdq0iZtvvjnj+nGydWtm6xbNdsABr5d3w2EqDCPJ6bsvHB5ULMtgizkNNyUlJRySkp/gRJEY9A7WbMApaBhWKu3+J8Yj1EQijktc0xyXuG0PGI+QONh183vvsczjYYoQHIwJrqGzzso42DUcRSCDXV0cAb5J8mvvCNDR1TXseapxrrrqKn79+OMcrKpir1LUKYWB4+wPCqeo1rRp07jqqquS2ja3tODRdCqFIAIohFOISxMooTFFCDxCoynYRWso2lvoK+aURUFnqIv7vnsff3rt9Zhb0qI+GOE/7v9vXtiyg5V33EFOTm7q488bhVFQRilOBq8tBPEQg1ylKI8di5YToK0r2ek9cep0VnzoatY/9xx7QyGOKDBsGwvoADx5eVx2xRVpBcORFB3Beb/7589/nlvfeINDts3haJSJUvKbri5Cus7YnBw+98//nPb1u2/fPgxpMw4nQxfoidVpt53BP0PaaWOBhvM4ZsyYcdLnaMuWLRAMsrywsE8eMECFx8PywkKeCQbZsmXLsJ//kb72Li4uJ8dQRN//wRm8vFkI8X2llBzmfXJxcXFxcXE5w2hvb0fYNueOHs0Yw6CjowPbttF1nYKCAt5vWbwcCtHSHiRymjivU/Hle/+DKz/a13WzZMliZs6YQVM3NHd39YjHmpbsmk58bEtFSyjaEwPSPyIksW3lzPdx4SWX8lp3FO1EPWcZBn5NOJXYoyajx5az6NJL04ov69atY6zfT2F+PiHb5lhcdNc0MAxm6DpBv59169alLIaWDddffz3fqqykdt8+bupfTEtKag2DSTNmcP3116dsv2jRIp7auZP9UlKjFEU4LvFuoE0pqgFL01i0aFHK9itXrmTN73/P+kiEZTGXeV5M8H4LRzwL+/2sXLkyZfuDBw9SlJNDR1cX7wDHcbJ9TaAx9rcoJ4eDBw+mPQcNDQ0sW7aM2upqCiwLj1IcFYLbXnmFb1VW8tJLLzF69OiUbVtaWiiUkolC0KBUH5e2BUwWglopT5lbNVu35khGo1xxxRX85vHH+UF1NY82NuJJyLL+VVMTzVJSVlmZse9UecZ4vfzuySe5cMmSjHnG2bJ06VI2rFuHAGYAH4n9rQJ+H/vbHFsvFaWlpRQUF3OsvR3btmm2rJ7BInw+juk6BYFA2ngEIQRf+9rXWL5lC7tsm/ciETxKYcZc5pPy8rj33nvTCmfZXvvHHnuMgGUxFggJwZPQc/0UMF4pjloWjz32GA8++GCftqpHQO11v8YF1f4xBD3LZd/nzppcyflLlnO8uYPuri6CCJQAgQYCcvLyOe/iywmMnUptc6hPf/kVUzhWfJw3leJ8jwfbljhLBbqu8bZpYglBwagxtKYQXZVSfOe732fXlm29bsncmFvy2HF2btnKA0JL65aMRqNIIWiMZd5GEoRhhTPDQQqRNtpDCMGX/uVfeGvnTo68d5Cg3ZslbusGZ40dyxe/9KW0134kRUdwzt/DP/kJRlcXk3Sd0T4fOZrG2bm5NFgWqquL/3n44bTnTylFVClqleJ8oFA4RTyjOHnStTgDMadqwCFb2tvbwTSZkp+fcvkUnw9CobTFX7NhpK+9i4vLyXHSoq9Saq0Q4hGc4tL/TwjxWaXU6fvrzcXFxcXFxeWUEwgEwOOhJhJhUX4+fr+/z/Ka5mYwDGe905h0rhsZVxQSHdoDfPuxpUrpsErH5+/4Gt1aLjt37KAuGHQKehkGFBZy3rx5fOb22znU3JWyQOKRlhD4A3ymdAyjDYNNnZ20WRZFus4lBQU0mCY/CIWoa+nkeHs4bbZ1quf7u63j/cbbADzz/DquvfZa3t2/n6OWhSEVli7oMHQmTp/GmmefJWIphOg9afFtffwTt/DUE79iQ0szF+FM8dZiIs1R4GWAoiJuvfXWlOdtzpw53HDzzTz3xBPcEY2yFJisFDWxtke8Xm64+ea0Yndrayvj8/MZbxjsDYdptSykUmhCMMoweF9ODkf8/rTFsKSULFu2jIZ9+5gZy2ftEb0jEWr37WP58uXs3LkzZWGjaDRKt2UxX0qu9/l4ScqePOdlmuZkYmfIZc2WbN2a2UajZCO6zp49G1vTsJTCH4n0PfemiWUYSF1n9uzZKdtnm2ecLYcPH8aD4yr8JjCL3licc4A7cOIe0hURjIuum4JB/n7cOPK7urAtC90w6MzNZVN9PSLmWk53/N/+9rcxOjuZJgSlHg8+pYgIQTNAZyff+c53Uh6/Uoqzz57N/CVLeDXczccPH+GaoiKmSMmPmlr4Q3s7nWeN5YMXL2VK5Sw6I1aS+PqnPVV4ffl82q8x3etlo5S0IigSgiWGQbVp8QMheGPfIQ41hYYlC7b/MVjCIM+XyzhLcSFONMNR4FWg1fCghIZly6Tjv+GGj3D366+xMRrlQ8B4T+/P6iNSslFKQl4vN9yQnMUM2bsly8pGsVPT2GLbXAWUJyw7AWwFujSNsrJRSW3jx/7wT36CNxxmtsdgYY6fcUJQpxTbLItwOJxRNB1J0RF6z19+Sws/mDCBCo+HA14v/zNxIvWmOeD5q6io4B2leBX4KFCacIxdseeDSqXN0Y8zUsXM4t+5DkYiLExxDQ5GIqfsO9dIX3sXF5eT46RFXyHEGODbOPUxPgl8UAjxMPAaTt7vgM5fpdSxk+3XxcXFxcXF5fRl8eLFrHv2WTbEqlAnuj/qTZMNAxRVcRlcvl/fIoq9DwoCxeDLYb8lmR8oYEpeQZ9t/7G5Gfy55AdKCEdPwVi9v5BVL7zEY489xlO//S2hzhB5+Xnc8tGPcsstt2BrGsfbkyuoAxSPm8qyj/4DW597jntDoWThJS+P5R/+MAVjpnKoKQQkZ1Lf9a3vQ14Jmze8xG+amxCWhdI1PKWj+PCK5dxz9900dkSclfvlY/uLyhCBUSwoUKzMz2NjRwetlkWxYbCsIJ8/dnbyWyHIKSqjJZQsvD67Zg2HDx9nupHDT/N9TIoJu5coxVVS8anuMPsP1fHkb1dx9TXXJMWSmOh0ePy8LAzmGx5MpZz/hOCYEGyU0GF4sNDoilopM7f7/1sBUUv2eS5dDEqiW/Nyvz9JOBzIrZlNLq9Sirt6RNdGri8qorIwQFWkm9W1h9m+7kXuEho//OGPnPs/dr/Hz8Hu3bvRlWCSbvAtr48K2walmGZozNN1vmbbRKTi7XdS5xG/8847bN+8hYKGRn4xaXKPU3VZYYBrior5xKEatm3axDvvvDNg7Eliek9/52l8eeJfgF179lHqy2GplBTQN/e8AFgKHNc0du3ZRyhiJRTBAhSMnzqDuUuW8ab1Mrc2NLDY42GC5qdWwpa2LromTOcDl1xK2YTp1Ld39+xLnL1797Hl1bfwtXZxZ34po6R0tq0JGnSDB4JRNr+2i/XbdzJjxoyUouvn7vh3QiKXV7du5YctLdxpK36kvORPmsGFF13E51eupCH+2uuHNPxY/nwOCsE4w8C0JTYKC4GpaxyWjtsdIZx4pGGmurqad/70J8q6I3zZMCiVEqEU5wvBQk3jwe4Ib7/5ZkrhcPmKFfx48mSOvfce/xaJcKmmMU3TOSBtNkrJMcNg7OTJLF+xImXf2bolJ02aBEKjEZt7cO6VqcB7OINdDQBCc9ZLc+w9onNMNI1z3SBE05EUHSH781dcXIymabRKyT3AcqWYghPnswGngJ+maWkLaMLIFjMbye9cI33tXYaHeE64VAopncd2z+PYv3seK6SMLU9YXyqFnVCk0U6xLN62ZzsKppSlHjBwOTUMJd6hjt7vNAI4G/jJSbRXQ+zXxcXFxeVvhJFyTrgMncSiKnfGfoRM8cWKugSDhEpLMxZVcXEYar7fcPwAzOZ1l/jjN7+7m3wlobub5595hqNHj2b88SuE4Ctf+QqGYbB140aeb25G2DIm2pZyyaWX9kQz9Ag//Yo2Gl4/d9/773zkozem3H8lBJ0RK2X/8y+6hDVrXuC5ujoWlxXwicJeR2u9afJccxA1bhwfvOiSlM7tX/zmafI9OVxs+An4fCT6gQuBiw0/x4Xg579+moVLkwtSSW8+vsJRHDBNbpWSYpzCc1Ec4QF/IT6vF9tbQH17d7pL0AfTktS1JhdfSkVexWRmLVrO1rbn+FhziIUoxqNTF5Vs6+qkubCcJYuWExg7lcPNzjb7i4cA//bv93HVx6rZvHkz7e1tBAJFLF6ymBmVM2gIA+FQz7px4bCqqoptb/6ZvIjGfWef33PfVgIXjHGEp21v7Gbj67tSviZ+v3YjSA9XTD2bcXl5fWJlxhYUcHkoxB8k/PaFjQTGTk1q/9sXNiJtD5eMn45VVMqhxIW5cMl4D8/YTmZ5wZjk9tlie/Mx8ksZoxQ6TsFFCb3Z3IAhBLY3nxPB1Nf+U1/4Mtvf3EVNS5BDlo2hbCwhCOkexhYE+PQ/f5FwmkidDRs30VHfyGLDS7GU5OlevJogKhXStvmgELxwrJ5XNm1ieob3bhVzxufE9j0Hp3DpQK7cWbNm8ee33uIXlsXTUvZZ/2lb0KkUXYbBrFmzMm5nqGzevJmOo8e4CkWFLSnUdLy6c/ye+PEfPcbmzZuT7j9NCB577DFuveUWDtbUcMK2MWTs3Hu9jJ08mZ8/9hhamvfObN2SkyZNQgknBqddCJ6DnniGKBBRCiVIK/pmK5qO9EBv/PxNzsujKhxmS2cns0yTVxobWZyfz2SvF7q60p4/r9dLmdfLmGiUFil5WqmeWB0bGKdpaF5v2jzskS5mNpLfuf7S1z6tKJlChIwvVyq9QBkXHqVUCeskipYJAqV0ikTLBPHT7rdcKmg8ZlIUOpSy3/5CaH8R1E5c1rNPmfrMfGwqVZ8ptzssl2dI/NNFU0au83IkMm0AACAASURBVL9Bhiq+ijSPXVxcXFxcsmIknRMuQ0cIwcqVK/mhEOzcsYNngkEIhZx4gnHjOG/ePG6//XZXtD9FZPsDMJvX3XD9+I3/KAkCNo4IVhT7sTIYhiqYZ3vu2tvbMJRimqanXD5N0zGkTXt7W8rlgUAAdB1vNEoFsJBep/M2oF4pLE075a6psBAcFoIOofWKzkqh6zpKiJRT3PszvbIySRx09PnU1zBb4SlROPP7/UmxMlMtK6NwNlzTlIc6YDJr1ixq3nyT/UqxEEcwJfbXVk6edVSItKJnqlxTr6YRlXJQuaY1NTXIaITxts04nw9PfB0dCpXOhEgEGY1QU1OTtv8HHniAt7dupST22h/j8fDx/Hw2NDby9tat/FBLn0t73XXX8Ztf/5ookKcUC3DiXeqA7UrRgpPnfd1116U9h9mQ7fGXlpTwzB/+wIb16/nd737fM9hxww0fYfmKFWkFX8jeLVlbW4vP4yXXtvEqxWghnGuvFA1KkatpSI+X2tralO2zvfdHeqA3EAhg6zo/bWwiLG2wbCbYNuuaW1jX3o5f07EL8tOev6KiIgoCAc4PBik0LdbbFh1KUSAEK3SDoMego7CQoqKilO37x3OUezxIBBcUBFhcVMI9x47x1p92sXPPu0yZOvWkXJPJImT/5c7jedfcygljNIfeO8hT3RHnfVY3ICeXcZMmMf3SS/n9W0f7iIcphdL+YmE6UVL2/ltbeAv1LS3calmUerz4dJ0uBa22xJ7jJa+wkP98oxP5+p8yO0ATt5um3zOGg6lfa3+LaMIZGNM0gSZA73ksego1u/zlGIro++Sw74WLi4uLiwsj75xwyY7BxBO4nBqyEd2zfd1lm02plOJ73/se6597Druri1FCOKKjZdF64gTr1vwBpSRf//rXT8k9lO2ARSBQxAkhOCBtlqf4an0g5v4LBFKLBxMnTsS0LMYrxfc8HgpVXPQWXC3gK6bJQcti4sSJw3rccaqrq9mzcyfTbMlnx49nb3c37bZNQNd5n9/PTxub2P3WW6ekEnu2wlO2wtlwTFPOZsBk7ty5PPXEE/wR+ABQgeOmUUA9jujfIQRz585N2T5VrmmcweSaNjY2YSlFoxC9gmcMjxA0CuEsb2zK2H9eczPfLisjNxymyba5XEoWl5XxtcbGjP2D82N0PE5+8SR6Xe4LgfuB1HLr8JDt8YMjbFx22WVcdtllJ9V33C25/kgdU7zepNfd+vYgjE/vlgwGg5Tn+BmjCQ5Fo/zZsrClRBeCfI+H6V4vx3w+gsFgn3ZxsS+/sAjlz+VdG96v+5BCYAuBREMKwduajV2Yi8gfRW1zKKUz8sqbP0ObHmD/u1X8risMUkLAg5qcx5Tplcy/+ho2VzdldE32dSIysEAZe9xcNIeW2S20mhYFmsZZms6GtjKKLr6V4wiahUB5vez2z+Yrq3YnuSZD+tl0XPw5VkdNdE0AGghBWNN4XGhIoaF5vKyLFrP+p68mCa6RqIm96Eu0CY2bhYZK8/mwcn0DsbCNU4N3JsyamfR0NVD9x9RZ4MOCUQqjS7GAVLmdQSB4ovPU9T8MCEgrSuo9jwWa5rzO9YTl8XX12PJoV4jc/PwEoVOgJ6wX344uBCJTHwmPe/vsFVD1fv076/Sun3FZmuPQU+5D5n777GdsuYivL3C/759mDKWQ2z+cih1xcXFxcXHJVjxyGXmG6rZ0yZ6hiu7Zvu6ydWtWVVWxft069FCIaUKwQmhM0QQHpWK9sqkJhXhx7VpuvPFGZs5M/nE7HGQzYNGnoJOUjE8o1jaYgk61tbUUGx4WSIlm22iajl/TiEqFZttcqOu0Gp60jr1siV+/FYFCFhYUsLCgbx70wWj0lFViz1Z0zXaacbbtsx0wqa2tRQlBHfAQcAn05Iq+QixTT4i01z7b115Z2Sh2CsFWKblOSioS7t16KdmqFKEMxcC2bNmCamtjngKzvp52y8a2bdqbW8DQmadpbGxrS9v/6tWryZeSRcBsITBijvAcYJamMx9Bo9D53eo1/Nvk6RmmTad3TmZyTRpjZxGZFGKDggqPl0JNd4RPodEKvGhLTN3AHj+HVW/VDU6UPAnXpLbgHzhcf4KvSolH09BiYqMpBEL3UFxayn/9KYR8860+U7KlVLToc+i8bAr7AYnAEBqGECA0ujWNKqGhNI0XhYcND25J4ZqcDlfey5NkdnQ9H4LnH3sz/Qq+OZCiSOZuYPeLBzJsOXuMqfMB6MLJMiYMTPkA0Oua39MQBVpSbyAwBkHqgkTxwZfWbokzDNEfDXQtRdDN8JNKIOwV6nrFOV3rFd5SC3eJ7ssUomSffw+uz/a2VuqOHCYaieD3+Zg0aSKjy0b17TOtCJm8T337TSNKZhBfhRhAoEwQUodTmDzw9g6mzTlv2Lbn4jKcuNm6Li4uLi6nDdn+gHVxcTl5hmuK/eT8fLq7u/vkqhYUFDB5ALfmqlWriHaGmA7c7/H0CE8LdVguNb4cjbK/M8SqVau4++67h/344wx1wCLbgk7BYJDCHD9TdQ3bNGm1bMcxhwCvl2keD4UpHHvDxUhWYs9WdM12ink27ZVSvFtVxc43/0ReW5B7Ksbg745gRmwqDD9zxpbw/ZYW/vT2Pl7dtZeJk6ckCXd/PtKCr3QCXqXo0nTW4oh2aBq2puFFoHSDt451saW6scelqHBExj3tHiJj59Dkz+H3uk5XJIqtQOk6Hn8OR0YpwqbFm+15eLYdShIoW8+aR96CPE5IyS1CkBMTHm2h0S0EptDINzwcrZjKvc/s6evIVIra9gra59/CNgQ7hUBoGtHGCrRr78YSgi6h0aZpPNNeyMZHXksSPzv0D2B8fC5rhcY6zRE8pRAo0Ss+G8AmYNNPtmVzq6Wm8Hzylp5PG/DfaVbJAWqBH7/y3vD37xmNPn404AiM8eTl+A/0IBA83pGmsRfyS0lXljMuRtqAbZ96abLPdG4yi4cDCXeDcTDWHqqh/tAhKswoY6WNZtvIOWfj2fkOmoAjKOoMg8mzZjLn/eckuSZbWppZ/8ILGC3NLFaKfGmjSRuBIgy8LCV2aQkfvelGxo45K0n83LB+PW9t2sgCpVhRkI+mlPMfzt91ba1sRrHwisu54SMfOWnXZOLy058PjPQOuLi4ZMAVfV1cXFxcThtGUnxwcTnTCYfD3H///ezYtg2zuRksCwyDP/z+98xbuJA77rgj5TTz4Zhir3SdnQ0NdEVN3rQtOpUiXwg+0NxClcdAFRamdWvu27ePPGmzTNf7OA0BKjSNpZrGMWmzb9++kzwjfxmyLegUCAQQXi/tXm9SMbKCggK2h0KI2HpDIV6hO12epLegBFlQyjtCMNlXiIw5HW0EUgjeMD1Y/lLMvHL2HG0fsAiO6pPRmFyMRqnEZTkUX3gdxw7V8tlwmCn+HAKGh1YpORg1MScsYPT4Cayv01h3ZH/q3Mf3X4vHO4sTra08YdugBErTwOOlIBCgacIE/vW3b6fZJ7DGrqB7xQdo6+7mZ1I5oqvQELqOx+tlhz+Hq3+8LX0RnMX/ShvwuQzX4N6NTUCKiIDiBRRcswBwCnL1xxP7bz/wjWf3Jq8gJsPcyTw7wD2wH9j/Wiq3cAnGzItQOF7GVH5GHaizoO695hT9F0J5IScSn7OAkrF9VgsD4WAkub3h62nylyJRhEQpIt1hlG2hKQVKgpIIpVBKIpVCN3RGjy4jx+8ftGtSDGK6eEd7OztefRWjI8hsr4fGSDdR28YvnMG2t7vDmAUFrLj8MspHlyX129Bwgice+zmFoRCXSUmRkuhKIpSkXSmeV5K23Fy+9OUvM3HC+JSuSTMa5VdPPknVnt2Izg6wTNA0yMvj7Dnn8OlPfYrcnJxBTDH/y0/nfuCBtXTuWM2n8vP5gGHQ0dFB06VjGFX1IgUFBbxpWfxnKMTUKQafXXJtUvtHHtlAzp4NXNrRyWWWiW3bPYXwdF1HNww2NhcQPTiVZUs/ldR+lH0+u9f9hr11ddySMEMGnAGrXXV1GOPGcc0l85k8Ku+UngsXFxeXTLiir4uLi4vLacNw5Cu6uPwtEs/F3fLcc5SEQlxMbzGwVzs7eaWpCSlT5+Jm+7q76KKL+Pkjj/Drri4KAT+xqbFKscUyCVomeL1cdNFFafffwMkzNTW9x+1nx6Y6F2teDAS2J5cTwe6U06pTTaXOVDE7ZYVuqThWX0919X66wmH8OblMnjKV0lFlvcJp4nTyfkLq8i//kNraw+x/7yDRqEmBz8e5kyZRcdYYfvrqCaSqT9lvh3c2HYs+yZNRk+1+P7rQY8KrIKIExywL2+tlo13Olkd3DKoIjm1L5MubUYpBTD+eCstv53fA7zKstaELNvxm14BbO2m8U6ByCt1Aqq0fAY7sSpUamYBRBmVlSU+3Aq1H0zklE9ByITc3qTq1CZiRdF7KU4cmJZqSKCWxlUTXdXJzc3odjzHhzrZNmhsb0W2LUinxoxzhT0qiSlGvJKYmmD59Ovl5uUkCpRCCHa+9RrSzgxxpM1pJ8pSiS0oalE0X4Cso4KqrrkRPIfZt3/ZH9r79Nh5pkyMd0fHC5Rfz6osvI5WkS0miwPkf/CAf+tBVSVO9n1n9NNs3b8ZnmfiVIipjx6skXiUJK0lE01h62WXc9slbB+eMZPCuSaUU3/nOd9i5eTOiqYnRhtG3EN6oUcy9+GLu+fTw1xF45JFHePvNp8nv6KQ6VogMFCEEzYZOvqYTKsgnb04ZN30oWXT83/99Hu+7f+TicJgrlSIfZ4DABDqBTiFYl5NDa9Xr3LAkOX4hzpy7/+WMzOGPf27VRCIsihVybPd4KIu9D9Q0N2f83GprayMUDDLatDCkTYmm49UFUakIWhajpSIUDNLWlroA50gXsnNxcXEZLFmJvkKIIuCfgBXALKAY8CilfP3WWwKUA01KqY3Z9Oni4uLi8tdLtlN9XVxONSeTJ9nQJfG3dg1YpVv12VZyhe5Mrsn44/r6E7xSE6Zg6iLO0zR0ITguNJTQmC0EO4TGK8c0jNVvEigq7iMUtgbmELrA5KlwmHfz8vFqMdERQRewrzuClZPLW95K/u23u/r0KyWEwmH0Zf+CLgRWTKg1NCeX0hIa3th07Ts3NCBebk5wiDrHY825Dc79J34E/CjDua8Hbnrk9b/AVS53VOtu+NPeDmAQomEPBhQ7P/IjwJ422NM2iCI+xU6RtqoMq5wI2TieydODTEVwUmVNpsqMTFwv2t1NMNiOtCwMQ6e0pJiCnsI4yXmS8W1KabP77bdpbjgBkQjYFggBXg/lZ1WwYP58vF5P0tTx+DT09evXcXT/frwdHZzt91Fu6DRFo+zpChHJz2PyrFnccMNHevpLPJZfPfkkr69fz8W2yUc0gW5ZCCXRlUIIwVOWyQahseTqD/GFL3w+aYr5L3/5C1b/3/9xRaSba2yLgBD4BZhSEZQ2q4XgBZ+fGz73WT796U8nXYN3332XW/9xJXp7O14hWKbpvXnY0iasFHYgwO3/+IuUedhVVVXs/b9n8NYc4l8ElEjZ43Zs0TQeUhCdPInLP3N5ytiTpm2/5fW3nqNAKcqBS4EPXnseo/a8zEagHUd8nDB/KlfMrkhqX37NEl5+8id0R6OEgVJ6hctmYs5jr5d/vHY508sLktpnS/8ijg3BYM8MCQoLmTtAEUdwhOOhiKZtbW2caG8natmMkjbLNZ0pmsZBqdgQjdKk6bRmEB1ramqQ0SiTgHFeL5pUOEM8giJNMMk0kdEoNTWZS+GdqTn8qQrhzTJNXmlsHFQhPNM0CZsWx2yLcT5fbyE/HQqVzjORCOHYeqnItgBonKHePy4uLi6DZciirxDi74GHgfgncPxdKZWh4FzgP4GwEOIspdSpCSVzcXFxcTmjcZ0Tw0P/6dxqAIdiJlFSqdSuSTtB7EwlQibmPqoUywZyTfbdp9RFcNI6NvuJpb3i6QDHkmG7yUVwBsn2N4b9+qbDmHMVYSDd6LoObKzpwil704+Ks4kCr2bYflVTugng4CkdBzgFcfrX644HNnRGFSkncp/iH7b9xcVUAmVnRxCzuxthW+QJ8AKWtAnZFlLTyC3IZ9yYMb1Ow/7i4QDCZ9Kyfg5Eadu8/tqr1B+tg9h+IAT4vIwbP56lSy/F5/UOughOfU01Y6fOSCrmky5HMxqN8POfPcqfd+1EdHSAaYKuQX4e7597Hl/64hfJizlNT0URnKESd2qGt2yhLF5ILeEzo6O0lAarNm0htaqqKn716hpK6uqcIoYyYaDRNrnzzzs52n6I0X93KTOmJ4tia1WQUMN7VFsWARyHS5wTwJ+BkGGQQ4TyQn9S++UXX8TLzz7DGzWHWKRrCFsSVI5w1+Tx8LotKRg7hiVLlqQ8/q1bt1Lu85Gfk0uXtHmmXx70JE2n0+dj69atKUXfLVu2IIJBLvJ6GW2ZxFqigNFCcJHHYGOGPO/GxkYMpRgL3A6MwompWA6cBzwAHFCKxsbGlPsPzvtSHjAx1m4ScAjYgJOlG0rbcnjIpojjUCN1wBETo5ZNoW3xA683ZZb5CdKLjo2NTVhK0SgEPl13TmTicstyljemiBUZRkZKtKysrGT2eeex/uhR/vXIEYqF4Mu2ze+bmmhVCj03l8vmzs34fTEEvAbcqBQVCfvarBSvM/C9l829A87988ADD7DrjTcgGHTedz0e1j37LOdecAErV65Me/+4uLi4DJYhib5CiNuA/6VX6G3AyZqflqbJz4Dv48z4uxp4Yij9uri4uLj8dZFKAPzMF77MT4SHd3buZFVnCGyJygnA6PG8b84cPnrrJznU3JXWNdk/a/Joo82JA00n5ZrsEQ4HqtLdf/p4Pwdj/4zL5EzI/v1mdoSmFD9T9PuXqCbtMvwMtlp2qsrWtYcOYYVDlCtFqZIYsVxKLTbVu0lJDiuFNz+PefMuSNqukpK9f95Dc0MDRCMI23a+5XkNyssrmDfvAnxeT8pcx//93/+H1drK+5XkXCUxlEKXElAoKdmpJG8qiae4mG98/d+TivkI4PFf/oLd27dT0B3m/VJSriSNSvK2kgR9Pj5w8RK+8IXPo8dczIMpgiMGmTVZVVXF3Xd8l7y48NdvhsGddXWExo3jS/fff0rdcJ9eMm3YxJMDHTrTJpWcRItcvnP37Wec46y6uppdb7xBXnNzn2u3MD+f5YWF3FlXx84dO6iurk557bItYmgYBsq2aQHuAZYCU4H3gJeBFkDZNoaR+idXZWUlcz/4QXZFIvy4sZEFXi/jheCIUmy3LKzycs6fPz+tcNXe3o5u23y2bBRlhsGWzk7abZuArrM4P59Gy+I/u7rS5nEnTnHXpU3xSU5xP3r0GHnAAsAHPAucD/wJuBi4EDgeWy8Vq1evRpeS8cB36RXNL8RxDd8F7JeS1atXM2vWrJTbgJERHuOROlufe46Sri6WEovUiUTYFgqxKUOkTpw84INK0awUz5oW7SgCCBZognlKkSnUpKxsFDuFYKuUXCdlnzz0einZqhQhTaOsbNRwHnYfTgfRMgcoARYqRSlwuVJsw3ntZcLj8eA1dILAnaYZc1o7LvkN0iaoG3g9Bp5+7wv9GapTWinlnLstW8iLD1jl5zsDVnV17AqH+aEQaQesXFxcXAbLSYu+QojxwI9xfgrUAbcppTYIIa4BVqdqo5TqEEK8ghMDcSmu6Ovi4nIGMVyuyUE5DQfhmkwnWqYUJfs7HYfBNdm/CE66Yj7pjn1QrsmcC2HBhUlPvwa89uvdJ38R3/7zybdxSclgXJPStohGIihpo+saebk5+H2+wVXoTrPdwYqhQkBbawtHag8TiYTJ8fuZMnkSo8vKnG0kbKd/v7YZ5fnnn6f2wH7oCoFlIjQNcnKYWjmdj330o+T4fUmiZboK5If3vc2Us89LL1AOo2ty6dK7MOvqWAJ8rl8xNICHpeQ9QBs3jm//x60pt6Guet+QhJP//tdNGE1NLAGuwZmeHcfE+VH+FhAZNYrFlcm5qwBn3/FZHnigk9f/+Ed2NDeDbYOu4ykt5ZJF81m58ounTDzIVvgbLkZ6mrUCDh06xOuv76C9vY1AoIgJEyYwvbIyKev2dCHba5dtEcPGxkb8SlGA459/LmGZwpkO2ZnB6dp/ivjL/eIFBpoi3pNrGo2yqKCAGf1eIzsGyDXNdoq7ZZnoOFnMG51mzAI24YjeJbHnLCt1e6eIo2SZYTBOCCzbjgUUwDhdZ6mUHJMyYxHHbIXHobavqqri5XXrqAiFuAuYoht4NUcwX2RbfD8U4qW1a7nxxhtTuqw9Hg8+Q2entNkYjaLjzIqQwBqgWNPwGXpa0XHy5Ml4vT6aIt0pRcsmTcPr9TF58uS0x54NIy1aVldXs2fnTsYpxbcnTCA3HKZJ1/l4WRnX5+TwtcZGdr/1VtoBn6KiIsoDAfI7OgmlcMmXaDregnyKioqGfd/j+7/rjTfIbWrmM2Wj2NvdzaudnQR0nc+MGsVPG5syDli5uLi4DJahOH2/hDOYGwIuVUodGGS7HcBlQPokeRcXl6w4mazJQTsLM4p6mZ2RiaJlw1GTku7Dw+KaHFCUlKlFVuW6Jv9mSMyaRCkMXT8p16SWJMylr9KdNm8y9ljE+0kj9qWvhp0sSmbuN7GfhG1nWpai3/6uSY3EPjOLk4k/nr0JP54jhYXM+gu4ftL9eD9SWDjgj//4NPHjW7ZQnGKa+OFj+3hJtZ/UD9hQjkZZgW/gFYeBoqIi3qurYwtwneo7VbVeKbbixC6UZ/gBO1TRUQgNG2jE+WKZeHYMnOlgdmy9dOTk5HDvvfeOiNM0W+HvdCHR7ThrYgWvPPLIoM9fc0sLt9xyC8dqasizbQylOCEEd7/+Gj+ePJnHHnuM0pKTcQ7/Zcj22mVbxLCu7ihdOPf5l4C9QtCuFAEheJ9S/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tAIC0zDoloryDNEg2ZLosv92WRm54TB2ZyeVus7isjK+1th4SkXLxAGfifn5kJ/fp5Db8kgk44BPPBNYdHTyb+Xl7O3u7nHJv8/v56eNTehFRaeshsSWLVuw29pQwI9OnOgp5AeCdYaOX9Ox29pO+WCji4vLXz9DEX2X47wjPX4Sgi/AwdjfSUPo0+WviP6uyf7i28lkTQ7snEyX6zgMrskBch9TiocqO9dkj2h5sq7J04UDmYtJ/C0y+NzHgYS79KKkyMI1mcmhOFC/cdFSiFT9pjm2DK7JVM7IwbgmD7y9g2lz5o3gVf7bYKRdP9n2n+008ZFm7ty5vLd3Lw1ScqdSLAem4Hz52qAUDQCaxty5c4e978LCAo41NrAF+BAwht5c0GPQIziPKcxciGmknK7ZCn9xRrIgT/8Bjwmf+yTrnnxyUG5HqRS33HILLe+9xxTL4lLt/7P35mFSVXf+/+vcW1vvmzTNIjs0KiBJxsSISVxAGxwXFhONySiS70zmN0mc+WqMERMnxhiVcUaTMTOJQ5wIatxQMNKNIKBBNJn5KQICTdgaGrrppXrvrqq7nO8ft6qo7q6qhrrVVrfc1/PwNN33njq3bt26Ved93uf9UZiiqBwIOxBPHDzI0ttu47W1a1EG+XlEEMKK/RACBCIa+yxi7u8CKCnMAyE51tVOjs+DiJmmFUhqO1sREkoLcynM9vR6TARcd9XlbHj5OTbX1HCzB8a63dY+SI6HQmw+UYMyfhxL5l/B2KLsU8cRPkaz/SS01NEBrAQWCivWYB+wUspoCUCzfQwTz8mJ+zwjTC79HPMv/dwZnacJcz7LGxfN4L2mYyz/+H9ZWFjIdJ+PfYEAr7a2Eigt5UsXzaBizmfjXoNFbgN3VxMdus49hsFCVWW6orDPNHnVMOhQLadpkdtgfEn/41/w5YvY/vqLjADuwcowDhgaWa113AM8iFWAccGXL4r7/C+aPoHDG1+n3jQZC/jCr7sEAlJSD4QUhYumL47bfufOnXy0+Q18+/fzoKpSZhjRQnTzVZXlTcfYoXfQuezrzJo1K277XVsrKTxyhFUTJjDGAxCELLhd9fHNQ3v4yOym4/abmTmzd/u/fPgeLv9xLlYUygJu2gwTQ0oURVCsqnxB03ldSvbv+DOjCvq/92ZNGUeg9STjgyF+7fFwrpTRY/+qECzTQlQHvcycMo6R+b7olR0RrEs+N5NLPv8Z/tTaiNLQwEi3G5+iEJCSk5rOiNKRfP4Ln+OvLrwA64qW0co7EqurWFuDTDCOiPdnKSXb3nkb6W/mYkPHPHGcTsMqAigVgVRdfF5R2HwaomWq9027Ez6xNSR+3dTEvPx8zs/K4lAwyK+bmug+Z3BrSNgt5Ofg4OBwuqQi+o4P/0xW6yMekboe6S+9miF0Q9LQHujvqjwN4c6uazKVIjitzSFy6/alzTV5pkVwHNfk8CXWNTmQeBhXuEOgBbrIysm17ZpMVAQnmSgZER3T4ZqMLB8/E9ekSHC86VjS7eAwVMi0aJrpbM9Ms3jxYtavW0dPayuNwCtSRpcKB4EeICc/n8WLF6e976KiIk5gOXp/iOVYmwgcxnKsNcTsNxSJOL42hotHJnNLJiKT2ZbxJjxGqio3QMIJj8jnnhBQWVnJ8QP7mRIM8KTHy0RhIkwDgeQmTL7d2clf9u3m3bc2cO11151yiUYF0FNKqCWo9hZmQvdgrwAAIABJREFU4wq34d8j+0b3O8PPxBuvmUfl879j45Ea/sYrGOvxRLfVhkK8WX8MZcIEFl1zFcU5nn7tL/7chcyZczHvtbfwdwf39xNNu0pLmfPlL/HZ2bPiHts5JcUcVwRFpkmTEDwpZVS09AhBkZS0KwrnlJQMyue9EIKHH36YHwrB9q1beaa1FTo6wO2GCRO45LLL+PnPf56w75KSEsYUF5Pf1kaHYfCMrlvRKkKA18sIVcVbUEBJSUnc9seOHaMA6z5zH9bA8m+Bl4DnsQoiFoT3i8ecOXP4zb//O29iZQBOxyoAE8ASzjcCrUIwZ86cuO3Xr19PW00NN0nJ6FCIfCHwAkEpUQyDy4XghZoa1q9fH1f0rayshNZWFhUW9rp2AM71eFhUWMAzrS1sqKpi9oW9F6sKJLo02acbXKhrmDGvfacQVAO6EChSJ8vTp8oacPTwAc4RknkYeAJdBFXVEm0NE49hMFcImoWbY4cPkOONP2R/7OEH+aEw2L51Kw2trdZ9x+NGjCzhS5ddxs9//gA5Of0LCKYDrbWe7toDlGsaYw2DwsjxmyathsF5qsofWt3orXVRwT5WWJZAV1cX9957L++9/Q60tUEoBB4Pb77wOy7+8pf52c9+RnZ2TkybUw8wtigbJdRBk7+D0a5SAGqkwaiAVS++oaURBRhdlBNXNJfAQ/f/kJ/8ROPP777L2rZ26Gqz3jsjS7jokjnce+/dZPvcUZG87zHEe069t8ne28NCu5SgaSFCuk6+YaRUyM/BwcHhdElF9I18cvScYbvINNxgF2H9xDjY2MlNT/0p04dxZpw4mekjGFSSORh7C2+puyYTipLxxM++ImQaXJMDCayxz/dMXJOxomVU1IzjmkwVy22ZfoeZg4PD0CDTommmsz0zTXl5OXMrKnjn9ddRu7vJBzxSEhICP+DNzuYr8+cPyrm/4IIL2PvhhwQNg2bgNU45fUNYorOiqlxwwQVp7zsdxDq+7g4Lv7HRHl0lyR1fZ+oyH8jF2ndb9BO4z98in/V79uzho22byT92lKfGnctYt5s/CckPclx8053D7Uf28ZHsoX3pzcy+sL94+erq/yK3pZ6FUvIFo7dAdA5wQzDAf4S6+P0zK7n15iVpPPO9z+GuXbuorKzE7/dTXFzM/PnzmTlzZtLvIDNnzuSLX/kK73V3880jR/qJth2lpVxy2WXMnDkzbnu7oumyZcu4ffNmDoZCFEhJD6BjDbBk2GEfcLlYtmyZ7XOUiJycHJ544omUzt/8+fN56dlnEW1t/HzMGD7o6cGv6xS7XHw2K4uf1dejhh8rHjt27KAH6MCKd7gey+n/TWAtVhG3nvB+8Th48CA5Ph+13d3cJSVXSBmdMNoM1ApBjs/HwYMH47avrq7G7OlhomEwWgjcYbdsthDkApNMEyMQoLq6Om57v98PoRDl+flxt0/3+aCjw9qvDxdeeCF/fucdKqXkcmAalsgdAvZLSRVWMbELL4yfbNjS0kJhdjbnqSpGKERzH8H9fI+HQp+PlpaWuO3B3mtvl1AoRLemUaPrTPT58IT7KlBVilwungkE6Aa0UOjUJFDM4UgpWX7vD3m/spL8hgYWFRZSnpdLdSDAmsOH+FNXJz8W8MQTT8R9Hn+9oII1z61m3ZEj3Jify1iPByElWaZGbSjEH5obEBMmcN2CqxOK5vm+Qv7jiccycv5yZQ85rXVcpet8xuNBMU1LFFYUShWFKzWNEy43WbKH0YVZvQRjGT5/UTE6ybaIwzv29177yfh/d3Bw+PSQiujbiFWcdOwZtotMr366VcfTwLZrMq5wN3ARnK42PwXF59h2TQ6YN5ngOYle/SZ+bgO5JuNV6I5sd3BwcHDIDJkWTTOd7ZlphBDcc889uFwu/rRtGyf7FEO74tJLueuuuwZlELto0SJeX7sWWlvJAoqEiArOLeEl7t68PBYtWpT2vtNBtJgW8P4f32F1UxNC15CKgrukhDlfnsPye+8mJ8sT/Y4SFWgF7Pn4Y3b+8S3yjx7ht+PGMdatItAR2Qq3urK57bC1RLzz9psTCkB2+ONbG1CaTrIkx8s0FTA1hJT4TJ1JLpVF+Xk80+LnzQ1VfGZ2//79fj9uKTlf7e9GBDhfVXEbRlzhKx10dXVxzz338N7bb0Nra9Tt99Kzz/LFr3yFhx9+mJyc/kv7wb5oC/aEs4ULF/LtvDzM5maKgFuxCpntxSrG1QJ48vJYuHChjTM0MEIIZs2aFdfNmoxY0fyhkydZWFjIlfn57AsEeOjkSTpHjkwqmnd1dWEAI4BnsITfd4HvAIuBm4Hj4f3i0dLSwsisLI729LBLSo5hFYLUgFYst/S4rKyEwmd9fT0h06QOa5JLDU+qSEBIyQlAMwzq6+vjti8uLgaPh+pAgKviCL/7AgFwu639+jBnzhye/OUvOQbcDyzEcirvw6psfgxLAE7kUi4uLkZ4vfi9Xibk5dHW1oah66jhz5mNHR2IyDEmIdXXPh10AFuAb0vJ2Jj3SYOUbA1vT8SuXbt47+23yWtoYNWECVGn9VX5+SwsLOSbR46wfetWdu3aFfe5xZvwmWAY/KKh4bQmfCJk6vx5PB6yXS7G6jpHgkHysIomBbHO23ghyFbcZHnc+Nzx782DSVQQpr+IHHU9x7if44rR1saoOzqyT+Txw5t7u6j7RJBE/x6nfV8XdeyxnHoMR8B2cEhF9N2BJfhWAI+fTgMhhAu4Eeu9d6axEEOWiefk8NTtnz/DwjyZW85tOS37V491cHBwcHCwS6ZFU7v9p2OJf6bJVDG08vJyrqqo4M033uB4VxfdQkQdby1SoubkcPUguIxjIwoiE8qCU9+1ot/HhEBEv6sRnSSO/b2nR5BldBJoPk5zUyO6ruNyuShRdTxGDyNyveTkxC/K9/amDYjmBpbkZjPZpYA0otsmuF0sKrCWiFdVVQ2K6BtxK07Ly2NndzeV7e2M1TQeqa9nfn4+5V4vdHYmFG2Li4s5LgR7DIOFfVzyAHsMA02IAcWnVJBSWoJvZSU5dXXMc7uZKASHAwE2NjfzXnc3PxQiodsP0uN2TFX4+fjjjxlbWoqnpYUHTJNRWOaOKcBfAT9WFEKlpXz88ccZEeUGwq5o7vP5yAMuB0YJgSfsVPcoCqOk5HIpORTeLx6FhYUcbGsj1zQZjyUaZ2MVv6sD6k2TQ21tFCYoQOnxeGiTkg1Ygvu4mOOsk5I3gTYp8Xj6R3vAKafzmrBo2Dce5NXWVpgwIa7Tefv27ZwDnIuVYfhszDaTU+6o7du389WvfjVh368eOWLFS5SV9er7tSR9DwU8Hg9el4sW4JuhUL886BaXC6/bnfDcJ4vWGOvxsLCwkGdaW6msrIz73ol37S4zTZ6B057wySTFxcUYisJh4AuEi51iiSUaVh6/oSiDct89HSKTmuHfMnIM6eRU8cbeYnDffOtYQbuv2NzXXW21t0RmVREUZLn7PV4il3XkmPr25wjWDoNBKqLvOqw6HfOEEFdKKd86jTYPYX32SWBNCn0OSTwuhTFFg1eF3MHBwcHBYbiQadHUbv92l/gPFSRw5MgR/vSnP9PW1kpBQSHjxo1j6rRpgzZsi3UZv/fHP9Lp99NpGKiqyjnFxXzxS1+KuoyjIm3Mz9hJ8WRCbd/VQOlCSsmdd97JK889R7CzEy/WMm0Mg6baWl5ctQrTNPnVr34VV0CIJ7pGlsifjugaexypCJfFxcUYLhcP1dfTZRig6yzTdV5qaOAlv59sVcUoKEgoHixbtoxlW7awLhjkZtNkUjhbEuCQabLONOnwegclomDXrl28u2UL3qNHuV9VKevuBin5jBBcoqosP3qUbZs3J3T7RciUW6+yshJXZyffGDOGz7vdNDU1Rd2anz/nHG7RNFZ1diYUroYCOTk5PP7446xZs4aVK1dGr71ly5axaNEilJjroS9Tp07l6PbtjJGSw1JSiCVenZSSVikZi+XWnTp1atz2Ho8HdJ2JwO/oXe37CJaQu0vXEwqHwWAQhKBOSm4FFkrZy21bByCEtV8cIm7R7V1dLDx4kFGRYmimSZ2mYZaVMSeBW3THjh1kCcE/SckU4E0sZ3cRVj7xAWC5EAmjLWKdqrccPMhct5tJQnBISjZpGl2jRp2WUzVT2M2DthOtEaHvhE9+SQk3/sM/fCLxDHaZMmUKTbrOVim5zeOhMFwPRxWCViF4OxSiSdeZMmVKpg/1U0H/iJH0XhuqIijJjT8xbIdYx3X0d/qLxNBfWO7npk4gLPeNAoltczpC9an/O0L1UCUV0fd3wHKsgm5rhBD/R0r5YrwdhRBlWILvrVjXwUdSytdTPVgHBwcHBweHoUmmRVO7/UeX+AvBh3/+M6+1t0NXF7hcMHYsn/n857nzzjuH9CCy2e/ntttu48Thw+QYBi4pOSkE9/7pff594kT++7//m5IEwl80sqBPxmzs3xVBNFc2VqQVCESelyce+Sl79+xh48Y3aWlpobioiIqrr2bWzBmoipJWoTad7Ny5k1deeonujg68QDGnsjkbge6ODl5+8UW+/e1vx3XqxhNdkRKEOC3RFexFHFRUVPDYihWc7OpiKnCDEIyWklsMg9d0nf2A4fVSUVERt/2iRYt4YNo0avbu5eZAgOsUhfNVlT2GwTrTpMblYkJ5+YDxHKZpnrFwGFuIa0woZBWDUlUCpokaCg1YiCvTRISr6fn5FOfnU9ynWOF57e0DCleZJt6111hXx8MPPMDbb7+d9NorLy/nnexsjnR30y0lmpRoQGP452EhcGdnJ3T5b9q0iSIpuRZL8FUhWoByApbLqFZKNm3axJ133tmv/ahRo1AUhR7DwC+E5fIMv/c0IeiREkVRGDVqVNz+hRD86Ec/Yt4773DEMKgLBnFLiSYEHS4XE3Jzue+++xLe9zWg1uXiay4Xsw0j2reqqmzRNLQkAkhs3zsMg4N9+87JSdp3prGbB20nWiOW2AmfrVu3csstt6Tl+Q02Bw4cwOt249d1/j9dt5zSqmo5pXUdv6ridbs5cOBApg/VIYP0dlzDcHBd940GMRPEgjh8cpyx6Cul1IQQN2Hl6+cCzwshVgDRsCQhxK+BC4DPY31+C6AdK9rJwcHBwcHB4VNGpkXTdPSflZXF8uXLbcUjSCmj7c8bX8aWp55KOV6hl6g6QISBlCbX37yE5upqpugaC4TCeapCta7xhmlytPUky266gf/5859RFaV3wbA0viZf+NxsvvC52Wl7vE+C3/72t7S1tlIClAOLhaAcqAZekZJqwN/aym9/+1ueeOKJfu1jRddpQrBYVSlXVapNk1eCQaqlTCq6xkYc5EUKGuXnWwWNjhw5rYgDVUrGSMk/A1OlZB9wo2kyG7gbSzhLhKIobNq0iXnz5rGvuprjuo47HOnQ4fUyobycjRs3JnV8NjQ0MHfuXGr27ydP13FLyXEhWLZlCw9Mm8amTZsoLS3t1666uhozEGCSYcQtBjU5EMBMUogr06RLuMoUdq+9BQsW8OLq1byzfz/zhGCEYSABQ1VpVlX+KCUFEyawYMGCuP3X1tbixnrfeTglZyhYA8jpWBm/tbW1cduXl5fjy8oiu7sbj5SMEsJy6kpJnZRkKwp6VlZC0VlKyU9/+lPcXV3MVlXm+XxWvIiUbNQ0urq6ePDBB+M+/9mzZ/Ph9u2s1XW+7nIxNmZ1SW3EIe9yMXt2/PthpG9XZyfTVJVRPl9vl3FnZ8K+hwKxLul7T5yIuqT3BgK83NKS1CUN9qI1Pg20tLQwJjub8apKbSjUzyl9gcdDjdebtJAfpL5CJB1ksm+HocunLRrk00AqTl+klH8SQlwNPI9V1O1cTsU3AHwr/DPyKtcCN0gph+Y3NgcHBwcHBwfbZGVlce/y5Wx8801eeunlaLzAjTcuYd5VVw16wc10iLZCCMrLy884f1YIQU9PNysefZT33nmHzuZm7v7+Hax68pe8+vyzXHrZV/jRffeRm5OdML4gXtzB6fLyyy9zdM9OpgeDPO/zMUmRgAEuhW+acHOgh3179/D62tdYsmTJGT23TzvvvvsubtNkErBaiGhBoquwijN9VUraTZN333034WO4sL4I/yS8vNwHXAjMkpLvY30RToTdgkaVlZVkB4NcDjRg5bDNBt4ALgYuA9YEg1RWVibMFC4tLeWDDz7g8ccf5ze/+Q0dHR3k5eXxT3/7t/zjP/4jaoIib2A5fOfOnUvD3r1M1/XeTuFgkJq9e5k3bx4ffvhhP+G4vr4eTUrqw3mwsXiEoF4Ia3uCQlzpIlXxIla4qvD5yO3ujsY7dGZnD3nhKh3FtOZcfjnvBQL8tK6OuVlZXKCqrMvNZZOmoY0axaVXXJFQ+AuFQmjAfsKTVxB1yypAddgxHAqF4rZfsGABL6xeTeP+/YQUhROmabVXFLSwgDpm/PiEonPk+eeePMny0aP5oKeHnWG36n1ht2qi57906VKeW72aQ34/3wiFWBSTabvGMDgEePPzWbp0adK+8xsbWTV5cj/Rc6Bzn2nsuqTjFWKb7vOxLxA4o0Jsw5Xi4mJUr5crPB4uy8vrFwu0paODVSJ5lrqdFSJ2yWTfDg4OZ0ZKoi+AlHKbEOJ84O+Bb2A5e/ve1fdjxUH8UkrZmfJROjg4ODg4OAx5enp6+Jd/+Rd2/M//QHs7aBotjY385skn+fOf/8xdd91FVtbgZuHHE237OmZjxdXI79H4AmDf3j28tWkTLa1WRMFV8+YxY8YFqGHBqlcuLZYDV0rJ3//9nbzx/PPonZ2MEAKXHiLn5FEa6mtYd/QvuPXuhLmwEVIVn1auXEleWHCb1EdYm6QoXKcoHNd1Vq5c6Yi+ffD7/RQA10KvCvSEf79WSo6E94tHVVUVo3w+rsnJYYRh0Bzj2Brh83GNqrLO50tYyM1uQaPq6mr0QID/H9gkrGtxGrAVeFsIiqREH8AtGzuAz+vpIc80oaeH53/3O44cOZJ0AL9mzRpq9u9nuq6HJxys62+h283NpsnNgQD7qqtZs2ZNv2uvrKyM7UJQZZrcapqMjbl2a02TKinpUBTKYopcpZuuri7uvvtuKl9/nebGU0X8fv3kk8y/9loeffTRhM995syZ/NUll1BVU2PlsgITgcPAJqAhN5f5c+YMunCV6n0j3cW01ra2co6isDY/HwoLByymNX36dN7cv591wNeltK6d8L6HTJPXsXJyL5oevxD1zJkzufTyy3m3u5tgXR2aqmJKGb03l44dm1R0rqysxPD7kcAPjx/vHc3iclnRLH5/3Oc/a9YsFi1Zwprf/56dHR3UmSYe04zGwrjy81l8440JBVu75z7T2HFJg/0igsOdXoX8ior4Qd9Cfm1tSSeM0rFCJFUy2beDg8OZk7LoCyCl7AAeBR4VQhQB44ACrCKmx6WUJ+0fooODg4ODg8NQR0ppCb7vvENOc7OVqZuba2Xq1tayo6eHx4Rg+fLlAw4CItEDUXFVSeyGtbb13h4RcE+Juqc36EjkXFn73KoBnSs7d+5kzcsv4+ro4HwhWKwojBWC7ygKrxgG1R0dvPLSSwlzYZP1fzrOGb/fj1tKzldVDNPE6JMveb6q4jaMIZ0tmimKi4tpPHyYcRAVjCKYUjIe6wtzIseV3+9H6DoXjxrFBLebtra2qNuzoKCAizWN15PkutotaFRXV0ezaeICxknJIiEYA9wuBGvCgnWzaVJXVxe3vd0BvJ0Jh/Lycrw+H/U9PXwzFLJyLcNuyVcNg3pFwevznbHz/nSRUvK9732P51atAk2jGCtOQNN16o4d47dPPUUwGOSpp55Keh/pBvZJyXEpcQE60CEEvjM4jlSXSdu9b2SymNbFF1/Mm5WVHNE0bgauM03OB/ZgOdaPAMLt5uKLL47bPuI2nfv22xwzTXI1LXr+O93uAd2mzc3NHPf7Ceo6Iw2DRTHRLGuCQU6qKk0tLTQ3N8ft+7HHHsPtdvNWVRXtjY20hScMykaM4MqKCh5++OGEfafj3GeSXi7xPk7l207Tqdz32jmbIgLsOp3tuvTtkMm+HRwczhxbom8sUsoWrMlYBwcHBwcHh08xsVmyYAmv1fv2suO9beTWH+fJsWMZ43ahIBGeLL7qVfh2zSF2vKPRfOtNzJwxs5fDNtY1m+6M2dPFrvD19NNPE2xvZyqw2uNhrKKwVQi+63azUFX5WjDI7vZ2nn76aR5//PG0919cXMxxIfhY16nQ9ciDghAYus5uQFOUIZstmkkuvfRSXvzwQz42TbqkxIe1dE0CASnZDeiKwqWXXhq3fSTXdX8gwNX5+WT3cbNXh91ric693VxYr9eLISUlwEpgkhBsBb4rBNdIyU3ACSnxeuNXFrc7gI+dcIhHsgmH2OX5fkXhGdOMuqQ1t5ueAZbn2+Wjjz7iueeeI0fTmAxcB71Ex4OaxnPPPst3vvOduNmsu3btYvs779DV0YGQkthljaaUdHV08O7bbycVP7q6uvjBD37A5g0baG9sRNc0XG43v/uv/+KKq6/mkUceSSjapuO+kcliWtdccw3Pr1rFoerqqGjuxiqQ1iEEhhBMmTKFa665JuHz//GPf0xbTQ3lmsYV4UmaGmCzptFQU8P999+fcIVFKBQiqOsU6TqrvN6o0/wqVY3et4+TOF4iJyeHX/ziFymJlpFzv6+nhzKXq9/y/r09PUM6DzpdTuXYa+dswq7TOZNO8eHuUndwONtIm+jr4ODg4ODgMDRJVBAsUY6sInrHH/TdFm8Qsvrtjagnj/FVD8wiBNqpQXKhAotzvDzT3MCWjRv4/GeHXqEvu8LXjh07yDMMrlfVXkvUAcaG3Y41hsGOHTsGpf/bb7+d2zZuZJ2ULAEmC4EIZ2QelDK6TPr222+3c5o+lSxdupQXVq3iTb+fK4CxUkZF31pgIyALCxNmc9otSGS3fSgUolAIrgznn56UEiP8UwOuAI4JkVC4sjuAj0w47DEMFsYUs4qwJ1wULp54FVmev72nB6W+vl8xq5FjxjAnyfJ8u6xYsQICASZhFSqJRlMAN5smNwG7AgFWrFjBs88+26/9G2+8wV8OHCBPSiYAV3Iq3uEt4LCUHDhwgDfeeCPuuZNScuedd7ImJhbGA4SCQeo7Onhx1SoMw0goWtq9b2S6mNbMmTP5ypVX4goECNbVIbHE8iwhKAC8o0Zx6dy5CV//nTt3svallxjT3s5PsXK1I+/dy6XkvvZ2XnvxxaQrLPKAy4HSPue3VAguwxKQk5GqaDl//nx+v2oVj+7fz8rGRtyRPGIheK6piWbTZMS0aUM2DzriVJ6Wl8fO7u5+onW51wudnUPWqTwUsON0zqRTfLi71B0czjZSEn2FEF/E+kytkVIeP439xwDjAVNK+X4qfTo4ODg4OHwaiY0kiLhf+8YUEPP/WAEXQb+/xT5GKgXBUmW4DwLS4VxxA+OljLttQnj7QP0vLCjAr+s86/f3GkDfUFDAqiT9T506FdPt5pBhcCtwnZS9HIuHAOl2M3Xq1AHPxdnGrFmzWHDDDfxh9Wp+EAr1E+6OeTxcu3Bhwtc9dpnuLQcPMtftZpIQHJKSTZpG16hRSZfp2l3mW1ZWhldRGGcY6ELQjOWUbAakEIyXEq+qJszFtfveXbZsGcu2bGFdMMjNptkr4uGQabLONOnwelm2bFm/thG32z3AW1VVfNDYiB4K4XK5yB89misrKgY11/O9996jCLge4kZTXGua1Ib3i8f7778PmsY44AFgFNYA6QvAV4D7gI81zdovDvFiYcoVhWrTPK1YGLv3rUwX0+rrdqS1FTTNcjueRibw008/Da2t0SzlwnCkRgBwS8mVwDOtrQlXWHg8HrLdbsYDh4JB8oXACwSBdimZ4HKR7Xbj6XNu08GMGTMwFAVdSnzBYO8CiJqG7nJhqiozZsxI+jh2okHsUFxcjOFy8VB9PV2G0TsP2e+38pALCoasU3mokOqkQdQpHghwaZxYob2n6dJPhXStEHBwcPhkOGPRVwhxOdZ3YAlcBAwo+gKlwDbAFEJ8WUq5/Uz7dXBwcHBwyBS9Cncl+skpoTUixvYtFha7X6ZiDAaL4T4IsCt8zZ49mwPbt7NL11koJZ6Y1zYkJTtNE83lirtEPNK/EQzyVjDIM83N/QbQYzweDK83Yf8bNmxgalERzU1N7NP1fsukc10uRhcVsWHDhoTHkCnxYCjgdruRWVkc0jTaIXrumgBXVhbuOA7WCLFV7HcYBgf7VrHPyUmaK2p3mW95eTnvZGVR29ODNE0i0w5m+OcxVUVNkotr9727aNEiHpg2jSN79nB9IMBoIcgWgm4pOSElDarKhPJyFi1alPAcynCWcjYgpERi3SdlgkmUdKHrOm4gfpkwK+rBHd4vHnv37iUfy+E7HiiEqOjoIeyyDu8Xj3ixMNA7XiBZLIzd+9ZQKKZlx+24bds2XKbJVGCiENH7bgFQBEyTEpdpsm3btrjtS0pKyC0s5HBjI38lJUHTjDqFTSE4BOQWFlJSUpLwGFK9b+7evRuXaTJRCH7m81EWzmEvV1W+6PGw3DAIGga7d+9OGg2Sap6zXSoqKnhsxQpOdnUxTQgWx+QhvxIMUi0lhtdLRUXFoPR/tjN//nxeWLWK5/fvZ0ZjY/T6QQj2Njfze8PAHCSneKZXCDg4OJwZqTh9I9/YdkopPzidBlLKD4UQHwCfAW4EHNHXwcHBwWFQUBXRS1QVQpDjdfUr8DWQOBsVaJVPt9iVLob7IMCu8LV06VJeXL2aN/1+5gUCTHe5MKTkpKaxT9fZCJj5+QkjAoqKijje3U1nTw9jpexXUGhPKESbYVBUVBS3vd/vx2OarBw3jk7TZGVzc9QpvKykhFxF4b6uroTiTzrEg+EqGu/atYv/3b6d8w2D5ZMn80FPT/TcfTYri5/V1/M/776bcIl8pIq9q7OTaaraL6LA7OxMWsUe7An+aIdwAAAgAElEQVRfCxYs4PfPPMPG6mq+JCWjsEQrQ0rqgE1SknfuuQlzce2+dxVFYe3atVx00UUc8PtpltISvYEWIcgpLOS1115D6eOkjZy7e+65h/erqhgRyaT1+axM2vp63q+q4oeKMmhV4MeNG8ehY8fYAyyMU8TvYyzxf9K4cXHbBwIBPGCJjtCrcFsRMA1LNA4EAnHb242FScdk21AoppWq29Hv92MA9dBroo3w7yfCUSeJ7nsVFRU8sWIFm3SducC5qoqCNWFyzDR5S9epDwYTCpd27puVlZUo7e3cXFbGxXl5vZyaEwoKuKmjg1Xt7Qld2nbznNOBCytS48dScq5popgmE4ELpOQerHicgRiunxuZZsaMGeiKwgkp+WEg0M8pXuNyMfI0nOKpkOkVAg4ODmdGKqLvJVjfJavOsN0G4LPAnBT6dHBwcHD4lCOEQBWnMmfVmGgCVRk4b1ZVRNwBwl9Uwcj8062h7pAqdpe4Zxq7wtesWbO4bskSKp97jn/o7GSErvN1KXlQ12kEOnJzuf7GGxOKGlOmTCGoaRQbBit9vuhS86tUlWtUlZsDARo0jSlTpsRtHxF//hIK8d3SUpb0EXl+0dCQUPyJFQ9y6uqY53YzUQgOBwJsbG4+LfHATjGqTBNZIr+4qIh5BQXMKyjotX1vMJh0iXwkVzW/sbFfFfva06xib4cZM2ZgulwcVRTuN03+WghmAOuE4A9SclRRGOl2Jxz82x3ASyn513/9VyYUFJDV1cVlWDEnNcIqKNdTWMi//du/xb1+YjNpf1NWRm53N0Z7OzNdLirKyvjb+vpBPXd33HEHt73/Pq8bBjdKyWROZcIelJI/AG2qyh133BG3fU9PD24s0dEbbhfBC9RhCYjBnp6Ex2AnFiZdk23DtZhWcXEx+w4fphL4hmkySoio27FOSjYA7cDoJKK3juXGfkAIFikK0xWFfabJGik5FhaN42H3vhlxaU8PF3/sWwDyPE1L6tK2m+dsl6qqKsq8Xua6XBTpOt2GEX3vFAnBlS4XG7xeqqqqEuYpZ9KpPNzZvXs3qmniEoKA18urpsmrUoKqornduEwTZQCneKoMhRUCDg4Op08qou/k8M/465QSU92nvYODg4PDp4BYITbWJasoyQuExdvuMHyxu8Q909gVvoQQPPDAA2zfvp0j1dW0aBoBYD/Q4XYzYcIEfvKTnyR8/gcOHOAct5u5hoEWCnFSVaNuUc0wuFJVaXK7OXDgQNz2dsSfXbt28e6WLXiPHuV+VaWsuxuk5DNCcImqsvzoUbZt3pzU6WqnGFWmsbtEPh150HbEj9jBf7fHwxrD4BxgjaKgqyouKZMO/u0O4KPiU2Mjq6ZOPSPRu7KyEun3c5mUBI8epTsm1kR1ubjM5WKd3z9oVeAXL17MT6ZP5/CePfyNlPy1lEwH9gF/AA4LwaTzzmPx4sVx2xcWFlLX1EQVcCuW6zH63CEqOo4qLIzb3m4szFBx3MW6NceOHcsjjzzyibg158yZw74PPuC4lPwNVpb5NGC/lKwjnEEoBHPmxPccVVVVMcbnIz8nh07D4BldB8Owlvx4vUxTVdp9vrjCpd37pl2XdjruO3Zobm6ms7WViUCWEOQrSq885ElAZ2srzc3NcdsPBadyOsiUU7myshK1vZ27R47ksry8foX0tgzgFLfLUFgh4ODgcHqkIvpmh392nWG7yP55KfTp4ODg4GCTM82lFQq9f4+TS+tEHzhESMcS90xiV/iKPH9PdzefcbmYl5XFGFXl7/Pz2ahpdHV3J33+LS0tFGZnc56qYoRCNPcRH873eCj0+WhpaYnbvx3xZ/369bTV1HCTlIwJhShUVXyqSsA0UUMhLheCF2pqWL9+fdzBo91iVJnGrvhiVzS2K35UVlaitLbyLY+HC3WdP0pJNnC5lHxJCD5yuXh9APHHzgDejvjU3NxMh99PaSCAFs6hjrgFNcOgNBSiwzQTCkd2URSFzZs3M2/ePPbt28dxTcOF5f7scLuZOH06GzdujBtNATB58mTqDhygDvgb4AagHMvp8hqW0zeyXzzixcJE7punEwszFBx3fV3+d99/P7/8+c8/EZf/0qVL+e1//ifdoRAngVWcun4CQDegeDwJz5/f70fVde4tK2OU291POKvTNJZ3dsZ979q9b9p1aaereGqqomUoFKJb06jRdW71+XpNWJwjJasCAbrD+8Uj007ldJBJp3KsU3xWdjazsrN7ba/X9UEvnjtcVwiki0xNdjk4nCmpiL6tQAkw4gzblYZ/dqbQp4ODg8NZTd/oA0UQ/r13tEEkBiHWQeuIsw6fBJle4p4O7AhfvQaw4ee/1evlvilTuO00nn9xcTHC68Xv9TKhT75jQUEBGzs6EOH94mFH/KmursYMBJhkGEyMGbwXqCpFLheTAwHMQIDq6up+bcF+MaoImXJM2RVf7IrGdsWP5uZmOlpaGKNpnG8YXKKq7BaCClWlVdNoMk06WloGFE7t5KoSCjEtP5/unp5+1255EvEpFArREQxSIyVXAIVCRAuhtUrJESnpCAYTCkfpoLS0lA8//JA1a9awcuXK6LW3bNkyFi1alFDwBfjWt77F9i1b6AyFaASeidkWxBr0KB4P3/rWt+K2j8TCVD3/PN/v7GSuYTDRMDgMbBKChgFiYSCzjrt4Ln+XaZLT2fmJuPyFEHhzctBDIVSsHGUPEAIasMR7T3Z2wr5j37uj4hRrTPbetXvftOvSTkees13RsgPYAnxbSsbGnOMGKdka3p6ITDuV7ZJpp/JwL5473On73ll211289OSTTjSJw5AkFdG3Bkv0vQz4zzNod1n457EU+nRwcHAYdiSKPYh1zPaNPogtQuZEHzgMJ4b7AC5CqsKX3ecfER5fPXLEeoyysui22lCI104jmzNV8ae+vh5NSuqFiFsMqV4Ia3t9fdz2dotRQWYdU3bFF7uisd1rJ9ZxFxGf9grBSLebIpeLZwZw3NmluLgY6XLxfl0do0MhpKZFtzU1NvK+240sLIwrPjQ2NtJqmmzGikcwgQ4pUYXAxBKUWk2TxsbGQTn2CIqisGTJEpYsWXJG7RYuXMjf5eaihQXtYqwlkd1YLl8NcOfmsnDhwrjthRA89thjuN1utmzYwMsNDQhdR7pceEpLufbqq3n44YcH/A6QKcddPJf/WCH4jqJ8Ii7/yspKRCiELqwMX51Tom8jYAqBOxSisrIybv/z58/n96tW8ej+/axsbMRtmtF4keeammg2TUZMmxb3vWv3vmnXpW33vmNXtPR4PHhdLlqAb4ZCLFTVaB7yq4ZBi8uF1+3G0+eeFiFdTuVMkWmncjryvJ0ieqkR770zRlG4FYZVNInD2UMqou8W4HPAQiHEdCnlvoEaCCHOBxZirbbZnEKfDg4ODoNOr+JgSoKcWgECK/og1kkrwn93nLUOZyvDfQBnl6jbMS+Pnd3dVLa3M1bTeKS+nvn5+ZR7vZBgmTBkNpuzrKyM7UJQZZrcapq9hNta06RKSjoUhbIYIbovdopRZdoxZVd8sfvapeO9Y8dxZ5eKigr+7ZFH+ENnJ18CpnFKeNsfCvGHUIjjHg8VFRX92tbW1qJgOUJuBeZKyUTgsJRsCv9dCe+XjEyJF7t378YlJR3AUazlkG4ssbcdy2maJyW7d+9OKHrm5OTwi1/8YliKL/Fc/luF4Ltu9yfi8q+uriYUDDJTSu5zu/nAMPBLSbEQfFZVeVDT2BUMJnTbzpgxA0NR0KXEFwxynaJwvqqyxzBYp2noLhemqsYtgpiO+6Ydl7bd+45d0bKkpIQxxcXkt7XREScPeYSq4i0ooKSkJG7/w92pmumJbruvv1NEL3XivXe2qirfLS0dNtEkDmcXqYi+/wX833DbN4QQC6SU8T9JASHEdGBdeH8TWJnKgTo4ODjEI2ERsTiFwyJCrdprX0ekdXBIB8N9AGeX4uJiDJeLh+rr6TIM0HWW6TovNTTwkt9PtqpiFBQMSjxDhFQHceXl5Xh9Pup7euI6tuoVBa/PR3l5edx+7RajyrRjCuyJL3ZfO7vvnVjH3TdCIa4DJpsm/xoIsA4GdNxFSFV4M00Tf1sbAP+MlWt7HlbF59ewhNuW9nZM04zbXsGKczgAtNHbqSnD25ORSfHi6aefxt3ZyT8Cs9xufhcjOt6qqnykaazq7BxQ9Mx0Nmaqr32mXf719fXkSUmFEHxF1/mK9WSsjbrO/wjBkSRu2927d+MyTSYKwc98PsoMA6SkXFX5osfDcsMgmKAIot37ZoRUX/vIfeceoGrdOh5raEAxDExVxVNaSsX8+UnvO+lanSLa2vj5mDF80NMTzUP+bFYWP6uvRw1fR/FIh1M1k2R6otvO5066JlrPVqdwpgV/B4cz5YxFXynlfiHEr4DvYJk3PhBCrAJex/p+1wnkYn3fuw74BuDD+t72aynl7vQcuoODw3BmILE2kk3bT7iNEWsjObYODg6ZZ7gP4OxSUVHBYytWcLKri2lCsFhVGYPlXnwlGKRaSgyvN67bMYId4dHOIG7BggW8sHo1jfv341cUnjHNqGNLc7vpMU3GjB/PggUL4vZttxjVp2EAZee1s/veKSkpYXRhId6mJpqk5HdS8nfA70wTQwjypMSTxHEHlvB29913U/n66zQ3NqLrOi6Xi18/+STzr72WRx99NKHw9thjj1FkmpyLVbX5uZhtEhgLSMPgscceY/Xq1b3ajh07lv8FpmMJxjuEiIqms6Xkn4Gd4f3ikWmX+I4dO3AbBheqKl9zu7mpTy6sME1+P4DoGXkemRJP7IrmmXT5l5WV8bFpUhaOdvAJ63uhBAJSMgpQTDOh27ayshKlvZ2by8q4uE+W+oSCAm7q6GBVe3vce4/d+2Y66OrqYsuWLRw/cQJT15GA0DSUEyfYsmULXV1dCV87u6JlrNP0oZMnWVhYyJX5+ewLBHjo5Ek6R45M6jTN5OqWdDAUJrpT/dxJx0Tr2ewUzrTg7+BwpqTi9AXL6TsJWABkAf8n/C8ekbvNG8D3UuzPwcFhiNBXrE2WQRsr1ta4FM4tznYyah0cPqUM9wFcOnBhCVw/kZLpwG7gq8AsKfk+kHyBukWqri87g7iZM2dy6eWXs72nB6W+nlE+X1S0rdM0Ro4Zw5wrrkj42tktRjUUBlDpGMCm+trZfe9UVFTwxIoVjNE0/i9wSFHIA65VFCaZJv+h6zSEQgknHKSUfO973+O5VatA0ygiHFGg69QdO8Zvn3qKYDDIU089Ffeze/v27fiAfwJmCEElRIXb+cBuKbknvF9fRowYQYGicLlpkg8YUmKGf+ZjFQSpURRGjIhfP3oouMQ1oCbBd5oj4e3JyKR4Yld0zbTLv6CgAE0IDkjJCaAQThUCBP4CaEJQUFAQt//IvWd6fj7ZWVlkZ2X12n6epiW899i9b9rFNE2uuOIKDu3Zg0dKSokpYqfrHNqzhyuvvJKPPvoobjFCu6Kl3RUO6VjdkkmGykR3Kp87didaMz3ZlmmGguDv4HAmpCT6Sil1IcS1wA+Bu7A+YxPRCjwKPCJlgmlgBweHQed082oVRdA3qzYdBcUE4FYHWqTp4OAwXBnuAzi7VFVVMcrn45qcHEYYBs26jgY0AyN8Pq5RVdb5fFRVVQ1aQaNUB3F9X7sTra2gadZrV1jInNMYvNspRpXpAVSmB7DpeO/oQK0QPCMEi1SVAiEoVVWeAWqlxEjS/0cffcRzzz5LtqYxGbgWKAeqsZbxHdQ0nl29mu985ztxxTtN0zCwYhy+LgSzrCcV3b4+7MKMLfAWwePxkOXxsD0cRaFifV+QWI7hc4AsjydhNEWmXeKzZ8/mw+3bWavrfD1Orus606QjieiZ6WvPrugacflvaG5mUk8PhxSFctPkvkCASabJmwy+y79bUdhimlwF1nUeLsRWD2wNb0+EnXuP3fumXV555RX2791LsZSUA4ux8rT3A68A1VKyf+9eXnnlFW688cZ+7dMhWubk5PD444+zZs0aVq5cGXWaLlu2jEWLFsUVm/u2T3WFRKYZzhPddidah8JkWyYZKoK/g8PpkqrTl7CA+5AQ4pfANcClWAaXfKzaBbXAH4E3pJSdaThWB4ezjtMuLJYkAsHJq3VwcPikGM4DOLv4/X6ErnPxqFFMcLtpa2vjuMtFUWkpBQUFXKxpvD6IblW7gzi7r52dYlSZHkBFBrC5J09yb1kZH/T08FZ7O8UuF/eOHMnP6uuHdKZwVVUVY3w+8nNy6AwXVFoGPAPg9TJNVWlPMuGwYsUKZDDIZOC/gYnhv1+LJSTdBuwMBlmxYgXPPvtsv/bjx4/nw9pa1gK39CkkVysl67Cyej8zfny/tkVFRTTpOiZwLnA9MBXLobkWqAH8uk5RUVHc555pl/jSpUt5bvVqDvn9fCMUYlFMrusaw+AQ4E0iemZaPLErus6aNYv511/PS6tW8X81jRGmyT8CL5gmjYDpdvPVG24YNJe/x+PB63bTAfzENJkLTBKCQ1irDDoUBW+SSYPYe0+Fz0dud3c03qEzO3vAe49d0dMOTzzxBG7TZBKwCmsQLoCrsHK1bwI+MgyeeOKJuKJvOkTLrq4ufvCDH7B5wwbaGxvRNY3jbjc/PnCArVu38sgjjwzaColMM5wnuu1OtGZ6si3TxHvvTDAMftHQMOQFf4ezk5RF3whSyg7g9+F/Dg5nNakUFUu3o9bBwcEhkwzXAZxdIoOo/YEAV4eXCle73YwKZ0lWhweDg+VWTYdb1u5rZzfeYHtXFwsPHmSU291rmbRZVsacQRxAVVZWYvj9mFJyx7FjtGsaupS4hCDf7abE5cLw+wd9AJvq+fP7/ai6zr1lZYxyu6lsbyff5eLG0lLm5+dTp2ks7+xMKJxt3bqVIiyRdxK93baTgL/GcvFu3bo1bvs77riDW957j0OmyS1Sshgro3cf8IqUHAJ0VeWOO+7o19btdhPUdUYAvwn3p2BVfr4G+BugTtdxu+Mnw2baJT5r1iwWLVnCmt//np0dHdSZJh7TjBaic+XnszhJtElEPFlYUIBf13nW748Ww5qfn88NBQWsGkTxJB2iudvtpjgri1Jd50pgJLBECN4CGrKyEr52YP/1KykpYUxxMfltbXQZBmt1Per0xeVihKriTZJnPXPmTP7qkkuorKnh6wcOcAVWDvERYDPQkJfHgjlzEt574kVzNNbV8fADD/D2228PajTHgQMHKMAqoDMGy+0fYQzW+/lIeL942BUtpZTceeedrHn+efTOTkYIYcVLBIPUd3Tw4qpVGIbBr371q0/tmCaTor8d7E60ZnqyLdPEe+8sM01ronWIC/4OZydnLPoKIe4N//eQlNIReh2GNclEWhw3rW1iC5OMHTuWRx555Kxw/Dk4OKTOcK0GnWm3aqb7t4MQgh/96EfMe+cdjhgGdcEgbinRhKDD5WJCbi733XffoL3+zc3N1DY3Y4RCYJqMIJyNKSX1wSD1moZqmjQ3Nw9K/3aJTjgEg1xdUMCs7Gy2ut3cEp5w2NrQkFQ4a29vpxgr0sGDJbpGULEEXDfQ0t4et/3ixYv5yXnncWjPHj6SkjopT2WLAiEhmHbeeSxevLhf21dffZUC4AosobmFU5msArgcy+376quvctddd/Vrb9epaZfYaJO3qqpob2ykLVwEr2zECK6sqEgabeL3+zGCQTYFAvxnY2OvCYffNTUxxevF8PkGFE9SvW/aFV137drF/27fzkQp+c2UKeR2d7Pb7eZ7o0dze3Y2f1tfz/+8+25Cp7Ld+1akvWhr4+djxvBBT09UNP9sVhY/q69HDZ+LRGiaRmMgQEM4F9iNlcPsB0QggBYnlgRORXNsX7/eyvSNTFYFAtQ1N7O9q2tQozlCoRC5wDis91osRvjvLqAz1HfrKeysMNi5cydrXn4ZV0cH5wvBYkWhXFGoNk1eMQyqOzp45aWX+Pa3vz0okUYRMjnWyKTobwe7Lu9MT7YNBfq+d/JLSrjxH/5hWHxfdTj7SMXp+yDW5P+9A+3o4JBuIsKr4PQjDwZy3zoMDn2/CC276y5eevLJs6Kqq4ODQ2oM52rQmV7uN5zzBaWU/PSnP8Xd1cVsVWWez8dEITgsJRs1ja6uLh588MFBE0+CwSBtoRAlpmllYwoRzbR9RUqqTRN/MEgwGEx73+nArnCmKAoaVhZo37MrsM6DHt4vUfvNmzczd+5cDu3bx8kYt6XhcjFl+nQ2bdoUt/2xY8fwYkU6GFgZ2LFMA7zh/eIRcWpW1dRwy8GDzMWKpzgMbAIacnOZn8SpmQ4ig/9U3H5FRUXUdnVxuLsbRcp+Ew4nQiHchpEw3gLs3TftXjuxy7yn5udDfn6vFQ4LA4Gky7zt3rdi2z908iQLCwu5Mj+ffYEAD508SefIkUnb79y5k9fXrqUgFGKMEIwWAp8QBKTkhJTUhkKse+01vvvd7/YTLnft2sW2LVtoPHaMEkXhhKZFr3tNUWg+dow/bt48aNEcZWVlNLe08DGWq9fHKYd+APgYCIb3S0aqKwyefvppgu3tTAVWezzRPOurVJWFqsrXgkF2t7fz9NNP8/jjj5/p0zst0jHWSHXCJF153JmY6Lbr8h7Ok8zpJPa9s3XrVm655ZZMH5KDQ1xSEX1bgQLgUJqPxeFTRKzAKkRvsTYitsY6ZQVW3IGgt5PWEWmHJ/G+CI1RFG6Fs6Kqq4ODw5kTe9/IqatjntttCX+BABubm4f8fSPTy/2Gc75gr1zTyZN7DSBvC4UGPde0qakJt2kyESsHd1z4HF0FXC8lNwHtpklTU1PSx8mUS93uhMPo0aM53N7OOuBmrIiFCIewirn5gYmjRyc8htLSUnbs2HHGwqfL5SKAFYUwQQjaAENKVCEoANaGi8D5XMmHLN1CcABoiywxBxrDjtnBxo7bb/LkybT19ESLcS2JmXB4WUqqpaQlEGDy5Mlx29sVnuyKrpFl3tPy8+nu6aGtrQ1N06irr6egoIDyAZZ5271v2W0fES5nCMELXm+/QnzJhMv169dzvKaGAtOk2DBYpKqUqyrVpskaTaNbCI7X1LB+/fpBKyL4yt69vAnMA87jlEt+L7ARa9B+ZYIignbZsWMHeYbB9ara67wBjFUUrlMUagyDHTt2DEr/6RhrRDKJt775JqGGBoSmId1uVq1cyWVXXZU0kzgdedyZnOi24/IezpPMDg5nI6mIvsewRN/4IS4Ow4JY9ytYjtlTgiu9og0if7f+1lvQJaZNrLPW4ewm3hehrarKd0tLz4qqrg4ODmfOrl27eHfLFrxHj3K/qlLW3Q1S8hkhuERVWX70KNsG0TWVDjK93G+4FtLLdFGY2tpaCoXgWikpBTQpo465UqxM2xohqK2tTfgY6Ri8pyoa251wmDdvHv+xbx+Hga9jZYSeD+wB1mG5Zo3wfskQQjBt2jQuu+yy6PFPmzYt6bF/8Ytf5LXDh1kHfF1KximKNeMPHDVNXscqAnf5F78Yt30kXuB8w2D5pElxl/cnixewi13Rddu2bXiwhPaVwHhOxVrMx8o03ikl27Zti1uMK/J9K6e+npuKi3mtrY3Vzc0Uu1zcVFjIcwMUIbQrmhYXFyNdLt6vq+NcwwBdx9B1WhoaaPH7eV9RkIWFSZd5p6OIZKrt7QiX1dXVBAMBykyTVTGCccTpenMwSEMgQHV1ddLjT5URI0bgEoJjUnI3cCWnXO5vYQ3YXUIwYsSIQekfrCiM8VLG3TYhvH2wsDvWiGQSVz3/PKWdnVwfPuYjgQAbOzr4wwCZxHY/t9LlFLZDqi7v4TzJ7OBwNpKK6PsGMBO4DOv7icMg0DfGINbxGvk94pqNddP2c8/GtD3qUphQkuNkzzoMOpkewDs4OAw/1q9fT1tNDTdJyZhQiEJVxaeqBEwTNRTiciF4YRBdU+nC7nI/u27R4VhIL9NFYYQQeIRgApbQq8OpYlBCMBHwCJG0oJHdwbtd0djOhMOyZct4YfVqOlpa2Ascxxog6EB7+GdxURHLli1L+BipHv/3v/99XluzhkOBAN8AFppmtAjcq4SXFfp8fP/734/bb+T7xuKiIuYVFDCvoKDX9r3B4KB+37Dr9vvoo48oBK4T4lQxrvC1N0YIrgWOhveLR2VlJaGmJupCIe6urSVPStxYr+H2jg5yXC7OaWpK+vztFKOqqKjgiRUreKOri8uA6S4XdUAJVq7nG0Cdz0dFRcXpndAUsXPfiwiXhmliGEb0/KuqmlS4rK+vJ09KKoSIKxhXCCuipr6+/oyP6XTwer2UKAqTDIPjwEucincQWFnchxQFr9c7KP3Pnj2bA9u3s0vXWSglnph7TEhKdpommsvF7EFyGtsda+zcuZN1L7/M2I4OVmBdu5EColfpOt/v6GBtkkxiu59b6XAKZ5LhOsns4HA2koro+yvg74GvCSGelFK+n+ZjGjYIwKUop0TYGPesoH+mbCTCINY9GyvK9v7b4NwoHcHX4ZMg0wN4BweH4Ud1dTVmIMAkw2CizxcdQBaoKkUuF5MDAczTcE0N10JwMLwzje2Q6aIwEfHiY11noceDYppR4cdUFHaHQmiqmlC8sDt4T5fjK9UJh1mzZrHwq19l/bPP4unsRAImVpZuKRDKzeWar30tofBg5/gvvPBCbvr613lp9Wp2hkLUcaqQViNgejzcfMstCQtBZfr7Rjomud3AREXB43b3Ex0naRruBE5KsKJJ/tLQQJ5hMJ0+Lm0pOaxpHGhsTBpNYrcYlY7lKr1fCBZhuSVfANaEXahGwpaJ+/+k7nuzZ8/mwLvvslPXmW+alsAbPv8BXecjKRMKl2VlZewTgjLTJBRH9CyTEreiDJipmyqhUAhTCL4AfAHYhuWKLwAuBd4HDghBKEkhNzssXbqUF1ev5k2/n3mBQC/RdJ+usxEw8/NZunTpoPRv973/9NNPo7S3cxVwkQSDtGIAACAASURBVNuNoutI4/+x9+7xcZT3vf/7mZm96H6LJRk78RXLBds4nOT8QkxPDbHxpcUUYZoQkgOucii/X5tLfySlQNoE0qS4CY3r05CWxHHBJg4BDJgcLGMHmwbcnDYHjO1iS/FNxpe1bK0srS67O5fn/DG7QpZ3JXln5ZHQ8369eAlr59mZHT0zO8/n+/1+vjah1L8XmyZPDuJJ7PV764OQIDMWg8wKxXjkkkVfKeUJIcQdwM+BRiHE/cC/SClHZ3eLESSga3ykqtDvw1AoRh1+L+AVCsXYIxKJYEpJJJV12Z+gEESEcF8fJGtqLIumo6HU0y/8bgpzgXiRTLriRSrL/GAyOaR44XXxnhaNi8+c4cHaWt7q7eWXnZ1UGgYP1tTw7SFK9L0ihOCxxx4jEAiwc9s2kq2tGJaFNAyC1dUsW7KERx99NOu88yJ6CyFYu3YtBQUFNL78Mu2trTi2jabrfKi6mqU338zq1asHtRfIx/NGrsEir8LTBdmSQhAMvJ9XOpxsyVOnToFtMxXYBExPZZzeCtzhOHwG2GdZ7nZZPreX+05jYyOTwmFKi4rosm2esiwacL2xCYWYpet0hsM0NjZmFO79vu/dfffd/OSf/olXLYtFUjIb+hq5HcT1xY0ZBnffffdFY+vq6vjXcJgj8ThHEwm3OiUlep63bQ5rGlo4TF1dXd6PO01MCN4Qgj82DP4f28bCXdx36TqPWRaxEfyumDdvHitWrqRx0ya+1tXFIttmmm27TRSFoLW4mFtuv33EBEGv1/6ePXsI2Da/IyUkkzip30uAZJKrAGMQT2Kv31t+B6wUCsX44ZJFXyHEE6n/3YMbSHwc+DshxP/BrSbqHeItpJTyTy51vwqFYuzg9wJeoVCMPWpra9ktBI2Ow12Oc1FDnUYpiQ2SNeW3eOCVsV7qCbkLZ343hfEqXnhdvG/duhU7GkUCD5w8CZbVl234rGFQqOvY0eiIZnwVFRWxdu3anP5+XkXv9L43L1x4yfYC+Xje8BIs8io8ec2WbGlpoQK4GZgiBEkp++bOFCH4Ayk5kdouE17vO9FoFN2y+MuaGtricX6Syigu1TT+uLKSqnCYv+ruHrUl7kIIQkVFHE0kuB9YBEyT0r32cf1xg4WFGef/8uXL+fnGjbzW3MyngkE3S9u2QQgiwSA7bZuyKVNYvnx53o8bIBgMEjIMztk295gmNwOzgGbgZcfhnKYRMgyCA67JfDEwWPRcayuiX7Do5iGCRV7xeu1LKUk4Di241bs6oOFWOdjAMSDpOMgsmfZev7dUgoxCobhc5GLv8AVSQbB+P0uA37uE91Cir0LxAcZrJ3GFQjH+qKurIxQOE+nt5fPJJLfqOrM1jYOOwwu2TUTTCA2SNeW3eOCVsV7q6UU487spjFfxwuviva2tjZPRKAnLosa2qdd16nSdJsdhcyLBGV3nXHs7bW1tg36O/qL75MmTWb169WXxg/YqenuxF/AqvHgNFnkVnrwGHEzTJADUAYlUA8LUB8PC9XUNpLbLhNf7TmVlJZam8c3jx+m2LHQpkVLSlkjw6KlTFOk61oQJI17inmvAqbGxkckFBZQWF9NmmjxnWQgpkUIQNAyuCgSIFRRkzFSeO3cuC264gX+Lx3n49GkWhUJMF4IjUrLDNDEnTeL6G28csWfdyspKioSg2HE4B2zgfU9fCyh2HJJCjKho6CVY5BWva43i4mI6gF8AnwM+0u+147hNjDpS22XC6/eWSpBRKBSXi1xEX4BMd6/h3tWzG1MpFIoPBF47iSsUivHH8uXLeWbjRs42NxPVNJ5ynL6sKTMQoNdxmDRI1tRYF03HcqlnPrKs/W4K40W88Lp4TyaTJCyLCstiQyjUl+V+k65zq67z6USCk6ntsjFQOG346ld59gc/uCzWJmnR+2A8zvWBAB0dHdiWhW4YlJWVcWAQ0bv/3Ck6fZrFgQDThOBoPM72trYh545X4cVrsMir6JyPgMMJIWiSkptxsxXTwp+N2xDPGkT483rfWbJkCY984xuUmCazcG0lJgN3Ay9ISbNlEYtGWbJkyYjsH9y5f//997Pr1VdJtrYiTBMZCLBh3ToW3nQTq1evzjr305nKD9bWMjEQYGtnJ1HLotIwWFZaymnT5KGuroz7Hzj3Xjp/HkzTnXvl5SP+rDtjxgzOJBJUAffhNj3sAoqB6biluGcSCWbMmDEi+0/jl6+r17XG+fPnSeJmc/93oB76mkhuTv0+mdouG16+t/yucFEoFOOHXETfK/N+FAqF4gOHl07iCoVi/DF37lyuv+EGdvf2okUiTAyH+8qcT5smNZMmsWCQrKmxLJrC2C71zFeWtVfxwGsTv1z3n4/FewlwA1AqJadNE1tKdCEo1TQWApmL89//3ANF90maxl1wWaxNli1bxjMbNrCpuZk5Z89S268Z2YG2Nn5m2zizZmUUvfft28ebO3cSOn6cb+g6tT09ICUfFYJP6joPHT/OG6+9Nujc8SK8eA0W5SNL3UvAYdGiRezato2XgTuA6UL0nfvjUvILIJraLhNe7zvNzc3YySQfBh4BfgfYD3wW+CjwNWBfMklzc3NGX2IvAQNw5/59991H46ZNVHd1cQtuI7lj8TjbYzF+sWEDtm3z+OOPZzyP6f03JxIsKStjXuGFvVp2tbYOun8/g1VvvPEGlpScxPVQrheC/4YrWj6V+r0tJW+88Qa33377iB2HV7zct4uKilizZg2bN29m3bp1iGCQCVdfPSxrGNM0CQMJYC9wGgjiCr1nU9uEyZ4lnybX7w2/K1wUCsX4IZdGbodH4kAUCsUHj1w7iSsUivHHwAXQqQFZUwuGWACNFtE01xL70VDqmeviezRkWfvZxM/r4j0YDFJoGEyyLA4nEgR4P1szAkwWgsJBvDkzNYKLOQ49jnNZGsHNmTMHS9M4JSUPxOOs0DSu0nXetW22mCYthkGNrjNnzpyLxr7yyit0tLTwGSmZlEy6zbBSTfT0ZJIbhOCZlhZeeeWVEQkYpINFs0pK2NvTc1GmZ10oBFkyPdPkQ/jL9fiTySQYBsdMkzuBFVJyFfCulGzB9SUVhpE1S9zrfWft2rVUSslNQDXQBpipn9XAYuCklKxdu5Y/+qM/yrj/XAMGAHv37mXLc88xORbju3CBJ/JNlsXXYjFeevZZ7r333oyN5PJx3/Ur0/Wdd97hQ1IyTQi6SDXPS507hGA6IKTknXfeuazHdSl4vW8PzPK2b7qJw//2b3zz8GF27do1aJZ3VVUVJZrGRxyHTqAT187BAGqBUuC4plFVVZX/D57C7woXhUIxPsjV3kGhUCgUCoUir3hZAI0G0dRLib3fpZ5eFt/5yrLOVXQeDU38vMzdyspKbE2jBViIKzakM846cYU7W9MG9UUd2AiuwbJ4trX1sjSC279/P7rjYAhBPBTiBcfhBSlB1zEDAQzHQbNt9u/ff9H+m5qacOJxpts2E4NBuh2HmG2jC8HEQIAZySROPE5TU1PejxtS594w+E4kQrdtX9hELxp1z11Z2ZDBIr+Ev/Pnz3NleTldHR0cNE1OSul6+AIxIagKBKgtK8taou71vnP8+HECwLXAVCHowO3qXSEEZcB/kZKnU9tlwkvAAGD9+vVonZ3cBFwXDhNMXWdluk6FYbA4HufJzk7Wr1/PmjVr8v75/SYkBF8ErgoG2WrbRKWkUgiW6TrvJpM84PcBDoLX+3amLO8ax+H2WGxYWd4NDQ007NyJk0jwvWCQfVL2nb+5QvDNZJLuQICGhoYRPQ9+3TsUCsX4QYm+CoVCoVCMIryWqI91/Cyx94LXEns/Sz29Lr7zkWXtRXTuby/xRG0txT092J2dzDUMltbWcs8IZ7qmyXXuzpw5k3OWxU4p+UIwyAQp+4THXiHYlUxyzrKYOXNmxvGZGsFNAnfuXUIjuFzZunUremcnf1FTw8KSkouyZXfGYmzo7MwoOkciEUwpOYobnAH6Pns7rk+pKSWRSGREjn3p0qU89t3vcqa7m1lCcFu/JnrPJxI0SYkdCrF06dJB38ev+3ZlZSXBcJgvB4NMCgZZ19bWd+4bqqo4kUyycZCAgdf7jmEYxIEDQKZw2ru4AnTYyLzk7B8w6AkGec62+7zcrWAQQ8qsAQOAPXv2ELBt5moaupQk+4n2uq4zT9MI2DZ79uwZkc/vJ/Pnz+fQ7t3styzqhWBeIND3WlJKnpES0zAy2mr0x6+569UWKFOW934h+JKuDyvLu76+nkdmzeL4gQM8nEyyQtP4RCrg8LDjcNwwmFpXR319/aCfY7w/sykUitGPZ9FXCGEA/xXXxqkCCEopv+P1fRUKhUKhGG/ko0Td7wWIX/v3e/GeaQG7S9f5YnX1sH1t/Sr19Lr49ppl7VV03rp1KzIaZaGUmCdO0N5P+MEwWKhpbBnBTFevHDp0iFAgQNSy+IJlsQKoA5qALUBU1wkFAhw6dCjj+EyN4HYJwRcDgWE3gvNCOtN7dmkp8woLL/JFjVhW1kzvmpoaXncctknJImAWEAISUtIMvApEHYeampoROXZwF0OTgYelZDauj+c1wDwp+RpwYojxflqLpK+9F48dY8PUqazsJ+6eSCb5/LFjQ1Y4eLnvXHfddWw+epSXgOukZCJuA7l2KXkXd/62A/XXXZdx/NatW9HOn+cLwSDXWBa/kpIOKSkDflcI3jEMXh7CGsYEjjoOyUTC/UXq2rctyw0aDMMXdiyW2K9atYqfb9zIq9Eoi+PxC6wtDloW2wGntJRVq1ZlfQ8/565XW6BMWd4HhKAmEBhWlremaezYsYPFixdzsKmJk5ZFwLYxhSAWCjG1ro7t27cP6gvs5/lTKBSK4ZKz6CuECAEPAX8KlA94+TsDtv1b4BbgPSll5vatCoVCoVCMY/JRou73AsTv/fu5eM+Xr60fzcy8HrvXLGuvonNbWxux9nauME10277AF/Z8IsEVuk5sBDNdvdLe3s4VBQVUJ5OcMk2elLLP09cWgmmGQWthIe3t7VnfI90IrnrA37haiCEbwXnFSzOusrIyLOA94K9xFwuzgGbgpdTv7dR2I0FjYyMTw2F+v6iIKtN0BepUpmlVMMjvGwZbwmEaGxszZgv6bS2SrwqHXO87X/3qV3nmmWc4Yts8ANwMzAWeB14mlamt63z1q1/NOD597U4yTa6ybT6p633C5XnT5JzjDHrtXnPNNfzmV79ii5SsBKYIgRACCbRIycvAeSEy/u3y8fnzQa6B0nnz5rFi5UoaN23ia11dLLJtptk2R4EdQtBaXMwtt9+e9TP5PXe92gL1z/IODji+oBBDZnkDVFdX8/bbb/c1gkuf/+E0gvP7/CkUCsVwyUn0FUJMALbjfq8PvIvJDENeBO4H6oQQH5NS/iaX/SoUCoVC8UHFq/Dl9wLE7/2n8Wvxni9fWy/kKrp7PXavWdZeRedkMkmPadJiWUzL4Ov5VDxODyOX6eqViooKYr29LLMs/kBKXhSCTlxv3z+UklOmybM9PVRUVGQcHwwGKQwEmAIcTSQo13VsKTljmpy3baYaBoWBQNZGcF7x0oxLCEEFbqZtO7AR0AAHsIBJuAuLoe4ZuQpn0WgUTJMZuo4wTTTeb6IngBmGAZaVde57vW97PX6/Kxw0TaOqtBTZ3k4H8BxQlfoZB3SgqrQ0q3jm9dq9/vrr+eE//iNHgAbgNmA2cBBXeE5n+l5//fV5/NT5w0ugVAjBY489RiAQYOe2bTzX2oqwLKRhEKyu5uYlS3j00Uez/u3zNXdzJR+2QCbQkuXzHUu9PhSaprFy5UpWrlw5rONO4/f5UygUiuGSa6bvi0D67rUbeBqYCHw908ZSyv8thDgKTAV+H1Cir0KhUCgU/fAqfPm9APF7/36TjwWsF7yI7l4yNdN4ybLOh2AeA3YC90rJ5H77apWSXanXRyszZ87kbDLJTxyHGiEIAkhJpxD8WAjOSElvMpnV07eqqoqSigpOdXRg2zZtloUJtAGEQpzSdUrKyobsQp+r8OilGVdHRwch4E+AObh/w3Zcv7gbgP3At1LbZcOLcFZRUcH5nh4OxON83HHcLPF+mabvWhbnbTur4J6PDH+vFRL5qHBwHCenbMfGxkYmFRSwJBZjvmWxGyjEbUj4SeBtw+DVgoKsmdLgXpuvScnv2TZv9Wumda0Q7JRy0Gv38OHDlBUUEO/pYZ+URKTsa4J4FnCEoDQc5vDhw0Oeg8tNPgKlRUVFrF27Nqe/fb6qU3LFqy3Q/PnzeXv3bl6yLD7rOEzuN09POA5bHIfYMDyNc8Xv86dQKBTD5ZJFXyHEZ4DrcIPgq6WUD6Z+f8sQQ3cA/yM1VqFQKBQKRT+8Cl9+L0D83r/feF3AesWL6O4lU7M/uWZZexXMg8EgIcOgHfh8Msmtus5sTeOg4/CCbdNuGIRGMNPVK7/97W8xpSQMFEjJCuAq4F0p2YL7wG1JyW9/+9uM49Nzb1dnJ5+dPJninh5OGgYV1dV0FRayKxJBpISgbHgRHvs344qHQrzgOLwgJeg6ZiCA4ThZm3FFIhEcTeOM4/A5YD6878eMu3hwNC1rIzevwtnMmTM5Z5rssCwawmFqUsJRma7Trev8Mh7nnGlmFdy93rfzVSHhpcKhtbWVRYsW0dLcTIllEZCSk0LQsHMnj8yaxY4dO6iurs44tq2tja7z55kOzNU0rhWCI8ACXceUkk6g6/z5rPYMwWCQoK5z0Lb5dDLJBOgTbVcDaBpBw8h67ba3tzO5qIgPaxr743EiloUlJYYQVBkGc8Jh3isoGNQaBfzxos9XoDTXv73f1SlerUlWrVrFTzdu5Eg0yueSSep1nalSstY02WzbHAFCQ3gae8Hv86dQKBTDJZdM38+kfv6ftOA7TPalfs7OYZ8KhUJxWfG7GZZi/OFV+PJ7AeL3/v0m0wJ2qm2ztrX1krw1c8WL6O4lUzMfeBXMq6qqmFRZSWlHBzHb5ql+vqyEQkzQdULDyHT1i+bmZoKOwzTgb4FaIUBK6oTgOil5ADjoODQ3N2cc33/u3ROJuHNP03hW03ghEhly7uWjkZ7e2clf1NSwsKSErZ2dRC2LSsNgWWkpO2MxNnR2Zpx7tbW17BaCbcDng0EmOk6f6Hta03g1mSQmBLW1tRmP3atw1r+JXkOGgMFQTfS83rfTx1985gwP1tbyVm8vv+zspNIweLCmhm9HIiNqD+E4DosWLaL1wAFmW9aF134iQcuBAyxevJi33347Y8Zvnz2DbXNXyp7hpKZxZShEUkqejsfpMc2s9gyVlZWg64Sk5MPAYtyy0GO4PoLvSYmlaVnPX2VlJQQCnO/uplDTMDQNISVSCIKaxnnHGbJKwWumda7n3u9Aqd/VKV6tSebNm0f9ypVs/tnP2BuLcdpx+LKU/MBxOAsYpaXcNoinsVf8Pn8KhUIxXHIRfT+Gm3Tws0scdzb180M57FOhUCguG343o1KMbXJdAPYXvpaGwxT39PSV2HcVFg4pfPm9AMnX/sdqwCXTArbBcXgKLou3phfR3UumZj7wmvGVvnZERwd/O2kSb/X29omO1xYU8O1IBH2ITFc/iUQilAArNI1PBIN02Da2lOhCMFXXWZFMcjK1XSa8zj2vwml67s0uLWVeYSHzCgsv/HyWlXXu1dXVEQqHifT2crdpuqKrrruiq2kS0TRC4TB1dXUZj92rcNbe3s6kwkKm6DonksmLAgZXB4O0hEJZM0W93re3bt2KHY0igQdOngTL6hO9nzUMCnUdOxodMXuIzZs309LczGzLYlM4zPSUsHtrIMAdjsMd8TgHm5rYvHlzVs/TtLXKXY5DseNgSslp06RL04a0Vpk5cyZJy2KalPwIqMRt3KcDfwT8DylpsqysmdZLly7lse9+F6Onh1lCcJuuU6dpNDkOz5smTckkdjjM0qVLM473GvDwcu79DpT6XZ0C3qxJ+nsa/7Kxkc6zZ7E0je7iYmonTOBTS5cO6mnsldFw/hQKhWI45CL6pkXbS20EnG7wlquPsEKhUIw4o6UZlWJs4mUBOHfuXD72yU/S2NLCnYcPswiYBm4nbqC1uJhlCxYMKXz5tQDJx/7zEXDxUzQuKipizZo1fd6YIhhkwtVXD8sb0yt9vry9vdQaxkXZlgd6e7OK7l4yNfOB14yv/qLxd86c4dbycj5VWsrBeJzvnDlDV03NiGZZe6W2tpaDQlCbEt4nBgJ9ryWlpFZKApqWNdsV3Ln3/e9/nzVr1vDEE09gArGCAu656y6+8pWvoOt61rFehVMvAZ/ly5fzzMaNnG1uJqppPOU4faKrGQjQ6zhMmjKF5cuXZzx2r8JZZWUleijEjcFg9rkvRNZgldf7dltbGyejURKWRY1tU6/r1Ok6TY7D5kSCM7rOufb2rPYIXp9Z1q1bR0kqw3f6gPvTdE1jhaZx0rJYt25dRtE3GAwSNAyO2TZ3JhIsAq6Vkv9pmuwATg5hz3Do0CFKHIcbcW0dDKBYCOIpb94bgFOOkzXTmtSYycDDUjIbCAPXAPOk5GvAiawjvQU8vJ57vwO1XoNt+cKLNclAT+Oq6mq++MADl+U7f7ScP4VCoRiKXATYbqAc16f/UpiU+vnBrOtUKBQfCMZ7MypF7uQrYNAjBIeAjlRDpyRwNuVROBh+L0DS+9/d3c2thw8zMRDoa4h02jRxamtZMIIl5uB/lv7A/ctlyzj7n//Jo488wuuvvz6i+1+2bBk/27CBv2tuZt3ZswT6lcn/9Nw52hyHCVl8eb1kauYLrxlfXkRjv6mrq+Nfw2GOxOMcTSQubCZm2xzWNLRBsl3hYl9WYZp0Hz7MIw89xJNPPjmoL6tX4TQd8Hn+6FFmh0IXZVpvbm+HadMyzr25c+dy/Q03sLu3Fy0SYWI4fMF9o2bSJBbceGPW+4ZX4Sx97C8cO0Z9RQX39xPWTySTvNjRMaxgWa737WQyScKyqLAsNoRCfc2obtJ1btV1Pp1IcDK1XSbykaUdkJKrsgQFrtJ1ArY9qGiOptEtpfv5cQXY50k1UksFLLKd/6amJgzHYQpu07V26LtvSWCqlBhS0tTUlHF8Y2MjE8Nhfr+oiAmpJobpoMGEcJjf13W2hMNZG8l5CXh4Pfd+B2rzdd/0uzqnv2i8a9cu7rzzzhHfZ3q/Y/l7R6FQjB9yEX3fwxV95wMbLmHcjamfmQ3JFAqFYhTgt8daGr8fohWXjtcF4L59+/jN7t1cZds8NH16xhL1/3jzzazj/V6ACCH4q7/6Kxb/679yzLY5nUgQkBJTCGKGwdTiYr7+9a+PWIm531n6mfY/SdO4Cy7L/ufMmYOtaVhSEk4kLvLltQwDJ4svr98ZZ2m8ZnzlKhr7zfLly/n5xo281tzMp4JBbNvuE64iwSA7bZuyQbJdB/qy3iwEk4F7HYeXh+HL6vXvn8523dzSwqePHGFCP+FztZQYxcXcliXbdeB969T582Ca7n2rvJwFQ9y3vApnXoNlXu/bACW4Ga3VAz5jtRAsZPDSynxkaZ8Ugndtm1v7ZZinede2MQfJdE7bM9RJyTeDQfZJSZkQ/HEgwFwh+GYyOag9QyQSwQKimsYUw6DDsrCEwADKDINoqjFbNmuTaDSKsCw+MXEiUwMBOjo6+uw1ysrK+IRp8vIgAQsvAQ+v597vQC1cXJ2Svm8OtzrF70Cr34zl7x2FQjF+yEX0fQ2YB3xWCPHXUsruoQYIIeYDy3AtHnbksE+FQqG4LPjtsQbqIXqs4nUBmB5/W0UFi8vKWFxWdsHrBxKJIQMOfi5ApJR861vfItDdzXxdZ3E4zDQhOCol202T7u5u/uZv/mbQZlBezp/fWfqZ9r9L1/lidfVl2f/+/fsxHIdpQvDtcJha23abgek61wWDPGTbJLL48vqdcZYvvIjGfjJ37lwW3HAD/xaP8/Dp0ywKhZguBEekZIdpYk6axPWDZLumfVnrLIt/wW2E9WvgPuA24C7LomkQX9Z8/f0LgQlS8ikpmYIrVv6S95t6ZMPLfcurcOY1WOb1vh0MBikMBJgCGbO8pxoGhYFAVnsEr88sDQ0NNOzcyZZEgjsc5wKLhyOOwxbHIRYK0dDQkHH8oUOH+FAgwCLLwjJNYkLgSEnMtrGk5FOaRtsgjfBqa2vZDWx1HP4omWSyEH2ZvieSSbYCMcPIam2SDlg0x+MsKS2lsKDggtebUn/LQRvB5Rjw8Hru/Q7UQubnzbOnTw+rOsXvQGu+8JpkMVa/dxQKxfghF9H3J8CXgGrgJ0KIz0op7WwbCyFm4Vb5aEAc+HEuB6pQKBSXA78z3j4oD9HjEa8LwHwFHPxagFwges6YcYFwdHcyOexmULl+fr+z9EfD/rXOTu6oreUTJSUXZLxNLSvjM4P48o6GjLPxzEDx56UB2a5DiT/r1q2jOJnkZlw/WR0QuA/504A/AE4mk1l9WfOR7frvb7zBxN5e/iYQoNq2EVJyvRAs1nW+3tvL//7VrwYNeOR638qHcOZFdPZ636qqqqKkooJTHR3YA+wJCIU4peuUlJVRVVWVcbzXZ5b6+noemTWLlgMHuCMev7BCwHFoMQym1tVRX1+fcXx7ezslBQX8Jplki+OgOw5XAC87Di8KwRWGQUlhYdZGeLNmzQJN45Rt8wXgD1O+vAel5EXgJIAQ7nYZ8Bqw8DI+H8+LfgdqvTxv+h1ozQcqycIbqipRoRgbXLLoK6XcL4T4J+D/A1YCvyOE+Aeg79tOCFELzAFuBVbheupL4G+llJnrcxQKhWIU4HfG2wfhIXq84nUB6HfAwSv5agZ1MB7nY7bNuXPn+kTLD33oQxxIiWDZPr/fWfr52n+ui6j+vryFBQUXZbz9jmlm3f9oyDgb73gRf06cOIEhJXVAQAiEdHsn61KiCcHslC/qiROZW1p5/fu/8sordLS08BkpmWzbF2SrBi2LG4TgmZYWXnnllRH5RjVbVwAAIABJREFU3sqHcJar6JwvT+GdHR1cO2ECvz5/nnbLosIw+ER5OTujUUTqsww2PtdnFk3T2LFjB4sXL+ZgUxMnLYtAytIhFgoxta6O7du3Zy3zr6io4FRvL922zSQhuEUIJgF3axovAUdtm46eHioqKjKOv/LKK5FC0AO0C8HT0JfpmwR6pUQKwZVXXplxvNeAhRcv+nw9L3oN1Ob6neH1edPvQKdX+oveRadPszgQcKuT4nG2t7WpJIshUIK5QjF2yCXTF+DLwIeBm4GrgSdSv5epnyf7bZu+Sz4tpfxWjvtTKBSKy4LfGW9j/SF6PONnxtFoIB/NoDY9+SQbm5qY5ThMxH2ASAL/3tnJ05qGVVeX9fP7LZrnY/9eFlFe96+8Cf0nV/EnmUxikmqaIWXfw7hM/bsJMMneDAy8/f2bmppw4nGm2zbTwmGCqW3LdJ0Kw2BGPI4Tj2dtxpUP/KpwyIencNoP+a4TJ973Q04k+GFX16B+yOnx6WeWOw8fZlEgcIE1SPfEiUM+s1RXV/PWW2+xZs0annjiCWKxGCUlJfz5Pffwla98BT1LkzdwPX0TpkmlbfOTcJjpmsYuTePPw2FucRzuiMdpNc2snr6HDh0iHAxSbFmEpGSiEK7oKiWnpaRY03CCwaz2EF4DFl686P1+XgRv3xlenzf9DrR6Zd++fby5cyeh48f5hq5T29MDUvJRIfikrvPQ8eO88dprKskiA6oqUaEYW+Qk+qbsHG4RQtwH/CWQuebIJQp8S0r5D7nsS6FQKC4nfme8jfWH6PFMvjKOxmqJvVfR8eqrr+ZEays4Dn+NG1W+CngXeBnXX5LWVq6++uqM4/0WzdP7f/7oUWaHQrzV28tk02R1JMK1BQVsbm+HadOy7t/rIiofn195E45N6urqeLW5mS3AZ4Dpqd8L4Aju9RMFPlZXN+j75Pr3j0QimFISEaJP8E0TFIKIEO7rWZpxjQZyzZb0kinan0Jc37zFUjIVOAZsB1qHOO7+ouUe2+bwQNGyqGjQBppwoXBY0ttLieNAby+bnnySY8eODSoc9nn62jZmMskZXceWkjOmiWnbfErXOTeIp297ezuTCguZouucSCY5ZVlupq+mgWEwJxikJRTKag8B3gIWXrzo/X5e9Pqd4fV50+9Aq1f6VyhMSibdCgVdJ+446MnkiFcojGVUVaJCMbbINdMXACnlY0KIx3GbtP0ubu+IMqALN9v3deAXUsouj8epUCgUlw0/M97G+kP0eCYfGUdjucTeq+j4wgsvkIzFKATiQvAS8FK/Ml9DSnpiMV544YUR8SX1Sv+MvU8fOcIEIfiyafKTSITVUg6Zsed1EeX35/8gMFb9CYuLi7GAo8CdwArcMry/Bbakfm+lthsJamtr2S0EjY7DXY7D5H5WACcch0YpiWla1mZcfuMlW9JLpii41/1vdu9mmpQ8MWMGxT09fbY2dxcWck8kwn+8+WbW6z4tWhpdXczSdSaGwxeKzl1dgzbQ9Coctre3U15YyO/oOnYySZtlYQJtAKEQVwWDlIfDWUXbyspK9FCIG4NBFpaUsLWzk6hlUWkYLCstZWcsxgYhRuyZx6sXvZ/Pi/2P/YnaWnfudHYy1zBYWlvLPZHIoMeeL2uSsVqdNBoqFMYqqipRoRhbeBJ9AaSUvcDm1H8KhULxgWCslooq/MXrAnAsl9h7FR3XrVtHqW1zrxCsCIXYattEpaRSCJbpOlsSCf7JtrM2oxotonn/jL1qYKWUw8rY87qIGi2ff6wylv0Jjx8/TgDoAQ7iZl3cD/wQiOEKvoHUdiNBXV0doXCYSG8vn08muVXXma1pHHQcXrBtIppGKBymbohMYz/wKnp6yRSFC6/7K0tLYYD4dms8Puh1nxb+Ss+evUi0PDEM0dJrsKmyshIRChENhZiaaiB50jCoqK6mrKyM7bEYIrVdJtLPPC8cO0Z9RQX39wsMnEgmebGjY8hnHj8tDsC/58WtW7cio1EWSol54gTt6SxpIcAwWKhpbIlGsx57PqxJxnKg8YNQoeAXqipRoRhbeBZ9FQqFQpE/xvpDtMI7Y7XE3qvoGI1GCUjJ1YbBPE1j3oDGQYcNg4BtD7qI8DvramDG3v5AgD+bOHFYGXv5WESN5aBBPsg1U3esN/RJJpMEgIm4D/YS0HA7LJfhir6nGdzT1wvLly/nmY0bOdvcTFTTeMpxwLZBCMxAgF7HYdKUKSxfvnxE9u8Fr9mSXjNFvV73XkVLr+P7i7bLwmH655KfNE1eHGHh0G+LAz9pa2sj1t7OFaaJnm6gmLInOJ9IcIWuE2tvp62tLeN4r37QYz3QONYrFPxEVSUqFGOLYYu+QohKXBuHuUA50AnsA16RUmb+NlEoFArFJTHWH6LHO2M5WzAfeBEdKysrOSkE79o2twYCF73+bqqj/FCLCD+zrgZm7DUFAkxMLRiHytjL1yJqrAYNvNLd3c3999/Pa9u20Xn2LJZpYgQCPPnjH3PjkiWsXr0667U31hv6VFVVUaxpVDoOZuoa04DC1P8HUuJFVdVgLThyZ+7cuVx/ww3s7u1Fi0QushiomTSJBTfeOCqDlV6zJdPX/a3l5VTaNqcjkT57hsqyMv6wvJwNI3jdexUtvY5P29psbWnhzkOHuBH4mGnyD6dO8RpwpqSE5YPY2nh95slHpvJYFa+SySQ9pkmLZWW0J3gqHqeH7MGefPhBj+VAY74qFMaqLZAXVFWiQjG2GJboK4T4/4FvApmelnuFEN+SUq7O54EpFArFeGUsP0SPZ1Q3Y5dcRceGhgYadu5kSyLBHY7D9H5ZN0cchy2OQywUoqGhId+HnBe8iidqEZU7Ukruu+8+Nm/ahNXVxQQhCALJRIJILMbPN2zAtm0ef/zxjNde/4Y+VySTlApBCEhIiWbbo76hT/rasRMJHgkE2CclpUJwu2EwVwi+mUzSHQiM2LUzULg7df48mKYr3JWXs2AUByu9ZktGo1FkIkFlIsGxc+egn2jcHo1SFQwiw+ERu+69ipb5ED1N06Q9HqdDStqBDwPPS8lZwInHMU0z61jw9syTr0xlL/ddP0W/GLAT+IJlUWvbSNwGjhFdZ1fq9cGO24sfdJqxGmjMR4XCeA30q6pEhWJsMaToK4T4OvAw7ndIJgqB7wghCqWU38jnwSkUCsV4Zaw+RI9nVDdjb9TX1/PIrFm0HDjAHfE4KzSNq3Sdd22bLY5Di2Ewta6O+vp6vw81I17FE7WIyp29e/ey+bnnMGIxrhKC2zSNOk2jyXF43rZpisV4/tlnuffee7nmmmsuGt/U1ITT28s02+YKIQhICVJSKATFwHTHwR7FDX3S187xAwd4OJnkD4SgUEqSlsXDUnL8Mlw7YzVYmc6WPGaaXBsK8aLjELVtKoVgUSDA0URi0GzJiooKzvf0cCAe5+OOc5Fo/G4yyXnbpqKiIuN4r9e9V9HS6/i9e/ey9aWXqEsm+X+BI5pGKfBpTWO64/DDZJJXXnyRvV/8YsZrL02uzzz5yFT2cv79FP2CwSBBXeesafLfTZMVwCygGdjiOJwFQoZBcIAYnsarH/RYp3+FAqdOUanrhKQkIQRtQM2HPzxohcJ4DvSrqkSFYmwxqOgrhJgB/HW/Xx0HtgFngQnATcAUXEH4QSHE01LK5hE6VoVCoVAoRi2qm7E3NE1jx44dLF68mINNTZy0LAIpS4dYKMTUujq2b9+ONsDrd7TgVTwZDYuosVqmun79ehKdnVwJbAwG+7wZb9J1btV1Pp1IsL+zk/Xr17NmzZqLxkciEZKOw2kgKCW6EAgh3Kw5KTkFmLY9ahv6aJrGSy+9xMc//nH2RqO8JyUPAD+UknYhKCor48UXXxzxa2esBis7peQnwC9S3sjpTN2f4jZg7JYy69iZM2dyzjTZYVl8LhjEkZKYbaMLgWMY/DKZ5JxpMnPmzIzjvV73XkVLr+PXr1+P1tnJEiH4XMpiYJem8flwmKSUHI7HeXKQa88rXoNtXs6/36JfZWUlAcuiFGgHnsa1dXFwfbxLgC7TzPrZx/szS397i2NScsayLrS3KC4e1N4iLZoXnznDg7W1vNXbyy87O6k0DB6sqeHbQ/iBj3XGaqCvP2P1mUehuFSGyvT9Au/3hPgB8BUppZ1+UQihA48BX8L9nvlj4C9H5lAVCoVCoRi9jOWGMKOF6upq3n77bTZv3sy6dev6HsIbGhqor68ftYIvZBZPpto2a1tbh52p6+ciaiyXqe7Zs4cS2+YWXb+gGQ/AZE1jhabRYtvs2bMn4/hgMEiHlGwD7gI+0u88n5aSV4EOKbNmzPmNlJK///u/5yOlpSS6u91GbkJQHg5TAYRKS/n+97//gcw480ogEMCUEhsIS8kK4CrgXSnZAti4Alogg884wKFDhwgaBseTSe5KJlkETAOOAjuA94QgaBgcOnQo6zF4ue69isZex+/Zs4eAbTNX0/o8ZdMEhWCephEY5NrzSj7sGYqKilizZs0lf+/4Xd0TCARot20mAY8C+4UgKiWVQjBHSr4JtNt21rk73p9ZvNpbbN26FTsaRQIPnDx5gbXLs4ZBoa5jD+IH/kFgrAb6YGw/8ygUl8pQou/vpn7ukVJ+ceCLKQH4K0KI64Frgf+W5+NTKBQKhWJMMJYbwowmNE1j5cqVrFy50u9DuSQyiScNjsNTcEmZun4sovKVseZn1kwAmJIlI3Nq6vVsJBIJEILTUnIXcKuUzAYOAi8ApwGEcLcbhaTFp7Jz59hw5ZVMDgbZVVDAu1dfPS7KtCH3uWeaJkEhmIqb6XIA+AVQlvr3j4Cm1HaZiEajYNskhOCQlHSA6yeNWxaJEOiOM6Rw5uW69xos8jreBFqybHMs9fpI0T/YdufhwywKBJguBEekZIdp0j1x4pDBtkziz9nTp3n0kUd4/fXXs4o/fmfKbt++HR2IAt8DbgU+JQQHU/+OAnpqu/vuu++i8eP9mcWrvUVbWxsno1ESlkWNbVOv69TpOk2Ow+ZEgjO6zrlB/MAV/uF3lr5CcbkZSvSdhZvlu2mI7X6GK/pmrl1SKBQKheIDjmrEpRgonpRWVXH7n/7pqC8XzEfGWnd3N/fffz+vbdtG59mzWKaJEQjw5I9/zI1LlrB69eoRy5qZP38+h3bvZp9lcauUF2QcJqVkr+NgGgbz58/POH7ixIlomkavbRMVwhXqUxlbphD0SommaUycOHFEjt8rfotPfpOee7tefZVkayvCNJGBABvWrWPhTTcNOfeKcBc7PxQCKSUi9e9dQqBJmbGLdZpkMknStrnacXg4GOQtKfuyLa8Vgm8kk/ynZWX1BB4t5Co6z58/n7d37+Yly+KzjnNBpv2JdAPOQa49r/Qv0d9j2xxOJC4s0S8qGrRE34v443embHt7O1XAbE3jjJQX3LcQgtlCYElJe3t7xvH9n1mWhsMU9/RgWxa6YdBVWHjZnln8ChZ6vW8mk0kSlkWFZbEhFMpoK3SS7H7gCv/wO0tfobjcDCX6lqV+Hh1iu2MDtlcoFAqFYlyhGnEp4ELxZNeuXdx5551+H9KQeF38Sim577772LxpE1ZXFxOEcLMdEwkisRg/37AB27Z5/PHHR2QRv2rVKn6+cSOvRqMsjseZbRh9ZboHLYvtgFNayqpVqzKOr6urI1xQQGFPD0EpmSiEO15KTktJoaZhFRRQV1eX92PPB36LT2n8EG/Sc69x0yaqu7q4BTez+1g8zvZYjF8MMfcCgQA9QAdQIyU38b49w6tScgboIbu9A7jeqTcKwe/pOosHBBxuEILj+fu4GfGzTHnVqlX8dONGjkSjfC6ZpF7XmSola02TzbbNEVx7kWzXnle8luh7EX/8zpStrKzkpKZxneOwIhRiq233BRyW6TpbEgne0bRBm4d+7JOfpLGlxc2S5kJrktbiYpYtWDCizyx+Bgvzcd8sAW4AqgfMrWohWAi0DOM4lK/s5We8B0oV44+hRN8AbrB7qMqc9OtDvZ9CoVAoFB9IRkMjLsXYx48FoNfF7969e9n83HMYsRhXCcFtmkadptHkODxv2zTFYjz/7LPce++9XHPNNXk//nnz5rFi5UoaN23ia11dLLJtptm2K14IQWtxMbfcfnvWxdvy5ct5ZuNGzjY3k9Q0TjmOmzGnaZgpAWnSlCksX74878eeD/wWn8A/8Wbv3r1see45JsdifBcuEPxvsiy+Fovx0iBzzzRNJFAOfBOoTf3+o8AngQeAM2S3dwgGgxQGAkwBjiYSlOt63/7P2zZTDYPCQGDE/KD9LlOeN28e9StXsvlnP2NvLMZpx+HLUvIDx+EsYJSWctsg155XvJboexF//K7uaWhooGHnTl5OJPgscH+/wMQRx+FlKYkZBg0NDYO+T48QHAI60sE64KyUGCP8rOJ3sNDrfTMf177ylfWH0RIoVSguF0qkVSgUCoUiT3wQuhkr/MOvBaDXxe/69etJdHZyJbAxGMxY5rq/s5P169ezZs2avB+/EILHHnuMQCDAzm3beK61FWFZSMMgWF3NzUuW8Oijj2a9/ubOncv1N9zA7t5etEjkomzBmkmTWHDjjaM2Sz8tPj1/9CizQyHe6u1lsmmyOhLh2oICNre3w7RpIyY++SnerF+/Hq2zk5uA68LhPmuPMl2nwjBYHI/z5BBzr9BxuBGYBG7jOyCB64d6A/Ce42Tdf1VVFSUVFZzq6MC2bdosC2zbLbEPhTil65SUlVFVVZXXz53G7zLl9LVnGAavbNlC5OxZEkIQCQSomjCB5StWsHr16iH/7rkGu9Ki7a1lZUQti6ejUaKWRaVhsKy0lD8sK2PDIBl7XsQfv6t76uvreWTWLFoOHOCOeJwVmsZVus67ts0Wx6HFMJhaV0d9fX3G8fv27eM3u3dzlW3z0PTpvNXb23furi0o4NuRCP/x5psjNnf8DhZ6Fe37X/umaRLpd+3rgQCnDIOS8vKs177fAZvxzGgIlCoUlxMl+ioUCoVCkUfGcjdjUKWGfuHnAtDr4nfPnj2U2Da36PoFnp4AkzWNFZpGi22zZ8+evB53f4qKili7dm1Oc3dglv6p8+fBNN0s/fJyFozyLP10mfbmlhY+feQIE4Tgy6bJTyIRVkuJUVzMbSNYpp0Wb/RYjDpgCe+XiW+TkkMjKN7s2bOHgG0zV9Mu8HIGCArBPE0jMMjc6+joICAlM4ErcJuwAYSBAuBKICAlHR0dGcenr51dnZ18dvLki3xRd0UiiNQ8HAlGU5lyYTiMEQoRFIKaUIhgODyscV6CXdFoFDuR4JeJBP9y9izSshBSIoXgmXPn+HA4jB0KZc3Y8yL++F3do2kaO3bsYPHixRxsauKkZRGwbdfPOBRial0d27dvRxtwT06Tnju3VVSwuKyMxWUXujQeSCRGdO74HSz0KtovW7aMZzZsoLG1leuFoBr6/MDPSEljMoksL8967fsdsBnP+J2lr1BcboYr+n5GCDGYA//s9P8IIf56qDeTUj4yzP0qFAqFQqG4TKhSQ//wcwGYj4y1ADBFyoyvTU29PhReAw5eAi4fhCz9QqAaWCwl1cBKKdkOtI7wftevX0+io4PZUvIwKYsEKfmoEHxSSh4ADnZ0jJh4Y+I2F9nrOBf5mh6VclCPukgkgiMEp6XEAPrn9BrAKcARgkgkknF8/2vnnkjEvXZKS91rJxIZ8WxPv8uU08GqXzc2MiEVrPpwIMAXS0vZHInw68ZGHtC0rMEqr8GuiooKTnZ309nTw2QpWYHbhbwZ2GLb7Esm6SospKKiIuPxexV//L5vVFdX8/bbb7N582bWrVvXt/+Ghgbq6+uzCr7g/9zpHyysBE6bJraU6EJQqesjHiz0KtrPmTMHS9M4JSUPmuaFmdbJJC2GQY2uM2fOnIzjR1PAZrzhd5a+QnG5Ga7o++lhbJN+0v/GMLZVoq9CoVAoFKMIVWroL/laAOYinHpd/M6fP59Du3ezz7K4VcoLMi6TUrLXcTANg/nzs+cPjIaAw1jN0k+XaU+TkidmzKC4p4f9gQB/NnEidxcWcs8Il2m//fbbFNp2n0VCORAWgjiuRcKNwHHb5u233876HrkK/vPnz+etN99kjWXxU8dxgwtSghD81LJolZLuQeZeTU0Nb0hJI/AZYAqg4Yq/LcA2oENKampqMo73O9vT7zLlTMGqXbrOF6urhxWsSo8vPnOGB2treau3l192dlJpGDxYU8O3I5FBx8+YMYPueJypUvJPwAzcbMslwHLgLik5E48zY8aMjMefD/HH7/uGEIJZs2axcOHCvmtn1qxZQ845v+cOuEJElW1zzLbdX6Su3XbL4kMw4r7CXkT7/fv3ozsOhhDEQyFecBxekBJ0HTMQwHAcNNtm//79ebcWUXjD7/u2QnG5GY7om+/ZnjkNRKFQKBQKhW+oUkN/yccC0Itw6mXxu2rVKn6+cSOvRqMsjscvaKZ10LLYDjilpaxatSrjeBVw8Eb/gMGVpaVQWkpTIMDEWrct2a3x+IhmjHV3d2NIyQygC3gR+rJtF+EKcYaUdHd3Zx2f67y9++67+ed//mdMyyKcyvS8CnhXSrbgZgFbhsHdd9+dcXxZWRkylel7D3CrEMwGDgIvSMlpQApB2YDS9/74me3ZP1N1aTh8kb3ESJcpew1Wbd26FTsaRQIPnDwJltUn/D1rGBTqOnY0mnX8G2+8QUkq4CCAdlxrjnjq3zfgBhzeeOMNbr/99ovGj3Xxx8u143eJ+/z582n61a/4rZRcD5QL0RcsOi8lzUBCiEGDhfkgV9F+69at6J2d/EVNDQtLStja2XmBn/TOWIwNnZ1Z5+5oEN3HM35n6SsUl5OhRN+HL8tRKBQKhUKh8BVVaujil6ex1wVgPoTTXBe/8+bNY8XKlTRu2sTXurpYZNtMs22OAjuEoLW4mFtuvz3r+6qAgzfylTGW69wPh8OYwI8By32j9BvyLG62r5naLtM+vcxbIQTlhYVMisd5GJiMK/ZdCfwX4OvAycLCQee8pmn0Og5RIXgqffxCYApBr5Romjbkte9Xtmfaz7mxpYU7Dx9mEe/7Ke8AWouLWTaCfs5e515bWxsno1ESlkWNbVOv69TpOk2Ow+ZEgjO6zrn2dtra2jKOf/PNNwniBhYcYOBWM3F9mt98882sn6GoqIg1a9bkZJGQD3K97rxeO36XuC9YsIAf/eM/8hpwN1CJe+0W4or3O4FOIViwYMGI7N8r6bk/u7SUeYWFzCssvOD1iGUNOvf9Ft1B9XDwO0tfobhcDCr6SimV6KtQKBQKxThAlRq6WVP3338/r23bRufZs1imiREI8OSPf8yNS5awevXqEbMY8LoA9FM4FULw2GOPEQgE2LltG8+1tiIsC2kYBKuruXnJEh599NGsi0gVcPBGPjLGvGQMzpgxg39/800Erp/qbUAd0AQ8j+uvGk1tNxCv87axsZErCgq4ubiYyaaJ3S9TdLJhcLNhsKWggMbGxoxN5ILBIOFAgHIgaNtMFMLNUpeS01JSbhjYwSDBAfNytNEjBIeADiEIAkngrJQjXh7vde4lk0kSlkWFZbEhFMrYzOtkartMRKNRLFyxdwrQAdi4gYYy4CXcQMSlVkicPX2aRx95hNdff31ErWXS3znbXn6ZZGsrmm3j6Do/fvxxltx886DfOV6vHb+znA8fPkxROMy5nh7+REpWSPm+HzNwTgiKwmEOHz48Ivv3ite577foPhoslRQKxeVhuJ6+owYhxGRcT+ClQBVwGreS7GEpZfslvtdc4Gu41T/VuM8KB4B1Usqn8nncCoVCoVCMZsZ7qaGUkvvuu4/NmzZhdXUxIS2eJBJEYjF+vmEDtm3z+OOPj8gi2OsC0G/htKioiLVr1+aUNaQCDt7wGjDwmjFYXl6OIQSTU43cZuOW2F8DzMN90O4QgvLy8ovGep230WgUYVl8YuJEpgcCdHR09NkblJWV8QnT5OVB5k5VVRWTKisp7eig27Y5lRaNNQ0Mg2pdJ1xWRlVVVZaznx9yzbhL+zlfZds8NH06b/X29pWYX1tQwLdH2M85H9mKJaQWYgM+Z7UQLMT1Vs5GRUUFB48eZQvwWd7P9JbACeBl3MXdxCyN3Py0lpFS8qUvfYlfbNzIh5NJFuE2vTxmmuw4fpxnf/Qj4vE4P/rRjzLuOx/3fD9L3Nvb25lUVMRHDIP34nE29gvYCMNgbjjM8VCI9vZLWt5fNrzOfT9Fd2WppFCML8aU6CuEmAHsxhVoX8K13PqvwJeBpUKIBVLKzPU/F7/X3biVaD3AL3Ab/5YDc3C9/5Xoq1AoFIpxw2goNfSTvXv3svm55zBiMa4Sgts0jTpNo8lxeN62aYrFeP7ZZ7n33nszZgx6xesCcDQIp7mWSo73gINXMgUMpto2a1tbhxUwyEfGYKWu8ynLYoIQROX77TsmCMGNUnJa1zPO3fS8nVVaSk9v70Wibd0Q8zY9d5rjcZaUllJYUHDB602payjb3Enf90RHB9+YMIFfnz9Pu2VRYRh8orycx6JR9JQINlKksz13vfoqydZWhGkiAwE2rFvHwptuGjTbMy383VZRweKyMhYP8B4+kEiMaLDH69wLBoMUBgJMAY4mEpTrep8f+HnbZqphUBgIZM20rqurY+9bb3EU+DxQz/tZ5ptxbS6Sqe0y4WeFxDvvvMOzTz9NXTLJ35EKlghBXEqWAH+RTPLs00/zZ3/2Zxl9bfN1z/erxL2yshI9FOJTwSALr7gisyeuEKP2vp+PTF2/RHdlqaRQjC/GlOgLPI4r+H5JSvk/078UQvw98OfAt4F7h3oTIcQncAXf/cBSKWVkwOuBfB60QqFQKBSjHb9LDf1m/fr1JDo7mSklDwUCvCUlv7RtKoXgIcPgG8kk/9nZyfr161mzZs2IHIOXBeBYFk7He8DBK5kCBg2O42YvDCNg4DVjMBgMUhgMMgNIryy4AAAgAElEQVQQjkNA09BwPVZNKZmp6xRmsUiorKxEGga/Pn2aD9v2BY282qNRfq1pyPLyIUXbXOdOf0/cb504wSLgo7hi4be6ukbcEzddYdC4aRPVXV3cQirbMx5neyzGL4aoMPA72ON17lVVVVFSUcGpjg5M03R9UG0bhEAPBDhlGJSUl2fNtJ4wYQLgZvPuBSLQZ2/RCiRwM3/T2w3EzwqJ733vexQmEtwEfFIIQulzJASVUrJYSt6Lx/ne977Hxo0bLxo/lu/58P61+8KxY9RXVHB/qvEkuNfuix0dl+W+n2uWfb4ydf0Q3f2uDFIoFJeXMSP6CiGmAzfhZuT+YMDL3wDuAT4vhLhPSpm5PfD7/B2u3dPnBgq+AFJK0/sRKxQKhUIxdvDb389v9uzZQ5FlIYTgATP1GJDuIg8EhaDIstizZ8+IHkeuC8CxLJyO94BDPhgYMCitquL2P/3Ty2Kv0V+4w7Yx+wm3GAandJ2SLBYJS5cu5R+++13+V3c3C4HZhkFY14k7Dgfjcf4XcDocZunSpRn3na+549UTN1fhaO/evWx57jkmx2J8N/35U5muN1kWX4vFeGmQCoO08HcwHuf6DPYWBy6D8Odl7i1btoxnNmygsbWV64WgmvftGc5ISWMyiSwvz3rfCgaD6JqGdJw+b980Vup9dF3Pminsp2i+e/duQrglpqEB5ygkBHOlJJjaLhP5uuf71cxrNNz3vfra+mmP4QW/g0UKheLyMmZEX+DG1M9XpZRO/xeklDEhxJu4ovAngF9me5OUJ/DvAr8B/lMIcQNug18J7AF2Dnx/hUIx/hjvHW0V45OxuoDJB1JKuqSkDZgI1AtBnRBumbCUnAa6UtuNRkbDAjpXPigBh7H6veE1YzAtPu3q7OSzkydT3NPTJzx2FRayKxJBDGKRYAHvAd8QgnrcMveDwGYheE9K7EGO3evcyYcnrhfhaP369WidndwEXBcOE0wdZ5muU2EYLI7HeXKQCoO0aLqpuZk5Z89Sa9t9gvuBtjZ+Zts4s2aNeLCnf7Bq165d3HnnncMaN2fOHCxN45SUPGiarNA0rtJ13rVttiSTtBgGNbrOnDlzMo43TZOgplHoOJTievZZuAvcSqATV9A3zcz5PH5my5qmiQ0cz/J6CynhOsux5+Oe72czL7/v+/nytfXLHsMLYz1LXKFQXBpjSfRNmzE1Z3n9t7ii7ywGEX2Bj/9f9t49PI7qzNd9V1XfLEtqXUCSYxEbYywHbOLksPeQ2DPHBhtkZ2+IDUzCMElMnGGTwzDnmYEJG0gmMyTkYHiyj4cNuZ14HDAJJCTmkowlwsUmBA9nT04wtgdbwjdhy2pJVsu6d3dd1vmjukVb7pasrm6X2lrv8/hpUPXquq2qVfX7vvX70r7/OrB8zPK9Qoh1UsqDOW6nQqEoclRFW8V0phhfYPJBfX09f8ARCp4EPpp8ybsWuEFKPo8jTNXX13u2jePh9Qu0W4o94OD1uDF2/RvuuYfnnnjirNafD4uElPh0eyTiiE/l5Y74FImMKz41NzczOxSifOZMBi2Lp9Km9xMMskDX6Q+FaG5uzuql7abvuPXEdSsc7d69G79lsVjTRgXfFAEhuELT8FtW1hkG6aLpfbHY6aKpYUwomnrNvn370G0bnxDEgkGet22elxJ0HcPvx2fbaJbFvn37so5J5ULwReAKv58nLYuolFQJwZd0nXcNg60TZBp7NUNizpw5vHP8OC8Ct0pJfdp2HpeSl3BsKz4xZ07G9m7v+VOhmJeX9/3p7GtbzDODFArF5BFTNWNlLEKIHwF/BfyVlPLHGZY/BNwP3C+l/L/G+Z3/BvwAsICTwFdxROILcWwivoAjLC+WUiYytL8dx0qC2tra/+3ZZ591uWfnjsHBQUpLS73eDMU0pZj637Fjxxjs60M3DCp8vtHCGqdME8vvpzQc5qKLLvJ6MxVnSTH1PYV3HDt2jN6uLi4A6nCmGKemGUugA2fqcGVNzVlf/171vZFUQSzLQtd1wuEwM8YUuCpE2+mM1+PG2PUH6+qIRyJnvX6322/bNu3t7QwODDiibcreQdcpLStj9uzZaJp2Rrv29nb6e3qYrWn4haDPsrBwPNjCuo4hJe22TXl1NbNnz87Dkcq+/nJdP2N5v2WNu/6RkRGOHjmCHo9zcTCIP02kMqTkSDyOFQwy9+KLM15Hra2txAYGqAHCQtAHH+4/0CclXUCorIwFCxZkXb8Ri+HDuWelkDiZov5QKOv6C8Fk7nuRSITe7m6qgTJNO+P8D9i2c9+98ELq0jxfU7S3t9Pb1UUgae8wdv99QELTqKypydp/vLp2e3t7OXL4MD4gCFQCISAG9OL4EZvAxfPmUVlZOe5v5XLfdtt3pyK59r0a35l5cF2mOW7fK3a8HrPON9S7xuRYvnz51I7kn2cUU6bvRKQ6zkQqtp72+RUp5W+S/98vhPgS8DHgSuBG4JmxjaWUPwJ+BHDllVfK5cuXu9zsc8fOnTsppu1VnF8US//bs2cP9/zN31B29OhpkX9wot9fOHqUgblz+Zennz7vIv/nK8XS9xTe8rWvfY0XHn+cv4vF+ISUlOG8iMeBAaBVCB4PhfjsX/81X/jCF87qN4up72XLVKWi4qwzVYvV3sAtXo8bmda/c8MGlj/55Fmvf2hoiPvuu49dO3c6598wnIzBiorRjMFCnP+NGzfy3BNP8CXgrpqaM5Y/1tXFU8DNd9551pYBk8Ht+tPbr5qg/b333nvG8hdeeIF/eeIJZpomNULgh1HB3AC6pGTI5+PLd97J7bffnnX9X7BtagIBNvf0jNpTbKiu5ngiwWZNy7r+QjCZ+969997La08+yUPl5fxpBk/iNw2DRwYGuOaLX2Tjxo1ntH/44Yf5H9/+NmXDw9RLyQ3ApTjTOV8EjgnBYEkJf/f1r2ftP/no+7lg2zZXXHEFh997j4CU1HB6EbqEEFxy+eW8++67GQMmbnHbd6ciufS975SXszyDxcFv+/vH7XvFjlf9/nylmJ73FNOPYhJ9+5Kf4SzLy8d8Lxu9yc84sD19gZRSCiFexBF9/zMZRF+FQnF+oyraKhTTk+rqasqqqujs68M2DHpNEyElUgg0n4/OCarIFzP5mObrtb2Bl3g9buRj/fmYZp2LNYzX04zT198YCp3hRzzR+t0WRFq/fj0//OEPMUyTkJRcD1wGvJec3m8Aps/H+vXrs67fisd5PR6nPZGAZBG9bsPg4UiE2YEAVjA4ZQsyVVVVIX0+3u7ooN4wsNPuu9GTJ3nb50NWVGT1Fp0/fz5x0+RiKdkcCPBRKUFKrhOC64Xg1kSCHtNk/vz5WbfBK4sBTdN4/fXXWblyJYcPHKAzrQCi5fMxf+FCXn311YIIvqCKeY0WQRwZoc7no6m/fzRgsrq8nP0jI+e1r22xWyopFIqzp5hE35bk55lzmxwuTX5m8/wd+zsDWQq2pUTh4pjHolAo8sp0fwhWKKYrpxWj+uhHJ12MaqqQS7alW2/DdNF4ZkcHq/x+LhaCI7EYr/T0nBNvSC/J17iRa6Z0vtbvhZ+31wUIFy9ezJWf/jRNR4+y9uBBLgSCUhIXgm5goLSUNUuXZl2/24JIQggqSkr4SCzGepyXmN/gZLKsB34MnCgpyXr+KysraR8eZnBkhHopWafrNOg6LbbNtnic9xIJ+ixrQnsAr2hsbGTTI4/wm8FB/gznJS+V7dpqWfwmHudEMEhjY2PG9gcPHuQCv5+VloVlmvTqOiFdJ2bbWKbJNbrOSb+fgwenZqmWmpoadu/ezbZt29i8efPodb9hwwbWrVtXMMEXlOi5evVqnt26lUdaW9nc3Y3ftkdF95+dPEmPbXPhOSiC6CXTtYaDQjHdKCbRd0fy81ohhJYu2AohyoClwAjw9gS/swfHy/cCIUStlLJzzPJUpYOj7jdZoVAUG6qirUIxPXFTjGqqkGu2rdtM0b179/LWjh0EP/iAb+o6dcPDICWfEIJP6zoPfPABv3/99YIXxPHKXiIf44abTOliHrfyVYDQzbk3DIOueJwuKekF/DieplGAeBzDMLK2dZup3NzcTG0wiM/v5wnDQONDL/FXgJk+H7XBYNZCdvPnzyduGFRZFptDIeYlRcJrdZ3P6Dq3xGJ0Gca4ma5eIqWkf3iYYziFVdYCC4EDwPM4xTMHhofJVoOmt7eXipISPqbrWMms3vRCgJcFAlSEQvT29mZsD97PUtA0jZtuuombbrqpYOvIxHQXPRctWoSlaZhSEorHzyiCaPp82FO4CKJCoVCcLUUj+kopDwkhfotTSPtO4H+mLf4nYCbwQynlUOqPQoiFybYH0n7HFEL8EHgAeEQIcVtKQBZCLMYJrJvALwu7RwqFYiri9VRThcIt09VX1S35Ep+8wk22rdtM0e3bt9PX1sbnpWR2IkFFWradnkiwQgh+3tbG9u3bCyb6eincuB033NprFPu45XaasZtzv2fPHn794otUGAbzhOBqYA7QBrwOHDYMXnrhBe66666MoqvbTOWenh5OnDpFpWVRB1yPk+3aCrwERGyb3lOn6Onpydg+PdPVSCTo1HVCmkbMtjEsa8pnuv7kJz8hbJrMBoaE4KcwKjxK4CIpaTdNfvKTn7Bp06Yz2ldVVSGCQaLBIHPLys7wBH5lYACR/F4m8mFtU6xMd9Fz3759+Gybi4XgoVCIumQBygZd51OBAA9YFnHLYt++fSoTVqFQFDV5EX2FEB/FKYBWCQSklE/l43cz8H8Au4DHhBDXAPuBPwFW4DwfPTDm+/tTmzjm798BrgG+CCwWQuwELsQp3hYC7pZSTs2nI4VCUVC8nmqqULjB64ylYqeYPe7cZNu6zRRtaWnBjsWYZ1lcHAoRSB6nsK5T6fNxSSyGHYvR0tKSsb1bvBZu3I4bbu01Mq1/rmXxWFfXeT9uuT33W7ZsId7Xx0Ip+RZQJwRIyaeFYIWU3Acc6Otjy5YtGUVHt8GieDzOcDzOfNtmMzBHCATQCNwgJV+0bdrjceLxeMb2+ch09ZLdu3cTtG3u1jQafD6aTJMoUCUEq30+WkyT+2yb3bt3Z2yfCng8f/SoM1Ohrm502fFEghcmCHi4vfageAOt0130bGpqQuvv55a6Oq4aEzCYGw7z+YEBtvb3qxoeCoWi6HEl+gohbgf+jg/9dFM8NeZ79wPLgeNSyi/nur5ktu+VwIM4z0NrgA7gMeCfpJRnZbIppRxOisZfAz6PkzkcwxGUvyulbMp1GxUKRXFT7Nl+iumL18LX+UKxety5ybZ1mykaiUQwpCQixKjgmyIgBBEhnOWRSP53nPwIN25wO264tdfItP4Ntu08jBfBuOUmWOX23L/zzjuUWBZXA7OBCiAkBDFAB64GPrAs3nnnnazb7yZY1NPTQ6ltswKoFwIdRjNd64VguZQctu2smb5uM12nAgZwVEpuMAySUzSTCwyaAWOc4+c24OL22ivmQOv5Inqmi+719fVs3LhxUl7oC8vLKZkxg5IZp5fz+ZhhqBoeCoXivCAn0VcIUYpjtXR16k9pizOZLr0NfBuQQojvSin/I5f1AkgpjwG3neV3s97ppZTDwD8m/ykUCsUoxZztp5i+eC185YtizZryGjfZtm6Fk7q6OnYJQbNt8yXbpj6t+NBx26ZZSgY0jbq0LLx84la4yQduxo18FGIbu/7y6mpuvvPOKX/tuA1W5UO080nJfODitKBFGGf64nwp8UnJ0NDQGW3TyTVYdOzYMQJC8FEpOSqlIzoDMSk5hWM1ERCCY8eOZWyfnum6OhSiNG1Zu2FMmOnqNR//+Mf5w5tv8pKU3EQy0zlp7dAmJb8GTgmR0VoD3Adc3Fx7xR5oPR9Ez7Gi+4Z77uG5J544773QFQqFYjLkmun7DI49AsBh4Oc4z0Z3ZPqylPJ1IcQJYBbwX4CcRV+FQqE4FxRrtp9i+pISP9aGw0RNk59Go6dV4v5sOMzWAgtfbinmrCmvcZNt61Y4aWhoIBgKERkZ4QuJBGt1nYWaxgHb5nnLIqJpBEMhGhoaCrLv+RBN80Gu48Z0Fh/cBqvcnvtQKIQFnMDJ7E1IOZppqwPtgJX8XqGwcAqWWUD6Vkrgg+Tfs7F48WKu/PSnaW5r49ZDh1gJXAwcAV4FukpLWb106YTWHl4F25YtW8b3H3+cw8AGHJ+9VCG3X+G8ZBpCsGzZsqy/4Sbg4ubaK/ZAa7HfdzKJ7rM1jS/BOfVCV4FqhUIx1Zm06CuEWAN8BudZ5Cngr5LF0W4gi+ib5BXgS8AyYGMO26pQKBQKhSIL0WgUKx7ntXicp3p6wDRHxYvnolFmBwJYweCUzdop9qwpr3GbbetGOFmzZg0/f/ppultbiWoaT9n2qK+o4fczYtvMnjOHNWvW5H2/ofjFi3yID24y3rzEbaZu6twfGBmhzuejqb//tGDX/pGRcc/9/PnzeXfXLpql5PNSUp9aICVtwMvAgBDMnz8/r/s9uo/19fxBSl7HKTRSJgSWlOhCMCAlO4BTUlJfXz/u7wwLwUGgTwgCQALolhLfWdwrvQy2HTp0iPCMGcSGh9krJREpP9x+wBaC8lCIQ4cOjfs7uQZc3Fx7+Zph4JVoWOwFIDOJ7jt1nbtqanL2Qp9sDQ8VqFYoFMVALpm+X0x+tgBfkVKOF4BO593k58dyWKdCoVAoFIpxqKyspH14mMGREeqlZJ2u06DrtNg22+Jx3ksk6LMsKisrvd7UjBR71pTX5CPbNlfhZPHixSxbsYJdIyNokQizQiFCmkbMtukwDGpnz2bp1VcXrJBYsYsXbsUHtxlvXuI2U3f16tU8u3UrG1tb+V5XF7ZlIaRECsGW7m4GpKRmwYKs576hoQFN1zlhmnwFuIEPM01fxMkA1nS9YFnqF1xwAYamccS2uR1YBywUggPANpyMXVPTuOCCCzK237t3L3/YtYvLLIsH5s3jjyMjo6L3J2fM4KFIhH9/662s902vg229vb3Uz5zJR3Wd9+Nx+g2DvqRYXef3c2kwyAcFLETn5trLxwwDL0XDYi9cXAgv9MnMcPH62lEoFIqzJRfR91Mks3wnIfgCdCY/a3NYp0KhUCgUinGYP38+ccOgyrLYHAoxL5npea2u8xld55ZYjC7DKFjGmlumgi9rMeNltu3Yl+cTp06BYTgvzxUVLC1wIbFiFy/cig9uM968xG2W9qJFizCAuGkyS0pW8aG9wSuWxUkhMIVg0aJFGdtfeumlSE1jGMda4adpyxLAMCA1jUsvHVuz+nRyzdYMBoOEAwHiiQR7bJuOMZmuaBrlwSDBYDBj+9R988bKSlaFw6wKh09bvj8eH/e+meo7pZ2d3F9Xxx9HRnitv58qn4/7a2t5KBIpaN+pqqpCDwa5JhDgW2VlZ2Rq7xgYYKsQBcvSd3PtjWaZx2Is8/vPKKK3f4K+my/RMNe+V+yFiwvhhT6Z46cC1QqFoljIRfStSX4enGQ7I/kZGPdbCoVCoVAoJs3Bgwe5wO9npWVhJBJ06vpotqVhWVyj65z0+zl4cLLD97lhqviyek2uL/BeZ9vmowCm1+KFl96Mbo5fMQdM3GZp7927l56ODi6WkkeABTAqml4LfE1Kjp84wd69ezMWA3v//fcRUlKSbDcLmAGMAB3J/45Jyfvvv591H9xka1ZXV1NfXU3ZqVOcNM0zMl0v8PkYqKiguro6Y3u3982mpiasaBQJ3NfefrotkM9Hia5jRaMF6zvphejWVVZyb5r9zPFEghf6+gqepT9z5kw2bdrEtm3b2Lx58+i1t2HDBtatW4eWZpUzdtt/vnUrz7S2sqi7mzrLGj12+3t6eNaysMfJMs+HaOg2U7iYCxfny9Yn1xkuo3UUKiqosiw6IpFR0b8qHOazFRVTvo6CQqGYHuQi+sZwnosyh5yzkxrFCzM/R6FQKBSKaUxvby8VJSV8TNexEgl6THM005NgkMsCASoKOE3WLcXuy5oP3LzAe51tm9qGXAtgei1eTAVvxlyP31QJmOQimrvN0t6yZQv6wADXCcGnAgE02x4V3qo1jWsTCZ4cGGDLli1s2rTpjPatra1U2DbzgFNCEHF2xLlvApdIyUHbprW1Nes+u8nWTImeWl8f/3zRRRntGfTkccyE2/tmT08P7dEoccPgQts+I1O6W9M4adv09PRkbO+WqZCln+na7+7o4OEHH+SNN97Ieu0vWrQIU9M4ISX3xWJcr2lcpuu8Z1m8ZBi0+XzU6nrWLHO3wZp8ZQq7LVw8XT2Jo9EoMh6nKh7n6MmTpwVMeqNRqgMBZCg0pQPVqgidQjE9yEX0PQGUA5dPst2fJT8P57BOhUKhUCgU41BVVYUIBokGg8wtKztjqukrAwOI5PemIl6/wHlNPl7gizVry2vxoti9GadCwGRoaIh7772X119+mf7ubkzDwOf38+SPf8zV113Hxo0bMwpnbrO0d+/ejd+yWKxp+IUg3XfOLwRXaBp+y2L37t0Z20ciESxghRBcHwzSZFlEpaRKCFbrOi/F47Qkv5cJt9ma6aLndzo7WVtRwTXl5RyIxfhOZyeDtbXjip5u75uJRIK4YVBmmnwTqBMCpOQTQvBpKbnPtmlPfm880sWj+vp6Nm7cWBQWA26u/X379qHbNj4hiAWDPG/bPC8l6DqG34/PttEsi3379mU8926DNVPBXmCqeRLPtSwe6+o6JwGDyspKTg0Psz8W4z/ZNhW6TkjXidk2p5J1FE6dgzoKuQq3UyHQqVAozg25iL5v4BRju0UI8Q9SSnOiBkKIS3BqI0hgRw7rVCgUCoVCMQ6nTZOtqKB+7DTZKS6aToWMLy+ZCi/wXuH1vnu9frd4HTCRUnL33Xez7ZlnMAcHuVAIx2IhHicyMMAvtm7Fsiy+973vZRQh3AYrDOCIbZOIx1MbBEJgmSaHAWOc9nV1dewSgpeB9cC9fv/osuO2zcvAgBDUpd1P0/G6mFQ+7pslts0KYDZQAYSEIAbowHLgA9vO2hbOFI823HMPzz3xRFFYDLi59puamtD7+/labS3Ls/kR9/dnPfdugzVe27pMRU/iDbbNU3BOAgbz58/npGHwqmmyIRSiNmkDEtZ1hnSd12IxTha4jkKuwm2xBzoVCsXkyEX0fQq4A/gosAn46/G+LISoAX4F+AET2JzDOhUKhUKhUIxDsYumXmd8eU0+XuCLNXMnX+JFruKB1+KJW/KV8Zbr8duzZw/bfvlLfAMDXCYEN2oaDZpGi23zK8uiZWCAXz33HHfccUdGX13IPUv74x//OH94801ekpKbgDlCIIRAAm1S8msc24Zs621oaCAYChEZGeELiQRrdZ2FmsYB2+Z5yyKiaQRDIRoaGjK297qYVOq++d+B15qbeaS7GzMaxefzUV5byzWNjePeN/v6+vBLyXzgI0AIEEBJ8t+lgF9K+vr6MrbPJB7N1jS+BOfUYiBXRn1Zw2GipslPo9HThNvPhsNZfVlT535heTlXlJRwRUnJacsjpjnuuXcbrMmXrUuu1326YP6jujpKh4ex+vtZ7PPRWFfH7WdRBDDftj7l1dXcfOed5yRgcPDgQYJ+P1HTZEOGe0dU1wkWsI6CG+G22AOdCoVickxa9JVSvi2E+DnwOeCrQohLgf8BjJaLFc6dpQFYC/wtUI2T5ft9KaWyd1AoFAqFIs9M92JWxY7bF/hiztzJh3jhRjyYKp64uZKPjDc3x2/Lli3E+/u5FHg6EKA+mfF2ra6zVtf5XDzOvv7+rL66bli2bBnff/xxDgMbgBuBhcABnIyTVKbvsmXLMrZfs2YNP3/6abpbW4lqGk/Z9qgXuuH3M2LbzJ4zhzVr1mRs73UxqRRSSjQhKAGElEhAEwIp5bjtIpEItqYRsW18ONk5qUxpnxB0gLN8EvYWO3Wdu2pqikI8ikajWPE4r8XjPNXTc3ohu2iU2YEAVjCY8dp3e+7dBmrz0ffcXPdNTU3IaJTlUmIcP05v2rHD52O5pvHSOEUAi3nMAqeOwuySEj6q6xyLxdiSVkdB+P1cFgrxQTBYsDoKbrPUiznQqVAoJkcumb7gPFfNBf4EWJn8B46wC06xt9Rvp+7SrwJ357g+hUKhUCgUEzCdi1kVO25f4Is5c8ftvrsVD6aCJ65b3GS8uT1+u3fvpsyyuEHXRwXfFPWaxvWaRts4vrpuOHToEOEZM4gND7NXSiJSOtYSQDdgC0F5KMShQ4cytl+8eDHLVqxg18gIWiTCrFCIkKYRs206DIPa2bNZevXVBfPUdUvq3L3d3MyFqXMXCjnnLhLh7eZm7tO0rOcu3d7iC4EAs9IK4XVoGr9NJApqb+E1lZWVtA8PMzgyQr2UrNN1GnSdFttmW9KXtS+LL6vbc+82UOt2/W6v+56eHgZ6e/mIYaBZFuVCEATiUtIfj/MRXWegtzdrEcB8jFlurUXcUFVVheb384mhIdYDb0pJn5SEgT8F3jUMjpeWFmzccHPtFXugU6FQTI6cRF8p5bAQ4n8HNgJfBdLvNBLHyiFFAvifwH1n4/+rUCgUCoUid6ZrMatix+0L/FQQX3LNEk/f98ZQyJkmnCxCOFhSMuG+uxUPvBbu8kX6tb9z505uvfXWs2qXD/HFD8yRkmHbps+ysKREF4KwrjOX018M8klvby/1M2dyka7z3sgIPaaJncx6rfL5uGzGDI6FQlmz7cYKbydOnQLDcIS3igqWngNPXTe4PXfp9hbrDcOZoq7rzhR1wzgn9hZeMn/+fOKGQZVlsTkUYl5alvpndJ1bYjG6sviy5uPcuwnUul2/276TSCQYTiQ4app8Tgj8UoKUlAhBKXDEMBiWMmsRQLdjVr6sRXKlsbGRf370UbYPD7MCuNfnGw0YHUgk2A50zJhBY2Nj3tcN7q698yHQqVAozp5cM32RUiaAvxVCbAT+HCeoNRfH5mEQaMcp+vaslPK4+01VKJBYgiIAACAASURBVBQKhUJRKIo5U/R8wO0LvNfii5ss8cWLF3Plpz9Nc1sbtx46xErgYuAIzjSxrtJSVi9dmnXf3YoHXgt3XuP2+C1ZsoSDb73FO6bJItt2pvgls0WjpskfpcTw+ViyZEnet72qqgr8fk4NDRHQNEJCYAI+IQhoGr2WNaF4kS9P3R0vv8zjXV2IaBTp8xGoq2PFddcV1Ivc7bmbKvYWXnHw4EEu8PtZaVkYiQSduj4q3BmWxTW6zsksvqz5slTKNVDrdv35EF1P2TY7gNukPM1Pu11KdgKnbDurxYjbMWsqWIuYwDHgm0Kwjg+tZbYJwTEpsQqyVgc31975EuhUKBRnR86ibwopZQR4LPlPoVAoFApFETIVMkXBW09hL3H7Au+l+JLKuNq1fbszRd7vd4STWIyOnh52DQ2dVcbVsBAcBPqE+HCKvpT4JjjvbsWD6V5E0O3xW79+Pf/ygx/wmmlynZQsBEJCEJOSA8DrwIDPx/r16/O+7Y2NjXz30UfRh4eZD/yFEFwsBEeAlxMJDiYSWKHQhNl2+fDUtaVkGDClxAf4pJzQU9ctbs9dsdtbpMh13Ojt7aWipISP6TpWIkFPmi8rwSCXBQJUjJMp7rUPvZv1u+07fX19aFJyEvgKcL2UNAAtwEvASUAbpwig2zHL62eW5uZmZodClM+cyaBl8dSYvrNA1+kPhWhubs5aSNINbq696R7oVCimG65FX4VCoVAoFMWP15miMDU8hb3EzQu8l+LL3r17+f2OHXQfO0a1pnHCMEYzPQ1No+fYMd58/fWsGVd79+7lD7t2cZll8cC8efxxZISoaVLl8/HJGTN4KBLh3996K2v7fAjeXos3XuL2+AkhCM6cybF4nG8CNwALpKQVeBEnEy5YUlKwY6hLyWwpeQColxIBfBy4Evg6TtZhoUj31K3t6uKr6Z66nZ0Teuqm/04ufS8f5y7f9hZzLYvHurrOmXjkZtyoqqpCBINEg0HmlpXR19c3ai0TDod5ZWAAkfxeNrz2oc91/W77TmdnJ6VCEE4Kv0/iFPKRgEVy6q8QdHZ2Zmzvdszy+pklGo2imyb319Uxy++nqb9/dNxaXV5Oh2HwwOBgwdbvRrid7oFOhWK6oURfhUKhUCjGMB2zTb2epqs8hR1yfYH3MnNn+/bttLe1EbZtqizr9GJIhsGwELS3tbF9+/aM+5XK2LqxspJV4TCrwuHTlu+Px8fN2MqX4O21eOMVbo9fc3Mz9TNmUF5ayoBh8LRpjor+wudjgd/PwIwZBcl4a2pqoiQeZ6UQzJGSchjNEteBa4Tgl/E4TU1NBcm2S00xL+3s5P66Ov44MsJr/f1U+XzcX1vLQ5HIpItRTUa0zEffz5e9xWvNzTzS3c3XDINH+vspr63lmsbGgopHbseN1PF7/uhRJ2M0rWDd8USCF87jae5u+05tbS2npOQjwN8Bh3H8HUuBecD3gFNSUltbm7F9aszaNTTE2kOHPpwhkswyt+vqWDrOmOX1M0v6+mf5z3QtL/T63Qq30znQqVBMNyYt+gohyoBNOMG8n0gpf3cWbf4MWI8T+PsbKeXIZNerUCgUCsW5YLpmm3o9TVd5CrvDy8ydlpYW4rEYdbbN1mCQ+rRiSGt1nVvicbpiMVpaWjK2z8cUdTVVNXfy4SftVcZbS0sLdjzOpcDFwSCabY8KztWaxoJEAjsez9r33NLU1IQVjSKB+9rbIU3wfs7no0TXsaLRSRWjmoxoOVX6vkwWzyvBEdtLAE2IgttbpI8bP6qrc4pA9vez2Oejsa6O2ycQ3fNx/NwGib0KMrvd93A4jCkE7VLyFLBOCP4Mx9P2KSlpBywhCI8J4qUQQvCNb3yDVb/7HUcti454HL+UGEIw4PMxt7SUr3/961mPgdfPLKtXr+bZrVt5pLWVzd3d+NPuPT87eZIe2+bCBQsKGjBwK9xO10CnQjHdyCXT9/PAbcAI8Ldn2eZdnGJvM4A3gadyWK9CoVAoFAVlOmebei0eeO3Pdz7gVeZOJBKhTEoahRgVfFPUaxqNQnBESiKRSMb2+Zqinp5taEaj+Hy+c5JtWOzky0+6NR7nunCYK0pKTlu+s6urYBlvkUgEQ0oiQhDSddD105cL4SzP0vdS5Cq89fT00B6NEjdNasdmucfjdOo6J3t76enpydjebbArH8EeN4HOdHuLC5Nj5kV+P3eVl7MtEjlre4tcaWpqQkajLJcS4/hxetNEd3w+lmsaL40jurs9fm6DxF4Gmd3uuxCCCzSN2bbNgBDOy33y2EshHKsVTcvaXkrJt771LfxDQyzRdVaFQo4ft5S8YhgMDQ3x7W9/e1IBj3NpLbJo0SIsTcOUklA8zvWaxmW6znuWxUuGgenzYes6ixYtKsj6UyjhVqFQTEQuom+qEsLLUsrMzuxjkFL2CSGagBuBz6BEX4VCoVBMQaZztqnXHm/58uebjtYc6XjxAlhXV8cBIaizbRJSEkg7zgkpqZMSv6ZRlzZ1Op18ZWylZxsKKZFMLttwOvedYvWTrqurY5cQNNs2X7Lt04IOx22bZikZGKfvgTvhLZFIEDdNKk0zY5b75+Jx2pPfy0Q+gl1uzp3bQGemMXOnrnNXTc05GTN7enoY6O3lI4aBZlmUC0EQiEtJfzzOR3SdgXFEd8j9+Lk9dvkqgOkGN30nEAhQGgjwFSmJWxYvCEG/EJQDn5WSoK7z3UCAwJh+neK0vnPJJaf1//WJRE4Bjw227YgM5+CZZd++ffhsm4uF4KFQiDrLAilp0HU+FQjwgGURtyz27dt33j0vKhSK4iIX0XcJjkf7rkm2+zcc0fcTOaxToVAoFIqCM92zTWfOnMmmTZvYtm0bmzdvHn0B3LBhA+vWrUMbk8WZT/LhzzddrTm8pqGhgd+FQhyOxTgSj1Oh66PejKcsi0OahhYK0dDQkLG92yzzTNmGo8W0zjLbUPWd4vSTbmhoIBgKERkZ4QuJBGt1nYWaxgHb5nnLIqJpBMfpe/mY3VEGrABqxiyvEYLlQNs425+vYFeu586tJ7HXY2YikWA4keCoafI5IfBLCVJSIgSlwBHDYFjKrKJ7ilyOn9sgcaoAZtexY5QJQV887gSrhEDTdQYmKICZL3LtO9XV1ZSEw/zLyZMM2TZ6sohiD/AjIZipaZSEw1RXV2dsX4iAR3l1NTffeec5CdY1NTWh9fdzS10dV40pAjg3HObzAwNs7e8v+PPidA5WKhSKsyMX0XdW8vPYJNu1Jz8/ksM6FQqFQqEoOF5Xg/aaTMJXd0cHDz/4IG+88UZBhS+32YLT2ZrDa9asWcMvnn6a11tbuSYQwLIssCwQgkggwA7LIjxnDmvWrMnY3m2WuVvxJb3vzOzoYJXf70wzjsV4padH9Z0J8HKWwJo1a/j500/T3drKSSHYktb3TJ+PESmZPU7fc9t3AoEAJX4/cyBjwGOuz0eJ358129HrYlRuPYm9HjOllJyybXYAt0nJHCEQQiCBdinZCZyy7YJ4C7sVLbdv387xo0fxmSblUrIKmAscBV6xLPqE4PjRo1kLYHpNY2Mj3330UXymyaXAZzWNBUAr8IKUtJomViJBY2NjxvaFCHjs3LmTW2+91d2OnSWp7V9YXk7JjBmUzJhx2vKPGUbBnxdVsFKhUJwNuYi+KSab7pN60nOzToVCoVAoCobXL+Be4rVo6jZbcDpbc3jN4sWLWbpiBf8Wi/FPHR2sDAaZJwSHpeRVw8CYPZtlV189bqanm2nGbsWXvXv38taOHQTa2vhLTWN/LMYRKQkLwV/6fGxua+P3Z5FxN50zrryaJbB48WL+ZNkymj74ADk4SAUQlJK4EHTbNnppKVf96Z9m7Xtu+051dTVllZWc6OvDsix6THNUdCYY5ISuUzZOtqPXxajcehJ7PWb29fWhSclJ4K+AtcBCnGJizwMnAU1K+vrOypFwUrgVLQ8cOMDQ8DCXS8mjwEIhCAEx4FopuUdK/mN4mAMHDuR92/OFD6gHHgQWJgMeV9o2nzRN/h44Pk5br/uOW7zefq+f2RQKRfGQiwB7EpgNXDLJdvOTn+dnepRCoVAoih6vX8DzQa7Ck9eiqdtsQa+nGU9nxp67F0+dAsNwzl1FxZT3g96+fTu9R49SbVk8apqOFzBgS8lvEgnKgN4JMu6mQsZV+rVfX1/Pxo0bz5no7OUsAYARTWNACAwhCAAJoFtKfBOIzW77TmrM2Nnfz1/U11M6PDw6xXuwpISdkQgieQ/OhNcFNNM9iX8UCFBq21iWxWIhaPT7WZ9IjOtJ7PWY2dnZSakQVEt5RjExkn8fFILOzs68r9ut6Hfw4EHKpeQ64FNCjHqhh4FKHOH3mJQcPHgw79ueD5qbm5kVCvGZmTO5cEzA48JQiM/oOi+FQjQ3N/Pxj3/8jPZe9x23eL39Xj+zKRSK4iEX0fddnKDejcC3J9HuJhwv4H05rFOhUCgUioLj9Qu4W9wIT1NBNHWT7en1NOPpjptzB+76rlvx5cCBA5wcHiYuJfVw+jRrnGy1gXEy7qZCQaaxx2/DPffw3BNPnBPR2cuMs7179/KHXbu4zLJ4YN48/jgyQtQ0qfL5+OSMGTwUifDvb72VVfhI9Z39w8P0myabe3pG22+oruZ4IjFu30kfM26PRJwxo7zcGTMikQnHDK8LaAKUScmfSkkskWA4zQZBE4JlUtI2jjVC+v7feugQK/1+Lo/H+dbBg7xqGAzNmlXQMbOuro5dmoZu2zzo9/NHKYlKSZUQfFII/imRYGiCQn654lb0i8ViBIHLcF7I7aQfMULgAy4HAsnvFZJcA8XRaBRhmlw1axZz/f7TPG3D4TBXGQa/HmfMLfbnLa+3fyo8sxU703l2jmJ6kYvoux34DHCFEOKvpZSPT9RACHEXcAWO6PuvOaxToVAoFIqCMxVewHPFrfAyVUTTXIvKeD3VUpH7uXPbd92KL++//z6GlMwGZ5o1fDjNGrgH2Csl77//fsb2qYJM3ceOUa1pnDCMUfHG0DR6ClyQKZPoHLRtPtLfPynRuRhnCaSEjxsrK1kVDrMqHD5t+f54fFzhY/Xq1fz0ySd5oKUFXUrKpMSPU4hkw8AAlhDMa2jI2nfyMWa4DZi4IRAI4JOSiwBTSnwks9yT//9RnJfFbJ7EQgi+8Y1vsPKNN2g1TQ6OjPDfLYsf9Pcz4Pczt6SEr3/96xPuQ659L1XIr3NkhO+YJmt1nWt0nQO2zXdMk05dH7eQnxsyCd7ptjYTCd4zZ86kQwiOSklcSnQcL0QpJRZwBLCEKGiGfD6Cba2xGNclfW3TaUleB9nG3Hw9b3k1w8Hr58Wp8sxWrEyF2TkKxbkiF9H3J8A/ADXA/y2EqAUellIOjf2iEGImcB9wL47gexL4cc5bq1AoFIpzwnSOfnv5Au4Gt8JLsYumXk+1VOSO277rNuOqt7eXChyB9yogmPx7GKjAyfw9lvxeJrZv3057Wxth26ZqrC+qYTAsBO1tbQUryJRJdI7bNieGh89adC7WWQJuhY/LL7+cE11dhGybecD1wMeA/cBLUnJYSk50dXH55Zdn3YZ8jBm5BkzckkgkiEvJMWAGTn9PBTxOAR8AcdvOau8gpeQf/uEf6Dt6lI8aBjXJ9g1Al2HQd/Qo3/zmN/ne976X9TgMDQ1x7733svO3vyXR1YUwDKTfz9bNm1l+7bVs3Lgxa99LL+QX1TSesu1RiwHD72fEtsct5OeGlOC96ne/Y7dlcSgexy8lhhAM+HzMnTlzXMF7yZIl/H9vvslvgJtxvBNTtAO/AfqS3ysEXgfbIP8zRM7lDId8bD/k/rxd7M9sXqL8kBXTjUmLvlLKESHEbcCvcYLB9wN3CSF24DwjDQKlOM9MK4AynMClBdyWSRxWKBQKxdRBRb+9ewF3g1vhpdhFU6+nWipyx23fdZtxFYvFCOBMs5aAQTLjLvlvomnWLS0txGMx6mybrcEg9Ukf2Wt1nbW6zi3xOF2xGC0tLbkdoAnIJDrPBr4EZyU652uWwILycoZHRs6Y5t1QwIwzt8LH888/jzE4SAPwJDBXCJCSNUJwo5R8CWgZHOT555/npptuyrodXo8ZuQpH3d3dnLJtXge+AlyI0/fLcF7odgCnbJvu7u6M7ffs2cNLv/wl9YODTpa8z8c+IXjG5+OAafL3g4O8+Nxz3HHHHRl9XaWU3H333TQ/8ww1g4PcQNJaJRbjlYEBfrN1K5ZlZRWNFy9ezLIVK9g1MuJkuYdCjrWKbdNhGNTOns3SCYpI5oqUkm9961v4BgdZoOtnrNseHOTb3/521utm2bJlfP/xxzksJetxgk4X42T4/jb5aWgay5Yty/u2g/fBthT5nCEyW9Oc+945FO7cXPtunreL/ZnNS5QfsmK6kUumL1LKZiHErcBmYCZQjhMcv37MV1N32EFgg5Rye64bqlAoJs90ztZU5IaKfhcvbjPeil009Xqq5fmAV2PGqGhYVsae4WGa+vtHfVVXl5fTEAzC4OC4ouHMmTPZtGkT27ZtY/PmzaPbv2HDBtatW4c2TkGvqqoqThw5QhuOyGuOWX40+beaLMJhJBKhTEoahRgVfFPUaxqNQnBESiKRyNkcjkmTSXTeKQR3+f1nJTrnY5aA9Pl4u6ODiywLTHPU3qI3GuVtTUNWVBQk48yt8LF582bKTJMbNI0FgQCWZY1u+wJd54ZEgu+bJps3bx5X9HWLm2vPjXB07NgxdKAH+Cvgszj2JgeAF5J/15Pfy8SWLVvQ+vu5FvhUKERACPYLQa3fT6XPx6pYjCf7+9myZQubNm06o/2oaDwwMCoap4TTa02Tvx8YGFc0HnvfPzGmiOTSAt73U9dNeXc3Wy+55Iy+N9F1c/DgQYQQnMTJ6D0K+HGCTtHkpy/5vULgdbDNLZnuWzt1nbtqaopCuHP7vF3sz2xeovyQFdONnERfACnlL4QQ/wsn0/fPcYTfsfQDzwAbpZRHc12XQqGYPCpbU5ELKvpdvLjNePP6BS4f5GOqpW3bOQmHxY6XY0ZVVRWWz8d3IhGGxoiGz0WjlOg6Vjg8rmiYafu7Ozp4+MEHeeONN8bd/qVLl7L5nXf4jW1zM3BR2rJjOMUo+jWNm5cuzdi+rq6OA0JQZ9v0WxZDto0lJboQzNQ06qTEX6BiUuBedE69AK8Nh4maJj+NRk8T3T8bDrN1nBfgxsZG/vnRR/nXoSGWkxTudJ2YbXMgFuNfgY5QiMbGxrzve0r42DU0xNpDhz4sopfKtqyrY+k4wkc0GsUvJZfpOrqmoY85fpfpOn7LKqgvpptrz61wNDw8TCUwH0fg3Tpm+XwgnvxeJnbv3o3fslisaQTG/H5ACK7QNPyWxe7duzO2zyQaA4R1/axEY/Buir1b4ailpQVp24SBWTi+iQEgAXQBHcCAbRdshkA+PGG9tMMqduHO7fP2+fDM5hXKD1kx3chZ9AVICrm3CyHuwCnUVo8j/vbjFDveI6W03W6kQqGYHCpbU5Erxf4QPZ2ZCv56UwE3Uy27urpYuXIlba2tlJkmfilpF4INO3bw4IIFvPrqq9TU1BRgq73F6zGjsbGR7z76KJ1DQ1wKfFYIFgCtwAumSStgBYNZRUO32//lL3+Znz39NIejUTYAN8Do+l8EDgMlFRV8+ctfzrj+hoYGfhcM0jo87Ph68qE9RARoEQItGCxIMSk4XXROSHma+JaQckLRORqNYsXjvBqL8YPubvoNwynqJQRPnjzJ/GAQKxQa9wXYxBHIvykE6/gwW3SbEBxLFqYqBOm+qkcti46xvqqlpeP6qlZVVdEuBO9ZFmv9/jOWv2dZGEIUzBfTbd91KxyFQiEM4EpgHfCqEESlpEoIVkrJr4B3k9/LhgG0ZTm+R5PLs+FWNE7hxRR7t8LRwYMH8UtJA/BDHC9xCyezOg78N+BdKQuW6ZsvT1ivrE2KXbjLx/P2+fDM5gXKD1kx3XAl+qZICru7k/8UCoXHqGxNRa4U+0P0dEZN9XOHbdusXLmSrv37WWiaXK9pXKbrvGdZvBSP07Z/P6tWreKdd9457zJ+p8KYoUvJbCn5R+BSKQkCHweWAF8DjktZsO2/4ooruPHmm9n27LPs6+8nwofTrE8CvvJybvzzP8+676tXr+afH32U14eGaMQRjFMZe63ADikZDgYL5q3Y0NDA70IhDsdiHInHqdB1LCnpNAxOWRaHNA0tFMoqOldWVnJ8aIgjw8NoUnJhavulJBKPcyKRwG9ZVFZWZmzf3NzM7FCI8pkzGbQsnjLN0WJaBIMs0HX6QyGam5szTtF3Q8pX1T80xBJdZ1UoxMXJzOZXDIOhoaFxfVU3bNjAhh07eCke5xbbZl7atX3YtnnJthkIBtmwYUNetzuF2747mqVdUUGVZdERiYz6KVeFw3y2omLcLO358+fzx127+K2UXAOskxINsJPF3V4B+oVg/vz5Gbd/yZIlvLNrFy+aJn9h26dlmh9PHT+fb9xiZCnR2LLt0+w1dF2fUDR2ixvR3a1wFIvFCANX4wi9KVsZM/n/K3BE82xe4m4pdk/YYhfu8vW87bWfeDFS7H1foZgseRF9FQrF1EJlaypypdgfoqcz+ZjqN51tYbZt20ZbaysLTZNnQqFR8Wet388tts0tsRgHWlrYtm1bQb09vcDrMaOpqYmSeJyrhaBCSk7xYaZsBbBCCH4Vj9PU1JRRNMyHN+V3v/td/H4/rzU309/djWma+Hw+6i68kGsaG3n44YfHvXYsITguBP8I3CAEDUAL8KKUHE8uLxRr1qzhF08/zeutrVyT9KU1cKbrRwIBdlgW4TlzWLNmTcb2l1xyCX0jI1Qlsw5vStv+X0pJi5T0xmJccsklGdtHo1F00+T+ujpm+f1neDJ3GAYPTODJnCuniaZjfFXXn4Wv6rp163hwwQLa9u/nlljs9GCPbdPm8zG3oYF169blfdvBfd+NRqPIeJyqeJyjJ0+e4adcHQggx8nSXrhwISUzZnBkeJivAdfwYTGx13BEx5IZM1i4cGHG9rfddttolvxfJhKs03XmSsljhsE2y+IwECwv57bbbsvYfsmSJbzz1lu8YJqsNU3qk4X0EII2w+BFmFA0dkOq/5R2dnJ/XR1/HBnhtf5+qnw+7q+t5aFIJGv/SReOGkMhSoeHRwX3wZKSCYWjmTNnouPYyWhAJRACYkBv8u968nuFoNgDxcUu3Knnbe8o9r6vUEwWJfoqFOchKltTkSvF/hA93XEz1c/rKf5ekyrodL2mnZbtBzBP07he02g/BwWdvMDrMaOlpQU7HmcBcEkweIYnbkMigR2PZ/W2zJc35WOPPZbTtZOe6TpkWfwsTXjD5ytopis4L7BLV6zg32Ix/qmjg5XBIJdrGr8qKeFVw8CYPZtlV1+d9QX297//PQFgHk6F5jk4ovsKYDXwRWCPlPz+97/n5ptvPqN9Srxojce5LhzmipKS05bv7OqaULzItZCZW9FU0zReffVVVq1axYGWFtpNE3/S0mEgGGRuQwOvvPJKwbL73fbdyspKTg0Psz8W4z/ZNhW6PuqnfCoe571EglPjZGmvXr2a7z76KMPDwxzC8edLZbl342Srl4RCWcf8K664gnU33cS2Z59lz8AAHbbN/yklT9g23SSz5G++OWuwaP369fw/P/whh02TDcBaKR1rECl5HsdaxfT5WL9+fZYj6I6mpiasaBQJ3NfefrqfuM/n+IlHoxn7z+LFi7ny05+mua2NWw8dYiUfCuavAl2lpaxeujTrdXfRRRfRAnyAc80Fk38vw/FK/ADnPFx00UUZ27ul2D1hMwl3cy2Lx7q6ikK4U8/b3lHsfV+hmCyuRF8hhB/4z8BlfBignBAp5YNu1qtQKMZHRY8VuaKi38VPrlP9psIUfy9JL+iUiXNR0MkrUmPGgZER6ny+MzI194+MFHTMiEQiGFISEYKZQpz2MKkLQUQIZ3mWQmRee1N6mema2u70F9gXT53iAk3jxfJyqKiY8AX23XffpQK4Xghmk5xmnhS+ZgvBf8URoN59992M7VPixa+OHGFhMMgfR0ZG9/+TM2awrbcXLr44q3jhZoZBPgT/mpoa3nnnHU8KOLrtu/Pnz+ekYfCqabIhFKI2ua1hXWdI13ktFuOkYWS1ZwDwC8FlwFeBw5rGoBCUSsk82+b7QPs4wkfGLHlNY6i09Kyy5IUQlJSUMBCLsQ/o5ENrlG4cb9uSkpKCiS89PT20R6PETZNay2KdrtOg67TYNtvicTp1nZO9vfT09GT9jWEhOAj0CfHhtic9scejurqaQU1jh22zHkf41QAbpzDOTmBQ06iurs7LvmaimD1hMwl3G2ybp6AohDv1vO0txdz3FYrJkpPomxR7HwD+GkfsnSxK9FUoCoiKHityRUW/3ZNrxprXeD3F32u8LuiUwov+s3r1ap7dupVHWlvZ3N2N37ZHRb+fnTxJj21z4YIFBRsz6urq2AU02TZ/HoudMcW7CWeKd7ZCZF6PefnIdAV3537sC2x5dTU333nnWbf3AxdrGgG//wxf1XmGgX8cT+VUxuO2tjY+d/gwF6aJXxulxFdayo1ZMh7dzjDIl+CvaRo33XTTOc/id9t3Dx48SNDvJ2qabEgkWKvrLNQ0Dtg2z1sWUV0n6PdnLQbW3NzMrFCI/1JaylWWxVWpTFdNg2CQY7rOSxNkqY/Nkq+uqeGu++476yz5+hkzKJs5k5OmSb9h0JcUTOv8fi7w+RiYMaNgWfKJRIK4aVJpmmwNBkc9ia/VddbqOp+Lx2lPfm8se/fu5Q+7dnGZZfHAvHlnBDseikT497feyhooDQaDlASD9MTjfMW2uZ4PC0i+BPRoGiXBIMFg8Iy2+aSYPWHd3ve8RD1ve08x932FYjJMWvQVQujAr4FVqT9N8ieyPzUqFIq8oKLHCjeo6HfuDA0Nce+99/L6yy87hujVaAAAIABJREFUGU+Ggc/v58kf/5irr7uOjRs3TllPXK+n+HuN1wWdwDtP5UWLFmFpGqaUhOLx031NDQPT58PWdRYtWjTu7+QqWi5YsAA0jROWxVeAz6ZN8X4BaAcQwvleBrwe8/IhOnvpp71kyRIO7trFXtNkrRAE0oIeCSnZY9sYZ+GrWgJcKCXXSMkcoA3HF7Z7nDZuZxjkS/B3G2zJtb3bvtvb28vskhLm6DrHE4kziuhdHgjQFgzS29ubsX00GkWYJlfNmsVcv5++vr5RX9pwOMxVhsGvJ1lMaufOndx6660THrPU+nXT5IFZszzJkgfHTmEFUDPmPNUIwXKcfpyJVKD0xspKVoXDrAqHT1u+Px4fN1BaXV3N7Koqyvv6GDAMnk6zlhA+H7V+PyXhcEEzfc8Hcu17UwH1vK1QKM4FuWT63g5cm/xvE/g58DrOM3k8T9ulUChcoKLHCreo6PfkkVJy9913s+2ZZzAHBz/MdovHiQwM8IutW7Esi+9973tT8tqb7rYwXhd08tJTed++ffhsm4uF4KFQiLpkpmeDrvOpQIAHLIu4ZbFv376s9wQ3ouWll16KFIIhICIE35dytJCbEIJhKZFCcOmll2Zs7/WY51a4y8e5H3v8N9xzD8898cRZHf/bbruNXzz9NL+NRlkVi7HQ5yOkacRsmwOmySuAPU4xrr179/K/fv97Zo2M8G2/nxrLQkjJMiFYpet8fWSE//fNNzMKt25nGORD8HcruLtp77bvVlVVoQeDXB0IsLys7AzRdMfAAFvHmaEwmqUei3FdeTklM2actrwluS2TyVKvr69n48aNZyVc5StLPlcCgQAlfj9zgCPxuOOJnOz7pyyLuT4fJX4/gTF9E9wHSlMBC9HXx8aLLsqYKawnBcBC4vXsJNu2PbFWmSqo522FQlFochF9/zL5OQhcI6X89zxuj0KhyBMqeqxQnFv27NnDtl/+Et/AAJcJwY2aRoOm0WLb/MqyaBkY4FfPPccdd9xRkGmqbvF6irzXeF3QyUtP5aamJrT+fm6pq+OqsrLTsv3mhsN8fmCArf39WYU3t6Jlaop6LJGgQ0rSJzPHkwLweFPUIT9jXq7ih1vhzu25z3T8Z2saX4KzOv5XXHEF1990E83PPMPfDw6y0rK42LKcglRC0FVayg3jFOPavn07fW1tfN62mWXb+HCmAUopmWXbrNA0ft7Wxvbt28/4DbfCmdtj77bv5kOwd9N3U/ft548eZV1lJfemWaAcTyR4oa9v3Pt2IbLUJxNw8Hrcqa6upqyykhN9fViWRc+YTOkTuk5Zlmxbt4HS9IDFdzo7WVtRwTXl5RyIxfhOZyeDtbUFn5WXjxkGbkTjrq4uVq5cSVtrK2WmiV9K2oVgw44dPLhgAa+++io1NTX53GWFQqGYduQi+l6Gk3zxAyX4KhRTGxU9VijOHVu2bCHe38+lwNOBQEZvwH39/WzZsoVNmzZ5u7EZ8HqK/FTAy4JOXnoqp4S3hclMv7HZfh8zjHGFN7eiZTQaBdumTNP4iG2zCpgLHAVeAdo1jYRtT2qK+WRxK364Ee7cnvvU8S/t7OT+ujr+ODLCgG0zbNvcX1vLQ5HIuMc/vRjXjpdf5pddXQjTRPp8BGpq+K/XXTduMa6WlhaskRHqLQsbMNKWSeAiy8IaGaGlpeWMtvmYYTBz5kw2bdqU03Xrtu/mK1iTa991e98uRJb6ZAIOXo87KdF5Z38/f1FfT+nw8GjAa7CkhJ2RCCJLtq1bwToVsPjvwI6XX+bxri5ENOpcd3V1rLjuuoLOUMjXDIN7772Xnb/9LYmuLoRhIP1+tm7ezPJrrx3X0sq2bVauXEnX/v0sNM3TZ9fE47Tt38+qVat45513pkXGr0KhUBSKXETflNHXH/K5IQqFQqFQFDO7d++mzLK4QddHBd8U9ZrG9ZpGm2Wxe/duj7ZwfLyeIj9V8Kqgk5eeym6FN7eiZSKRIGEYXGrb/AgIAxagA7cAt9s2/2EYGYsp5YN8WWvkKtylzv2C8nKGR0bO8FVtmODcNzU1YUWjSOC+9nYwTTaYJs91dfGcz0eJrmNFo+MGDMYW45qMaN3R0UHMsvgA58WiEggBMaAXR7yPWRYdHR1ntC2UH3J3RwcPP/ggb7zxxriCvdu+63UBzHTh8LXmZh7p7saMRvH5fJTX1nJNY+O49+1CZKnv1HXuqqk5K9Hb63EnXXS+PRJxROdktu3zkci4onO+BGspJbaUDAOmlPgAn5TIcYon5oN8zDC4++67afrZzygbHKQeCEhJQgi6+vv5dSQyrqXVtm3baGttZaFp8kwoNOqjv9bv5xbb5pZYjAMtLWzbtu2cj8cKhUJxPpGL6HsMp7hoYUuJKhQKhUJRZPiBOVle1ObyYdR0qqJsYbzDS09lt8JbPgTrmbbNCmAOEBJi1NO3QkqWA0dtO9fdm5B8ZWvmOs25qqoK6fPxdkcHF1kWpBV06o1GeVvTkBUVWc99T08P7dEocdOk1rJYp+vMBifbMh6nU9c52dtLT0+Pm8OUlVgsximcom1fAWqTfw/jeMHtAE4lvzcWr/2Q3fbdqVIAU0qJJgQlgJASCWhCnJVw6GWWutv1p+//ubZmyZe1yNvNzdR2dfHVigoaQiGn73Z28nZzM/dpWkF83MH9uduzZw8vPPcccmCAEpwAjwbYUmIBsYEBnv/FL7JaWm3evJmyZIbvvDGB8nnJQHm7abJ582Yl+ioUCoULchF9twMNwFXA1vxujkKhUCgUxcmSJUs4uGsXe02Ttf8/e28eHdV15/t+9hmqCglJSDKyACXGNkYegJDum6Fj0st2wAbStoOMkzjp7pjWXbnu28m7/Z7j+DqeOrbTbdrXt7G7k75JGxMbHM+Q4ATkgA12gpP0Wy/GQGxEGM2gQkIlpNJQVWfY749TJQtRVRJ1Sj4q2J+1WICqts5Qu/Y557u/+/uTktCQh7SUlOxwXSzDYO7cuQHu5ciUeixM0EVpCiXIbEu/wptfwbq7uxtDShqAY8AkPnCKngQ+gud86+7uLs4BD6MYwpWfeIiFCxfy2COP8Iu+Pq4Cr5CarnuF1BIJfgG0RSIsXLgwa/tUKkXStqm2bX4UCjHRddkFLAUWmia3plIcTb8vF372/9ixY+hAJ57ouwS4FNgNrEv/XE+/bzgZ4exOKdmwfj33dnRgOw6GrlM7eTKLR3Cq+hXs/fbdoAtgDhUOJ2dE74xwGI2OWjj061L3K3r7jWa58847ef3VV+np6MC2LAzT5KknnuCa667LGzEA/uJB/AjWQea4g//P7sknn6T35EnqgHqgSQgagVZgrZQkgfaTJ3nyySd57LHHsm7flJLLdT3r779c1zEdZ8wnTBQKheJspxDRdwXwN8DXhBCPSin3F3mfFAqFQqEoOZYtW8YLa9bwy1iMBYmEJ9ykq4Dvtm02AW5lJcuWLQt6V89ailGUJiiCzLb0my3pV7CORqO4msZR18XBEwkzTleE4AjgahrRaLTYhw74Fz+KEQ9h4y2lu18ImvhANF0rBIfTzrl8VEjJZ6UklUrRBThS0mXbSGCelBzK4/j0u//hcJhJeKsZTgJPD/3d6Z8n0u/LRl9fH2+++SYnjh+nwrIwpcSybU4cP86bb75JX1/fmMUz+O27QRciC1o4HA+i9+23387aZ5/F7u1lshCEgFQySTQe54XVq/NGDIC/eBAoXLAOOhrE72e3bds2cF2mAquFoCF9fq/Fm/j5spS0u673vhzbPyoE7zoOS8zT10G9my6kOlZ9J0OpThQrFArFaDlj0VdKeVgI8WXgZWCzEOIvpZRvFX/XFAqFQqEoHebMmcMNS5fS8uyz3NHby3zH4ULH4QCwWQjaJ07kxptvLlkH7XinWLmsQRF0tiUUni3pV7Cur6/nLSF4A/ha2qnqSIkuBL2axpupFHEhqK+vL/oxg3/xw6/w1tLSwrRIhMrycnodh6dtGxzHE73DYWbqOj2RCC0tLVmXSYdCIQy8aAxNSqqANrxojG480dVIvy/f/g8tBPdaTw81hjGqQnANDQ2c+MMf+ISUfAb4T7xYh4nAJ4FtwLtC0NDQcFrbocWcLssUczIMr5hTKjViMSe/gn2m777V18eSffuYYpqDk3VtloVbX8+VY1gILUOhwlPQwmHQoveOHTtY+9JLGPE4lwvBTZpGo6bR6rq87Di0xuO8/OKLOSMGgrxuBB0NUoxYn0pgEQwKvhkahOA6Kdmffl82mpubad6yhfXJJLe47ikRD/tdl/WuSzwcprm5Oe9xDP3uNDQ0sHz58lGLtqU8UaxQKBSj5YxFXyHEfel/bgJuBH4lhHgb+C1wAhgxdE1K+cCZblehUCgUivGMEIJHH30U0zTZ8uqrvNTejrBtzy1ZV8f1113Hww8/PC4Fx7OBoB1vxSCoTGW/2ZJ+BevGxkbCkQjRgQG+blks0XUu1XV2uy7rLIuophGORGhsbByT4/crfvgV3mKxGLpt8536eqaYJht7eojZNjWGwaLKStosi7t7e3OKJ6lUChs4AkzFyw4XeDEZ5XgOYpvc8Q7ZCsFlnNajKQSXEW9eSyZZAHxFiMH2bVLyOtAfCmUVbzLFnBptm/tDIXZKyW+lpEbXud8w+IdUitY8xZz8CvZCCO69914+t3Ur+1MpWvv7B/OkHcPgorIy7rnnnjErhAYfxBNs/eUvSbW3IywLaZqsXrmSq669Nm88QdDCYTbRe7rj8Hh7+5ivUABYtWoVyZ4eLgHWhEKDRVSv1XWW6DpfSibZ1dPDqlWrWLFixWntg7xuBO2SLkasz/EDB6jHi7AaHmk1FS/WJdf+NzU18cDMmRx67z1uSSS8CR9d9yZ8XJdDhsH0xkaamppyHsNw0bb5W9/ixe9/f1SibalPFCsUCsVoKSTe4R/w7oVI/y2Aj6f/jBYl+ioUCoXirKO8vJzHH39cLRUMgKAdb8XCb6ZyIY5Bv05P8CdYL168mOfXrKFjzx5imsbTrjvodLVMkwHXZdoFF7B48eKCzslI+BU/MsLbzIoKdvT3nybaNobDkEe0zYg/e5JJrquqYk5Z2Smvb21vzyv+SCk56bpsAW7Fy0AWeEWV2oGtwEnXzenYzlYIrlHXaXXdURWCy4g3h997j7tsm+uAizWNfVLyKnA4j3izcuVKyi0LHbjPsjIH5AnOeAJ2uWXlLObkV7CXUnLXXXdxsLUV07Y5D7x4AOCEbXOwtZXvfOc7/Md//EfOPuyn72fiCVqefZa63l5uxHNmH0wk2BSP8/MR4gmCFg6HRsO81tLCP3d08G3L4p97eqg8/3w+N0Ims1+2b99OheNwo64PCr4ZGtLFwA45Dtu3b8/aPsjrRrFc0kEUsQOYN28ez7/9Nn90XQ5IeWoWu5TsAWxNY968eVnba5rG5s2bWbBgAbtbWzlq25jpSId4OMz0xkY2bdqUM1M5m2g7TdO8ApajEG2DLuCpUCgUHxaFiL7g3Uvm+38+Ri4jq1AoFApFiaIKoQVD0I638UChS1X9Oj0zFNr3Z8+ezbyrr+atgQG0aJQpkcgpS+zPnzaNK6+5Zszcgn4zjWtqanAMg3+MRulznFPPXyzmnb+qqpzCm1/xp7u7G01KTgBfB5YIwXTgR0KwLv1zLU8hvKGF4FaHw1ndkvkKwZ0i3uzezVHLwpASG4iHQlx46aU5xZvOzk56XZeTQL2UXjEoIQaLQUWBXtfNKTj7FezfeecdnvvJT6iwLGYCTfBBMSpgj2Xx7DPP8I1vfCNvEc5C+/6OHTtY/9JLNMTjPAKnZMFfa9vcEY/zszzxBEHHK2SQUqIJQRmeu7MM0IQYMRqmGJjAR12XHa7LRschJiU1QrBI17lASk5Pi/2AIK8bxYgG8RtP4GfCYtmyZTy/ejWbYzGuAhqkHHTJHwFeA5g0KW8dg7q6Ot5+++2CiuhlE2236jrfrKsblWgbdAFPhUKh+LAoRPS9uuh7oVAoFAqFInBK+QEmaMdb0PhZqurX6emX4Y6zYydPgmV5jrNJk7jyQ8gzhsIzjRcuXMijjzzC8b4+ZgrBTUPO38vJJK1S4oTDLFy4MGv7oeLPV/ftY75pcpEQ7JeSzZZF35QpecWf48ePM1EIaqUkLgRPA82kC6qlf94rBMePH895DBV4N/h1w85xnRBcBRzKewY88WjevHnEu7ro7OjAtm0Mw+C8yZOZN29eznEjFArhANVkLwb1RSl5n9x5xH7dio888ggkElwI3A1sF4KtadHwbin5B2BHIsEjjzzCM888M8JZOHNWrVqF1tPDtcCfRSKDS+SrdJ1qw2BBIsFTeeIJ/PYdvwyNhpmcHnc+Ypp8s7KStdHoiNEwfpk7dy57tm3jUdvGTSY9F1J6wuUF20ZISdIwcgr2QV43/PbdYsUTFDphMWfOHG68+WZann2We+NxriHtUgdeB05UVPCFL35xxN+raRpLly7N6uTPR0a0XVJVRcy2eSYWo8GyWB6Nsqiyki9UVbF6hFidoAt4KhQKxYdBIYXc3hiLHVEoFAqFQhEcpf4AM54cb4UWlfGDn6Wqfp2exSCoPGPwn2kM3g11A/BdKbkUb5nzx4A5UnIHnvMtF5lc2QVvvsl2x2FfMokppbfM2TCYXl6eN1e2vr6etzQN3XV5wDT5vZRUCsHNhsGfCMF3Uyn6NC1nIbxQKESZaXIBcCCZZJKuD7pNTzoO0w2DMtPMKbxmzt/vXn2VC06e5P+ePPmD83fyJL979VXu0vWs52/69Ons3baNq4HJw37vZOAqYH/6fbkoLy9nxYoVBbkFf/Ob31CBt2Txbu9gMgc1GC9RkX7fWLB9+3ZMx2G2pp2SiQoQEoI5moaZJ54g03fmv/EGe2ybPw4MeC5rIeg1TaaPkEnsF79uS7/ceuut/McPf4hr28yU8gOntpSeUxuIGwa33npr1vZBXzf8jHtB59gPr2Ow7kOuYxCLxXCSSV5LJnm6sxNsm2bb5sX2dl6MxZgWCuGEwyPG6gRVwFOhUCg+LAqNd1AoFAqFQjEGBBWvUOoPMMVYKusXP0Vl/OJ3qapfp2cxCCoaxW/fb2lpYUokwufLy5nsOHTa9mAm8eRIhM/rOusjEVpaWrIu0ZdS8uCDD2L09jJT10+Lt3B7e3nooYdyis6ZQnjHBwb4R9tmia5TAUwA/tG2Oa7reQvh1dbWUlFdzbHubpxh+084zDFdp6Kqitra2qKfv6lTpxIxDBpsm/1SMklKIkKQkJKTePnEEcNg6tSpOT+/bCsUOtraePiBB3jjjTfyfu8sy6IPiAFTOD3eoQ3oA8xM3nAO/IzbFnAox3sOpl/Pt9377ruPtoMHkakUAx+8gEylaDt4kPvvvz9nJrBfipWJ6yeXtrKsjIZEgu8ClwBhYDbepMu3gSNlZTl/x3i4bhQ67o2HHPsg6xhUV1dztL+f3oEBGqSkSdeZBl6mbzLJu6kU3Y5DdXV11vZBF/BUKBSKDwsl+ioUCoVCUUT8PPwHGa9Q6g8wfpfK+sVvURm/+Fmq6tfpWer47fuxWAxh23x6yhSmmybd3d04to1uGFRVVfFpy+KVPMuEM6JpZUcHqy+++DTxYSTROVshvEy8w2gK4WXEj609PXyloYGJ/f2D+99bVsbWaBSRHseKff5qa2upqavjcEcHA7ZNSkqElEjAEYL3DYOayZNzCs5+Vyicd955xI4coQZ4Cvho+ufXAjcCXwYOp9+XCz/j9ty5c3n7rbf4qWXxcU3j91IOZtL+iRD8zHGIm2bOeIIdO3bw8osvQjzOZcACPlhivwnYH4/z0gsv5MwE9ksxMnH9nL+WlhamTpjAX0ycSJ1l0ZWOdJBCUGcY/IVhsH7ChJwTLkFfN/wwXnLsg5qsmzFjBknLosZxWBmJcJGmsVUIvmmafF7XuSWRoN2ymDFjRtb2xSrgGfT5VygUipFQoq9CoVCMAaVaDEvhDz8Pr0HHK5wNDzBBRgQEvczZz1JVv07PDKU67vnt+5lzvyeR4LrKSsomTDjl9da0iJRrmbBf0TlbIbywpjG1rGxUhfCGih9fj0Y98aOy0hM/otFRix8zKyrY0d/Pxp4eYrZNjWGwqLKSxnAYenuznr9Fixbx/OrVbOno4CpNo9ZxBl/r1DS2AlRX5xSc/bq0L7/8ctq2b+dqvFxhCwaLUVXzQbzE5ZdfnnX7fsftZcuW8czq1bwTi/GlVIrJQAhIAcuBJFBWUZGzGNaTTz5J38mTXAFeITghiAAJ4Fop+Rbwh5MnefLJJ3nsscey/g4/+F0i7/f8DZ1wubCACRcI9rrhh3M9x37v3r2cZ5rMdxysVIrjuo4jJcctC8tx+Jyuc8I02bt3b9b2fgX/c/38KxSK0qEooq8QogaYBlTiFW3Ni5TyzWJsV6FQKMYjpVwMS1E4fh9eg45XOFseYIJyHQW9zNnPUlW/Tk8o7XHPb9/3u0x4UDStrKR/YOA04apxBNE5WyG8pKZxrLJyVIXwiiF+OIbBP0aj9DkO2PZgMa0XYzHKdB2nqirr+Zs1axYp4H3b5jtSsgC4EDgAbHIcDrouU4Rg1qxZWbft93s3bdo0IrrONMfhMN6DTBhPbO3By2mO6DrTpk3Lun2/4/bs2bM5f8oUoidPMt11Tz1+4KCmUT91ak7Bfdu2bVS6LtcBfybEB4Xg8ETra6XksOuybdu2rO0zBDHuFOP8+Z1wyRDUdcMPQecRB01XVxeTysq4TNdxUik6bRsL6AQIh7k8FGJSJEJXV1fO3+FH8D/Xz79CoSgdChZ9hRCVwP8A/gq4+AyaSj/bVSgUivFM0G5NRXD4fXgNOl5BPcD4I5vbcWgl8Xxuxwx+hFM/S1WHtv2vR48y3zS5SAj2JxJs7uqib8qUvE7PUh/3/PZ9v8uEa2pqkIbBb9va+Mgw0bQrFuO3moacNCmvcDW8mJkIhZh8xRWjKmaWaV+o+LFw4UIefeQRjvf1MVMIbtJ1GnWdVtfl5WSSVilxwmEWLlx4WtudO3dyvK2NASnZj5ejm3G6dgBJKYkeO8bOnTuzLs8vhktbi0Q40NfHpzjV6Wvjia9aJDJmLu1du3YRAi7RdR7QdSbbNhL4JHCNYXBf+hzs2rUrZ7RIGLgCshaCmyUlocx5ykExxp23+vpYsm8fU0yTLyST/O+9e7086vp6rszT9/2ev3P5ujUe8oiDpKamBhEOEwuHmV5RQXd3N0cNg+q6OqqqqtgUjyPS7xsLzvXzr1AoSoeCxFchxKXABuACvHsjhUKhUBC8W1MRHMXIBQ0yXiHbw/spxaRGeHg/WyjU8ZbN7Ti0kng+t2Nmu36EUz9uTSEE9957LwvefJPtjsO+ZBJTSiwhiBsG08vLueeee3Ief6mPe34f3v06ZRcuXMhjjzzCL/r6uAq41DCI6DoJ12V3IsEvgLZIJKtomqGvr48777yT1199lZ6ODhZdey07f/Mb7tu7l61bt7J8+fIRndZ+3I4Gniv2u1JyKRDBK6Q1R0ruAI7kaLdq1SpS8TgfA74bCp2WaXt/KsUf4nFWrVrFihUrTmvv16U9Y8YMOm2bN4G/NAwmuC4O3rLFAU3jTdum07Zz5oL6Hbc3btyIOHmSheEwUywLR9MQacF/iqax0DBYn+e6UVNTw7EDBzgAbHddXhVi8PxdlxbSbaBuDMedzNhx0HFoSyZZ4Dj8vrfXGzsmTsw7dvg9f+ey8FasPGK/sTxBxfpkBP91Bw9691319bSaJlPq6zmSSvHTUQj+fiY8SjkPWqFQnFucsegrhAgDr+DVCQB4E3gL+J94E+Mv4NU8uAAvCmty+udrgV1+d1hRWpRqvp9CUShBuzUVwVGsXNCg4hUyD+/z33iD/ZbFnoGBQbehYxhcNILwdzbg5wEwm9sxU0l8JLcjFEc4LdStKaXkwQcfxOjtZaauMyUSOVXw7+3loYceyin8lPq4V4yHd7+5oDbwvpTcLgRTHYeI65KQkmPAESlx87SVUnL77bfz8k9+QrK3lzAgXZdkTw9Henp4/umncRyHH/zgB2Py/W1paWFKJMLny8uZPCwTenIkwud1nfWRSNZiWtu3b6fCcfiCYbDAMFgw7Hf/3nF433HYvn171m37dXru3buXsGkSs23+3nVZoutcqmnsdl3WOQ4xXSecJxc0M27vHhig3jBOyzN+b2Ag77jd2dlJvKuLqZaF6ThMHlpE0bKY6rrEu7ro7OzM2v7KK6/kid//nn+VkueAkJTeC1LyDJ5bukcIbr7yyqzt/Y47mbHD7Otjrq6zIBJhmq5z28SJbLIs+vr68o4dfq9757rw5nfc8RvLE2SsTzbBf7rj8Hh7+6gE/2KsUCnVPGiFQnFuUYjT92/w4hwk8G0p5aMAQoj/mX79WSnl+vTPTOC/A/8ELARWSilbfO+1oiQo5Xw/haJQgnZrKoIj6FxQv0gpue+++4geOkTItjkPMIXAAk7YNtFDh7j//vvHTDgqFoVONhbjAXC423EX8EVGdjtC8YTTQtyaGeGnsqOD1RdffFrfG0n4ORvGvWI8vBfqlG1paaE+FKLTNPmjbRN1XUy8qIG4EEw0TepCoayiKcCOHTt4+cUX6Y/HCQM1gAnUSEkH0B+P89ILL3Dbbbdlbe+XTDGtT9XXE3dd1p84QZdtU20Y3HDeeXxK03glT7SJCXzUddnhumx0nEGn6iJd5wIpMfNs26/Ts6uri2llZVyg6xxJpXh6WBHDK0IhDoXDOXNBFy1axHOrV/PPe/awsqMD03UHJ8t+cuIEna7L5Jkzc47bqVSKfsvikG1zYSTyQSavrlNtGDydSNCffl82li1bxo9++EOsZJIJwA3AZcB7wHq8PiRDoZyF4PyOO6eIxumxY2s4zD0zZnDrKMaOYlz3znXhrdBxx+81L+hYn2yCf7Pr8jSMSvAv1gqVUsyDVigU5xaFiL43pP/ekxF8cyG52WLhAAAgAElEQVSltIDHhBD7gZ8Ba4QQc6WU+Z57FGcBQd8IKBRBEbRbUxEcQeeC+mXHjh2sfekljHicyzO5nJrm5XI6Dq3xOC+/+OKYCUfFwM9ko98HwGxux0xRmZHcjhCscOpX+Bkv457f1UVBPbx3dnYSPXmS86RkhhAsEOKUYl4dUhLt7s7p9nzyySfpPnmSWqARuEkIGoBvCMHLUtIKxE6e5Mknn+Sxxx4r+v5nok3+aXghN8vi1ba2vNEmc+fOZc+2bfwv22YgmcSScjBT92nbZoKUJA2DuXPnZt12MYrQ6eEw14RCXFVRcZpTd0s8zmohcvbdWbNm4WgatpREkklu0DQu13XedRzWWxa2YeDqes5CdABxYAtwm5Q0DNnPdinZmn49F0IIJpWXMy2Z5Lt4VbUFcAnwp8A9wNHy8jGLV/A7dgR93TsbKHTc83vNy7SfePw436mv5/cDA7zW00ONYfCd88/ne9HomMf6DBf8K2trufnv/m5Uxx908VWFQqH4sChE9P0Y3r3Y8zleP61ShJTyFSHEz4HPA38L3F3AdhUlRKnn+ykUhRK0W1MRHEHngvpl1apVJHt6uARYEwrRkC78dK2us0TX+VIyya6enpzZmkHjd7KxGJnMwrb59JQpTDfN04rKfNqyeGWcxntkK0I3VPgaqQjdeBj3Snl1USqVImnbVDsOz4TDg989gFtdly8lkxy1rJxuz23btmG6LhcC/wqE01mu10nJVcB/A3pcl23btuXdj0LFCz+F3G699VZ+9H/+Dynb5kIpuRYvP+4g8EspOQD06zq33nprzu37cXqekgtaXc2d9fWDrx1Jpfhpd3fevrtr1y4M1+VCIfheJEK944CUNOo6fxYKcbfjkHScnIXYQqEQYcOgC/irVOq0eIkuwyBsmoSGjUkZWlpamDphAtdPnEiDZeEMKQLYYBhcbxisnzAh52ST33HHr2hcjOte0N/9IEU/P8fu95q3ceNGnFgMCdx19OgpBShfNAxvsicWG/NYn6GTdVu3buWrX/3qqNoVY6I16L6nUCgUo6EQ0Tdz1T807OcOnuBblqPdL4C/SP9Rou9ZTqnn+ykUhaJcK+cu4yEX1A+ZbM0bdf0U0QmgQdO4QdM4lCdbs1gE5VoqVibznkSC6yorKZswYbCoDEBrui+Mx3iPbEXoBh/eR1GELuhx72xYXVQBXA3UDdu/OiG4itNvuocSi8WoAv4cLxvYxXNnDKT//Vk8EXUsxYtCC7ll2k4H/hnPqRwBEsB84A5gT562GQp1afvtuxs3bkTr6eGW+no+XVFBd3c3jm2jGwbTq6r4cjzO6p6enPe7tbW1TKupobK7m7jjnBYvMVnXCVdVUVtbm3X7QyebLkpPNmW2P5rJJr/jTjEmq/xc94L+7hdD9AsqksjvNa+zs5OjsRhJ2+Z8x6FpyGTP2mSS47rOiTx51EHjt+8G3fcU/lEubcW5QiGir4MXv9Uz7OdxoAqYkqPdyfTfHylgm4oS42zI91MoCiFot6YiWILMBS0GJnBBphDQMKanXx9LgnQtBZ3JHKRw6sepCcGPe6W+uigUClFmmlwAHEgmmTS0mJfjMN0wKMvj9qyurub4gQNcgCeYTgJOAHV4N9/T8VwZ1dXVWdv7FS/8FHL78Y9/TKXjcB3wp0JgpOMdIun/XyslUcfhxz/+8ZisMPDbdzP3u5emJ3rKJkw45fXLLCvv/W5m3BDd3fzTtGn8fmBg0GX/JxMm8L1oFD19DclGtsmmoYw02eR33Ana5T/0u/+j+nom9vfj9PQw2zBYWF/P18cwYmDo96a8rY0FpsmFQnAgkWBTZ+eoRL8gI4n8XvMGVyjYNquHrFAYujroKLnzqIPGb98t9evOuY5yaSvOJQoRfaN494/D7xzfB2YD2UO34KL03xNyvK44ixgv+X4KRRCc60VFznVKtajH3Llz2fvWW+y0bZZIOVhQCCAlJTtcFytPtqZfgnYtjYVoeyaVxIMWTv04NSHYca/UVxfV1tZSUV3Nse5unGGiKeEwx3Sdijxuz/r6eo7gfUYXAmGgFajHu1lfjVfQq35IdMFQiuGSHx5tMlq36fbt2zFdlzm6Trlp4qTjERCCsK7zMcvCdN0RVxj4cWz56bt+73cz48ZbfX1859gxppgmEU3jvUSCl7q6cOvruXIMRVe/447fcQ/8T/bJWIyrpCT1/vucsG2ElEgh0AyDqwyD9WMUMbBz5062bdlC+P33uV/Xqe/vByn5uBB8Rte5+/33+fXrr+f83gQdSVQMwd7PCoWgKYbLv5SvO+cyyqWtONcoRPTdhSf6Ng77+f8LzAGuF0LUSCkH7+yEECGgOf3fwwVsU1FiBD3zr1AETakKf4pzl2XLlvHCmjX8MhZjQSLBpYYx6DbcbdtsAtzKypxV4P0StGtpLDKZz6SSOAQnnPpxag4lqHGv1FcXZe6Ztvb08JWGBs+tmBZNe8vK2BqNIvK4Pbu7u+nFKwb23/DEe/AiHtqBrUBv+n3ZKJZLvlC3qQUcEgJd09CHRcscTL+ej2I4tgrtu8UQXe+9914WvPkmBx2HtmQSU0osIYgbBtMnTuSee+45I9H1TFcI+Bl3/I57ft2ynZ2dxGMxzk8k0KRkEhACUkCP43B+KkXcdcckYmDDhg10HzrEl6VkWirlOfR1nYTroqdSXC0Ezx86xIYNG/IWQgsqkshv3/G7QiFoiuXyL9XrzrmMcmkrzjUKEX1/BVyPFxE2lOfwhN0KYLMQ4jvAfuBi4D48p68ENha8t4qSIeh8P4VCoVCcGXPmzOGGpUtpefZZ7ujtZb7jcKHjcADYLATtEydy4803j9kNcNCupbHIZD6TSuJD9+PDFk79ODXHA6W+umjoPdPXo1Hvnqmy0rtnikZHvGdKpVLoQAz4GnAj3k3348DP0j/Xyb3MOkiX/Ny5c3n7rbf4mW3zFdc9JU/8iOuy3nWJ51lhELRjy+/9rpSSBx98ELOvj7m6zoJIxBM9pWSTZdHX18dDDz2Uc/+LtULAz7jjZ9zz65ZNpVL0JpMclpIGICIEAu+Bs1JK3peS3mRyTCIGWltbcRMJLnIcLoxEBlfHVOk61YbBxYkEbiJBa2tr1vZBRxL57Tt+VyiMB4J0+SuCQ7m0FecahYi+r+DVWvgvQogLpJSHAKSUrwkhNgEL8FYE/iJL2650W8VZTtDLVBUKhUJxZgghePTRRzFNky2vvspL7e0I20YaBqG6Oq6/7joefvjhMRu3g3YtQfEzmc+kkniGIAqL+HVqBk2pry4qhvgyUdOodl3iQrBaSv4rXqyDEIJqKenRtJziS5Au+WXLlvGTNWvYH4vxl6kUTbrOpZrGbtdlreOwHwjnWWEQtGPL72d3yv5ffPEpfffWVGpU+19eXs6//Mu/sGLFCn70ox8Rt20qJkzg61/7Gn//93+PrutFP+7hFDruZdyyX3Jd4rbNa3hFYiqAT9o2VwnBC3ncsh0dHXS77qDL/aNDznOblGwFul2Xjo4O/wc5jGg0iiUlUSFOiUMCCAlBVAjv9Wg0a/ugI4nA3zXP7wqF8UJQLn9FcCiXtuJc44xFXyllqxDia0BZ+s9QbgZeBj6XpelRYKmU8ugZ76WiJFG5pgqFQlFalJeX8/jjjwcybgftWhoPBFVYpNQfXs+G1UV+7pmam5tp3rIFJ5nkAdNkp5RUCsEXTZPZQvAPqRR9pklzc3PW9kG65OfMmUPT0qWsfe45dsTjtLkuIdclBXQARmUlN+VZYTAeHFt+Prti7H97ezvz58/n0J49VNg2YSnpa2/ngbvv5qmnnmLz5s3U1dUV9ZiLRWtrK3Z/P791XVqAoWdqIzBJSqyBgZxu2SNHjgy63P8auMF1acTLtF7PBy73I0dGSiU/c+rr63lLCFpcl69lcam3SElc03JmaQcdSeQXvysUSp2gz7+i8Ely5dJWnGsU4vRFSrk6x897gAVCiM8C84HzgX68vN91UspEoTuqKE1UrqlCoVCUFkGN20G7liDYas6ZZepvbdiAFo0OFnRKJBK0dXbyVl/fmC1TL/WH17NB8PdDU1MTD8ycyfvvvcd3Uylu0DTKAdtx+K7r8r5hML2xkaampqztg3TJD11h8FpLCz0dHXTbNoZhUD95Mp9buDDvCoPx4tgqdNz0u/+u6zJ//nyOv/suH3UcpgpBmRD0uy7HkkmOv/suCxYs4O2330Yblpc8lCBWGAC0tbXR6boYwEeBJcBMYA+wDq8QWMxxaGtry9peCMFEIaiUkhPAUzAY7+AAlUCPEGNyDI2NjYQjEaIDA/xVKsWSIS71dY5DVNMIRyI0Ng4vg+MxHiKJ/FzzzvVx91w//qDx03dLfaJboThTChJ9R0JK+Su87F+FQqFQKBSKESmW8Fio+BJ0NujOnTv59ZYtdBw+TK2mccyyQEoQAkvT6Dx8mF/lybb0w9nw8FqM1UVBCV/g7wFW0zQ2b97MggUL2N3aylHb5k4p+XchiIfDTG9sZNOmTTlFv6BzYf2sMCh1x5bf/V+7di0HW1uZ4DgIIegEOl0XMkKn43Bg927Wrl3L0qVLs/6OICe7EokENlALPIGXRQ1wHfB54Ba8paKJRHbf0Mc+9jH+81e/YqqU/D94xWR6gYnp3/UD4KQQeQtQFsrixYt5fs0aOvbsIaZpPO26g5m2lmky4LpMu+ACFi9enLV90JFExbjmneurOs/14w8Kv3231Ce6FYozZUxEX4VCoVAoFIozIWjhMehs0A0bNnD00CGqXJcax6FJ12nUdVpdl7WWRb8QHM2TbemXs+Hh1Y9LfTy4vP2IL3V1dbz99tusXbuWlStXYpaXM3vBApqbm2lqasrr8gTv81+xYsVg+8znP9r2fgk6VzMowd/v/j/xxBO4lsVEoFZKmoSgUQhagbVS0gf0WRZPPPFEVtG3WJNdQ89fQ0MDy5cvH9X5O3DgAJPwcgFt4DgQARLp/18DvJ9+XzbmzZvHv//bv3EEz+V7kxD8ObAbeEpKjgCOEMybNy/nPgzf/9F+/rNnz2be1Vezrb+fZFsblq7jSokmvGJydQ0NzLvmmpzCUdCTLUFf884W1KrWDx+/fTfo+02F4sNGib4KhUKhUCjGBUEKj0Fng7a2tpJMJKh3XVaHw4P5kNfqOkt0nVuSSdrzVIIvBqX+8FqocDceXN7FEF80TWPp0qUsXbqUrVu3ctttt416H7KJ3h1tbTz8wAO88cYbYyp6+6EYjq0gBX+/+3/06FGQkqnAaiFoSPfPa/GiEm6RkuNSeu/LQjH63vDz1/ytb/Hi978/qvOXTCYx8aIdLKBzyGsSuAAw0+/Lxr59+5g2YQLn9fcTk5JVUqIBLp5o3CAEEyIR9u3bl7V9tv0f7ecvhODee+9lwZtvcuTYMSpsG1NKLCGIGwbTKyq455578o4Z4+Gat2TSJGoch7ZodLAQW01VFV+YNInVI1zzgvzuKM5dinG/djZMdCsUo0WJvgqFQqFQKMYNQQmPQWeDRqNRKqRkoRCnFAQCaNA0FgrBgTyV4M91/IgPQTvegp5wCDJP2i9+HVtDBf/ytjYWmCYXCsGBRIJNnZ1jLvj73f9UKkUlXhzCFCAl5WAszBQ88Xdf+n3Z8Nv3sk2YTNM0vgajmjCZMGEC/cBB4M/xBN6MaGsBB4AUUDZhQtb97+rqoqa8nP9L15mYTPIry6JbSqqE4LOmSW84zIoJE+jq6sra3s+Ej5SSBx98ELOvj7m6zoJIxOs7UrLJsujr6+Ohhx4ase8Eec2TySQ1ySQHT5wA2x7sO12xGLWhEDISyXnNC3qyTHHuUqz7tVKf6FYoRktO0VcIsX+MtimllBeP0e9WKBQKhUKhOGOKlQ1a6DLn+vp6dgtBveuScBw01x18AHc1jXopMfNUgj+X8Ss+BC26Bj3hEGSedDHw49jauXMn27ZsIfz++9yv69T394OUfFwIPqPr3P3++/x6jI/dz/5fdtll/H979nA+0CclZuYFKUkA9YCefl82/Pa9bBMmW3Wdb9bVjWrC5LLLLuP1gwd5HU+gnjLktSiwBegG/jTH/tfU1CDCYbrCYW6qqODT3d2DbtWqqir+Ix5HpN832v2H0U34nNL24otPGTtuTaXGfTxCdXU1J/v7eS+R4BOuyyRdJ6LrJFyXk8kk76ZSnHQcqqurs7YPerJMce5S6lnuCsWHTT6n73S8lTWjmZqTQ/4tsvw/13sVCoVCoVAoAqcY2aB9fX3ceeedvP7qq/R0dPDt++/nX//pn3jqiSe45rrrWL58eU63aWNjI2+Gw/yxv58DySQVQBhIAnFgjxBo4XDOSvDFIMhCZn7wKz4ELboG/QAbdJ50MSjUsbVhwwa6Dx3iy1IyLZU6RfjSUymuFoLnP4RjL3T/P/WpT/G7V15hr+tyFKgCJgADeGLpHwFb0/jUpz6Vtb3fvjcYEVBVRcy2eSYWo8GyWB6Nsqiyki9UVeWNCLjkkkt4Y+NGTgD/ACzAK8C2H9gEnMATrS+55JKs28+M2+sOHvQmbYZMih1JpfjpCOO2nwmfoCeL/DJjxgxOWBabbZvmSITz0ytMqnSdPl3ntUSCE5bFjBkzsrYv9eNXlC7FynJXKM4V8om+75NfoDXxJmQFHwi7J4E+oByYNOS9EmjDW6mjUCgUCoVCMa7wm60ppeT2229n7bPPYvf2MlkIDNelvLeXaDzOC6tX4zgOP/jBD7IKqIsWLeKxRx5hc18fVwENfDCLfgR4TUr6w+Exe4gpRjZjUKKxX/EhaNE16AfY8ZAnHVTfaW1txU0kuMhxuDASIZTeVpWuU20YXJxI4I7xsfvhkksuod80eT2ZZAFeLEImyKANzynbb5ojiqaF9r1YLIaTTPJaMsnTnZ1g2zTbNi+2t/NiLMa0UAgnHM45YRIOh5kSifCRRIJ24GU+GPdsPAeSHokQDoezth86bn913z7mmyYXCcF+KdlsWfRNmZJ33PYz4RP0ZJFf9u7dS9g0idk2zakUS3SdSzWN3a7LOschpuuETZO9e/dmbV+s43ddN7ACkorSpBhZ7grFuURO0VdKOT3Xa0KIjwIvAFOB/wQeBV6TUsaGvKcGmA/8PfBp4DBws5TySFH2XKFQKBQKxbgjaLdoodv3m625Y8cO1r70EkY8zuVCcJOm0SAE39A0XnYcWuNxXn7xRW677TY+9rGPZf0djhAcFYLvAdcKMeh4+6WUHE2/PhYUI5sxyII+GfFhZmUl/QMDdA9b4t04gvgQtOga9ANs0HnSQfadaDSKJSVRIdClJDUk11TXdaJCeK+P0yztjHB30rZ5wHWZD1yIl4W7GTipaXmFO799r7q6mqP9/fQODNAgJU26zjTwMn3TEQHdeSICamtrqaqt5c+7uqhMpVhn23TjOZaXGAY9psnPa2qora3N2j5TTG3+G2+wx7b548AAhpTYQtBrmkwvK8tbTM3PhE+m7e5Egnmmedq48944X2Le1dXFtLIyPqrrHE4kWGXb4DggBMI0uTwS4f1wOGcecjEmy9rb25k/fz6H9uwZLIR3VAiat2zhgZkz2bx5M3V1dUU7ZsWpBH2/Vih+79cUinONMy7kJoSYAPwcuAJ4VEp5R7b3pQXgF4AXhBD/DHwL+IUQ4lNSyoSPfVYoFAqFQjEOCbqSt9/t+8nWXLVqFcmeHi4B1oRCNGgaW4Xgm6bJEl3nS8kku3p6WLVqFStWrDitfUtLC9MiESrLy+lzHH42RHzCMJip6/REIrS0tOQUjQslE48w8fhxvlNfz+8HBnitp4caw+A755/P96LRvPEIQRf0qampQRoGv21r4yOOc1pBot9qGnLSpJziQ9Cia9APsEPzpFNSDrpdwSsMNpZ50kH3nfr6et4CNrouX0wkmDbktUOWxUYgbhjjNks7I9xdoOscSaVYP2zcuCIU4lAe4c5v35sxYwZJy6LGcVgZiXDRkHHv87rOLYkE7XkiAhYtWsRzq1ezsr2dak3D0HVMKekTgh9rGl22zeRJk3JOuEgpue+++2g7eBAsCwuwMvtqWbQdPMj999+fd4VFoRM+ixYt4vnVq3l2zx5mdXRQ7ziD5/69zk6ecxzcmTPH7RLzmpoaNNPk43193Ar8SkqvCB7wWeAdy+LIxIk5x02/k2Wu6zJ//nza33uPS22bGzSNy3Wddx2H9ckkh957jwULFvD2228rx+8YEPT9ml/83K8pFOcaZyz6Av8dmAX8LpfgOxwp5beFEH8OfCLd/n8XsF2FQqFQKBTjlKDFm2Jtv9Bsze3bt1PhONyo61ndkjdoGocch+3bt2dtH4vF0G2b79TXM8U02djTQ8y2qTEMFlVW0mZZ3N3bOyZLhTdu3IgTiyGBu44ePUU0fdEwKNN1nFgsZzxC0AV9Fi5cyGOPPMIv0tEYlxrGYC7r7kSCXwBtkQgLFy7M2r5Yoqsf11R5eTkrVqwIZJlzY2Mjb0Yi7E8kOJBMerm2muYVdHIc9mkaWiQyJnnSxeo7hZ77mTNnghAcBZqBG4GZwB7gZ8DRoe8bh9TU1KCHw1wTCnFVRcVp48aWeJzVQuR1W/oRT/bu3ct5psl8x8FKpTiu6zhSctyysByHz+k6J/I4jWfNmoWjadhSUmZZpwp/qRQdhoGr68yaNStr+8wKC7O3lyuE4CZdp1HTaHVdb4VFb2/eFRZ+JnxmzZqFrWkck5K7EolT992yOGQYnJ9n34MmM25u6O/nauBOwxj83u9OpdgAtE2YkHPc9DtZtnbtWg7t2cOlts2z6QkDgCWmyS2uyy2JBLtbW1m7di1Lly4do7NwbhL0/VqxKPR+TaE41yhE9P0SXtTSs2fY7hngk8CXUaKvQqFQKBRnFUELf0FvH7xiBxfI7OUQpqdfz0VmqeyeZJLrqqqYU1Z2yutb29vHbKlwZ2cnR2MxkrbN+cMLeSWTHNd1TnR10dnZmbX9eCjoY+PliN0vBE3ApcBuYK0QHJYSZ4T2fl1Dfl1T2dp3tLXx8AMP8MYbb4yp62rx4sW8sGYNr+/Zw+dCIRzHGVzmHQ2F2OI4VF1wAYsXLy76tovRd4YXULQtC8M0R1VAccaMGaRcl36gA1gDaHjZuAmgH0i5bk6natCcUsisupo7hxcy6+4eVTRJoeJJV1cXk8rKuEzXsRIJorZNSkqirouejgiYFInkdBrv2rULw3W5UAi+F4kMumUbdZ0/C4W423FIOg67du3Kum/ZVljAB3nUI62w8DPhs2vXLnTXxRCCRDjMOtdlnZSg61imieG6aHn2fTzgZ9z0O1m2cuVKKtIO34uGTWpdlJ4oPWrbrFy5Uom+RWY83C8pFIoPj0JE34vTf7edYbtMGNbFed+lUCgUCoWi5Aha+At6+3PnzmXvW2+xw7KY4Thsdl0apGS5ZTFf03jHcbBMk7lz52ZtH2SubCqVImnbVNt21kJeX0omOZp+XzaCLmg0NBqj13F4ekg2JeHwqKMxChW+/LqmgnZdzZ49myuvvprfJBJ8t62N+eHwKcWwrGnTmHfNNWMSb+G372QroBgCUsnkqAoo/vrXv8bBKx5WjlesJIIn+B7DK4rmpt938803F+GIi0uxokkKdUrX1NSAabKvv5+P4wnmYsjf+2wbDCPnZNXGjRvRenq4pb6eT1dUnJKLO72qii/H46zu6ck5bvtdYQGFT/hs3LgRvaeHb59/fm6XdZ59D5pijJt+JstisRimlFyu61lfv1zXMR1n3BbCK2WCvl9SKBQfLoWIvpnyqR85w3aZ92cvv6pQKBQKhaJkCVr4C3r7y5Yt47nVq3kiFmNtMkkE+LqUPGdZ/BiIAaKigmXLlmVtH3SubAVwNVA37CG9TgiuAg7laVuMgj5QuPAUZDQG+HdNBe26Gu7Y+9nJk2BZnmNv0qQxzRT223eyFVA8ZXn/CAUU33nnHc6TkguFIIkn9A5m4uI5VQ5IyTvvvFO8gy4ixYgm8eNSzxat0i4EdZrG7lSKX6RSeaNVMuP2pZWVlE2YQNmECae8fplljThu+1lhkaGQCZ+h+z6nrOy01RlR2x7Ta45fijVuFjpZVlNTw1EheNdxWGKe/im96zhYI0STKAoj6PslhULx4VKI6HsIuAz4ayHECimlO1IDIYQG/PWQ9gqFQnFWU6oVcRWKQimW8Feq2589ezbnTZnC8a4uKqTkeqAeaAJeAU4IQf3UqTlF2yCLeYVCIcpMkwuA/ckklUIQBpJAj5RMNwzKTJPQMEdQhmK4lP0IT0FGY4B/19R4cF0FVRTHb9/xu7wfICwE3wQuD4XY6DjEpKRGCBbpOu+mUtxV7IMuMn4+u2K4zIdHBEwHnmd0EQF+x+3MCoudts2SLEUId7gulmHkXGHhh6CvOX4Jetxsbm6mecsW1ieT3OK6p0Q87Hdd1rsu8XCY5ubmMdn+uUyp912FQnFmFCL6rscTfWcDPxRC/K2U0s71ZiGEDvwAmIOXBfzTQnZUoVAoSoVSr4irUBRCkPEE42H7u3btIgTMMAweEoI6x+Eo8AVd5zO6zj1SkpQyb75jUMJbbW0tEydN4kBHB/9FSpKui8C7aXOFYD8wcdIkamtrs7b361L2KzwF/dn7dU2NF9dVEEVx/PYdv8v7M6LhLtumSQjmDHEcpqTkeSnHTDQsJoV+dn5d5tkiApqBp2FUEQF+v7vLli3jhTVr+GUsxoJEwivimClGZttsAtzKypwrLPwQ9Ljjl8z+v7R/PyHgp93dg07fL1RV8XIsBhddNGb739TUxAMzZ3Lovfe4ZXghPNflkGEwvbGRpqamMdn+uUyp912FQnFmFCL6/i+8Are1wN8A84QQjwOvA/uklLYQwsBbEXUN8A28XHiAE8CjvvdaoVAoxilBZzMqFH4p1KUedDxB0Nsfmk35Z+lsyqhpcl59PRePIpsyQxDCW2aJ9mbbZj7wEV0fLGZ12HV5zQg8qqcAACAASURBVLaJJpM5l2j7dSn7FZ6C/uz9uqbOZddVMRzufpb3F0s0LNXVPX5d5tkiAioNg5vr6kYVEeD3uztnzhxuWLqUlmef5Y7eXuY7Dhc6DgeAzULQPnEiN95885iMp0GPO36ZPXs2H/vEJ/jJ7t385+HD1OB9V44AW3t6wDT56ic/OWb7r2kamzdvZsGCBexubeWobWOmIx3i4TDTGxvZtGkT2rDJHIV/Sr3vKhSKM+OMRV8pZacQ4kZgI1AJzAT+LfO6EMLO8nsF0APcKKVU4TAKheKsJehsRkXwlOrDP/hzqQcZTzAetp8tm7LVNJlSXw+MLpsySDJLtB8QgiZN41JNY7frslbKEZdog+dSXrFiBWvXrmXlypWDfb+5uZmmpqa8D+5+haegP3u/rqlz3XXlx+Hud3l/MUTDUl7d49dlPjhhkUzy2VCIvwZ24bl+qoRgSzKZd8LC73dXCMGjjz6KYRi0vPIKP2pvx3UcNF1nUl0df3H99SxfvnxMvvtBjzt+kVLyu9/9jom2zYXA9UAj0IoXSXTAtvnd736HlHLMjqGuro633367oOuGonBKve8qFIozoxCnL1LK3wgh/hT4Id51fSjZJtQ3A38rpdxXyPYUCoWiVBgP2YxnA36F06HtGxoaWL58+YcivJbyw38xXOpBxROMh+2XsluzGFXcs/X9jrY2Hn7gAd544428fb8Y8QZBfvZ+XVPKdVU4Q5268xMJZmraYB71Htcd0ambEQ1N02TLq6/yUns7wraRhkGoro7rr7uOhx9+OGf/KfXVPZlx673+fnpsm5WdnYNL/JtrazmSSuUdtxYtWsTzq1fz7J49zOrooN5xcGybrvZ23uvs5DnHwZ05M++ERbG+u5FwmJpwGGFZSNMkFB772uFBX/P8sHbtWg7v3culUvJMKMRHpRwsYniLEHw1lWL3H//I2rVrWbp06Zjth6ZpLF26dEy3oTidUu67CoXizChI9AVIC7jzhRBz8OqUfAKYCkwEevEK4P4nsE5KuaMI+6pQKBTjnvGSzVjK+BVOh7dv/ta3ePH73x9z4bXUH/6L5VIPIp5gPGy/lN2afqu4++37GeFpdyLBPNOku7sbx7bRDYOqqireG6VgHtRnXwy3YjFcV0FNdmXb/pkICH7G/Dlz5rDoxhv5+Zo1fCuV4nOOw4XAAeA14HAoxPVf+ELePlFeXs7jjz9e0L6X+uqeRYsW8cxTT3F3ayu6lFRIiQkcBZrjcRwhuKixMee4NWvWLGxN45iU3JXOZb0CWOc4rLcsDhkG5+s6s2bNyrsfhX53M2PPb1tamJwZeyIRb+yJRvltSwt3adqYXneDvuYVysqVK6mwbW7QNGYYp0oCM4AbbJujts3KlSuVIHuWUqp9V6FQnBkFi74Z0oKuEnUVCoWC0nb7jQf8ikfZ2k/TNL4GYy68lvrDv3Kp+yObW3O64/B4e/u4d2v6reLut+8PdQtecfw4dY6DkBIpBO92dPCclCO6BYPGr2vKb/ugJrtybX+0wm1mzH5rwwa0aJQppull6iYStHV28lZf34hjtmmauOEwrakUQ5cU2njuT9PMl+rrUaj4Uerj5hVXXMGx9nYirstFwA141brfA9ZLyX4pOdbezhVXXJG1/a5du9BdF0MIEuEw61yXGmCdrmOZJobrojlO3gKWfhg69vyovp6J/f04PT3MNgwW1tfz9Wh0XF93gyQWi2FKyeW6nvX1y3Ud03GUSUGhUChKHN+ir0KhUCg+oJTdfuMBv+JRtvZbdZ1v1tWNufBa6g//yqXuj2xuzWbX9arYj/OMPL/jlt++P2vWLFLAYdvmLin5C7wKwLuBnzsOB4SgXogR3YJB49c15dftGMRkV67tj3aybufOnfx6yxY6Dh+mVtM4ZlmDS8wtTaPz8GF+9frrecf83/3614QSCWpDIdwhEwaarhNPJPjtr341ZqJfqY+b69atw+rtpRF4CpguBEjJYiG4SUq+BrT29rJu3bqsbs+NGzei9/RwR10d00IhVnZ2IoRg8oQJg/EQa0ZRwLJQNm7ciIzFuEpKrCNH6LLtwf6DYXCVprE+Fhu3190gqamp4agQvOs4LMkyMfJuuqiaMikoFApFaaNEX4VCoSgiKpvRH37FoyCF11J/+Fcudf8Md2tW1tZy89/93bjPyPM7bvnt+zt37uREWxualMSBdYAGuEAC0KSk49gxdu7cmTNT+FwmyMmu4ds/U7flhg0bOHroEFWuS43j0KTrNOo6ra7LWsuiXwiOHjrEhg0bsu770PZTpPTaa5rX3rZxRmjvl1IfNzNL/G/UNGaGQjiOMyiaztR1bkyl+Pc8S/xjsRhOMsnrySRHUymwbaSUdAwM8HA0yrRQCCccHrPrXmdnJ/GuLqZaFrrjMEnXieg6CdflZDLJVF0n3tVFZ2fnmGy/lGlubqZ5yxbWJ5Pc4rpcNKRo2n7XZb3rEg+HaW5uHtP9KOXit1D6+69QKM5+lOirUCgURURVxPWHX/EoSOG11B/+lUu9OAx1a27dupWvfvWrQe/SiPgdt/z2/VWrVmHE43wNaAqH2ey6xKSkRgjmaxovJ5M8HY+zatUqVqxYUcxDPysIepWBH7dla2sryUSCetdldThMQ1p4ulbXWaLr3JJM0p5I0NramnXbfttnKFS4KfVxc+gSf13T0IcIfzDyEv/q6mqO9vfTOzBAQ1p0nwaeyzyZ5N1Uim7Hobq6ekz2P5VK0W9ZHLJtLoxECKU/qypdp9oweDqRoD/9PsWpNDU18cDMmRx67z1uSecxX67rvOs4rHddDhkG0xsbaWpqGrN9KOXit1D6+68IFjVhoPiwKFj0FULUAH8DXAdcDlQDoymTKqWUSmxWKBRnLaoibuH4FY+CFF5L/eFfudTHB0E9BPgZt/z2/e3bt2M6DnN0nT9N/xnK3rTwtH379uIc7FlG0KsM/Lgto9EoFVKyUIhBwTZDg6axUAgOSEk0Gs26bb/twZ9wU6xx0+/3vtD2Q5f4X6frdDsOjpToQlCVFgDzLfGfMWMGScui2nG4IxRiZ9qt3w/cYRj8QypFu2UxY8aMEY+hUOLAFuA2KWkYcqztUrI1/bridDRNY/PmzSxYsIDdra0ctW3M9OcdD4eZ3tjIpk2b0IZ9r4pFqRe/LfX9VwSLmjBQfJgUJL4KIa4D1gCZOwA1kikUCsUQVEXcwvArHmXav3zgAJeGw/x+YIAGy2J5NMqfTJjA2q4uuPDCMRFeS100VS714Onr6+POO+9k6y9/Saq9HWFZSNNk9cqVXHXttSxfvnxMHwIKHbeK0fct4FCOvnUw/boiO8Wa7CpUOPTjtqyvr2e3ENS7LikpB9sCpKSkXkpMTaO+vj7rtv229yvcFGPc9Pu99yMeZJb4/zSZ5NOJBFPSmb4IwbuWxU8h7xL/vXv3UmMYuKkUd6ZSGMDXpeQ5y2INEBaCGsNg7969OfffD6FQiLBh0AX8VSrFEl3nUk1jt+uyznHoMgzCpklomANe4VFXV8fbb7/N2rVrWbly5eD3vrm5maampjETfKH0i9+W+v4rgkNNGCg+bM5Y9BVCNAI/BUJ8IPYeBo4CyeLtmkKhUCjONfyKR7Nnz+a/fOYzrD10iC/t389kIfgflsWT0SjLpcSYOJGbrrxyTFxXZ4NoqlzqwSGl5Pbbb6fl2Wep6+3lRmA6cDCRYFM8zs9Xr8ZxHH7wgx+Mu8/Bb9+fO3cub7/1Fj+zbb7iuqc4No9ksiUNg7lz535Yh1RSFGOVgV/XUaFuy8bGRt6MRNifSHAgmfRcwprmuYQdh32ahhaJ0NjYOCbtiyHc+Bk3/X7v/YoHS5Ys4baJEzmQTHIXcL2UXA68KyWvAAcAc+JElixZknX/Y7EYfa5LSAjqpeRGYCrwV8DPgKgQ9LnumLnMa2trmVZTQ2V3N3HH4WnbBsfxokXCYSbrOuGqKmpra8dk+2cDmqaxdOnSrJnNY0mxYmmG3q81NDSwfPnyD8UlH3SsjqJ0URMGig+bQpy+d+LFOEg88fcOKeW+ou6VQqFQKM5JiiWclgF1wAIpqQOWSskmoH0U++BH/DgbRFPlUg+GHTt2sP6ll2iIx3kEuNQwBsWra22bO+Jxfvbii9x2223jsphZeXk5K1asKMgxtmzZMn6yZg37YzH+MpWiaYhbb63jsB8IV1aybNmyD++ASohsk2XTHYfH29tHNVnmVzj047ZcvHgxL6xZw+t79vC5TCGxtGgXDYXY4jhUXXABixcvzrrvftsXS7gpdNz0+733Kx784Q9/YFpdHe1dXfRIyUtSIvAe8pJCYApBXV0df/jDH7K2T6VSJG2b86Tk6XCYKa7LNiH4hmlyk6bxlVSKqG3//+y9fXwc1Znn+z1V1S/I1quDLMbOYMCxHGIbTzY7kwnZWQM2yGQDsWI2IZ4EPLrDzSw3uZkNGQIkk4GEDE4uO473krvLRHHAThwCEcEzQSI2sZOZOLkzs9jXONjyGLAA2W3Jalmv7peqOvePbmlkIclSV7eqS/18Px8+bVRVfU7Xyzl1fud3nqdgMXVHJjxUXx9/vWgRL50/T9y2qbEs3nvJJTwci2Fm+2BhYvwKKZSPsDTj39ea7rmHpx97bNqTVV7e9/wOqyMEF5kwEGabXETf68m8CxzQWhcusrsgCIJQkngRTl9++WX+5cABrtCax6+6ivnDwxwJhfg/LruMO8vKuCsW459/9atJB8D5WHIloqmQC9u3b8fo7+dG4A8nWCK/LpHgif7+ok1mNtHgufv0aR556CF+8YtfTDl4XrVqFY0bN9Lywx9yeGCA065L2HVJAd2AVVHBR2+7bc4/U7mKLxNNljW5Lk/CtCbLvAqHXtyWK1eu5NrrruPXiQQPnj7N2kiEK5XiNa3Zm06TXrSID15//ZSrO7wc77dw4/W59yoetLa2Ehoc5Iu/8zu8Pxxm99mz9No21ZbFLe94B79Opdg5ODil+FAOXAdcZhiETROlFOFQiMu0Zg3Q4e0UTcnYCY+vnznDhqoqbqio4FgiwdfPnGFw4cKiDqvkNyOhRX7+wgv0d3djp9NYoRBPfOc7XH/TTQUNKeQ1LM1E72uLDCOTRHAa72te3/eCnrx3LhDURGh+9ztC6ZGL6DsSFOv7+ayIIAiCIIyQq3A6dgD8rooKqKigPRTismw8xw2JxJQDYFlyJfjFSDKzlYZxQVxSgLBSrDKMok1mlo+4qI8++iihUIgX29ro7+6mz7axLIu6Sy/lhoYGHnnkkaIexHnFa3iF8U5rFQ5z6XveMy2ntVfhcMRtyblz/Ok73sFP+vpG3ZYfqazkB/H4pG7L8YL1c+fOQTqdWd1RVXVRwdrr8X4LN16f+xHxYFl5OYeHh2nt7x899+srKqiPRGBwcFLxYOT4d1dU8AcVFfxBdfUF2/v6+6cUH8LhMGWhEJfDaHgNR2vOpNOccxyWWBZlBYypOxfCKvnFSGiRll27sAcHuVQpwkAqmSQ2MMCPChxSyGtYmone1/abJp+prZ3W+5rX972gJ+8NOkFOhOZ3vyOUHrmIvr1kVs2ezXNdBEEQhDlCUJcLypIrwU/ykczMj2dvZPA8/8wZ7q+r46Xz53mxv58ay+L+hQt5OBabVlzUbdu2BdK145V8rDAYPwDW69fT/dvfTstp7bXdHBtL/b7OzlHx6FwyyX2DgxeNpe41LI6X44tBuPHy3NfU1OBYFl+PxRhyHLDt0URsT8fjlJkmTmXlpOKBV/FhwYIFlFdXc6qvD8dx6LFt0kAPQCTCKdOkvMAxdedCWCU/OHz4MC3PPIM1MMDVSvFRw6DeMGh3XX7sOLQPDPDjAoYU8prDIR8udy/HBz15b5AJeiK0Yuh3hNIiF9H3ZeAG4HfzXBdBEARhDuDn7LvXAawsuRL8Ih/JzPx69lpbW3HicTRwX2fnhcKTZWWEp3i8YHFRg45Xx5nXZc75ch2NjaW+hIxgOd1Y6l6vfa7H+y3ceH3uGxoaePSb3+TM0BDLlOKjpkm9aWaEu2SSdq1xIhEaGhomPN6r+DBy/P7+fj6xeDHzh4fptCyqa2sZLCtjfyyGmoWYuqXadnhh+/btJPv7eRewMxwevfduNE02mCYfSyY5UsCQQl5d2l7f17weLy5z/wj6qjy/+x2h9MhF9G0G1gIfA/5bfqsjCIIgBBm/Z9+9DmDzIX4ENcaY4C9ek5n5+ez19PTQGY+TtG0WOg6NY4SnlmSSM6bJ2d5eenp68lruXMGr48zrMud8LLMeH0vdsW1My5pWLHU/8Vu4yUcSQwtYDDyoNcuBKHANsEprvgC8NUX5XsWHscffFYtlkggaBk8bBs/GYiUhXgS1zz906BDljsOtpnnBZAPAYsPgFsOgo8Ahhby4tL2+r+XjfU9c5v4Q9FV5fvc7QukxY9FXa/2UUurjwK1KqQe11l8pQL0EQRB8Jagv8X7j9+y71yz2XsWPIMcYE/zFazIzP5+9VCpF0raptm12RCITOsY6s/tNRam2u36HpcnnMuuRWOpjuVgsdb/xU7jx+ty3tbVxWTTKh+bN49JseIWRJHqXRqN8yDTZHY3S1tY24RL9EfHhi8CLbW18o7sbOx7HsiwqFi7khoaGGcVUnmkSwaAT9D4/BFyu9YTblmS3F5pcXdr5cql7XWIvLvPZZy6sypMJA2E2ycXpC/Bx4LvAl5RSfwhsA36jtZY4v4IgBJ6gv8T7id+z714HoF7ED79dzkKw8ZrMLB/PnhfRtRy4Dqgdt1+tUqwBOi7y+0u53c1XWJqxybwWp9NsicWmlczL72XWxYBfwo3X5z4ej6Nsm/dfdhlLQiH6+vpGXdaVlZW8P53m76Zx7rXWGEpRBiit0YChFHoSQXAs48WLigULuO3uu+e8eBH0Pn/16tWcOHCAl22bDVpfkEgwpTWHXZf0RUIKgX+TdV4n+WWJfXAZ6TOPJRJ8cIJ272hAEqHJhIEwW8xY9FVKOWP/l0x83xuy26bzFVprnavYLAiCUFCC/hLvN8Uw+PcyAPUifvjtchaCj5dkZl6fPS+iazgcpiwU4nLg9WSSKtMkahgkXJdzjsMSy6IsFCI8ToweodTb3XyEpRmfzKvJtnm6q2taybzA32XWpY6X537k3B9PJLipooKySy65YHt7tv+a7NyPPHu/aWvj0pFnLxrNPHuxGL9pa+M+w7joszdWvNi/fz+bNm3K7WT4RC7C5dgElv+1pobfnDvH0Z4eqi2L/1pdzaNnzkyrz/dLNN28eTM/2rmTn8XjrEskWG5Zo+32MdtmD+BeJLSIn5N1Xif5i2WJfamucPHC+vXreWrHDnYdP86K7m7qHGc0j8DRnh5+6Di4y5ZJIjRByJKL+Dq+9ZHWSBCEOYMId94olsG/lwForuKH3y5nYW6Qq/PDy7PnVXRdsGAB5dXVnOrrwxm3xJxIhFOmSXllJQsWLJiw7qXe7np1nE2UzGsRcAdMK5nXCH4tsxb8O/el/uxB7sJla2sr9tmznE8mue/NNzG1RgEaeG5ggHmmiX327JR9vp+i6apVq7hl40badu3iC4ODrHUcrnAcXgf2KkXX/PncOkVokWKYrPPqMvd7iX0pr3DxwooVK7ANg1Nac18iwS2GwdWmySuOw+50mg7LYqFpsmLFCr+rKghFQS6i7y/J9GeCIAhzDhHuvDFXBv+5DMCLweUM4hopVbw8e16Fn5Gy9/f384nFiy9I5DVYVsb+WAyVvQ8notTb3Xw4zsYn8zoC/Geml8zLK7JM2j/yGY+5FJ89L8Ll2bNnOdndTa1tcxmwAagH2oFntea0bdPV3c3ZsxNHP/RbNB0bWmTfCy/wTFcXyrbRlkW4tpYP33TTlKFFimXCwKvL3K8l9n5f/yBz5MgRTNfFUopEJMKzrsuzWoNpkg6FsFwXw3E4cuTInGy3BGGm5JLIbU0B6iEIglAUFItwF1RKefBfDC7noaEh7r33Xn7+wgv0d3djp9NYoRBPfOc7XH/TTWzZskVcI3MUL89ePhOB3RWLZcquqMiUHYtd9LnPV7sb5AkPL46zkWReN5eVEbdttqTTXKM1P3Uc/kM4zM2Wxd9NkczLK8WyTLoUkXjM3vAiXJ46dYq0bfMOYAfwu9kEluuBRtfl40CnbXPq1Km8l50vvIQWKfUJA68Uw/X3il99bmtrK2Z/P3+xcCFrystp7e8nbtvUWBbrKyrYNzDAjv5+ufcEIYvE1hUEQRhDMQh3QaaUB/9+u5y11nz+85+nZdcu7MFBLlWKMJBKJokNDPCjHTtwHIdvf/vbc/L8FwtjB0GLFy9my5YtszII8vLseRV+vD73+Wh358Iy2VwdZ/F4HDed5qBlsdu20UrxLmCfUuwH3mlZuOn0rMZSD5roHmQkHnPueBEuOzo6KAeuB+rGneM6pbhOa17L7pfvsvOJl3anlCcMvFIs1z9X/OxzR+695RUVrCorY1VZ2QXbY7Yt954gjEFEX0EQhDH4LdzNBUp18O+3y/nw4cO0PPMM1sAAVyvFRw2DesOg3XX5sePQPjDAj59+mk9/+tMFcfsJbx8ENd1zD08/9tisCY+5Pnv5EH68PPde291SXyZbXV1N5/Awg+fPs1hrGk2TRUrxJ4ZBSzrNK7ZNn+NQXV3td1WFAiHxmHPDi3CZTqcJA78LvK41VUAUSADntOZyIJzdL99lFwOlPmHglWK4/rk6df3uc+XeE4SZIaKvIAjCGPwW7uYKfsVI8xO/Xc7bt28n2d/Pu4Cd4TCLs0tNbzRNNpgmH0smOdLfz/bt29m6dWtB6lDKTDQIWmQY3AGzKjzm8uzlS/jJ9bn32u7OhWWyXli6dCnJdJoax6E5GuVKw2C/UnwmFOJDpsntiQRd6TRLly4tWB3mgtO6FCn1dx4v4lFNTQ2dpskbrosD9ABonUlgqRQdgGsYkwpPQReuSn3CwCt+X38vbbbffa7ce4IwMzyJvkopE7gNuBF4N1ANhLTWV43bbwVQAfRprX/rpUxBEIRC4rdwJwQbP13Ohw4dotxxuNU0RwXfERYbBrcYBh2Ow6FDhwpWh1JmokHQftPkM7W1RS88+i38eG13g75M1isnTpzgHaEQax2HdCrFGdPE0Zoz6TRpx+EG0+RsKMSJEycKUv7YCY95p0+zLhTiCqV4PZFgT0/PnHdaB5lSf+fxIh41NTXRtG8fe5JJNoXDVGmNozWmUpxTir2pFAOWRVNTU97LLgb87jeCjp/X36tT1+8+V+49QZgZOYu+Sqk1wBNkkgWP/hnQE+x+K/AQMKCUukxrfT7XcgVBEApNqYYnEPKDny7nEHC5nqgbhiXZ7UJh8HsQ5IViEH68tLulngiut7eXqrIy3m2a2IkEXbZNWmu6XBcjFOLqaJSqaJTe3t6ClP/yyy/zq337iLzxBl8xTeqGh0Frfk8pPmCaPPDGG/zjz39elBMeQubZ27p1Ky0tLTQ3N4/e+01NTTQ2NmKMm0ScS4yIRweGhtjw6qtcFgoRNQwSrsvpdBq3ro5rJxGPGhsbeWjZMjqOHuXOVIpbDIOrTZNXHIfdrkuHZbGkvp7GxsYpyw6qcFUM/UaQ8fP6e3Xq+h2aQu49QZgZOYm+SqkPAy2AQUbotYFBoGqSQ/4n8FdAOfAh4JlcyhUEQZgtSjE8gRBsVq9ezYkDB3jZttmgNeExL7sprTnsuqQti9WrV/tYy4sTVOHN70GQV4phsktrzfHjx9m/f/9o+VdddRUrVqwoeDKqIIcnqKmpgVCIV4eHWQ24ZBwYLpmX9FdtGyyrYMuEn3/+efo6Ovi41ixKpagyTaKmScJ1MVMprlOKpzo6eP7556VPLUImuve7T5/mkYce4he/+EVR3/teUUrx5S9/mXW//CUnHYfTySQhrUkrxYBlsWT+fL70pS9N2P4YhsHevXtZt24dx9rb6bRtQo6TOTYSYUl9PXv27JlUNJ8LwlU++o2g9vle8fP6e52k9js0BRTHO4sgBIUZi75KqXcAOwET6AP+K/AUsA54dqJjtNZnlVL/APxHYC0i+gqCIAhCXtm8eTM/2rmTn8XjrEskWG5Zo46lY7bNHsCtqGDz5s1+V3VSAi+8hcMcSyT4YChEX18f6XSa07EYlZWVHC3y+Izg72RXV1cXa9eupeP4ccptm5DWdCpF0759PLRsGXv37qW2tnbCY/OVCO7A889jxGL/5vZLJDjd08OBoaGiDk/Q0NDAt775TX46NMQaYLllcVYp6gyDY6kUP02lOB2N0tDQUJDy29vbcRMJrnQcrohGRyecKk2TasviqkQCN5Ggvb29IOULueN3Qia/0Vrz1a9+ldDQEKtNk3XRaCY0idbsSacZGhria1/72qS/v7a2loMHD+bskp4LwpWXfiPIfX4+8Ov6e52kLpbQJGLQEYTpkYvT9zNkHLspYK3W+n8B02mUfgOsAX4vhzIFQRAEQZiCVatWccvGjbTt2sUXBgdZ6zhc4Ti8DuxViq7587n1ttsu+nLsl+sm6OLD+vXreWrHDnYdP86K7m7qHAfHtunt6uJoTw8/dBzcZcsKPggKomvKdV3Wrl1L19GjLLftC5dJJ5N0HD3KunXrOHjw4IQiSj4Swf3jvn10v/kmCwyDU+n0aEKmtGHQ8+ab/EORhyewgTeBryhFI5lwLk8BLUrxptY4BSw7FouR1pqYUhesMAAIK0VMqcz2WKyAtRBywe+ETCP41W5d8PuvuuoC8erOVGpav98wDDZu3MjGjRtzqkOpCldB7/PzhR/X36tTN+ihSQSh1MhF9F1PZtXYUyOC7zT51+znlTmUKQiCIAjCFCilePTRRwmFQux74QWe6epC2TbasgjX1vLhm27ikUcemXLw5KfrpljEh1xZsWIFtmFwSmvuSyS4xTB4D/Cs47A7nabDslhomqxYsaJgdQiqa6qlpYWO48dZbtvsika5MivsbgiFazvubQAAIABJREFUuN11uT2R4Fh7Oy0tLRMKK16XyT7//PN0dnRQ6brUOA6Npkm9adLuurSk0wwrRWcRhydoa2tjUTRKxbx59KfTbLdt7tKa7a6LCoV4VyjEQDRKW1sb11xzTd7Lr6ur44BStLkud7juBYkk33Jd2rRmwDCoq6vLe9mCN4ohFrmf7VYx/P5SJeh9fpDx6tSdC6FJBKGUyEX0vSr7uW+Gx/VnPydeRyAIgiAIgifmzZvHtm3bcnJM+e26Cfrg+8iRI5iui6UUiUiEZ12XGuBZ0yQdCmG5LobjcOTIkYLUPx/Xzy+3XXNzM+VZh++V45y8VxoGtxgGnbZNc3PzpG46L8tk29vbSSYS1LkuOyKRUdHyRtNkg2lyezJJVxGHJ4jH4xjpNP+bYTAf+AetKQOu05r/AAwaBlttu2DxpOvr64lEo8TOn+eTqRQbTJPlhsEx1+VZxyFmGESiUerr6wtSvpA7fsci97vf8fv3lzJB7/ODTD6cunMhNIkglAq5iL4jU60DMzyuLPuZyKFMQRAEQRCmQa5LBf123QR98N3a2orZ389fLFzImvJyWvv7qbAsbqutZX1FBfsGBtjR31+wAazX6+en2y4ejxPSmqtNc8LtV5smIce56LXP9d6PxWKUa02DUhe4VAEWGwYN2RifxRqeoLq6mnPDwxxLJPiU6/IB0+SIUjSYJufSaZ6wbc65LtXV1QUp/+abb+apnTvpPn6cuGHwpOuC42TCY4RCnHddFl1+OTfffHNByhdyx++ETH73O37//lIm6H1+kMmXU7dUQ5MIQtDIRfTtAeqy/82Ed2c/u3MoUxCEEiOIcSkFIcj47boJ+uB7ZAC7vKKCVWVlrCorY38oxKbskvaYbRd0AOvl+vnttqupqaFTKV5xHDaEQm/b/orjkFaqYNe+rq6OY0pR57qktL4gLm1Ka+q0JlTE4QmWLl3K2XSavbZNUzTKQsPgqFIsDIUYMk1eTCQ4m06zdOnSgpS/cuVKPnjddRw4fz6TCC8aHU0ieTqdZuGiRVx7/fUS33EK/Hrn8Tshk9/9jt+/v5Qplj6/VMcb4tQVhNIhF9H3t2QE3xuAx6ZzgMq0Gh8lEwv4n3MoUxCEEiKocSkFIcj47boJ+uDb7wGsl+vnt9uuqamJpn372J1McrvrXhDi4TXXZbfrMhCJ0NTUlPeyIROe4JfRKK8lEryeTFJlmqOi5TnH4VXDwCji8AQnTpwgEgoRt22asuEVlmjNtnSaZx2HuGkSCYU4ceJEQcof7xo7de4cpNMZ11hVFddKfMcp8fOdx++ETH73O37//lKmGPr8Uh9viFNXEEqDXETfnwJrgf+klHqv1vqlaRzz58C7yIi+u3MoUxCEEsFvx5kglCp+i5ZBH3z7PYD1cv38dts1Njby0LJldBw9yu3ZJHhXmyavOA67XZcOy2JJfT2NjY15Lxsy4Ql+tHMnPz9+nBvCYRzHGQ1PEAuH2ec4VBZxeILe3l4WlZVxuWnyVirFk7ZNE/AkQCTCe8JhOiIRent7C1YHcY3lht/vPH4nZPK73/H7988FcnXK+t3n+/3sCYIgzBa5iL7fAe4DLgX+Xim1UWt9YKIdlVKXAPdn99fAa8BTOdZ15DsXAw8BDcAC4DTwE+BBrXVOb7NKqT8ik5jOAB7WWn/JSx0FQcgdvx1nglCq+C1aBn3wPdEAdonjsK2ra1YGsF6un99uO8Mw2Lt3L+vWreNYezudtk0oG9JhIBJhSX09e/bswRgXbzdfrFy5kmuvu45fJxI8ePo0ayMRrlSK17RmbzpNetEiPljE4QlqamowIxGuD4cnjyddwPAYI4hrbOYUwztPPgT7scLf4sWL2bJly7SO97vfAZmw8IIXp6zffX4xPHuCIAizwYxFX631kFJqMxnH7kLgH5RS/wSMjgSUUl8G3gPcCFQCCkgCm7TWbq6VVUpdBRwAaoHngGPA7wP/J9CglLpWa90zw+8sB54AhoH5udZNEIT84LfjTBBKFb9dNxDswfdEA9gm1824LWdhADty/Q4MDbHh1Ve5LBS6IK6qW1fHtZNcP7/ddgC1tbUcPHiQlpYWmpubR699U1MTjY2NBRN84e3X7rlx4QmKfcJhRDh79uRJGqurubeubjSe9FupFD/p65uV0CilGhvTC3PhnWe88Nd0zz08/dhj0xL+iqHfAZmwyIV8OGX97PPnwrMnCIIwHXJx+qK1blVKfRxoBirICK+QcfMC/FX2c6SlPgd8XGv9TznWc4RvkxF8P6u1/u8jf1RK/TcyISQeBj49w+/8Fhlh+q+zxwuC4CN+O84EoVTx23Uzth5BHXyPH8BWLFjAbXffPSsDWKUUX/7yl1n3y19y0nE4nUwS0jrjlrUslsyfz5e+9KUJ61AMbjvIOH43btzIxo0bC1rORAR5wsFvlzn4HxvTq+Dsl2BdDO88Xq7dRMLfIsPgDpiW8Fcs/Y4wc/LllPWrzy+GZ0/whkw0CsL0yEn0BdBa/1gp9f8CfwF8ApjI/tEPfB/4uta6M9eyAJRSV5JxDp/k7QnkvgLcBXxSKfV5rfXQNL/zVmAz8Ek8nAtBEPJHMTjOBKFUCbLwVSyMHcDu37+fTZs2zUq5Wmu++tWvEhoaYrVpsi4a5QqleF1r9qTTDA0N8bWvfW1C8aVY3HZ+E9QJB79d5n7HxvQqOPspWI+88xw7f546y6K1v5+4bVNjWayvqODo+fMFfefxeu0mEv72myafqa2dtvAn/U4wCbpTVsYbwcbviUZBCBKehE6t9VvAZ4HPKqXeAywh45odBDqBg17COYzj+uznz8Z/p9Z6QCn1KzKi8PuBFy/2ZUqpWuBvgZ9orXcqpe7MUz0FQfBAsTjOBKFUCarwVepcIL5cddUFbeedqdSU4ou47YKPny5zP2NjehUt/Ras169fzw937OAbx4/T3N1NyHVBa1CKH5w9S4/rcumyZQV75/F67YIu/Am5ky+nrF9uTRlvBBe/221BCBp5c7dqrX8L/DZf3zcB9dnP45Ns/1cyou8ypiH6Ao+TSdw203AQgiAUEHGcCYIgzByv4ou47YKPXy5zP4U/r6Kl38mcVqxYgWMY2FoTTSa5xTC42jR5xXHYnU5jWxauabJixYq8lw3er10+hD9x7AWTfDhl/bz2Mt4ILn6324IQNJTW+uJ7jT1AqT/K/vOI1nraQW6UUlXAKgCt9S9nVGjm+MeBPwX+VGv9nQm2PwzcD9yvtf7ri3zXn5CJR/wxrfWPsn+7E9gOPKy1/tIUx95FJpQECxcu/Hc//OEPZ/pTfGNwcJD58yVXneAPM7n/XNels7OTwYEBcJxR1wumyfzychYtWlTQpD7C3ELaPsEvZvPe6+zspL+nh0WGQYVpvm17v+PQ6bpULFjAokWLZqVOuXD+/Hn6+vpwHAfTNKmsrOSSSy7xu1qBo1TuvVgsRm93NwuAWuvtXpYu26YHqL70Uurq6vJ+vFfOnz/PyddfRyUSLAJCY7alySyb1NEoS664oiDPgddrN/b8vcMwcByHRF0d0VgM0zQ567oXPX9vvvkmg319mOk0VZZFVCkSWnPOtnFCIeZXVvLOd74zz79c8MrIvWsmk1wRiRAaMzGY1prXk0mcSGTKezff136m7Z6MN4KJ3+32RMhYY2asWbNGnASzSC5O3/1kErZtAHbP4Lg/AFoBN8dyL8bIjTOliq2UWgJsBZ4eEXxngtb6cTIuYd73vvfpNWvWzPQrfGP//v0Eqb7C3GKm958E5xfyhbR9gl/M5r23ZcsWnn7sMe4APlNb+7bt27q6eBK47e67Z80BOhMmc3xRVSVuvxwolXvv3nvv5cUnnuDrFRWsmcBt+LP+fr4xMMANn/oUW7ZsmfT4h8vLqQmF3hZTN5lO843BwUmPH8F1XVpaWmhubh59Z2lqaqKxsXFK0Wjk3H0KuKG8PDPhYduYlkVlZSV/OzDADjLn7t57783lFE2J12t3+PBh7vzEJ4gcP87Dpskix+GNRx5h0Re/SMw0+RvHIblsGd/7wQ8mdNwdPnyYez77WcpPnrzAsQeZJfafPHmSgSVL+O7OneLYmwS/3pe11nz2s58dXWI/oVP25pv59J/92YT1KMS1z6Xdk/FG8PDa7hcCGWsIxYwfyctybT37sp+Vk2yvGLffZHwXOA/8lxzrIQjCLCBxRQWhNPE6ACvVAVyQ4xNKfL5g4+e953WJeU1NDY5l8fVYjCHHAdsedfs9HY9TZpo4lZVTLlHv6upi7dq1dBw/TrltE9KaTqVo2rePh5YtY+/evdROIKjCv4VHWF5RQdkll1A2zhH57nR6WnFRc8XrtVuxYgW2YXBKa+5LJLjFMHgP8Gw2PEWHZbFwivAUEhPYG36GR/AaC75Yrr2MN4KHJOEThJkxm6LvtJy4U9Ce/Vw2yfZ3ZT8ni/k7wnvJCMfdk3RCDyilHgCe01p/ZMa1FARBEAQhJ7wOYEs5NmSQ4xNKfL5gM3LvHRgaYsOrr3JZKETUMEi4LqfTady6Oq4t0L3nVbRsaGjg0W9+k9jgIIuU4neUyiwxd11O2TbHtcaNRGhoaJjweNd1Wbt2LV1Hj7Lcti+MyZtM0nH0KOvWrePgwYMTOn79Fi+8thtHjhzBdF0spUhEIjzrutQAz5om6VAIy3UxHIcjR45MGRN4WXk5h4eH3+a0ro9EYHCwYKJ3kCmGyTIvseDzlQhOKD2CPMktCH4wm6LvO7KfQzkevy/7eaNSytBauyMblFLlwLVkHLy/ucj3PAmUTfD3dwF/BBwC/hdwMMd6CoIgCIIwQ7wOYIthAOwnXl1XflIsjq9SdYl7RSnFl7/8Zdb98pecdBxOJ5OEtCatFAOWxZL58/nSl75UkHOYj8kOQ2tcYEhr3tQag0wsugQZp4oxRf6TlpYWOo4fZ7ltsysa5cqssLshFOJ21+X2RIJj7e20tLSwcePGtx3vt3iRD7em2d/PXyxcyJryclr7+6mwLG6rrWV9RQX7BgbY0d8/6bObD6d1qVIsk2W5OmX9nvAQgkuQJ7kFwQ9mRfRVSkWAO7L/ezKX79Bav6qU+hlwI3A38N/HbH4QmAf8T631qKislFqePfbYmO/57CR1vJOM6PvTqRK5CYIgCIKQf7wOYItlAOwnXlxXflIMjq9Sdol7RWvNV7/6VUJDQ6w2TdZFo1yhFK9rzZ50mqGhIb72ta8VZMIlH6Klm0xSrhS1WnMrGRfIvwLPAUmlGEwmaW1t5Zprrnnb8c3NzZRnHb5XjnPyXmkY3GIYdNo2zc3NE4q+xSBe5MOtubyiglVlZawqK2N/KMSmbPKkmG1P+eyOOK3PDA2xTCk+aprUmybtrsuPk0natcaZwmldyoxMlm2orCRu23w/Hr/AJf2Rykp2FHFoDL8nPITgEuRJbkHwgylFX6XUHfybWDuerymlPneR71dkxNjl2U8NvDjTSo7hvwAHgG1KqRuAo2QSxF1HJqzDA+P2PzqmHoIgCIIgFCle3Z7F4hb1Gy/xCf1yuvrt+MqXS7xUncIXTLhcddUFz9+d2YRMhZxw8SJatre3k0wmqQeejES4zHVBa25Sio8aBn+cSnE4maS9vX3C4+PxOCGtudo0J9x+tWkScpxJRc9iES/8dGtawGLgQa1ZDkSBa4BVWvMF4K0Z1Sg3ck3Elw9ybTfi8ThOMsmLySRP9vS8zSW9KBzGiUSKNjxCMUx4CMElqJPcguAHF3P6LgHW8PY4vAp4zwzKGXnquoD/awbHXUDW7fs+4CGgAbgZOA1sAx7UWhdnryYIgiAIwpR4dXsWg1s0yPjpdPXb8ZUPl3gpO4WLYcIlV9EyFotRrjUNSnG5acIY8fZyoCHrWI7FYhMeX1NTQ6dSvOI4bAiF3rb9FcchrdSUomeQxQuvz25bWxuXRaN8aN48LnUcemwbHAeU4tJolA+ZJrujUdra2iZ0Wo/gZcLFSyI+r3hpN6qrq+kcHmbw/HkWa03jGJd0SzLJK6kUfY5DdXV1QerulZEJjy8C+154gf+7qwsVj6Mti3BdHdfddJO4NYUpkSR8gjA9phveYaLWdjotsAYGgdfJOHwf1VqfmmaZE3+h1m8Cm6e577R7Ca3194Dv5VYrQRCE/FKqjjGhdPHqGPPbLRpk/I6H7Lfjy6to6ff585sgT7jU1dVxTCnqXJeE42Bknb4ohWsY1GlNyDCoy4YrGE9TUxNN+/axO5nkdte9IMTDa67LbtdlIBKhqalpynoEVbyY6Nld4jhs6+qa1rMbj8dRts37L7uMJaEQfX19OLaNaVlUVlby/nSav7vIveNFOPWaiM8LXtuNpUuXkkynqXEcmsfEk77RNPmQaXJ7IkFXOs3SpUvzWu98o7XG1ZphwNYaC7C0Rk8RS1sQBEGYPlOKvlrrB8nEyx1FKeWSEXM3aK13F7BugiAIJcnQ0BD33nsvP3/hBfq7u7HTaaxQiCe+8x2uv+kmtmzZMmcdY0Lp4tUx5rdbNMj4HQ/Z7yXuXkVLv8+f3wR5wqW+vp5fRiL86/AwryeTlAMRIAkMAMeVwohEqK+vn/D4xsZGHlq2jI6jR7k9kbhQNHRdOiyLJfX1NDY2zuKvmj0menabXJcnYVrP7si9czyR4KaKCsouueSC7e3ZdmCye2escDrv9GnWhUKZeNKJBHt6ei4qnHpNxOcFr+3GiRMneEcoxFrHIZ1KccY0iRoGCdcl7TjcYJqcDYU4ceJEXuudL0au3W/a2ljY1cWfVVVRH41mRO8zZ/hNWxv3GcacnSwTBEGYLXJN5CYtryAIQgHQWvP5z3+ell27sAcHuVQpwkAqmSQ2MMCPduzAcRy+/e1vy0uwMKfw6vb02y0aZIpheb6fS9y9ipbFcP78JMgTLuvXr+db3/wme4eGWEMmtqwi4255C3hRa4YjkUnrbhgGe/fuZd26dRxrb6fTtgllQzoMRCIsqa9nz549BY8L6xUvq4vGP7sVCxZw2913T+t4r/fOyy+/zK/27SPyxht8xTSpGx4Grfk9pfiAafLAG2/wjz//+aTCqddEfF7w2m709vZSVVbGu00TJ5W6IDQGkQhXh8NURaP09vbmtd75Yqzo/XhdHfOHh3H6+1lpWTTU1XFXLDanJ8sEQRBmixmLvlrr4n5rEQRBCDCHDx+m5ZlnsAYGuDqbSKbeMDKZrB2H9oEBfvz003z605+eMr5dqTN2ALt48WK2bNki4TGKHK/x/fx2iwaZYlme79cSd6/CU7GcP6/kKvwFfcLFUYpOpXgYuFEprgReA36mNZ3Z7VNRW1vLSy+9xNatW3n88ccZGBigvLycP7/rLj73uc9hTpLkrVjIRzzqsc/u/v372bRp07TK9nrvPP/88/R1dPBxrVmUSlFlmkRNk4TrYqZSXKcUT3V08Pzzz0/YrnhNxOcFr+1GTU0NKhIhHomwpLz8baEx9gwMoLL7FZJc243W1lZ0PM4arUm/9Ra9YxLRYVmsMQx2x+NzdrJMEARhtpix6KuU+ksyE+BPaa2Pz+C4q4BNAFrrh2ZariAIQimwfft2kv39vAvYGQ6zeEyMtg2myceSSY7097N9+3a2bt3qb2WLlPED2KZ77uHpxx4riYRKcwEv8f2CnBBpBD/ieQd5eX4+8Co8zYXz50X4C/KES1tbG4uiUSrmzWPIcXhunPC0zDTpv0gisbHnrvz8ecpdF86fZ9cTT3Dy5MlZ6XNybTfyFY8614lWr/dOe3s7biLBlY7DFdEo4ex+laZJtWVxVSKBm0jQ3t4+4fH5SMSXK17bjZHJqmdPnsy4hcfEnX4rleIns+Cw99Ju9PT0MNDby2WpFCcch39SikGlmO+6/L5tc5lpMtDbS09PT8HqLwiCUArkEt7hr8iIvv8fMG3RF1g65lgRfQVBECbg0KFDlDsOt5rmqOA7wuLsUsMOx+HQoUM+1bC4mWgAu8gwuANKIqFSkMlXfL+gJkSC/DjuciHIy/PzgVfhKejnLx/CX1AnXOLxOKZtc39dHZeFQrT29xO3bWosi/UVFZxOp3lgcHBSt2UxJPHz0m7kIx6114lWL/dOLBYjrTUxpUYF3xHCShFTKrM9Fpvw+Hwl4ssFr+2G3w57r/d+KpViMJXib20bVymU1uC6oBStgLJtBrP7CYIgCLmTa0xfQRAEoUCEgMsncTUuyW4XJmaiAex+0+QztbUlkVApyJR6MiyvCYm84Ld4UAx4EZ6Cfv7y9ewFccJlNJFYMslNlZWsKiu7YPv+rq4p3ZZ+t1tehbeRuLIbKiuJ2zbfj8cvEL0/UlnJjiniyuZrojXXe6euro4DStHmutzhuhdMlr/lurRpzYBhUDfGBTsWPxPxeW03/HbYe733tdacdV00UK81H1WKeqVoB36sNe1A3HWntcrHC36srhEEQZhNZlP0HQmW5MximYIgCIFi9erVnDhwgJdtmw1aX+BcSWnNYdclbVmsXr3ax1oWL6WeUCnIlPq185qQyAt+iwfFQq7CU9DPXyk/e17dlqOiaVUVNY7D6VhsNK5qTWUlH6mqmlI09YpX4S0ej+Mkk7yYTPJkTw+MCW/xdDzOonAYJxKZ1Ons90RrfX09kWiU2PnzfDKVYoNpstwwOOa6POs4xAyDSDRKfX39hMf7mYgvH+2Gnw57r+1GX18fltYsBh4ElgNR4BpgFXAP0Kc1fX19BfsNfq2uEQRBmE1mU/S9PPvZP4tlCoIgBIrNmzfzo507+Vk8zrpEguWWRdQwSLgux2ybPYBbUcHmzZv9rmpRMlcSKpUipX7tvCYk8koxLM8PsuOqGM5frpTys+fVbRmPx9HJJDXJJCfPnr1ANO2Nx1kQDqOj0YKdO6/CW3V1NZ3DwwyeP89irWk0TepNk3bXpSWZ5JVUij7Hobq6uiDle+Xmm2/mqZ076T5+nLhh8KTrguOAUqRDIc67Losuv5ybb7550u/wMxFfPtoNvxz2XtuNM2fOUGMY3OS6XAr0wOizc6lS3AicNgzOnDlTkPoXQ2gWQRCE2cCL6DuttRZKqTLgvcCfZ4855qFMQRCEOc2qVau4ZeNG2nbt4guDg6x1HK5wHF4H9ipF1/z53HrbbXPObZUv5kJCpVJl5NodSyT4YCj0tkzkR+f4tfOakCgf+Lk8XxxX/lHK7aZXt2V1dTXnhoc5mkjw7133gsmac1nR9NwUoqlXvApvS5cuJZlOU+M4NEejozFtbzRNPmSa3J5I0JVOs3Tp0inLX1ZRwfD58/T19ZFOpzkdi1FZWUl9gScMVq5cyQevu44D589jxGJcFo2OTpSfTqdZuGgR115//ZShVfxOxBfEsCjgvd2oq6vjmFJcQWaCYMh1cbTGVIp5hsGVqRQhpSYNzeEVv0OzCIIgzBZTir5Kqa8AfznRJuAnOc56PZfLQYIgCKWAUopHH32UUCjEvhde4JmuLpRtoy2LcG0tH77pJh555BFxHUxC0BMqlTLr16/nqR072HX8OCu6u6lznFHXz9GeHn7oOLjLls3Za+c1IVGQmQuOqyCL1qXebnpxWy5dupSz6TR7bZumaJSFWdG00jQZMk1eTCQ4O4Vo6hWvwtuJEyd4RyjEWschnUpxxjRHRdO043CDaXI2FOLEiROTlq8ti9+cPs07HQdsG8e26e3qojce5zeGga6qKtiEwXjR/tS5c5BOZ0T7qiquvYhoPxfaHr/w2m7U19fzy2iU1xIJTqfTVJkmZdkJk9PpNK8aBsYUoTm84rdLXRAEYbaYjtN3sh4ul57vH4Fv5XCcIAhCyTBv3jy2bdsWyGXCfjPRUt0ljsO2rq5AJFQqZVasWIFtGJzSmvvGJ9RJp+mwLBaaJitWrPC7qgXBa0KifOBXeIWxjqvH6+qYPzyM09/PSsuioa6Ou2KxonZc5Us48uv8Bz0RXT7I1W154sQJIqEQcdumaYKYsnHTJDKFaOoVr8Jbb28vVWVlvNs0cVIpemx7NDwCkQhXh8NURaP09vZOeHxDQwPf+uY3+enQEGuA5ZbFaWABGcH5p8DpaJSGhoZ8//RRvIj24vbMHa/txs0338yPdu7k58ePc0M4jOM4o/deLBxmn+NQeZHQHF4o5bA2giCUFhcTfU8Cvxj3t/9IJkzDK8DZixzvAoPA68CLwE+11u7MqykIglBaBHW5n99MtFS3yXV5EgKRUKmUOXLkCKbrYilFIhLhWdflWa3BNEmHQliui+E4HDlyZE4+F14TEnnFT6dqa2srOh5njdYk33iD4TFxUU3LYo1lsTseL1rH1YhwNP/MGe6vq+Ol8+d5sb+fGsvi/oULeXgaorWf5z/oiej8pLe3l0VlZVxumryVSvHkONH0PeEwHZHIpKKpV7wKbzU1NahIhHgkwpLy8reF1dkzMIDK7jcZNvAm8BWlaASWAE8BLUrxptbTyuDt14SHuD1zx2u7sXLlSq697jp+nUjw4OnTrI1EuFIpXtOavek06UWL+OBFQnN4oZTD2giCUFpMKfpqrZ8Anhj7N6XUiGj7gNZ6d6EqJgiCIAi5MN71U7FgAbfdfbc4pYuc1tZWzP5+/mLhQtaUl9Pa30/ctqmxLNZXVLBvYIAd/f1zdvCdj4REueL3Eueenh4G4nFqEwnSWhMis5xMA2nHoTaVYsB16enpyXvZ+aC1tRUnHkcD93V2XpDM62nLosw0caYQrf0+/xDsRHT5wHVdWlpaaG5uHv3tTU1NNDY2Yoxx3Y+npqYGMxLh+nB48nZLqVkLbzBT4W3EKfzsyZMZ4XPMSoK3Uil+chGncFtbG4uiUSrmzWPQcXjStmmCzERrJMIy06Q/GqWtrY1rrrlmwu/wOuHh5fhicHuWagLL8ffuc+NCcxR6sqnUw9oIglA65JLI7Zdk3sMv5vIVBEEQBF8Y65Tev38/mzZt8rtKwkUYGXwvr6hgVVkZq8rKLtges+05vdQyHwmJcsXvJc6pVIpRAfuJAAAgAElEQVSBZJIOrbkeqFKKKJAAzmnNSa0ZSCZJpVJ5Lzsf9PT00BmPk7RtFjoOjaZJvWnS7rq0JJOcMU3O9vZOKlr7ff5HKNUVJl1dXaxdu5aO48cpt21CWtOpFE379vHQsmXs3buX2traCY+9QDStrube8aJpX1/BhSMvwptXp3A8Hse0be6vq+OyUIjW/n4qLIvbamtZX1HB6XSaBwYHJ223vU54eD3eb7dnkGOBj+Cl3fBzsknC2giCUCrMWPTVWq/xUqBSqk5rPfeykAiCIAiCkDN+D779xmtCIi/4vcS5u7ubc67Lz4G7gIXZ31gJDGnNPuCc69Ld3Z33svNBKpUiadtU2zY7IpHReMw3miYbTJOPJZN0ZvebCL/Pfynjui5r166l6+hRltv2hbHEk0k6jh5l3bp1HDx4cELHb7EIR7kKb16dwiPt9vFkkpsqK1lVVsb+UIhNWfF7f1fXlO221wkPr8f76fYsBod/MeDXZJOEtREEoVTIxek7Y5RSFnALsBm4EYjMRrmCIAiCIAQDWWrpn+vJ7yXOb731FiYQB5qADVqzHDgGPJv9u5ndr1gpB64Dasddo1qlWAN0THGs3+e/lGlpaaHj+HGW2za7olGuzAq7G0Ihbnddbk8kONbeTktLCxs3bnzb8SPC0ReBF9va+EZ3N3Y8jmVZVCxcyA0NDUUvHHlpd7y2214nPLwe76doXywO/1Km1MPaCIJQGhRU9FVKXUNG6P0EmUSuIyHaBEEQBEEQRikWx5zf+OF68ttlrZRigVK8C+gmGw80GxOX7N/T2f2KkXA4TFkoxOXA68kkVaY5GprjnOOwxLIoC4UIjxOlRvD7/M8Fco2L2tzcTHnW4XvlOCfvlYbBLYZBp23T3Nw8oeg7tnxDKcoApTUaMJRC62AMe3JtdyZqt5c4Dtu6uqYdHsLLhIfX4/10e4rDvzgo1bA2giCUDnkXfZVSNcAmMmLvSMT+sT1lf77LFARBmGsEObGHIOSCLLX0D79d1qtXr+bEgQO8N52mMRJhr+sS15oapVhrGPw4meTlUIjVq1cXpHyvLFiwgPLqak719eE4Dj22PZqEj0iEU6ZJeWUlCxYsmPD4fJ3/sf3G4sWL2bJlS0n0G14TeYW05mrTnHD71aZJyHEuGpP2N21tXDqyRD8azSzRj8X4TVsb9xnGnF2iP1G73eS6mYmbGYSHyHXCIx8TJqW6wkIQBEEoDfIi+qpMb7iejND7YRhNvDyCDfwM2AE8l48yBUEQ5ipzIbGHIOSCLLX0B79d1ps3b+ZHO3eyJx7nxlSKOy2LqGmScF2OpVLsVQq3ooLNmzcXpHyvjIi2+/v7+cTixcwfHsaxbUzLYrCsjP2xGCp7H09EPs7/+H6j6Z57ePqxx+Z8v5GPRF6dSvGK47AhFHrb9lcch7RSF41JO//MGe6vq+Ol8+d5sb+fGsvi/oULeTgWm5Ul+n5OFI9vtysWLOC2u++elfAQ+ZowKcUVFoIgCEJp4En0VUrVA3cCnwQuG/lz9lMD/wp8G9iltS7O7BuCIAhFhCT2EEodWWo5+/jtsl61ahW3bNxI265dfGFwkLWOwxWOw+vAXqXomj+fW2+7rWjvibGi7V2xWEa0rajIiLax2EVFW6/nf6J+Y5FhcAfM+X7Da1zUpqYmmvbtY3cyye2ue0GIh9dcl92uy0AkQlNT04Tlt7a24sTjaOC+zk6w7dHQJE9bFmWmiROPF3SJfjFMFI9tt/fv38+mTZumdZzXCY98TVj5IZqPFawbotG3TRaVQhx7QRAEofDMWPRVSpUDHyPj6n3/2E3Zz05gUfbfP9Bab/NUQ0EQhBJCEnsIQrAJ6hL7fLiscxVOlFI8+uijhEIh9r3wAs90daFsG21ZhGtr+fBNN/HII48U/Px5qb9X0dzL+Z+o39hvmnymtnbO9xte46I2Njby0LJldBw9yu2JBLcYBlebJq84Drtdlw7LYkl9PY2NjROW39PTQ2c8TtK2Weg4NJom9aZJu+vSkkxyxjQ529tLT09PQX5/0CeKvT47+Xj2vIrmubYbK1eu5H0f+ABtHR1sevVV1gJXQGayC+iaP5/111475+PYC4IgCIVl2qKvUuo6MkJvI3DJyJ+zn0NkEiw/CfycTDgHQRAEYYZIYg9BCC5BX2LvxWXtVTiZN28e27Zt822Jej7q71U0z/X8l3K/4TUuqmEY7N27l3Xr1nGsvZ1O2yaUDekwEImwpL6ePXv2YIxL8jZCKpUiadtUpdPcHw7zkta86DjUKMX9lsVXUik6s/sVgrkwUez12fFyvFfRPB8u62GlOAH0KUUYSAHdWmMVoUgvCIIgBI8pRV+l1OVkwjfcAVw+8ufsp0tG4H0S+LHWenjMcXmvqCAIQikgiT2CjyThK02KZYm9H/dfvtyGfoX2CHr9S7nfyEdc1NraWg4ePEhLSwvNzc2jz01TUxONjY2TCr4jzNOaNPDFdDozSMqGd/gRmUHTPK29/MQpGRH8N1RVUeM4nI7FRkME1FRW8pGqKnZMQ/D3u9/y+uzkerwX0dxru/Hyyy/zLwcOcLXj8MCVV/LS+fPEbZsay+K9l1zCw7EY//yrX83peNCCIAhC4bmY0/e17OfYFv+3ZBKy7dRanypIrQRBEEoUSewRbIohtqLgD8WwxN6v+y/obsOg17+U+418JfIyDIONGzeycePGGZUfCoUYBvqAy7RmA1APtGvNs8BpYDi7XyGIx+PoZJKaZJKTZ89eEFO4Nx5nQTiMjkanFPxLud/y4pL32m6MlP3R6mrWVVayrrLygu1Hk8mCO/RL+doLgiCUClNPXV+YlG0n8F6t9Uqt9TdE8BUEQcg/69evh6oqWs6d461xy0FHB7BVVZLYowi5wPVz8iR3AF+vqOAOoPzkSX7d2sp9992HLqDrS/CP6YgHZAfwhcDP+8/v3+6VoNe/lPuNkUReA7W1fPLkSbZ1dfGz/n62dXXxyZMnp53IK1fS6TQaeAfwHeB/V4o12c/vZP+us/sVgurqas4ND3N0aAgzmWQBsMg0WQCYySSvDA5ybmiI6urqCY/PV7uhtebw4cNs2bKFzs5OtmzZwuHDh4u+vxt1yUejE25fHo1COj2haO613fBSdj6QdxZBEITSYCaJ3P4zUKGUegL4e611Yd5eBEEQSph8ZaIWZp+guwUFb/i9xN7P+8/v3+6VoNd/on5jieOwratrzvcb+Ujk5ZVypbheKd4ZDmO47qjT9p2GwXWpFG8UsOylS5dyNp1mj21zbTjMy1oTz8YUXmlZ7E2lOJtOs3Tp0gmPz0e7EeRY5l5c8l7bDb8d+vLOIgiCUBpczOm7HRgk4/gNAx8GngFiSqn/Ryn1gQLXTxAEoaQYGcB+4OabGViyhCeB+wcGeBIYWLKED9x8c8EHsEJuBN0tKHhj7AB+IqY7gB/rmLv33nun7Zjz8/7L12/3i6DXf6J+o9N1S6bfGEnk9d2dO7nt7ru54VOf4ra77+a7O3fyrW99q6CCYzgcpiwU4nLL4mQ6zVnXZUBrzrouJ9NpllgWZaEQ4XHPZL44ceIEYcviuFL8cSrFd9NpnrdtvptO88epFMeVImxZnDhxYsLjvbYbE7lFR2KZB8Et6sUl77Xd8NuhL+8sgiAIpcGUTl+tdZNS6jPAbWQSuv0RGQG4GrgLuEsp9Tr/FuP31cJWVxAEYe6TjyzwwuwTdLeg4I18xBb1El/Rz/svX3FV/SLo9Ye39xsVCxZw2913l0y/4TURWK7JrBYsWMD8qipe7+7m32lN0nVRZEI6OErxGjC/qooFCxbkVK+LEY/HwXWZrxS/ozXrgCXASWAPcEopkq476XPvtd0ohljmXvCyuspru+H3yi55ZxEEQSgNLhreQWs9DDwBPKGUugLYDHwK+N3sLlcAfwn8pVLq12Ri/wqCIAge8CsLvJA7fi/VFDL4lYnc6xJ7r5ng/bz//BYvvBL0+o8wtt/Yv38/mzZt8rtKgcDLZEtDQwNbv/EN9qTT3AAshlHR9y2t2ZtOczqRoKGhoSB1T6VSpGybZVrzvUiE+a6LozWmUtxpGNyZSnHEtkmNc5KO4LXd8JIIrRjwEh7Ea7vhd2iSYnln8avPFgRBKBVmEtMXrfXr/JvAewMZAXgDcEl2lz/M/jfCEqVURGudzEdlBUEQBKFYmQtuwaDjZybyiQbwTdkl9tMZwHuNr+jn/Zcv8cKvwb/f4ovgH14nW7TW9A8P8ybwIJlB0XLgGPAs8CYwMDxc0PAG5cB1wOWGQdg0R/+e0po1QMcUx3ptN+aCWzTX1VX5aDf8XNlVDO8sfvbZgiAIpcKMRN+xaK1fBF5USlUAnyAT/uH3RzZnP+8AGpVSz5AJ/7A/96oKgiAIQvEyV9yCQcWreJMPvCyxH3HMbaiqosZxOB2L4dg2pmVRU1nJR6qq2DGFY87v+8+reDE0NMS9997L/p/9jFRXFyqdRodC7GhuZs2NN7Jly5aCDv4lrE5p4nWy5Xvf+x6Vts0iYEgpvg+jidw08E6t6bRtvve977F169a81380pjDwejJJlWkSNQwSrss5x7loTGGv7UaxuEW9kuvqqiC3G373GcXQZwuCIJQCOYu+I2it+4H/AfwPpdS7gT8BNgF12V0qyDiCNyulOoHva63v81quIAiCIBQT4hb0l2LJRJ7rEvt4PI5OJqlJJjl59izY9qh41BuPsyAcRkejkzrmiuH+y1U40Vrz+c9/nrZdu6gdHORWsnFJEwn2DAzw9zt24DgO3/72t4uy/oL/5OoS9xqe4NChQ0Rcl88bBleHw7Q6DnGtqVGK9abJK6kU97kuhw4dyvtvhkxM4fLqak719eE4Dj22DY4DSkEkwinTpLyyctKYwl7bjWJwi4K/IQK8tBvFtjplNvuMYumzBUEQ5jqeRd+xaK2PAl9QSn0RWE9G7P1PQCi7y2LgLwARfQVBEIQ5x7x589i6dSstLS00NzePDj6bmppobGzEMAy/qzhnCXpsyerqas4ND3M0keDfu27GsWeaGcdeMskrqRTnHIfq6upJvyOorrPDhw+z+5lnWDwwwDeB5ZY16la80bb5wsAAzz39NJ/+9Ke55ppr/K6uUGT4nQAxDbxhGHzcMFg1ro1vVYp0AUM7jIiu+/v7+cTixcwfHh5dITBYVsb+WAyVbQMmw0u74TWWeT4IaoiAYnC6+tlnBL3PFgRBCAp5FX1H0Fo7wN8Df6+UWgB8kkz4B2mxBUEQhDnLRIPP7tOneeShh/jFL35RtIPPuUDQY0suXbqUs+k0e22bpmiUhVnxqNI0GTJNXkwkOJtOs3Tp0im/x0+3aq5uu+3bt2P093Mj8IfRKOHsvpWmSbVlsS6R4In+frZv316QJfJCcPE7AeLq1as5eOAAz9k2n3BdFo8Rfd9yXXa7LgOWxerVq/P3o8cwVnS9KxbLLNGvqMgs0Y/Fpi265tpueI1l7pViEE5zpVicrn71GUHvswVBEIJCQUTfsWite4CtwFal1HvJiL+CIAiCMKcI8uBzLhD02JInTpwgEgoRt22aUik2mCbLDYNjrsuzjkPcNImEQpw4ccLvqk6IF7fdoUOHCDkOKw1jVPAdIawUqwyDkOMUbIm8EFz8ToC4efNmfrBzJ6/F4/xxKkXjmOe2xXF4DYhUVLB58+aC/H6/l+hDxi36N3/zN2zdupXHH3+cNDBwySXcdccdfO5zn8Mck1wu3xSLcJoLxeJ09Ss0RtD7bEEQhKBQcNF3LFrrl4CXZrNMQRAEQZgNgjz4nAuMiDc/fv11lkcivHT+PHHbpsayeO8ll9DS2wtXXFHw2JK50tvby6KyMi43Td5KpXhyXGzO94TDdEQi9Pb2+l3Vt5GPCY800DHJtpPZ7YIwHq/CmddkVqtWraJx40ZafvhDDg8McNp1CbsuKaAbsCoq+OhttxW0zfc7rEtXVxdr166l4/hxym0blU4z9OqrPPTAAzzxxBPs3buX2tragpRdLMJpLhSD09XP0BjFEg9aEARhrjOroq8gCIIgzFWCPPicC6xcuZL3feADtHR08LHXXuNSpQgDKWCL1ljz5/PRa68taGxJL9TU1GBGIlwfDrOmvJzW/v5R0Xp9RQX7BgbYoVRBXU+5Or68Tnj4vUReCC5ehTOvTlmlFI8++iihUIgX29ro7+6mz7axLIu6Sy/lhoYGHnnkkaJOJuYF13VZu3YtXUePsty2ucUweKdS/JnW7E4m6Th6lHXr1nHw4MGCxLQvBuE0V/x2uvq9OsnrhIsgCIIwPUT0FQRBEIQ8EOTB51yiDKgF1mnNEjIu0T1Al491mg4jrqdnT56ksbqae+vqRre9lUrxk76+grqevDi+vE54jF0ivymZ5FalqAfagee0LvgS+WLBr2XWQSYfwplXp+y8efPYtm2br9fOr3unpaWFjuPHWW7b7IpGudIw2K8UD0Sj3O663J5IcKy9nZaWFjZu3Jj38v0WTr3gt9PV79VJxRCaRBAEoRQQ0VcQBEEQ8kCQB59zgZdffpl/OXCAK7Tm8auuuiCL/Z1lZdwVi/HPv/pV0YbX8NP15NXx5XXCY9WqVXz41lv50Y4dHEyneV1rQmRCOpwDdCjExz7ykaK8bvnCz2XWQSZfwplXp6yfCRT9vHeam5spzzp8rxzn5L3SMLjFMOi0bZqbmwsi+ubr+vshmvvtdC2G1Ul+hyYRBEEoBUT0FQRBEIQ84Ldrp9QZO4B9V0UFjBMgNyQSRR1ew0/X0//P3v3H2VXXdx5/feZHMhAzGUIJQdIaUQjVJmrX2gq2RCwxibVChG5bpBTZumwV7K5uEWtLtVWTunQJVndri1R+VBQb1NYkokKwBWx3t9ikKlGEAYLEIMMkQ8Jkfn33j3smXoY7SZhzJ+eeM6/n45HHydzz8577nZuc9/d7PifviK9mdXgMpcQYsL/utTGgLaUc7671FX2bdZkVHZwVrei209fXR2dKvGSSh7W9pL2dztHRabvDpRmff1GhedEjXVvl7qS8HSb1gf2iRYtYt26dobEk1TH0lSSpCWZ6+FC0VrmAzaOoUU95R3zl7fDYunUrX/z85+kYGWEWcBwcGOn7ODA0MsIXbr2VSy+9lJe97GVNe98TFXWLfNG3WbeCqZ77ZgVnZS2tUXTbmT9/Po9G8O3RUc7p7HzW/G+PjjI8jbXI837+RYfmRY50rcLdSXv37uXyyy9ny223MbRrF++88kqu/fCHueHaa1m+YgXr1q3zDglJM56hryRJTVD0qJ2qmGr4UoULWCjmNvG8gXneDo9PfvKT7O7v51hgCfDmupq+f5cS24G+/n4++clPsn79+ma85Wcp8hb5VrjNukh5z33e4KzMpTWKbjsXX3wxF99xB1/cv5/fGBt7RomHB8Yfwjh7NhdffHHT9z0uz+dfdGgOxZUGKfvdSSkl3vWud7H5059mwVNP8Sbg+LExzhsY4CsDA/zDDTcwOjrKxz/+cf/fJWlGM/SVJDVdWUdN5TVnzhyuvvpqNmzYwLXXXnvgvV988cWsWbNmWp5eXiV5wpeyX8AWKW9gnrfD46677qJzbIyTgBsjWJQttwI4B/i1lNgzNsZdd9110Pcx1e+dokf7VWGU+lQ169xPNTgr+rPPq+i2s2bNGj5wyik89J3v8BuDg/xqWxsvTYkPDg7yxbExHuroYPGSJaxZs2Za9j9uqp9/M0Lzsv5/p+x3J23dupUvfu5zLBoY4CPAqR0d/HsEl7W3s2JkhP8+MMAXbrmFSy65ZFrvEJGkVmfoK0lqqjKPmsqr0Xt//LHHWPuBD3DnnXdW+r3nlTd8KfsFbJGaEZjnGW3X19fHPOCNcCDwHbcogjemRG+23GTyfO/Uj/b7xMKFtYcA7tnD0o4OVi5cyNt27pz2W+SrMEp9KooeaVn0/vMquu20tbXx1a9+lbPOOov7tm/n0ZERLk+J/xXBwOzZLF6yhK985Sst2+GZNzRvxv93igqNy3530nXXXUfbnj2sAF7d1cWsCL4TwfGdnRzT0cFZg4N8as8errvuOq6++uqiD1eSCmPoK0lqmrKPmsqjVd573gvIstY1LfsFbJGaFZhPdbTd/PnzefzBB/kpYCwl2uo+o7GUeAG1/7BOFlyN/+7dvXEjbTt3ckJnJ11tbQwODvLYE09w9969B/3d27RpE6mvj+UpMbxjB0+OjEBKEAEdHSxva+OLfX3Tdov8TB6lXnR5gqL3n1crtJ0FCxZw7733HrjDpXPOHJaedVYp7nDJE5o349/8ojvJi6wpnNc3v/lNOkdHWdrWxqwJxzkrgmVtbXSOjvLNb36zoCOUpNZg6CtJapqyj5rKoxXee94LyLLXNS3zBWyRig7MX/Oa1/DZe+/lW2Nj7E2JLiCABAymxL8DI21tvOY1r2m4/rZt2/inO+7g8Uce4di2Nn4wPHwgtB1ua+OJRx7hH2+/fdLfvSeeeIKBJ5/k+cPDtI+O0tPeTld7O4NjY/Tv38/z29sZePJJnnjiiWl5/zN5lHrR5QmK3n9e9W3n/O9/n1/u7OSkCB5Iia8OD7P3hBOOSNtpa2vj3HPP5dxzz2XLli1ccskl07q/ZskTmue9Q6BVOoqLqincDMPAQ5Ocm95sviTNdIa+kqSmKfuoqTyKfu95LyCLvgBtVvhS5gvYIhUZmF900UV85oYbuK2vj18GTk6J2cB+4HvAV4DU08NFF13UcP2NGzfy6EMPMW9sjPmjo6xpb2dJezvbx8bYMDzMvggefeghNm7c2LBdDA0NsW94mIdGRnhhdpswwLz2do7p6OD6wUH2ZctNh6JD9yIVXZ6g6P3nFRH84R/+IWd9/et8c3SU7+/fT2dKDEcw0NHB4jlzeN/73lfJttMMeTpc8t4h0AodxWX28pe/nHvvvpsvjIzwm2NjLKobUb5j/CGCHR28/OUvL/AoJal4hr6SpKYp+6ipPIp+73kvIJt1ATrV8hBlD1+qoKjAfNmyZbzpvPPY/OlPc/nAAGcCJwEPALcDj8+dy9m/9muTHtf27dvZPzjIwrExbpg9+8DF/4r2ds5pb+c39u9n1+Ag27dvn/QYBoA7gEtSekZd4V0psSWbP51m6ij1ossTFL3/vFJK/Mmf/AkdTz3FKe3tnNDVVSttMjbGY8PDjD31FH/6p396yM66sj6MLK88HS557xAouqO47C666CL+9sYbeaCvj7cMDbGmvZ3FKXHN8DAbRkd5AJjd3T1pZ6EkzRSGvpKkppnJwV3R7z3vBWQzLkDzlIeoD19WdnXVbpUdGaG9o4Onjj665cMXTV1EcNVVV9HZ2ckdX/4yG3btIkZGSB0dzFqwgDe+/vWsXbt20vBp586dzE2JlRHPGO0FsKitjZURPJgSO3fubLj+rFmzmN3RwZPABUNDnNPezqltbdw3Nsato6M82dHB7M5OZk34vWi2mThKvejSFkXvP6/xzrruxx/nhhe96Fmh9eF01hVdV7ZoU+1wyXuHQNEdxWW3bNky1px7LhtuvpmtAwM8NjbGO1PiY2NjPA50dHfz5vPOm1Hfp5LUiKGvJKlpyj5qKo+i33veC8i86+ctD7F06VJeedppbH7ooVptSuCFwIPAV4Fdz3seq04/vWXDF+UzZ84crrnmmimNNly4cCH3RbBwbIzB0VHaxsYO3GY91tbGwpTobGtj4cKFDdc/9thjOXH+fLp372ZgdJTrR0ZgdLR2m/bs2RzX3s7sefM49thjp+vtV8JURosWXdqi6P3nlbezruiyPq1iqh0uee4QKLqjuOzqOwu/tnkzex5/nJG2NvY+73ksPO44Xrdy5UE7CyVppjD0lSQ1TdlHTeVR9HvPewGZd/1mlYfYF8H9wO4IZgFDwOMp0eGFW+VNNXhZsmQJX589m+/t28eD+/czFw7UBB4AvhtB2+zZLFmypOH64x02sXs3Hz7xRP716afpGxlhfkcHP3vUUXxw507aswBTje3du5fLL7+c27/85Vr4MjxMR2cnn/rrv+bM17+edevWTTpatOjSFkXvP4/xzrpTurvZ9/TT7N69+8AdEvPmzWPJITrrWqWubBnLS+S9Q6DojuIqmNhZeOyCBVx6xRUt33Yk6Ugy9JUkNU3ZR03lUfR7z3sBmXf9vCPOtm3bxv+9+25eMjrKH5x0UsPg7f/cdZcPtTmEMoYnea1atYr1H/kIX927l+XAIiCABOwAvpYS+2bPnrTt1nfYfOiHP+Scnh5e193NfYODfOiHP+Sp448/Ip1VZf3sUkq8613vYsOnP83IU09x3HiHzf797BwY4LM33MDo6Cgf//jHDzrit8jSFkXvf6rmz59P6ujgG489xk+OjkLdw8Se7OvjG21tpJ6eSTvrWqGubFnLS+S9Q6DojuKqqP/d3bJlC+eff37RhyRJLcXQV5LUVGUeNZVXke897wVk3vXzlocYDx/efMwxnDVvHmfNm/eM+d/Zv9+H2hxCWcOTZhiN4NEIPgisiDjwILjbUuLRbP5kiu6wgXJ/dlu3bmXD5z5H+549/FQEzwe6IhhMibkpsWPPHv7ullu45JJLeNnLXlb04VbKypUrWf+Rj/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Lq6+ujfWSE9y5cyAmdnWzas+fAiLtV3d08NjzMHzz1VMt2GJT9s7v33nsZG4WllZ4AACAASURBVBlhDjA/JdZEsCSC7cCGlNgLDIyMcO+99066jbKWtihafYfHUw1KDByqw6MZdWUnjlK/+N3v5paPfeywRqm3QnmJqWrWSN2Z3EkuSZp+hr6SpMqZ6qgjTf0CNG95CB9qk0+Zw5O8xjsMvrt/P6+fN49lRx/9jPlbdu06ZIdBkeUVyv7Z7d27F4CFwA0RLMq+Y1cA5wC/nhI765ZrtH5ZS1sULW+HR97v7Uaj1E9sa+NCOKxR6mW/w8ORupKkVmfoK0mqlDyjjsquyPAk76gnH2qTT9nDkzzydhgUXV6h7J9dV1cX3cDrgedPmPd8auHvA9lyExV97ssub4dH3u/tRqPUt7S3c+mCBYc1Sr0Kd3g4UleS1MoMfSVJlZF31FGZtUJ4kmfUU6s81CbvbeZFjTKvQngyVXk7DIour1D2z+7kk0/m4bvv5oSU2JsSXdTq+CZgMCWeD3REcPLJJz9r3aLPfdk14w6JPN/beUepe4eHJEnTy9BXklQZeUcdlVmrhCd5Rj0Vfats3pHSRY4yn8nhSd4Og6LLK5T9s1uyZAlfP/po7t+3jx0pMTclZgP7gQHgexF0Hn00S5Yseda6RZ/7smvWHRJT/d7OO0rdOzwkSZpehr6SpMqYyQFCVd57UbfK5h0pXfQo85kenuTpMCi6vELZP7vVq1fz2Rtv5M7vfpezIlgwOkqkRIpgV3s7X0+JeYsXs3r16metW/S5L7ui75DIO0q96OOXJKnqDH0lSZUxkwOEmfzemyHvSOlmjTKfankJw5OpdxgUXV6h7J/d0qVLOf21r+WewUE+8Nhj/PJRR3FSBA+kxFeHhxk+4QRec+aZDUPros99FRR5h0TR5SUkSdLBGfpKkipjJgcIM/m9N0PekdLNGGmdt7xE0eFJ3nrIRe2/FcorFP3Z5TExtP5Cfz8MD9dC656eg4bWrXDuq6CoOyQajVJfPDrKNbt2HZHyEpIk6eAMfSVJlTGTA4SZ/N7rTTX4Gx8pfcrcuWzdt49Ne/bQNzLC/I4OVnV3s2T2bHjqqUlHSucdaT1eHuLujRtp27mTEzo76WprY3BwkMeeeIK79+49rPIQecKTPKFt3sA6rzz7b5XyCmUOvqYaWrfKudfUNBqlfvHYGNdDKUapS5JUdYa+kqTKaNaoozIyPMkX/M2fP5/Rjg4+tHMne0dHYWQEUoIIbunr4+j2dkbnzZt0pHTekdbbtm3jn+64g8cfeYRjInhk//4DdVFH2tt58pFH+Mfbb5+2B/HlOXd56yHnlXf/ZS+v0CqmElp77stvYuDffeyxnPf2t5dilLokSVVn6CtJqoyZPOpo/L2/B/ja5s382eOPM9LXR0dHB93HH8/rVq6s7HuH/MHfypUrueojH+GHe/dySgRvbm9nSXs728fG+Lv9+9meEqOzZ7Ny5cqG+8870nrjxo082tvL3JER5qfEm4CTge8BXxgdZW8Ej/b2snHjxqaHvvXnbs5jj3FWZycvjODBwUG+8sQThzx3eesh59WM/Ze5vELZee7Lrz7w37JlC+eff37RhyRJkjD0lSRVzEwfdZRSoi2Co6E2UhRoiyClVPShTatmBH8dwCLg/SlxKtAFvAxYlhL/HdhxkP3nHWV+33338fS+fZycEtcCL4gggJXAr6bEhSmxdd8+7rvvvimeoclt27aNu+64g9kPP8yV7e0s3LcPUuIVEZzW3s4fPPww/3SQUcbNqGecR7P2X+byCmXnuZckSWq+tqIPQJKkZhsPEC6//HJOPPFELr/8cpYtW1bpwHd8tOY3Nm/muJ07ubS7m4+eeCKXdndz3M6dfGPzZq644orKhr+HE/yRBX+NbN68mRO6unjDnDkc19XFE8Cjo6M8ARyXvX5CVxebN29uuP74SOvTVq9mYPFirgcezUaZDyxezGmrVx90pPX999/P3JRYCZwUQWcEHdn0pAheD8xNifvvv3+qp2hSGzduZPdDD3FmSpw4NMSxwInt7bXp0BCvHRtj90MPsXHjxobrH6hn3NXVcP6pXV0wPDxpPeO8it6/JEmS1Ioc6StJUgUUfYt9s+R9ENtUH6TW19dHjIzwCyecwOLOTnbv3s3oyAjtHR3MmzePXxge5u8Psj7URplfffXVbNiwgWuvvZaYNYvjXvpSLr74YtasWUNb2+R97YODg7QDzwdGgPrYegQ4EWjPlmu27du3MzY4yEmjo7ywq4tZ2Xme197OMR0dvGhwkLHBQbZv395w/bz1jPMqev+tov53Z9GiRaxbt27G3OEgSZKkZ3OkryRJFZB3pGsr2Lt3L5dddhlvfctbuOVjH+Nrn/oUt3zsY7z1LW/hsssuY+/evZOuWx/8NXKo4G98/e8ODnL0UUdxwsKFLFq0iBMWLuToo46qbfcQweHevXt55zvfydoPfIDHv/Ut0tAQj3/rW6z9wAd45zvfedDjnzNnDiMR3A88mBI/TInd2fTBlLgfGImY9GFq41JKbN26lXXr1nH55Zezbt06tm7detAR3jt37mQ4JXZGHAh8x82KYGdEbf7OnQ3XX7VqFfT0sKG/nx1DQ8+Yd6CecU/PpPWM8yp6/61g4u/OnieeOOzfHUmSJFWToa8kSRVQ9lvcn/Egtt5eLgQ+1N3NhcDc3l7u2bTpoOUp8gZ/eddvdPwntrUd9vG/4hWvYF97O7cDj0KtvERKtSlwO7CvvZ1XvOIVjU8gUw/NFy5cyEAEm1Nix9jYM9/72BibU2IggoULFzZcf7ye8cCCBVzQ28s1u3Zx2549XLNrFxf09h6ynnFeRe+/aHnbniRJkqrJ8g6SJFVA2W9xz1ueotGD1E7t6uK+wcHDepBa3vUbHf+W9nYuXbDgsI7/oosu4m9vvJGH+/q4EliR1fJ9ALgNeBiYPW8eF110UcP9PyP427WLNT09LOnuZvvgIBt6e7ln3z6uiGD9+vXPutV/yZIlzO7qYufTT3PB0BDntLdzalsb942NcevoKDvb2pjd1cWSJUsa7nu8nvEVEdy9ZQvX9/fDwAB0dsLixZy2fPlB6xnnVfT+i5a37UmSJKmaDH0lSU031bqsmrpVq1Zxy003sSELLOtLPBwYqbp4ccve4n445Smuz8pTNAqu8gZ/edfPe/zLli1jzbnnsuHmm/nWwAC7IpgFDAGPAx1z5/Lm886bNLTLE5qvXr2az9x4I49/97v0tbVx/dgYjI5CBMOdnTw9NsaJL3gBq1evbrhvqJWnWL9+fWG/90Xvv0h5254kSZKqydBXktRUe/furY04vPNO6O+HoSGYNYtbbrqJV59xBmvXrj1kXVI9d3lHqhYt74PYIH/wl2f9vMcfEVx11VV0dnbytc2b2fP44+weGaGjo4OFxx3H61auZO3atYcMnc/p6WH+6CiP7dx54EF08+fN4+yeHm6YJPhbunQpr3nta7n76adp27mTE7q66GprY3BsjMeGhzn+xBM5/cwzD9l2IoJly5YVFiwWvf+iNON3pxns7JMkSWothr6SpKbJc4u58in7Le7NKk+RN/ib6vrNOP45c+ZwzTXXTDl0Tvv3M3//fnp/9CMYGYGUIIIn+/o4dtYsUldXw+BvYtv5QX8/DA/X2k5PD6e3eNuZ6VqhtMtM7+wz8JYkSa3I0FeS1DR567JWQZEX/2W+xb3s5SmadfxTDZ2POeYY+vft4zuDg/zc2Bg97e10tbczODZG//79fHtoiP7RUY455piG65e57cx0Rf/uzPTOvpkeeEuSpNZl6CtJapqZXluyFS7+y3qLe9nLUzQ6/sWjo1yza9cROf4Xv/jF/Gh4mK+OjHBxVxfHt7UBMK+9nb3t7XxtcJAfDQ/z4he/eFr2r/ym2mFUdNubyZ19Mz3wliRJrc3QV5LUNK1SW7IIXvznU/byFI2O/+KxMa6HI3L8999/P7M7O+kbGeHioSHOaW/n1LY27hsb49bRUfra25nd2cn999/fcP1W6LCYyfKc/6Lb3kzu7JvJgbckSWp9hr6SpKZphdqSRfHiP7+ylxiYePzdxx7LeW9/+xE5/ieffJITjz6aF7S3s2NoiOtHRmB0FCJg9mxeOmsWD82ezZNPPvmsde2wKFYzzn+RbW8md/bN5MBbkiS1PkNfSVLTFF1bskhe/DdHWctTjKs//i1btnD++ecfkf3Onz+f9tmzOXPWLJbPncumPXvoGxlhfkcHq7q7uWNggBsiGna42GFRrGad/yLb3kzt7JvJgbckSWp9bUUfgCSpOsZrSw4sWMAFvb1cs2sXt+3ZwzW7dnFBb2/L12XN48DFf1dXw/mndnXB8LAX/5oWq1atgp4ebt29m/kdHVy+cCHrFi3i8oULmd/Rwed374aenoYdLofTYUHWYdHKUkps3bqVdevWcfnll7Nu3Tq2bt1KSqnoQzuosp//8ba3ob+fHUNDz5h3oLNvkrZXdvWBdyNVDrwlSVLrc6SvJKlpyl6XNY+ZPNpNxcvzILwqjFYsc03isp//sj+EMY+ZfHeLJElqfYa+kqSmKntd1qny4l/NkFKa0u9Ong6XsndYlL0mcdnP/0zu7JvJgbckSWp9hr6SpKYre13WqfDiX3nlHa061Q6XsndYlL0mcdnPP8zczr6ZHHhLkqTWZ+grSVITePGvPJo1WnUqHS5l77Ao+0MUy37+x83Ezj6YuYG3JElqfYa+ktTAVG+x1szmxb+mqsjRqmXvsCh7Tdyyn3/N3MBbkiS1NkNfSZqgzA8EUvG8+NdUFD1atcwdFmWviQvlPv8qPzu6JUmqJkNfSapT9gcCSV68l1MrjFYta4dFFWriQnnPv8rNjm5JkqrL0FeS6pT9gUCa2bx4L68qjFYtSlVq4kpHmh3dkiRVW1vRByBJreRwbrEmu8VaaiXPuHjv7eVC4EPd3VwIzO3t5Z5Nm7jiiitIKRV9qGpg1apV0NPDhv5+dgwNPWPegdGqPT0tP1q1COM1cU9bvZqBxYu5HnjvwADXAwOLF3Pa6tXWxJUamNjRfemCBazo7ubSBQu4YfFi5u7adaCjW5IklY8jfSWpTivcYi1NhaPUy83RqvlYE1d67oquJS5JkqaXoa8k1fEWa5WVF+/lNj5a9YoI7t6yhev7+2FgADo7YfFiTlu+3NGqh2BNXOm5saNbkqRqM/SVpDpVeSCQZh4v3svP0aqSjiQ7uiVJqjZDX0mq4y3WKisv3qvB0aqSjhQ7uiVJqjZDX0mq4y3WgtpD0co22tKLd6ncyvi9o3Kzo1uSpGoz9JWkCbzFembbu3cv73nPe7jnzjuhvx+GhmDWLG656SZefcYZrF27ljlz5hR9mM/ixbtUXmX93lG52dEtSVK1GfpKUgPeYj0zpZRqwcumTczdtYs1PT0s6e5m++AgG3p7uWffPq6IYP369S13EezFuyDfaFFHmhajzN87Kj87uiVJqi5DX0mSMtu2beOeO+9k7q5d3LB48YESCSu6uzmnp4cLenu5e8sWtm3b1pIdAl68z2x5Ros60rQ4Zf/eUfnZ0S1JUjUZ+kqSlNm0aRP097NmQk1cgEWzZnFOTw/X9/ezadOmlr049uJ9ZsozWtSRpsWqwveOJEmSWo+hryRJmb6+PhgaYkl3d8P5p3Z1wcBAbTmpheQZLepI02L5vSNJkqTp0Fb0AUiS1Crmz58Ps2axfXCw4fz7Bgehs7O2nNRCDme0KNlo0Wauq/z83pEkSdJ0MPSVJCmzatUq6OlhQ38/O4aGnjFvx9AQt/b3Q09PbTmphRwYLdrV1XD+qV1dMDzccLRonnWVn987kiRJmg6Wd5AkKbN06VJefcYZ3LNvHxf09nJOTw+ndnVx3+Agt/b3M7BgAactX87SpUuLPlTpGepHi65oUCbgYKNF86yr/PzekSRJ0nRwpK8kSZmIYO3atZy2ejUDixdzPfDegQGuBwYWL+a01av58Ic/7MOs1HLyjBZ1pGmx/N6RJEnSdHCkryRJdebMmcP69evZtm0bmzZtoq+vj/nz57Nq1SqWLl1q8KKWlGe0aFVGmqaUSvt76/eOJEmSms3QV5KkCSKCZcuWsWzZsqIPRTos46NFr4jg7i1buL6/HwYGoLMTFi/mtOXLJx0tmmfdVrF3717e8573cM+dd0J/PwwNwaxZ3HLTTbz6jDNYu3Ytc+bMOeg2ig6N/d6RJElSMxn6SpIkVUCe0aJlHmmaUqoFvps2MXfXLtb09LCku5vtg4Ns6O3lnn37uCKC9evXT/o+mhEaF60+tF60aBHr1q0rxecnSZKk6WHoK0mS1CLyjjbNM1q0rCNNt23bxj133sncXbu4YfFiFs2aBcCK7m7O6enhgt5e7t6yhW3btjV8b80IjYs2MbS++N3v5paPfaxUobUkSZKay9BXkiSpBVRhtGkRNm3aBP39rOnpORD4jls0axbn9PRwfX8/mzZtahj65g2Ni9YotD6xrY0LoTShtSRJkpqvregDkCRJmumeEdz19nIh8KHubi4E5vb2cs+mTVxxxRWklIo+1JbT19cHQ0Ms6epqOP/Uri4YHq4t18DhhMZkoXErmhhaX7pgAd3t7Vy6YAE3LF7M3F27DoTWkiRJmjkMfSVJkgrWKLhb0d1tcHcY5s+fD7NmsX1wsOH8+wYHobOztlwDeUPjopU9tJYkSdL0sLyDJEmqjLw1cYuSt0RBM5T13K1atYpbbrqJDb29nDPh/O0YGuLW/n5YvJhVq1Y1XL8+NF7R3f2s+YcKjYt2ILRucOyQhdYDAy0bWkuSJGl6GPpKkqRKKHNN3KKDu1Y4d1MNnZcuXcqrzziDe/bt44Is+D21q4v7Bge5tb+fgQULOG35cpYuXdpw/byhcdHKHlpDeTscJEmSWpmhryRJKr1GD7Na0t3N9sHBUjzMqsjgrhXOXZ7QOSJYu3YtV0Rw95YtXN/fDwMD0NkJixdz2vLlfPjDH5702POGxkUre2jdCh0OkiRJVWToK0mSSm9iTdzx4GtFdzfn9PRwQW/vgZq401UeIY8ig7uiz10zQuc5c+awfv36KY0WzRsaF61RaL14dJRrdu1q+dC6FTocJEmSqsrQV5IklV4r1MTNo8jRpkWfu2aFzhHBsmXLpnSMeULjojUKrS8eG+N6aPnQuugOB0mSpCoz9JUkSaVXdE3cvIocbVr0uSs6dB6XJzQu2sTQuvvYYznv7W9v+dC6VT57SZKkKjL0lSRJpVeFh1kVNdq06HNXdOhcFfWh9ZYtWzj//POLPqRD8rOXJEmaPoa+kiSp9Mr+MKtxRYw2LfrcFR06qzh+9pIkSdOnregDkCRJymu8Ju7AggVc0NvLNbt2cduePVyzaxcX9Pa29MOsilb0uVu1ahX09LChv58dQ0PPmHcgdO7pafnAXs+dn70kSdL0caSvJEkqvSJr4pZd0eeuyIfYqVh+9pIkSdOndKFvRCwCPgCsBI4FHgM+D7w/pfTkYaw/BzgbeAPws8BPAmPAduDTwEdTSkOTb0GSJLWiomriVkGR567o0FnF8bOXJEmaPqUKfSPiRcDdwALgC8B9wKuAdwIrI+L0lNITh9jMLwI3An3AHdQC4/nAG4H/AayJiNellAan511IkqTpUkRN3Koo8twZ2M9cfvaSJEnTo1ShL/BxaoHvZSmlj46/GBF/DvxX4IPAJYfYxk7gLcAt9SN6I2IusAU4DXg7cFVTj1ySJEmTMrCfufzsJUmSmq80D3KLiJOAFUAv8LEJs68E9gIXZOUbJpVS+mZK6aaJJRxSSgP8OOhd3oxjliRJkiRJkqQjrTShL3BmNr0tpTRWPyMLbO8CjgZ+Icc+hrPpSI5tSJIkSZIkSVJhyhT6Lsmm351k/vey6Sk59vHWbLo5xzYkSZIkSZIkqTCRUir6GA5LRHwC+B3gd1JKf91g/geB9wLvTSl9eArbfwfwUeCbwKtSSsOTLPc24G0Axx9//H+4+eabn+uuCvPUU0/xvOc9r+jD0Axl+1NRbHsqim1PRbHtqSi2PRXFtqei2Paem+XLl/uE1iOobA9yO5jxhvOcU+yIWANcTe0hb2+eLPAFSCl9AvgEwCtf+cq0fPny536kBdmyZQtlOl5Vi+1PRbHtqSi2PRXFtqei2PZUFNueimLbUysrU3mH3dl03iTzuycsd1gi4mzgZmAXsDyl9MDUDk+SJEmSJEmSilem0Hd7Np2sZu/J2XSymr/PEhHnAbcAPwTOSCltP8QqkiRJkiRJktTSyhT63pFNV0TEM447IuYCpwNPA984nI1FxG8CnwZ+QC3w/d4hVpEkSZIkSZKkllea0Del9H3gNmAx8PYJs98PzAGuTyntHX8xIk6NiFMnbisiLgRuAB4GfsmSDpIkSZIkSZKqomwPcvtd4G7gmoh4HfAd4OeB11Ir6/AHE5b/TjY98HTAiHgt8ElqgfcdwEURz3p4YH9K6eqmH70kSZIkSZIkTbNShb4ppe9HxCuBDwArgdXAY8A1wPtTSn2HsZkX8OMRzm+dZJmHAENfSZIkSZIkSaVTqtAXIKX0CHDRYS77rCG8KaW/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LqiDjmOW5nfrZeb7adH2TbXTRdxy5JkiRJkiRJ062j6AN4LiLiRcDdwALgC8B9wKuAdwIrI+L0lNITh7GdY7PtnALcDtwMnApcBLwhIl6dUnpget6FJEmSJEmSJE2fso30/Ti1wPeylNLZKaX3pJTOBP4nsAT44GFu50PUAt//mVJ6Xbads6mFxwuy/UiSJEmSJElS6ZQm9I2Ik4AVQC/wsQmzrwT2AhdExJxDbGcOcEG2/JUTZv9Ftv3XZ/uTJEmSJEmSpFIpTegLnJlNb0spjdXPSCkNAHcBRwO/cIjtvBo4CrgrW69+O2PAbdmPr819xJIkSZIkSZJ0hJUp9F2STb87yfzvZdNTjtB2JEmSJEmSJKnllOlBbvOy6e5J5o+/3jOd24mItwFvy358KiK2H2J/reQngB8VfRCasWx/KoptT0Wx7akotj0Vxbanotj2VBTb3nOzOaW0suiDmCnKFPoeSmTTNJ3bSSl9AvhEzn0UIiL+b0rplUUfh2Ym25+KYttTUWx7KoptT0Wx7akotj0VxbanVlam8g7jI3DnTTK/e8Jy070dSZIkSZIkSWo5ZQp9x8soTFZr9+RsOlmt3mZvR5IkSZIkRGZdZAAAH/FJREFUSZJaTplC3zuy6YqIeMZxR8Rc4HTgaeAbh9jON7LlTs/Wq99OG7Biwv6qpJRlKVQZtj8Vxbanotj2VBTbnopi21NRbHsqim1PLStSylsC98iJiC9TC2UvSyl9tO71Pwf+K/CXKaVL6l4/FSCldN+E7fwltYex/XlK6V11r18GrAe+bGFpSZIkSZIkSWVUttD3RcDdwALgC8B3gJ8HXkutHMNpKaUn6pZPACmlmLCdY7PtnALcDvwL8NPAm4Bd2Xa+P93vR5IkSZIkSZKarVShL0BE/CTwAWAlcCzwGPB54P0ppb4JyzYMfbN584ErgbOBE4AngE3AH6WUdkzne5AkSZIkSZKk6VKmmr4ApJQeSSldlFI6IaU0K6X0gpTSOycGvtmy0Sjwzeb1Zeu9INvOCSmlt5Yx8I2IdRHxtYh4JCKejoi+iLg3Iq7MRjU3Wue0iNiYLbsvIrZGxO9FRPuRPn5VS0RcEBEp+/OfJlnmVyJiS0TsjoinIuKfI+LCI32sKq+I6K1rZxP/7JxkHb/31DQR8YsR8XcR8VhE7M+mt0XE6gbL2vaUW0T89kG+98b/jDZYz/an3CLiDdl33I7seuOBiLglIl49yfK2O+UWNW+NiG9ExEDWlu6NiMsma0u2PT0XEXFuRHw0Iv4xIvZk/5beeIh1nnMb8/pXRSndSF89W0QMAf8KfJtaeYo5wC8ArwR+APxCSumRuuXfBPwdMAh8BugD3ggsAT6XUjrviL4BVUY2En8b0A48D/idlNJfT1jmHcBHqY2u/wwwBJwLLAKuSim9+4getEopInqBHuDqBrOfSin9jwnL+72npomI9wF/AvwI+Adqdx39BPAK4I6U0u/XLWvbU1NExMup3aHWyC8CZwJfSin9St06tj/lFhHrgN+n9n+3z1P77nsx8KtAB/BbKaUb65a33akpIuJ64AJq17h/D+wFfhl4CbU2dl6qCzRse3quIuKbwMuAp4AdwKnATSmlt0yy/HNuY17/qkiGvhUQEV0ppcEGr38QeC/wv1JKv5u91g3cD8wDTk8p/d/xbVCrb/xq4DdSSjcfqeNXNUREAF8BXghsAN7NhNA3IhYD91H7D9t/SCn1Zq8fA/wf4EXUamrfcySPXeWThb6klBYfxrJ+76lpIuI84LPAV4E1KaWBCfM7U0rD2d9tezoiIuIeah3+b0opfTF7zfan3CJiIfAo8DiwLKW0q27ea6m1pQdTSidlr9nu1BQRcTZwK/Ag8KqU0o+y1zup/Tt8NnBRSulvstdte3rOsu+xHdTazhnAHUwS+k6ljXn9q6KVrryDnq1R4Jv5bDY9ue61c4HjgJvHv6TqtvG+7Mf/0vSD1ExwGbVRRhdR+0etkbcCs4G/GP8HDyCl9CTwoezHS6bxGDUz+b2npoiINmAdsA/4zYmBL8B44Jux7WnaRcTPUAt8HwW+VDfL9qdmeAG1a8Z/rg98AVJKdwAD1NrZONudmmVNNr1qPPCFA//O/mH246V1y9v29JyllO5IKX2vfsT4QUyljXn9q0J1FH0AmlZvzKZb6147M5tubrD816ldyJ4WEbNTSvun8+BUHRHx08BaYH1K6esRceYkix6s/W2asIx0KLMj4i3AT1HraNgKfD2lNLGmpd97apbTqN3N8DngyYh4A/Az1G7x+5cGozRsezoS/nM2vXbC95/tT83wPWq3Ir8qIn6iPnyLiF8C5lIr+TDOdqdmWZhNH2gwb/y1n42InpRSP7Y9Tb+ptDGvf1UoQ98KiYh3U6ujOo9aPd/XUAtB1tYttiSbfnfi+imlkYh4EHgpcBLwnWk9YFVCRHQANwAPUysncjAHa3+PRcReYFFEHJ1S2tfcI1UFLaTW9uo9GBEXpZTurHvN7z01y89l0x9Sq6W/tH5mRHwdODel9Hj2km1P0yoijgLeAowBfz1htu1PuaWU+iLicuDPgW9HxOep1aV8EbWavl/hxx0PYLtT84x3MLywwbyT6v5+KvANbHuaflNpY17/qlCWd6iWdwNXAr9HLfDdDKyou/iEWiAMsHuSbYy/3jMtR6gq+iNqDy/67ZTS04dY9nDb37xJ5kvjrgNeRy34nUMtfPtLYDGwKSJeVres33tqlgXZ9BLgKGoPk5lLbbTvl4FfAm6pW962p+n2a9Taz6b6h/ZmbH9qipTS1dRute8Afgd4D3Ae8AjwNxPKPtju1Cz/kE3/W0TMH38xG3Dy/rrljsmmtj1Nt6m0Ma9/VShD3wpJKS1MKQW1EGQNtR6meyPiZ5/DZmJ8c80+PlVPRLyK2ujeq5pUfN72p8OSUnp/Sun2lNIPU0r7Ukr/nlK6hNpIpKOAP34Om7Pd6XC1Z9OgNqL3aymlp1JK3wLOofYgkDMi4tWHuT3bnvJ6Wzb9yymsa/vTYYmI36dW1uZvqI3wnQP8B2q32N8UEX/2XDaXTW13OpSbqd3+/iJqo8w/ERFXA98EVlMrPQIwsazXZGx7mm5TaWO2S00rQ98KykKQW4EVwLHA9XWzD9WT1D1hOamhurIO3+XHD1M4lMNtf3tyHJpmtv+dTX+p7jW/99QsT2bTB1JK/1Y/I7vT4cvZj6/KprY9TZuIeAm1OtM7gI0NFrH9KbeIWE7tAZZfTCn9t5TSA1ln679S6+x6FHhXRIzfbm+7U1OklMaolRB5N7ATuIDaQ7F2ULur9Yls0fGR5rY9TbeptDGvf1UoQ98KSyk9BHwbeGlE/ET28vZsesrE5bMQ74XACI0L5kv1nketHf00MBgRafwPtTIjAH+VvXZ19vPB2t8J1EaO7LCekXIY/4//nLrX/N5Ts4y3pf5J5o+HwkdNWN62p+kw2QPcxtn+1Ay/kk3vmDgj+//av1C7pnxF9rLtTk2TUhpJKV2VUnp5SumolFJ3SmkltWvclwNPA9/KFrftabpNpY15/atCGfpW3/Oz6fjFwO3ZdGWDZX8JOBq42yea6jDsB66d5M+92TL/lP08XvrhYO1v1YRlpKkYv62+/j9bfu+pWb5O7T/zJ0fErAbzfyab9mZT256mRUR0URv1Nkbt39lGbH9qhtnZ9LhJ5o+/PpRNbXc6Ei4AuoDPppSGs9dse5puU2ljXv+qUIa+JRcRp0bEwgavt0XEB6k9dObulNL46KPPUXsS6q9HxCvrlu8C/jT78X9N82GrAlJKT6eU/lOjP8AXs8U+lb32mezn66iFxe+IiMXj24qIY6jVBoYf354vNRQRL61/oEfd6y8A/iL78ca6WX7vqSlSSj8CPkPtFr0/qp8XEWcBr6d2G9/m7GXbnqbLedQeXrSxwQPcxtn+1Az/mE3fFhEn1s+IiFXA6cAgcHf2su1OTRMR3Q1e+zlgLfAU8IG6WbY9TbeptDGvf1WoSMl60WUWEb8HfITa6KPvU6ttdDxwBrUHue0EXpdS+nbdOmdT+8IapFYgv49avaQl2eu/lmwYyiEi/phaiYffSSn99YR5lwLXUGurn6E2MuRcYBG1B8K9+8gercoma1/voXar6YPAALWHfLyB2qiPjcA5KaWhunX83lNTRMQC4C7gxdTCkH8BXkCttmUCfjOldEvd8rY9NV1E/CO1mpa/mlL6+4MsZ/tTLhHRRq1e+S9T+/f2VmrXFz9NrfRDAL+XUlpft47tTk0REf9MrYTDv1Nrfy+l9hC3/cCalNKXJyxv29NzkrWZs7MfF1LrwH+AH3d4/aj++nQqbczrXxXJ0LfkIuJngP9CrZd9EdAD7KX2cK0vAdeklPoarHc68AfUboXuAu4HPpktf7hPQJUaOljom81/I7WHMvwstTsOvg38RUrpU0fyOFVOEXEGcAm1+oELqdXC6qf2NOcbgBsa/Yfe7z01SzbS/H3Ugt4TqV2I/hPw4ZTSNxosb9tT00TET1P7d3MHsPhQbcj2p7wiohN4O/DrwEuo3cLcR63T65qU0m0N1rHdKbeI+O/U2t2LqNXL/wG1Toi1KaXeSdax7emw1V23TuahlNLiCes85zbm9a+KYugrSZIkSZIkSRViTV9JkiRJkiRJqhBDX0mSJEmSJEmqEENfSZIkSZIkSaoQQ19JkiRJkiRJqhBDX0mSJEmSJEmqEENfSZIkSZIkSaoQQ19JkiRJkiRJqhBDX0mSJFVCRNwUESki7ij6WMoqIr6ancMUER1FH08raMVzEhGL6o7pxiZs76ciYn+2vTc04xglSVKxDH0lSSpQRCyuu3DP++e3i34/ar6I+N2I+OOI+P2ij6WVRcRrgN/MfvzjSZb5i7rfl3ccsYM7iIj4iSn8rr+v6ONW64uI38q+O/44Ig563ZdSehj4m+zHqyNi1rQfoCRJmlaGvpIkSa3td4ErAUPfg1uXTW9PKd1Z6JFIreG3qH13XMnhXfd9EBgCXgz8zjQelyRJOgJa4vYkSZJmsF3AOQeZfyZwafb3O4BrDrLsvzbroKQyiYiVwGnZjx8q8lhyGqAW1B3Kt6f7QNTaUko7gGjyNh+OiL8Ffht4b0T8VUppqJn7kCRJR46hryRJBUop7QM+P9n8iOip+/HhlNKky0oz2Luy6Q5qnSNlNeTvuAp2PbXQ9/nAr2c/S5KkErK8gyRJkkorIk4Gfjn78W9TSmNFHo9UcndS6zyBWmkZSZJUUoa+kiRVVER0ZA/y2RARD0fE0xGxOyL+PSLWR8SLD7F+/UOvfiZ77Y0R8fcR8Wi2ve9m2zphwrrPi4jfi4h/iYgnImJvRPxrRFwWEZPeaRQR50580FZE/FxEXB8RD0bEYET8MCK+FBFveg7n4qiIeHtEbMqOfX9EPBkR/y8iPjTx+Bus/w91x/W8qDk/IjZHxI6IGI6IHzU4B/8xIj6R7efJbLknI+LfsvO25CD7/PeISMBLs5eOneShXu+oW+dZ5+8g2z/oshMeMPa57LXjs4dC3RsRfdm8/zHJ9k+JiI9kn/sTETEUEY9ln91vR0T7wY7vOXhL3d9vyrux8fM+/nlGRFtEXBQRd0bErqwNPhARfxkRi/Pur1kioisizs5+b/85O+fD2e/8tyLif0fEK6a47fMi4svZ5zcYte+TT0XESw6x3lfr2lBHdi4vjIjbst/DkYjYMcm6c7Lvi/Fl92dt7v9ExJ9ExILnsu8876OZ52TCNn4+Ij6efT79ddv5bES88RDrLqp7fzc2eu/A6+peHm7w3fGnE7ebdZrcnP3481HrVJEkSSVkeQdJkiooIpYCnwNOmTCri1qI+FLgdyPi8pTSnx/eJuMTPPvhPidnf86LiDNSSt+LiBcCXwJ+esKyr8j+rIiIs1NKI4ex08uAPwfqA8IFwGpgddTqT154sG1FxGuBG6ndrlxvFvCz2Z93RsRbU0qfOdQxAXOBW/nx6NLJPAY8r8HrPdmfZcA7IuI9KaWPHMZ+CxURZwC3AMcdYrk2anV138Wz/6+5kOyzo3bOfzWl9EjOQzs7m/allLbm3NYzRMQ8YAO12tr1Xgi8DfiNiFiVUrqrmfudom3UHsA1UTfwkuzPf46IPwPek1JKh7HN2RFxM/DmCa//JLXaw/8xIs5NKf3DYWyrh9p30hmHWjAiVlArK3D8hFmzgFdmf34vIn4rpXTrYey7me8j97Yi4mjgr4DfbDD7J7M/50XEZuA/ppT2HMZxNdMdwLuzv78JaNixI0mSWpuhryRJFZON5ruTWjhJ9vcvAQ9TC01eBVyYzb8qIoZSSn9xiM3+EXAu8B1qYcwD1MLXi6iFpicAn46I5cBtwIuohWWbgT3AUuCybJ9vAN4BXH2IfZ4FvBEYBK4DvkHtwUWnZ8c/m1poMgBcMsm5WAV8AegExoBNwFeoBbJzgF/MtnF0dvz7Ukp/f4jjupZa4PttaiNLv5+9r1dOWO4o4IfZ/v4t2+cosAj4eWoP8GsH/iwiHksp3Thh/cuoBXbrgZ9i8od8/dshjrcZfpLa53lMNr0N6M+O68kJy36KH4++7QM+Dfw/4Clq7/3/t3f3wXNV9R3H318SEmIMhfAkkNIfw4wQQQiKBR8qD4VAmTJWIQUNoiBVNFIpHbCgpeITdKjVYoqA1kFQpIgUGSrPSKwUEkEYCoiFGAImUpJggfCUhHz7x/fs7GG79+G3u7/d32/5vGbu/M7uPXvuuXfvWcL3nvu984C3A3OA283sLe7+TCedMrPtiOA5wJJO2iixCTHj8SDgDiJguYI41z9MXMCYQZw3s939+R5vf7SmEd/FzcB9wBPAOmBHoq9HE+P/dGAV9QJ53ySCm/cS3+NyYCtgPjEOpwKXmdmu7v5URVuXEgHf+1Nby4jze6+8ksUM/quI/0/ZCFwH3EqMnxmpjfcTF1SuSkH3m/q4H121ZWZTiPHzzvTWE6mdB4CXicD9scRFs8OAa83sj939lYp+5c4CFgJn0xwfRxLHM/ergs8vzsqHoqCviIjIxOTuWrRo0aJFi5ZxuhDBJU/LJTXqbwY8kuq/CLyvoN4fZPVeAma1qbMw27YDlwGTW+pMIYKxjTp3E4GLw9u0tw+wIdVbDlibOke1bHMVsHubensTAcVGvQPa1NkWWJ3WrwHeVXAs9kzbceAp4HVt6lzX0q+LgUkV38XhwCYl63cjAvEOrAQ2Laj3QKqzusb3nx+/T3ZTF9i6ZZ9fBOZWtPmRrP4NwJYF9c7I6i3sYnwckbXzuRr1F5btc8vxbiyntqmzKTEbslHnhC72IT/Old9xSTuHFZ1Daf3vZ/u2Fvi9gnq3tOz/ua1jlbj48oOszpk12/p6xZjYkQhcN8bivgX13pqN/xXA1D7vRzdtnZfVubig75OJi0tl43NWtv67Nfo9uV2dku+i8d+HZ1r3VYsWLVq0aNEyMRbl9BURERkux9G8xftUd7+6XSV3X07MTIOYmVb1wJ6lwInekkbB3dcBX8reeivw9+7+4zbbvBu4Nr3ciQh6VjnJ3R9s09a9xEzYhr9u89lTiBl4AMe6+8/abcAjJcCC9HIbXp0jtp2HgAVeMfPO3X/sJQ8Vc/eHs35vz6vzb45HX/CSGZUpb+pZ6eVjxAWH1lnAALj7OcSsa4ATUhqFTuyRlYtmLXbjSm+T/sTd1xOB64ZDe7S9orzN+dJ21qW735D61ZZHGo2Pp5fTiZnmVRYBZ7j7q1JBpNenZ2/V2f/7gFPKxgQxHrZI5aPdfXG7Su5+DzG+IdK2HF2x7V7uR8dtpTzEjfzZi4CPufvLrfXS7+zHiMArwKk1+tVrv0x/NycuEoqIiMgEo6CviIjIcPlg+vu/xEyxQu6+hGZQYW5Fu99qF5xIWvOZXlDSTh54rXrg0WNEKoEi3ydu+QY4zMymtaxvHIuH3P16yv0b0Lg9v+pYXFgWXBul/8zK+/aozbGwAbiwos7+RDAf4AJ3f6GifiOdxTQizUYn8mDU0x22UeafStYtpnnOjPpBYANyJzF7E+qdb+e3Bjcb3H0ZkaIB6u3/BVUXSmhecPmFu/+kou6VRPoKqB6zvdyPbtqaR9yNAfCVonZSWxtoPlBtZ6t48OYYyC/YKOgrIiIyASmnr4iIyJAws6lEvl6IYOjhZlb1sUZgrvWha63azrgDcPenzWw9ccv74+7+ZEk7/5OVt6zY5m0VQZFXzGwRcAzxb5o5RFALMxshbn8GWGVmf9aujRbPEjMgq47Ff9Roi9SPWUT+4YNSu1sQQc52ZhW8Px486O5VQdU8cDutxjHfKSvPJlJojNbMrNzroO9G4OdFK93dzey3xMz6qnO5rqK8zblHilaY2TbExY5DiaDjTCJfdTt1zre7KtavIB5qV2f/S8eNme1G8yGBa2qO2eeI2fxVY7aX+9FNW/kY2abGPubn92zg0eru9cyarNyr81tERET6SEFfERGR4bE9kWMXIkBQ56n2Da8zs6kls3nXFLzfsI4I+lbVy9vfrLBWqBPgyOvskJVHsvL+aamrKsCxok4jZvZR4KsUB91abV6z3iDU2eeRrHz2KNvvNKg0NSs/12EbRZ6pMaO7cT5Xnct1rXP3azr5oJkdRTxkbIuqukmd8211xfrG/k8ys8mt6V9aVJ1DI1n5kLTUVXX+9HI/umlrJCuX3onRRr8Dr89m5aILVSIiIjKOKegrIiIyPDrNi9qwKa8OyubK8nB2Uq+OqvQA0Ly9HuD1WbmbYzGlYv2LVQ2kGXwXZW/dSTz4axkRnGwc5xnApak8aXTd7KvKfWZsj3mR/HztddC8l+fymDKzdxCpABrn0L3EQ7yWEqle8uP0QyLFW53zrZfHoOocGsvzp5f70U1bgxgjncr7Wmf8i4iIyDijoK+IiMjwWJuVr3L3eQPrSW/UmSE7PSuvLSj/g7uf1psu1fb59NeBee7+w3aVzGyQuTJ7/WyH/Jjv0e4BfGMgT+kws7DW8PsczSDuJ9z9G+0qmdkUxu8zPfLz54vu/rcD68nYaezjRmBaehDmeDWWqVNERESkD8brP/pERERk9J4EGg9K2n2QHemROg8uyuuszMr5reR9PRZmti3w5vTyxqKAb9LroG8+o7NqZuDWPd72II75Y1n5NRn0NbNJwAHp5X1FAd9kZMw71LmBjdk+auzjJsBug+xIDfl4Wj6wXoiIiEjHFPQVEREZEu7+PHBPejk7PRhpIjuobKWZbQK8O73cANzXWOfuD9N8aNwBZtbPfJjbZeWlFXUPrdFe43byyqfyEbfyN+xQWCvsW6O90ViUld/b47aLPJCVd+3TNsebmURqFujN+TYo9wO/S+WDzWzGIDszRvo9RvJUFHV+P3KNh+M9Azzem+6IiIhIPynoKyIiMly+k5XPHVgvemPEzMoCI8fQDGxe7+6teScbuXKnEbe/90uei3iXokppRvBJNdpr3BI+vbRWyFMqFAbNzWwH4Kga7Y3GbcBvUnmeme3T4/bbWUKk0IDeB7Enivy8LzvfXg+cOvbd6Yy7bwS+m17OAD47wO6MlX+lORv/U2kcjqU8ZUad3w8AzGwrmufSEnf3svoiIiIyPinoKyIiMlz+BfjvVH6PmV1kZpsVVTaz6WZ2kpn9aX+6N2oXmtns1jfNbE/g/Oytf2zz2fOA1an8l2Z2VroVvi0zm2lmnzazP+yqx/GwtjWpPNfMDmi3LeAa6qUkWJb+TjWzN5VVdPengbvTy73N7P1ttr0l8APq5Uyuzd1fBhp5WCcB16YHjBUyszlm9tUutvkUMUMU4G2dtjORufta4Jfp5Rwz+3+5vM1sOhFwHOlj1zpxLs3ZvqeZ2d+kGf1tmdnWZvYZM9u7P93rjruvBL6WXm4J3Ghmbyyqb+FAM+s0v/GyrPyWUXwuv4ByY4fbFhERkQHTg9xERESGiLu/bGbvAX4GbAV8lAj+XkmkP3iWmPE1QgTJDiJmwn58IB0udy1wBHCPmX0buIu4RfkdwPHA1FTvIne/vfXD7r7KzI4EbiD28Wzgw2Z2FTEj9nlgc2JG277A/sS/jf6km067+0Yz+2fgLOIC+01mdgmwGHgJmJP6vxUxG/m4iiZvBT6QyleY2UJiRm3j1u2H3D2//fo8IsAHcJmZHUzMwnVgT+AEYJtU5+gOd7Mtd7/EzN4GfALYHrjDzG4BbgKeSH3YGtiDOPfeSKTh+KsuNnsNsBcw08z2dPf7qz4whL4OXJDKV6TfgJ8CzwFvIs63HYHLie+88OLHILn7SjP7c+A6YnyfA5yYxuxDxCz6zYlc3vsBf0SM2TsG0+OOfBbYG5hLjIMHzexHxPf1WyJVx7bEOX0I8b0tAr7QwbZupTm7++J0geUxmrnfl7r7I20+d2BW/lEH2xUREZFxQEFfERGRIePuD6fA2/eJYOZ2wMklH1kPPNWPvo3SzWn5GrAgLa0uBz5Z1IC7/9TM3kkci12BnYHTSrb5As2Zht34IrAPcDgRxPmLtOQuBT5NddD3cuBTRMD2zcBFLetPBhY2Xrj7lWa2PxF4nUQEeU/I6m9I7a2kx0HftP0FZvZr4PPEbOKD01LkNyXr6rgM+LtUnk9z5u9ryYVEEPQ44kLD/LTkriPOwZ5/573k7reY2buB7xHB3V2IcVJkLZF3dkJw9w3pzorziN+uycCRaSmyomRdmRuA24kH/e1C9juRfImWNBpmZkTqHIC73P3RDrctIiIiA6b0DiIiIkPI3Ze5+37ErNVvA78iAiMb0t//IoIqHwF2cPerB9XXMu6+EHg7ketzOZEPczURzHivu8939w0VbdwL7E4Euy4nHna1ljgWvwN+QRyjDwBvcPfFPej3emKW8onErOtnU98fB64GjnD3D6U+VLX1EvAuIi/xz4nvb2PFZxYA7yNm2K4B1qVtXwrs5+7nl3y8a+7+FWI2+ZnELOMnUx9eIgJYtwFfJmZqdpWWwd2XEvsJML8sHcCw8vAhIlh3K/FAv3VEQP3fgWPc/Qh3f6GkmXHD3ZcAuxFj8grg1zTH7NPEAyu/RezvG9IYnzDcfb27n0JciDqHuIthFbF/LxCzca8HPgPs5e6tAfy629lI/DfgdOBO4vfuldIPRYB4Vip/o5PtioiIyPhgyssvIiIi44WZHUXkmwU4OQV9RUqZ2SE0A79z3f3mQfZHZKJKqXSOJ+4E2Nnd1w24SyIiItKh19xMCBEREREZLinI28jresYg+yIyUZnZTjTTgnxZAV8REZGJTUFfERERERkGjbyvB6acxiIyOmcCU4BHgW8OuC8iIiLSJQV9RURERGTCc/c7iDzVEPmPRaSmNMv3+PTyFM3yFRERmfgmD7oDIiIiIiK94O7HAscOuh8iE427Pw5MHXQ/REREpHc001dERERERERERERkiJi7D7oPIiIiIiIiIiIiItIjmukrIiIiIiIiIiIiMkQU9BUREREREREREREZIgr6ioiIiIiIiIiIiAwRBX1FREREREREREREhoiCviIiIiIiIiIiIiJDREFfERERERERERERkSHyfyKnp4hnEabF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067" y="742294"/>
            <a:ext cx="8393865" cy="555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9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Conclusions</a:t>
            </a:r>
          </a:p>
        </p:txBody>
      </p:sp>
      <p:sp>
        <p:nvSpPr>
          <p:cNvPr id="3" name="Content Placeholder 2"/>
          <p:cNvSpPr>
            <a:spLocks noGrp="1"/>
          </p:cNvSpPr>
          <p:nvPr>
            <p:ph idx="1"/>
          </p:nvPr>
        </p:nvSpPr>
        <p:spPr/>
        <p:txBody>
          <a:bodyPr>
            <a:normAutofit/>
          </a:bodyPr>
          <a:lstStyle/>
          <a:p>
            <a:r>
              <a:rPr lang="en-US" dirty="0"/>
              <a:t>The attendance data that we used did not contain the actual attendance at the game.</a:t>
            </a:r>
          </a:p>
          <a:p>
            <a:r>
              <a:rPr lang="en-US" dirty="0"/>
              <a:t>With a correlation of 0.0277, we conclude that there is no correlation between temperature and attendance (ticket sales).</a:t>
            </a:r>
          </a:p>
          <a:p>
            <a:r>
              <a:rPr lang="en-US" dirty="0"/>
              <a:t>Reasoning: Tickets are usually purchased weeks or months in advance.</a:t>
            </a:r>
          </a:p>
          <a:p>
            <a:endParaRPr lang="en-US" dirty="0"/>
          </a:p>
          <a:p>
            <a:endParaRPr lang="en-US" dirty="0"/>
          </a:p>
        </p:txBody>
      </p:sp>
    </p:spTree>
    <p:extLst>
      <p:ext uri="{BB962C8B-B14F-4D97-AF65-F5344CB8AC3E}">
        <p14:creationId xmlns:p14="http://schemas.microsoft.com/office/powerpoint/2010/main" val="136464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per Game   vs CSA Population</a:t>
            </a:r>
          </a:p>
        </p:txBody>
      </p:sp>
      <p:sp>
        <p:nvSpPr>
          <p:cNvPr id="3" name="Subtitle 2"/>
          <p:cNvSpPr>
            <a:spLocks noGrp="1"/>
          </p:cNvSpPr>
          <p:nvPr>
            <p:ph type="subTitle" idx="1"/>
          </p:nvPr>
        </p:nvSpPr>
        <p:spPr>
          <a:xfrm>
            <a:off x="3581400" y="3657600"/>
            <a:ext cx="5111752" cy="1320802"/>
          </a:xfrm>
        </p:spPr>
        <p:txBody>
          <a:bodyPr/>
          <a:lstStyle/>
          <a:p>
            <a:r>
              <a:rPr lang="en-US" dirty="0"/>
              <a:t>How strong is the correlation between population and attendance per game?</a:t>
            </a:r>
          </a:p>
        </p:txBody>
      </p:sp>
    </p:spTree>
    <p:extLst>
      <p:ext uri="{BB962C8B-B14F-4D97-AF65-F5344CB8AC3E}">
        <p14:creationId xmlns:p14="http://schemas.microsoft.com/office/powerpoint/2010/main" val="4068336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4FEFD-931C-4E5C-BAEA-3EC07D24AAEF}"/>
              </a:ext>
            </a:extLst>
          </p:cNvPr>
          <p:cNvSpPr>
            <a:spLocks noGrp="1"/>
          </p:cNvSpPr>
          <p:nvPr>
            <p:ph type="title"/>
          </p:nvPr>
        </p:nvSpPr>
        <p:spPr/>
        <p:txBody>
          <a:bodyPr/>
          <a:lstStyle/>
          <a:p>
            <a:r>
              <a:rPr lang="en-US" dirty="0"/>
              <a:t>Considerations</a:t>
            </a:r>
          </a:p>
        </p:txBody>
      </p:sp>
      <p:sp>
        <p:nvSpPr>
          <p:cNvPr id="6" name="Content Placeholder 5">
            <a:extLst>
              <a:ext uri="{FF2B5EF4-FFF2-40B4-BE49-F238E27FC236}">
                <a16:creationId xmlns:a16="http://schemas.microsoft.com/office/drawing/2014/main" id="{ABC89E54-2745-4E21-882A-0D48B19A1EA3}"/>
              </a:ext>
            </a:extLst>
          </p:cNvPr>
          <p:cNvSpPr>
            <a:spLocks noGrp="1"/>
          </p:cNvSpPr>
          <p:nvPr>
            <p:ph idx="1"/>
          </p:nvPr>
        </p:nvSpPr>
        <p:spPr/>
        <p:txBody>
          <a:bodyPr/>
          <a:lstStyle/>
          <a:p>
            <a:r>
              <a:rPr lang="en-US" dirty="0"/>
              <a:t>We chose to use the Combined Statistical Areas defined by the Census Bureau because they tend to represent wider geographical areas than the Metropolitan Statistical Areas.</a:t>
            </a:r>
          </a:p>
          <a:p>
            <a:r>
              <a:rPr lang="en-US" dirty="0"/>
              <a:t>Four teams (MIA,TBR,ARI,SD) are not located with Combined Statistical Areas and Toronto is not located within the United States so we dropped these five teams from this analysis.</a:t>
            </a:r>
          </a:p>
        </p:txBody>
      </p:sp>
    </p:spTree>
    <p:extLst>
      <p:ext uri="{BB962C8B-B14F-4D97-AF65-F5344CB8AC3E}">
        <p14:creationId xmlns:p14="http://schemas.microsoft.com/office/powerpoint/2010/main" val="3191639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CCACD-4A4C-41FE-9997-590903867394}"/>
              </a:ext>
            </a:extLst>
          </p:cNvPr>
          <p:cNvSpPr>
            <a:spLocks noGrp="1"/>
          </p:cNvSpPr>
          <p:nvPr>
            <p:ph type="title"/>
          </p:nvPr>
        </p:nvSpPr>
        <p:spPr/>
        <p:txBody>
          <a:bodyPr/>
          <a:lstStyle/>
          <a:p>
            <a:r>
              <a:rPr lang="en-US" dirty="0"/>
              <a:t>Using the Census Wrapper</a:t>
            </a:r>
          </a:p>
        </p:txBody>
      </p:sp>
      <p:pic>
        <p:nvPicPr>
          <p:cNvPr id="8" name="Content Placeholder 7">
            <a:extLst>
              <a:ext uri="{FF2B5EF4-FFF2-40B4-BE49-F238E27FC236}">
                <a16:creationId xmlns:a16="http://schemas.microsoft.com/office/drawing/2014/main" id="{D9B8AD7E-0E05-494A-9437-3A5EA76F7E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455167"/>
            <a:ext cx="4718050" cy="1362463"/>
          </a:xfrm>
        </p:spPr>
      </p:pic>
      <p:sp>
        <p:nvSpPr>
          <p:cNvPr id="6" name="Content Placeholder 5">
            <a:extLst>
              <a:ext uri="{FF2B5EF4-FFF2-40B4-BE49-F238E27FC236}">
                <a16:creationId xmlns:a16="http://schemas.microsoft.com/office/drawing/2014/main" id="{00AEEFBA-D157-40EB-981E-04D5B3F36D7F}"/>
              </a:ext>
            </a:extLst>
          </p:cNvPr>
          <p:cNvSpPr>
            <a:spLocks noGrp="1"/>
          </p:cNvSpPr>
          <p:nvPr>
            <p:ph sz="half" idx="2"/>
          </p:nvPr>
        </p:nvSpPr>
        <p:spPr>
          <a:xfrm>
            <a:off x="1292479" y="2455167"/>
            <a:ext cx="4718304" cy="3310128"/>
          </a:xfrm>
        </p:spPr>
        <p:txBody>
          <a:bodyPr/>
          <a:lstStyle/>
          <a:p>
            <a:r>
              <a:rPr lang="en-US" dirty="0"/>
              <a:t>The census frequently groups CSAs across state lines.</a:t>
            </a:r>
          </a:p>
          <a:p>
            <a:r>
              <a:rPr lang="en-US" dirty="0"/>
              <a:t>To collect the data for each state in each CSA we created a csv file to grab the data for each state and then used pandas to sum the population data for each team.</a:t>
            </a:r>
          </a:p>
        </p:txBody>
      </p:sp>
      <p:pic>
        <p:nvPicPr>
          <p:cNvPr id="14" name="Picture 13" descr="A close up of a newspaper&#10;&#10;Description automatically generated">
            <a:extLst>
              <a:ext uri="{FF2B5EF4-FFF2-40B4-BE49-F238E27FC236}">
                <a16:creationId xmlns:a16="http://schemas.microsoft.com/office/drawing/2014/main" id="{1057A509-1E90-41D2-8E12-03C51271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4" y="3843023"/>
            <a:ext cx="4718304" cy="1922272"/>
          </a:xfrm>
          <a:prstGeom prst="rect">
            <a:avLst/>
          </a:prstGeom>
        </p:spPr>
      </p:pic>
    </p:spTree>
    <p:extLst>
      <p:ext uri="{BB962C8B-B14F-4D97-AF65-F5344CB8AC3E}">
        <p14:creationId xmlns:p14="http://schemas.microsoft.com/office/powerpoint/2010/main" val="228823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66-55A3-4511-8DA7-036B3FCE6E7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CD2D7BA-E8F9-43CF-AAE1-F501CC976BD3}"/>
              </a:ext>
            </a:extLst>
          </p:cNvPr>
          <p:cNvSpPr>
            <a:spLocks noGrp="1"/>
          </p:cNvSpPr>
          <p:nvPr>
            <p:ph idx="1"/>
          </p:nvPr>
        </p:nvSpPr>
        <p:spPr/>
        <p:txBody>
          <a:bodyPr/>
          <a:lstStyle/>
          <a:p>
            <a:r>
              <a:rPr lang="en-US" dirty="0"/>
              <a:t>The </a:t>
            </a:r>
            <a:r>
              <a:rPr lang="en-US" b="1" i="1" dirty="0"/>
              <a:t>biggest</a:t>
            </a:r>
            <a:r>
              <a:rPr lang="en-US" dirty="0"/>
              <a:t> correlation to ticket sales will be the team’s overall salary.</a:t>
            </a:r>
          </a:p>
          <a:p>
            <a:pPr marL="0" indent="0">
              <a:buNone/>
            </a:pPr>
            <a:endParaRPr lang="en-US" dirty="0"/>
          </a:p>
          <a:p>
            <a:r>
              <a:rPr lang="en-US" dirty="0"/>
              <a:t>The </a:t>
            </a:r>
            <a:r>
              <a:rPr lang="en-US" b="1" i="1" dirty="0"/>
              <a:t>smallest</a:t>
            </a:r>
            <a:r>
              <a:rPr lang="en-US" dirty="0"/>
              <a:t> correlation to ticket sales will be city population.</a:t>
            </a:r>
          </a:p>
        </p:txBody>
      </p:sp>
    </p:spTree>
    <p:extLst>
      <p:ext uri="{BB962C8B-B14F-4D97-AF65-F5344CB8AC3E}">
        <p14:creationId xmlns:p14="http://schemas.microsoft.com/office/powerpoint/2010/main" val="17510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6BC2E78-A3C7-4972-B179-84D0ACC1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5" y="768615"/>
            <a:ext cx="8646250" cy="5320769"/>
          </a:xfrm>
          <a:prstGeom prst="rect">
            <a:avLst/>
          </a:prstGeom>
        </p:spPr>
      </p:pic>
    </p:spTree>
    <p:extLst>
      <p:ext uri="{BB962C8B-B14F-4D97-AF65-F5344CB8AC3E}">
        <p14:creationId xmlns:p14="http://schemas.microsoft.com/office/powerpoint/2010/main" val="1235474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8A0D-0290-49FD-A061-9F2C00D85D3E}"/>
              </a:ext>
            </a:extLst>
          </p:cNvPr>
          <p:cNvSpPr>
            <a:spLocks noGrp="1"/>
          </p:cNvSpPr>
          <p:nvPr>
            <p:ph type="title"/>
          </p:nvPr>
        </p:nvSpPr>
        <p:spPr/>
        <p:txBody>
          <a:bodyPr/>
          <a:lstStyle/>
          <a:p>
            <a:r>
              <a:rPr lang="en-US" dirty="0"/>
              <a:t>Population Conclusion</a:t>
            </a:r>
          </a:p>
        </p:txBody>
      </p:sp>
      <p:sp>
        <p:nvSpPr>
          <p:cNvPr id="3" name="Content Placeholder 2">
            <a:extLst>
              <a:ext uri="{FF2B5EF4-FFF2-40B4-BE49-F238E27FC236}">
                <a16:creationId xmlns:a16="http://schemas.microsoft.com/office/drawing/2014/main" id="{F82A9672-AEA3-4078-A3F8-8D3E2D81318A}"/>
              </a:ext>
            </a:extLst>
          </p:cNvPr>
          <p:cNvSpPr>
            <a:spLocks noGrp="1"/>
          </p:cNvSpPr>
          <p:nvPr>
            <p:ph idx="1"/>
          </p:nvPr>
        </p:nvSpPr>
        <p:spPr/>
        <p:txBody>
          <a:bodyPr/>
          <a:lstStyle/>
          <a:p>
            <a:r>
              <a:rPr lang="en-US" dirty="0"/>
              <a:t>There is a moderate correlation (.547) between population and average team attendance however there are significant differences in attendance per game between the pairs of teams that exist within the same CSA.</a:t>
            </a:r>
          </a:p>
          <a:p>
            <a:pPr marL="0" indent="0">
              <a:buNone/>
            </a:pPr>
            <a:endParaRPr lang="en-US" dirty="0"/>
          </a:p>
        </p:txBody>
      </p:sp>
    </p:spTree>
    <p:extLst>
      <p:ext uri="{BB962C8B-B14F-4D97-AF65-F5344CB8AC3E}">
        <p14:creationId xmlns:p14="http://schemas.microsoft.com/office/powerpoint/2010/main" val="2851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9F6-23F3-4543-B708-44571DBB4A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7DF4D7-CD69-49A9-B1FB-CD61D737C7AB}"/>
              </a:ext>
            </a:extLst>
          </p:cNvPr>
          <p:cNvSpPr>
            <a:spLocks noGrp="1"/>
          </p:cNvSpPr>
          <p:nvPr>
            <p:ph idx="1"/>
          </p:nvPr>
        </p:nvSpPr>
        <p:spPr/>
        <p:txBody>
          <a:bodyPr/>
          <a:lstStyle/>
          <a:p>
            <a:pPr marL="457200" indent="-457200">
              <a:buFont typeface="+mj-lt"/>
              <a:buAutoNum type="arabicPeriod"/>
            </a:pPr>
            <a:r>
              <a:rPr lang="en-US" dirty="0"/>
              <a:t>Team Record: .69 </a:t>
            </a:r>
          </a:p>
          <a:p>
            <a:pPr marL="457200" indent="-457200">
              <a:buFont typeface="+mj-lt"/>
              <a:buAutoNum type="arabicPeriod"/>
            </a:pPr>
            <a:r>
              <a:rPr lang="en-US" dirty="0"/>
              <a:t>Team Salary: .81</a:t>
            </a:r>
          </a:p>
          <a:p>
            <a:pPr marL="457200" indent="-457200">
              <a:buFont typeface="+mj-lt"/>
              <a:buAutoNum type="arabicPeriod"/>
            </a:pPr>
            <a:r>
              <a:rPr lang="en-US" dirty="0"/>
              <a:t>Weather: .02</a:t>
            </a:r>
          </a:p>
          <a:p>
            <a:pPr marL="457200" indent="-457200">
              <a:buFont typeface="+mj-lt"/>
              <a:buAutoNum type="arabicPeriod"/>
            </a:pPr>
            <a:r>
              <a:rPr lang="en-US" dirty="0"/>
              <a:t>Population: .54</a:t>
            </a:r>
          </a:p>
          <a:p>
            <a:endParaRPr lang="en-US" dirty="0"/>
          </a:p>
        </p:txBody>
      </p:sp>
    </p:spTree>
    <p:extLst>
      <p:ext uri="{BB962C8B-B14F-4D97-AF65-F5344CB8AC3E}">
        <p14:creationId xmlns:p14="http://schemas.microsoft.com/office/powerpoint/2010/main" val="2973225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A9FF-77BF-43B0-B56D-CE296879E54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F11FDA4-2CBA-435C-A4B8-10DF2D3E9734}"/>
              </a:ext>
            </a:extLst>
          </p:cNvPr>
          <p:cNvSpPr>
            <a:spLocks noGrp="1"/>
          </p:cNvSpPr>
          <p:nvPr>
            <p:ph idx="1"/>
          </p:nvPr>
        </p:nvSpPr>
        <p:spPr/>
        <p:txBody>
          <a:bodyPr>
            <a:normAutofit fontScale="92500"/>
          </a:bodyPr>
          <a:lstStyle/>
          <a:p>
            <a:r>
              <a:rPr lang="en-US" dirty="0"/>
              <a:t>We originally intended to look at some other factors such as concession prices but this data is apparently valuable enough that we would have had to pay for it.</a:t>
            </a:r>
          </a:p>
          <a:p>
            <a:r>
              <a:rPr lang="en-US" dirty="0"/>
              <a:t>Some of our results were surprising to us.  For instance, we assumed that weather would have a substantial effect and it apparently does not.  St Louis does better than we had expected relative to the population size and spending on payroll.</a:t>
            </a:r>
          </a:p>
          <a:p>
            <a:r>
              <a:rPr lang="en-US" dirty="0"/>
              <a:t>True attendance data is not made available by the MLB so while our sources called it “Attendance” we’ve really been discussing ticket sales.</a:t>
            </a:r>
          </a:p>
          <a:p>
            <a:pPr marL="0" indent="0">
              <a:buNone/>
            </a:pPr>
            <a:endParaRPr lang="en-US" dirty="0"/>
          </a:p>
        </p:txBody>
      </p:sp>
    </p:spTree>
    <p:extLst>
      <p:ext uri="{BB962C8B-B14F-4D97-AF65-F5344CB8AC3E}">
        <p14:creationId xmlns:p14="http://schemas.microsoft.com/office/powerpoint/2010/main" val="255173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C42-7DB4-410F-988C-5D4CE81D6A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2036D74-59EB-4740-9B1D-6239E59168D3}"/>
              </a:ext>
            </a:extLst>
          </p:cNvPr>
          <p:cNvSpPr>
            <a:spLocks noGrp="1"/>
          </p:cNvSpPr>
          <p:nvPr>
            <p:ph idx="1"/>
          </p:nvPr>
        </p:nvSpPr>
        <p:spPr>
          <a:xfrm>
            <a:off x="1295401" y="2474752"/>
            <a:ext cx="9601196" cy="3401116"/>
          </a:xfrm>
        </p:spPr>
        <p:txBody>
          <a:bodyPr/>
          <a:lstStyle/>
          <a:p>
            <a:r>
              <a:rPr lang="en-US" dirty="0">
                <a:hlinkClick r:id="rId2"/>
              </a:rPr>
              <a:t>https://www.baseball-reference.com/leagues/MLB/2006-misc.shtml</a:t>
            </a:r>
            <a:endParaRPr lang="en-US" dirty="0"/>
          </a:p>
          <a:p>
            <a:r>
              <a:rPr lang="en-US" dirty="0"/>
              <a:t> </a:t>
            </a:r>
            <a:r>
              <a:rPr lang="en-US" dirty="0">
                <a:hlinkClick r:id="rId3"/>
              </a:rPr>
              <a:t>https://www.kaggle.com/cyaris/2016-mlb-season</a:t>
            </a:r>
            <a:endParaRPr lang="en-US" dirty="0"/>
          </a:p>
          <a:p>
            <a:r>
              <a:rPr lang="en-US" dirty="0">
                <a:hlinkClick r:id="rId4"/>
              </a:rPr>
              <a:t>https://www.kaggle.com/omipelcastre/mlb-team-statistics-20182003</a:t>
            </a:r>
            <a:endParaRPr lang="en-US" dirty="0"/>
          </a:p>
          <a:p>
            <a:r>
              <a:rPr lang="en-US" dirty="0"/>
              <a:t>2010 US Census Summary File 1 via census wrapper API</a:t>
            </a:r>
          </a:p>
          <a:p>
            <a:r>
              <a:rPr lang="en-US" dirty="0">
                <a:hlinkClick r:id="rId5"/>
              </a:rPr>
              <a:t>https://www.kaggle.com/arashnic/baseballdatabank</a:t>
            </a:r>
            <a:endParaRPr lang="en-US" dirty="0"/>
          </a:p>
        </p:txBody>
      </p:sp>
    </p:spTree>
    <p:extLst>
      <p:ext uri="{BB962C8B-B14F-4D97-AF65-F5344CB8AC3E}">
        <p14:creationId xmlns:p14="http://schemas.microsoft.com/office/powerpoint/2010/main" val="1063926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8ECD-AEE0-4CF2-909C-807F646C03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D21421E-377E-4D4F-9561-B8808BA29C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94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83C9-672C-47B8-A0D0-AC2F3E4BFDEE}"/>
              </a:ext>
            </a:extLst>
          </p:cNvPr>
          <p:cNvSpPr>
            <a:spLocks noGrp="1"/>
          </p:cNvSpPr>
          <p:nvPr>
            <p:ph type="ctrTitle"/>
          </p:nvPr>
        </p:nvSpPr>
        <p:spPr/>
        <p:txBody>
          <a:bodyPr/>
          <a:lstStyle/>
          <a:p>
            <a:r>
              <a:rPr lang="en-US" dirty="0"/>
              <a:t>Attendance vs. Record Analysis</a:t>
            </a:r>
          </a:p>
        </p:txBody>
      </p:sp>
      <p:sp>
        <p:nvSpPr>
          <p:cNvPr id="3" name="Subtitle 2">
            <a:extLst>
              <a:ext uri="{FF2B5EF4-FFF2-40B4-BE49-F238E27FC236}">
                <a16:creationId xmlns:a16="http://schemas.microsoft.com/office/drawing/2014/main" id="{A588859F-9242-4FE3-BBED-05FDDF6451F1}"/>
              </a:ext>
            </a:extLst>
          </p:cNvPr>
          <p:cNvSpPr>
            <a:spLocks noGrp="1"/>
          </p:cNvSpPr>
          <p:nvPr>
            <p:ph type="subTitle" idx="1"/>
          </p:nvPr>
        </p:nvSpPr>
        <p:spPr/>
        <p:txBody>
          <a:bodyPr/>
          <a:lstStyle/>
          <a:p>
            <a:r>
              <a:rPr lang="en-US" dirty="0"/>
              <a:t>by:  Howard G. Mitchell III</a:t>
            </a:r>
          </a:p>
        </p:txBody>
      </p:sp>
    </p:spTree>
    <p:extLst>
      <p:ext uri="{BB962C8B-B14F-4D97-AF65-F5344CB8AC3E}">
        <p14:creationId xmlns:p14="http://schemas.microsoft.com/office/powerpoint/2010/main" val="254204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18DA-DC47-4CD6-87C9-5B97D7F75F2F}"/>
              </a:ext>
            </a:extLst>
          </p:cNvPr>
          <p:cNvSpPr>
            <a:spLocks noGrp="1"/>
          </p:cNvSpPr>
          <p:nvPr>
            <p:ph type="title"/>
          </p:nvPr>
        </p:nvSpPr>
        <p:spPr/>
        <p:txBody>
          <a:bodyPr/>
          <a:lstStyle/>
          <a:p>
            <a:pPr algn="ctr"/>
            <a:r>
              <a:rPr lang="en-US" b="1" u="sng" dirty="0"/>
              <a:t>The Process</a:t>
            </a:r>
          </a:p>
        </p:txBody>
      </p:sp>
      <p:sp>
        <p:nvSpPr>
          <p:cNvPr id="3" name="Content Placeholder 2">
            <a:extLst>
              <a:ext uri="{FF2B5EF4-FFF2-40B4-BE49-F238E27FC236}">
                <a16:creationId xmlns:a16="http://schemas.microsoft.com/office/drawing/2014/main" id="{F933F9CC-45CC-411F-A1BC-91FFF0C780D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Clean and combine the yearly attendance data with the stats data in order to create a uniform master DF to perform my visualizations.</a:t>
            </a:r>
          </a:p>
          <a:p>
            <a:pPr marL="514350" indent="-514350">
              <a:buFont typeface="+mj-lt"/>
              <a:buAutoNum type="arabicPeriod"/>
            </a:pPr>
            <a:endParaRPr lang="en-US" dirty="0"/>
          </a:p>
          <a:p>
            <a:pPr marL="514350" indent="-514350">
              <a:buFont typeface="+mj-lt"/>
              <a:buAutoNum type="arabicPeriod"/>
            </a:pPr>
            <a:r>
              <a:rPr lang="en-US" dirty="0"/>
              <a:t>Organize the cleaned data in an appropriate fashion to extract the story of Attendance vs. Record.</a:t>
            </a:r>
          </a:p>
          <a:p>
            <a:pPr marL="0" indent="0">
              <a:buNone/>
            </a:pPr>
            <a:r>
              <a:rPr lang="en-US" b="1" dirty="0"/>
              <a:t>       </a:t>
            </a:r>
            <a:r>
              <a:rPr lang="en-US" i="1" dirty="0"/>
              <a:t>2a.  </a:t>
            </a:r>
            <a:r>
              <a:rPr lang="en-US" dirty="0"/>
              <a:t>Start with the overall set to get my correlations and a team                      	   	   	agnostic scatter plot.</a:t>
            </a:r>
          </a:p>
          <a:p>
            <a:pPr marL="0" indent="0">
              <a:buNone/>
            </a:pPr>
            <a:r>
              <a:rPr lang="en-US" b="1" dirty="0"/>
              <a:t>       </a:t>
            </a:r>
            <a:r>
              <a:rPr lang="en-US" i="1" dirty="0"/>
              <a:t>2b.  </a:t>
            </a:r>
            <a:r>
              <a:rPr lang="en-US" dirty="0"/>
              <a:t>Group the data be team to see the outliers.</a:t>
            </a:r>
          </a:p>
        </p:txBody>
      </p:sp>
    </p:spTree>
    <p:extLst>
      <p:ext uri="{BB962C8B-B14F-4D97-AF65-F5344CB8AC3E}">
        <p14:creationId xmlns:p14="http://schemas.microsoft.com/office/powerpoint/2010/main" val="42841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0BE8-8E8D-4E9C-9EE6-A08627A54688}"/>
              </a:ext>
            </a:extLst>
          </p:cNvPr>
          <p:cNvSpPr>
            <a:spLocks noGrp="1"/>
          </p:cNvSpPr>
          <p:nvPr>
            <p:ph type="title"/>
          </p:nvPr>
        </p:nvSpPr>
        <p:spPr>
          <a:xfrm>
            <a:off x="1295402" y="982133"/>
            <a:ext cx="9601196" cy="507232"/>
          </a:xfrm>
        </p:spPr>
        <p:txBody>
          <a:bodyPr>
            <a:normAutofit fontScale="90000"/>
          </a:bodyPr>
          <a:lstStyle/>
          <a:p>
            <a:pPr algn="ctr"/>
            <a:r>
              <a:rPr lang="en-US" b="1" u="sng" dirty="0"/>
              <a:t>The Data</a:t>
            </a:r>
          </a:p>
        </p:txBody>
      </p:sp>
      <p:pic>
        <p:nvPicPr>
          <p:cNvPr id="4" name="Content Placeholder 3">
            <a:extLst>
              <a:ext uri="{FF2B5EF4-FFF2-40B4-BE49-F238E27FC236}">
                <a16:creationId xmlns:a16="http://schemas.microsoft.com/office/drawing/2014/main" id="{BF1908AE-2246-407C-BB7F-73FD74E255A4}"/>
              </a:ext>
            </a:extLst>
          </p:cNvPr>
          <p:cNvPicPr>
            <a:picLocks noGrp="1" noChangeAspect="1"/>
          </p:cNvPicPr>
          <p:nvPr>
            <p:ph idx="1"/>
          </p:nvPr>
        </p:nvPicPr>
        <p:blipFill>
          <a:blip r:embed="rId2"/>
          <a:stretch>
            <a:fillRect/>
          </a:stretch>
        </p:blipFill>
        <p:spPr>
          <a:xfrm>
            <a:off x="754217" y="1596620"/>
            <a:ext cx="10515600" cy="2364039"/>
          </a:xfrm>
          <a:prstGeom prst="rect">
            <a:avLst/>
          </a:prstGeom>
        </p:spPr>
      </p:pic>
      <p:pic>
        <p:nvPicPr>
          <p:cNvPr id="5" name="Picture 4">
            <a:extLst>
              <a:ext uri="{FF2B5EF4-FFF2-40B4-BE49-F238E27FC236}">
                <a16:creationId xmlns:a16="http://schemas.microsoft.com/office/drawing/2014/main" id="{C99624A3-7AC2-4B24-9B79-CA3EF6F42776}"/>
              </a:ext>
            </a:extLst>
          </p:cNvPr>
          <p:cNvPicPr>
            <a:picLocks noChangeAspect="1"/>
          </p:cNvPicPr>
          <p:nvPr/>
        </p:nvPicPr>
        <p:blipFill rotWithShape="1">
          <a:blip r:embed="rId3"/>
          <a:srcRect r="6364" b="15930"/>
          <a:stretch/>
        </p:blipFill>
        <p:spPr>
          <a:xfrm>
            <a:off x="820518" y="4233783"/>
            <a:ext cx="10550964" cy="1857788"/>
          </a:xfrm>
          <a:prstGeom prst="rect">
            <a:avLst/>
          </a:prstGeom>
        </p:spPr>
      </p:pic>
      <p:sp>
        <p:nvSpPr>
          <p:cNvPr id="6" name="Circle: Hollow 5">
            <a:extLst>
              <a:ext uri="{FF2B5EF4-FFF2-40B4-BE49-F238E27FC236}">
                <a16:creationId xmlns:a16="http://schemas.microsoft.com/office/drawing/2014/main" id="{4A99BDAF-9F9E-4983-8CCE-0AF0B6B73596}"/>
              </a:ext>
            </a:extLst>
          </p:cNvPr>
          <p:cNvSpPr/>
          <p:nvPr/>
        </p:nvSpPr>
        <p:spPr>
          <a:xfrm>
            <a:off x="3523251" y="4233783"/>
            <a:ext cx="1322773"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A91FE1-E0BB-4DE1-B690-0156649C17B5}"/>
              </a:ext>
            </a:extLst>
          </p:cNvPr>
          <p:cNvSpPr/>
          <p:nvPr/>
        </p:nvSpPr>
        <p:spPr>
          <a:xfrm>
            <a:off x="1564410" y="1578771"/>
            <a:ext cx="2040384"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Up-Down 7">
            <a:extLst>
              <a:ext uri="{FF2B5EF4-FFF2-40B4-BE49-F238E27FC236}">
                <a16:creationId xmlns:a16="http://schemas.microsoft.com/office/drawing/2014/main" id="{0065753E-20D8-4300-B36D-EB65BAB75020}"/>
              </a:ext>
            </a:extLst>
          </p:cNvPr>
          <p:cNvSpPr/>
          <p:nvPr/>
        </p:nvSpPr>
        <p:spPr>
          <a:xfrm>
            <a:off x="808328" y="1892011"/>
            <a:ext cx="756082" cy="2433102"/>
          </a:xfrm>
          <a:prstGeom prst="upDownArrow">
            <a:avLst/>
          </a:prstGeom>
          <a:solidFill>
            <a:srgbClr val="4472C4">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0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ppt_w</p:attrName>
                                        </p:attrNameLst>
                                      </p:cBhvr>
                                      <p:tavLst>
                                        <p:tav tm="0" fmla="#ppt_w*sin(2.5*pi*$)">
                                          <p:val>
                                            <p:fltVal val="0"/>
                                          </p:val>
                                        </p:tav>
                                        <p:tav tm="100000">
                                          <p:val>
                                            <p:fltVal val="1"/>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C66-8D22-4E28-B958-5144E49434AC}"/>
              </a:ext>
            </a:extLst>
          </p:cNvPr>
          <p:cNvSpPr>
            <a:spLocks noGrp="1"/>
          </p:cNvSpPr>
          <p:nvPr>
            <p:ph type="title"/>
          </p:nvPr>
        </p:nvSpPr>
        <p:spPr>
          <a:xfrm>
            <a:off x="813816" y="982132"/>
            <a:ext cx="10652760" cy="1303867"/>
          </a:xfrm>
        </p:spPr>
        <p:txBody>
          <a:bodyPr>
            <a:normAutofit/>
          </a:bodyPr>
          <a:lstStyle/>
          <a:p>
            <a:r>
              <a:rPr lang="en-US" sz="3200" b="1" dirty="0"/>
              <a:t>-Create new list to match the column formatting needed to properly merge the attendance and stats data sets together.</a:t>
            </a:r>
          </a:p>
        </p:txBody>
      </p:sp>
      <p:pic>
        <p:nvPicPr>
          <p:cNvPr id="4" name="Content Placeholder 3">
            <a:extLst>
              <a:ext uri="{FF2B5EF4-FFF2-40B4-BE49-F238E27FC236}">
                <a16:creationId xmlns:a16="http://schemas.microsoft.com/office/drawing/2014/main" id="{0868ABFB-DC35-4DE4-B746-ADAB912E3C1B}"/>
              </a:ext>
            </a:extLst>
          </p:cNvPr>
          <p:cNvPicPr>
            <a:picLocks noGrp="1" noChangeAspect="1"/>
          </p:cNvPicPr>
          <p:nvPr>
            <p:ph idx="1"/>
          </p:nvPr>
        </p:nvPicPr>
        <p:blipFill>
          <a:blip r:embed="rId2"/>
          <a:stretch>
            <a:fillRect/>
          </a:stretch>
        </p:blipFill>
        <p:spPr>
          <a:xfrm>
            <a:off x="3074987" y="2557463"/>
            <a:ext cx="6042025" cy="3317875"/>
          </a:xfrm>
          <a:prstGeom prst="rect">
            <a:avLst/>
          </a:prstGeom>
        </p:spPr>
      </p:pic>
    </p:spTree>
    <p:extLst>
      <p:ext uri="{BB962C8B-B14F-4D97-AF65-F5344CB8AC3E}">
        <p14:creationId xmlns:p14="http://schemas.microsoft.com/office/powerpoint/2010/main" val="243473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854-168D-476E-8C1C-4A5B72C15653}"/>
              </a:ext>
            </a:extLst>
          </p:cNvPr>
          <p:cNvSpPr>
            <a:spLocks noGrp="1"/>
          </p:cNvSpPr>
          <p:nvPr>
            <p:ph type="title"/>
          </p:nvPr>
        </p:nvSpPr>
        <p:spPr>
          <a:xfrm>
            <a:off x="926275" y="96347"/>
            <a:ext cx="9951718" cy="1303867"/>
          </a:xfrm>
        </p:spPr>
        <p:txBody>
          <a:bodyPr>
            <a:normAutofit/>
          </a:bodyPr>
          <a:lstStyle/>
          <a:p>
            <a:pPr algn="l"/>
            <a:r>
              <a:rPr lang="en-US" sz="1800" b="1" dirty="0"/>
              <a:t>-Add the derivative list to the full teams(attendance) DF.</a:t>
            </a:r>
          </a:p>
        </p:txBody>
      </p:sp>
      <p:pic>
        <p:nvPicPr>
          <p:cNvPr id="4" name="Content Placeholder 3">
            <a:extLst>
              <a:ext uri="{FF2B5EF4-FFF2-40B4-BE49-F238E27FC236}">
                <a16:creationId xmlns:a16="http://schemas.microsoft.com/office/drawing/2014/main" id="{7438F901-70F5-45D4-8EDE-51D41CA6AF31}"/>
              </a:ext>
            </a:extLst>
          </p:cNvPr>
          <p:cNvPicPr>
            <a:picLocks noGrp="1" noChangeAspect="1"/>
          </p:cNvPicPr>
          <p:nvPr>
            <p:ph idx="1"/>
          </p:nvPr>
        </p:nvPicPr>
        <p:blipFill rotWithShape="1">
          <a:blip r:embed="rId2"/>
          <a:srcRect l="1329" r="3396"/>
          <a:stretch/>
        </p:blipFill>
        <p:spPr>
          <a:xfrm>
            <a:off x="926275" y="918968"/>
            <a:ext cx="10036634" cy="755453"/>
          </a:xfrm>
          <a:prstGeom prst="rect">
            <a:avLst/>
          </a:prstGeom>
        </p:spPr>
      </p:pic>
      <p:sp>
        <p:nvSpPr>
          <p:cNvPr id="3" name="Rectangle 2"/>
          <p:cNvSpPr/>
          <p:nvPr/>
        </p:nvSpPr>
        <p:spPr>
          <a:xfrm>
            <a:off x="926275" y="1674421"/>
            <a:ext cx="9179626" cy="646331"/>
          </a:xfrm>
          <a:prstGeom prst="rect">
            <a:avLst/>
          </a:prstGeom>
        </p:spPr>
        <p:txBody>
          <a:bodyPr wrap="square">
            <a:spAutoFit/>
          </a:bodyPr>
          <a:lstStyle/>
          <a:p>
            <a:r>
              <a:rPr lang="en-US" b="1" dirty="0">
                <a:latin typeface="+mj-lt"/>
              </a:rPr>
              <a:t>-Merge DFs on the homogenized “</a:t>
            </a:r>
            <a:r>
              <a:rPr lang="en-US" b="1" dirty="0" err="1">
                <a:latin typeface="+mj-lt"/>
              </a:rPr>
              <a:t>YearTeam</a:t>
            </a:r>
            <a:r>
              <a:rPr lang="en-US" b="1" dirty="0">
                <a:latin typeface="+mj-lt"/>
              </a:rPr>
              <a:t>” columns, drop all of the NA rows, and check my counts.</a:t>
            </a:r>
            <a:endParaRPr lang="en-US" dirty="0">
              <a:latin typeface="+mj-lt"/>
            </a:endParaRPr>
          </a:p>
        </p:txBody>
      </p:sp>
      <p:pic>
        <p:nvPicPr>
          <p:cNvPr id="8" name="Content Placeholder 3">
            <a:extLst>
              <a:ext uri="{FF2B5EF4-FFF2-40B4-BE49-F238E27FC236}">
                <a16:creationId xmlns:a16="http://schemas.microsoft.com/office/drawing/2014/main" id="{D202DE70-B3B6-4A79-AC99-BE264AFB11F2}"/>
              </a:ext>
            </a:extLst>
          </p:cNvPr>
          <p:cNvPicPr>
            <a:picLocks noChangeAspect="1"/>
          </p:cNvPicPr>
          <p:nvPr/>
        </p:nvPicPr>
        <p:blipFill rotWithShape="1">
          <a:blip r:embed="rId3"/>
          <a:srcRect l="2173"/>
          <a:stretch/>
        </p:blipFill>
        <p:spPr>
          <a:xfrm>
            <a:off x="807521" y="2222835"/>
            <a:ext cx="10592791" cy="1054754"/>
          </a:xfrm>
          <a:prstGeom prst="rect">
            <a:avLst/>
          </a:prstGeom>
        </p:spPr>
      </p:pic>
      <p:pic>
        <p:nvPicPr>
          <p:cNvPr id="9" name="Picture 8">
            <a:extLst>
              <a:ext uri="{FF2B5EF4-FFF2-40B4-BE49-F238E27FC236}">
                <a16:creationId xmlns:a16="http://schemas.microsoft.com/office/drawing/2014/main" id="{1522CFE0-833E-4BF7-BC43-E3FF9482033C}"/>
              </a:ext>
            </a:extLst>
          </p:cNvPr>
          <p:cNvPicPr>
            <a:picLocks noChangeAspect="1"/>
          </p:cNvPicPr>
          <p:nvPr/>
        </p:nvPicPr>
        <p:blipFill rotWithShape="1">
          <a:blip r:embed="rId4"/>
          <a:srcRect l="2984" b="31038"/>
          <a:stretch/>
        </p:blipFill>
        <p:spPr>
          <a:xfrm>
            <a:off x="926275" y="3277590"/>
            <a:ext cx="9771945" cy="2861953"/>
          </a:xfrm>
          <a:prstGeom prst="rect">
            <a:avLst/>
          </a:prstGeom>
        </p:spPr>
      </p:pic>
    </p:spTree>
    <p:extLst>
      <p:ext uri="{BB962C8B-B14F-4D97-AF65-F5344CB8AC3E}">
        <p14:creationId xmlns:p14="http://schemas.microsoft.com/office/powerpoint/2010/main" val="144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D15-6544-4918-B9CA-7FD3F77DF0FF}"/>
              </a:ext>
            </a:extLst>
          </p:cNvPr>
          <p:cNvSpPr>
            <a:spLocks noGrp="1"/>
          </p:cNvSpPr>
          <p:nvPr>
            <p:ph type="title"/>
          </p:nvPr>
        </p:nvSpPr>
        <p:spPr>
          <a:xfrm>
            <a:off x="1295402" y="561508"/>
            <a:ext cx="9601196" cy="1303867"/>
          </a:xfrm>
        </p:spPr>
        <p:txBody>
          <a:bodyPr/>
          <a:lstStyle/>
          <a:p>
            <a:pPr algn="ctr"/>
            <a:r>
              <a:rPr lang="en-US" b="1" u="sng" dirty="0"/>
              <a:t>Correlation Matrix</a:t>
            </a:r>
          </a:p>
        </p:txBody>
      </p:sp>
      <p:pic>
        <p:nvPicPr>
          <p:cNvPr id="9" name="Content Placeholder 8">
            <a:extLst>
              <a:ext uri="{FF2B5EF4-FFF2-40B4-BE49-F238E27FC236}">
                <a16:creationId xmlns:a16="http://schemas.microsoft.com/office/drawing/2014/main" id="{4ABA6E85-9B45-40CE-8338-70C38B36F651}"/>
              </a:ext>
            </a:extLst>
          </p:cNvPr>
          <p:cNvPicPr>
            <a:picLocks noGrp="1" noChangeAspect="1"/>
          </p:cNvPicPr>
          <p:nvPr>
            <p:ph idx="1"/>
          </p:nvPr>
        </p:nvPicPr>
        <p:blipFill>
          <a:blip r:embed="rId2"/>
          <a:stretch>
            <a:fillRect/>
          </a:stretch>
        </p:blipFill>
        <p:spPr>
          <a:xfrm>
            <a:off x="1228344" y="1562737"/>
            <a:ext cx="9668254" cy="4655184"/>
          </a:xfrm>
          <a:prstGeom prst="rect">
            <a:avLst/>
          </a:prstGeom>
        </p:spPr>
      </p:pic>
    </p:spTree>
    <p:extLst>
      <p:ext uri="{BB962C8B-B14F-4D97-AF65-F5344CB8AC3E}">
        <p14:creationId xmlns:p14="http://schemas.microsoft.com/office/powerpoint/2010/main" val="35470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346</TotalTime>
  <Words>1002</Words>
  <Application>Microsoft Office PowerPoint</Application>
  <PresentationFormat>Widescreen</PresentationFormat>
  <Paragraphs>88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Garamond</vt:lpstr>
      <vt:lpstr>Organic</vt:lpstr>
      <vt:lpstr>MLB Ticket Sales by: The Red Team </vt:lpstr>
      <vt:lpstr>What we are analyzing…</vt:lpstr>
      <vt:lpstr>Hypotheses</vt:lpstr>
      <vt:lpstr>Attendance vs. Record Analysis</vt:lpstr>
      <vt:lpstr>The Process</vt:lpstr>
      <vt:lpstr>The Data</vt:lpstr>
      <vt:lpstr>-Create new list to match the column formatting needed to properly merge the attendance and stats data sets together.</vt:lpstr>
      <vt:lpstr>-Add the derivative list to the full teams(attendance) DF.</vt:lpstr>
      <vt:lpstr>Correlation Matrix</vt:lpstr>
      <vt:lpstr>PowerPoint Presentation</vt:lpstr>
      <vt:lpstr>-Group data by team for team level visualizations.</vt:lpstr>
      <vt:lpstr>Team Level Correlation Matrix</vt:lpstr>
      <vt:lpstr>PowerPoint Presentation</vt:lpstr>
      <vt:lpstr>PowerPoint Presentation</vt:lpstr>
      <vt:lpstr>Team Record Conclusions</vt:lpstr>
      <vt:lpstr>Considerations</vt:lpstr>
      <vt:lpstr>Attendance vs Payroll</vt:lpstr>
      <vt:lpstr>Data Cleaning Process</vt:lpstr>
      <vt:lpstr>PowerPoint Presentation</vt:lpstr>
      <vt:lpstr>PowerPoint Presentation</vt:lpstr>
      <vt:lpstr>Conclusions</vt:lpstr>
      <vt:lpstr>Considerations</vt:lpstr>
      <vt:lpstr>Attendance vs. Temperature</vt:lpstr>
      <vt:lpstr>PowerPoint Presentation</vt:lpstr>
      <vt:lpstr>PowerPoint Presentation</vt:lpstr>
      <vt:lpstr>Weather Conclusions</vt:lpstr>
      <vt:lpstr>Attendance per Game   vs CSA Population</vt:lpstr>
      <vt:lpstr>Considerations</vt:lpstr>
      <vt:lpstr>Using the Census Wrapper</vt:lpstr>
      <vt:lpstr>PowerPoint Presentation</vt:lpstr>
      <vt:lpstr>Population Conclusion</vt:lpstr>
      <vt:lpstr>Summary</vt:lpstr>
      <vt:lpstr>Conclusions</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vs. Record Analysis</dc:title>
  <dc:creator>Howard Mitchell</dc:creator>
  <cp:lastModifiedBy>Derek Shashek</cp:lastModifiedBy>
  <cp:revision>58</cp:revision>
  <cp:lastPrinted>2019-06-04T22:08:34Z</cp:lastPrinted>
  <dcterms:created xsi:type="dcterms:W3CDTF">2019-06-01T18:32:26Z</dcterms:created>
  <dcterms:modified xsi:type="dcterms:W3CDTF">2019-06-07T00:25:01Z</dcterms:modified>
</cp:coreProperties>
</file>