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17"/>
  </p:handoutMasterIdLst>
  <p:sldIdLst>
    <p:sldId id="271" r:id="rId2"/>
    <p:sldId id="273" r:id="rId3"/>
    <p:sldId id="272" r:id="rId4"/>
    <p:sldId id="256" r:id="rId5"/>
    <p:sldId id="268" r:id="rId6"/>
    <p:sldId id="269" r:id="rId7"/>
    <p:sldId id="260" r:id="rId8"/>
    <p:sldId id="261" r:id="rId9"/>
    <p:sldId id="257" r:id="rId10"/>
    <p:sldId id="263" r:id="rId11"/>
    <p:sldId id="270" r:id="rId12"/>
    <p:sldId id="264" r:id="rId13"/>
    <p:sldId id="265" r:id="rId14"/>
    <p:sldId id="266" r:id="rId15"/>
    <p:sldId id="267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Mitchell" initials="HM" lastIdx="2" clrIdx="0">
    <p:extLst>
      <p:ext uri="{19B8F6BF-5375-455C-9EA6-DF929625EA0E}">
        <p15:presenceInfo xmlns:p15="http://schemas.microsoft.com/office/powerpoint/2012/main" userId="347461d258b1b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0C632-84F4-45F4-8878-B9AD93C3252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B17D-E96A-4ECD-B0E3-80927370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AF1DC-6748-44E2-BA9D-7822660A96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252-79A3-4B4F-AF8C-A32E3C3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81627"/>
            <a:ext cx="9601196" cy="1303867"/>
          </a:xfrm>
        </p:spPr>
        <p:txBody>
          <a:bodyPr>
            <a:noAutofit/>
          </a:bodyPr>
          <a:lstStyle/>
          <a:p>
            <a:r>
              <a:rPr lang="en-US" sz="6000" dirty="0"/>
              <a:t>MLB Ticket Sales</a:t>
            </a:r>
            <a:br>
              <a:rPr lang="en-US" sz="6000" dirty="0"/>
            </a:br>
            <a:r>
              <a:rPr lang="en-US" sz="2000" dirty="0"/>
              <a:t>by: The Red Team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60B9-E509-4729-9712-E399D7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Since we are in baseball season, we thought it would be interesting to test the biggest contributing factors to ticket sales!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presentation, we will :</a:t>
            </a:r>
          </a:p>
          <a:p>
            <a:pPr marL="0" indent="0">
              <a:buNone/>
            </a:pPr>
            <a:r>
              <a:rPr lang="en-US" dirty="0"/>
              <a:t>1. Go over our initial hypotheses</a:t>
            </a:r>
          </a:p>
          <a:p>
            <a:pPr marL="0" indent="0">
              <a:buNone/>
            </a:pPr>
            <a:r>
              <a:rPr lang="en-US" dirty="0"/>
              <a:t>2. Look at our analysis process</a:t>
            </a:r>
          </a:p>
          <a:p>
            <a:pPr marL="0" indent="0">
              <a:buNone/>
            </a:pPr>
            <a:r>
              <a:rPr lang="en-US" dirty="0"/>
              <a:t>3. Review the conclusions the data showed us</a:t>
            </a:r>
          </a:p>
        </p:txBody>
      </p:sp>
    </p:spTree>
    <p:extLst>
      <p:ext uri="{BB962C8B-B14F-4D97-AF65-F5344CB8AC3E}">
        <p14:creationId xmlns:p14="http://schemas.microsoft.com/office/powerpoint/2010/main" val="158876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240-2219-47A6-A48F-234E35C0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586F2-3E66-4F64-AFDB-EEB53641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92" y="640080"/>
            <a:ext cx="108722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725-8A4C-4AFF-8AA7-E9BF505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-Group data by team for team level visualizations.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1DE94-E9E0-436F-B025-97B3D0EB4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"/>
          <a:stretch/>
        </p:blipFill>
        <p:spPr>
          <a:xfrm>
            <a:off x="1581912" y="2441448"/>
            <a:ext cx="9144000" cy="3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250057B-9A06-41F8-BDF0-33C354AE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8961" r="3285" b="11818"/>
          <a:stretch/>
        </p:blipFill>
        <p:spPr>
          <a:xfrm>
            <a:off x="813816" y="630936"/>
            <a:ext cx="10570464" cy="55778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6B296-54E4-4FB7-A08C-A17105A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08B43EF-BA79-446D-8E22-8E1786D8C07F}"/>
              </a:ext>
            </a:extLst>
          </p:cNvPr>
          <p:cNvSpPr/>
          <p:nvPr/>
        </p:nvSpPr>
        <p:spPr>
          <a:xfrm>
            <a:off x="9238546" y="310678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16818497-2857-468F-B8DE-358A286CB12C}"/>
              </a:ext>
            </a:extLst>
          </p:cNvPr>
          <p:cNvSpPr/>
          <p:nvPr/>
        </p:nvSpPr>
        <p:spPr>
          <a:xfrm>
            <a:off x="7651307" y="552555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A95E5FE8-380A-4BA2-BB58-200E33CA4A74}"/>
              </a:ext>
            </a:extLst>
          </p:cNvPr>
          <p:cNvSpPr/>
          <p:nvPr/>
        </p:nvSpPr>
        <p:spPr>
          <a:xfrm>
            <a:off x="6419502" y="894600"/>
            <a:ext cx="273906" cy="17506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1D0B-294B-4EE9-BB9E-D6C2F83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6291A2-01C9-4BB0-A0A9-8D5ECD6F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6610" r="9647" b="7595"/>
          <a:stretch/>
        </p:blipFill>
        <p:spPr>
          <a:xfrm>
            <a:off x="851916" y="640079"/>
            <a:ext cx="10488168" cy="5577841"/>
          </a:xfrm>
        </p:spPr>
      </p:pic>
    </p:spTree>
    <p:extLst>
      <p:ext uri="{BB962C8B-B14F-4D97-AF65-F5344CB8AC3E}">
        <p14:creationId xmlns:p14="http://schemas.microsoft.com/office/powerpoint/2010/main" val="1531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DC8-DDBA-425C-93B4-CFB3B0FF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8FB-57A7-4B90-8B6D-391005D4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correlation of 0.47, there appears to be only a moderate correlation between win/ loss percentage and attendance.</a:t>
            </a:r>
          </a:p>
          <a:p>
            <a:r>
              <a:rPr lang="en-US" dirty="0"/>
              <a:t>With that said, the biggest outliers as far as highest winning percentages tend to have the highest number of attendees per game.</a:t>
            </a:r>
          </a:p>
          <a:p>
            <a:r>
              <a:rPr lang="en-US" dirty="0"/>
              <a:t>The New York Yankees have the highest average attendance per game at circa 45,384 attendees per game and the highest win percentage at circa 57% over the course of the 10 year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35C-7964-4973-8F67-264E9EE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E646-6B9A-41B3-94F4-1F2BA2D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Overall, even though we exhibit a moderate correlation of 0.47 for attendance vs. record, the data does not necessarily convey a overly strong and/ or causal relationship between </a:t>
            </a:r>
            <a:r>
              <a:rPr lang="en-US"/>
              <a:t>the two factors.</a:t>
            </a:r>
            <a:endParaRPr lang="en-US" dirty="0"/>
          </a:p>
          <a:p>
            <a:r>
              <a:rPr lang="en-US" dirty="0"/>
              <a:t>One has to also account for the “bandwagon effect” where the better a team does over the course of the season, the more people might be interested in buying tickets and attending games.</a:t>
            </a:r>
          </a:p>
          <a:p>
            <a:r>
              <a:rPr lang="en-US" dirty="0"/>
              <a:t>There are teams with “any weather” fans, such as the Chicago Cubs, that do have an overall win percentage of less than 50% but still rank higher overall in the attendance metrics in comparison to the overall data set.</a:t>
            </a:r>
          </a:p>
        </p:txBody>
      </p:sp>
    </p:spTree>
    <p:extLst>
      <p:ext uri="{BB962C8B-B14F-4D97-AF65-F5344CB8AC3E}">
        <p14:creationId xmlns:p14="http://schemas.microsoft.com/office/powerpoint/2010/main" val="1279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665-CBAA-49EF-B2F8-FC9038D6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A0FC-FC9F-4D42-8DD6-85831D64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Salary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Weather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5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166-55A3-4511-8DA7-036B3FC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7BA-E8F9-43CF-AAE1-F501CC97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biggest</a:t>
            </a:r>
            <a:r>
              <a:rPr lang="en-US" dirty="0"/>
              <a:t> correlation to ticket sales will be the team’s overall salary.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smallest</a:t>
            </a:r>
            <a:r>
              <a:rPr lang="en-US" dirty="0"/>
              <a:t> correlation to ticket sales will be city population.</a:t>
            </a:r>
          </a:p>
        </p:txBody>
      </p:sp>
    </p:spTree>
    <p:extLst>
      <p:ext uri="{BB962C8B-B14F-4D97-AF65-F5344CB8AC3E}">
        <p14:creationId xmlns:p14="http://schemas.microsoft.com/office/powerpoint/2010/main" val="17510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3C9-672C-47B8-A0D0-AC2F3E4BF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Record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859F-9242-4FE3-BBED-05FDDF64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Howard G. Mitchell III</a:t>
            </a:r>
          </a:p>
        </p:txBody>
      </p:sp>
    </p:spTree>
    <p:extLst>
      <p:ext uri="{BB962C8B-B14F-4D97-AF65-F5344CB8AC3E}">
        <p14:creationId xmlns:p14="http://schemas.microsoft.com/office/powerpoint/2010/main" val="25420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8DA-DC47-4CD6-87C9-5B97D7F7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F9CC-45CC-411F-A1BC-91FFF0C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Clean and combine the yearly attendance data with the stats data in order to create a uniform master DF to perform my visualizations.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the cleaned data in an appropriate fashion to extract the story of Attendance vs. Record.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2a.  </a:t>
            </a:r>
            <a:r>
              <a:rPr lang="en-US" dirty="0"/>
              <a:t>Start with the overall set to get my correlations and a team                      	   	   	agnostic scatter plot.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2b.  </a:t>
            </a:r>
            <a:r>
              <a:rPr lang="en-US" dirty="0"/>
              <a:t>Group the data be team to see the outliers.</a:t>
            </a:r>
          </a:p>
        </p:txBody>
      </p:sp>
    </p:spTree>
    <p:extLst>
      <p:ext uri="{BB962C8B-B14F-4D97-AF65-F5344CB8AC3E}">
        <p14:creationId xmlns:p14="http://schemas.microsoft.com/office/powerpoint/2010/main" val="42841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0BE8-8E8D-4E9C-9EE6-A08627A5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072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08AE-2246-407C-BB7F-73FD74E2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7" y="1596620"/>
            <a:ext cx="10515600" cy="236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624A3-7AC2-4B24-9B79-CA3EF6F42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4" b="15930"/>
          <a:stretch/>
        </p:blipFill>
        <p:spPr>
          <a:xfrm>
            <a:off x="820518" y="4233783"/>
            <a:ext cx="10550964" cy="185778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4A99BDAF-9F9E-4983-8CCE-0AF0B6B73596}"/>
              </a:ext>
            </a:extLst>
          </p:cNvPr>
          <p:cNvSpPr/>
          <p:nvPr/>
        </p:nvSpPr>
        <p:spPr>
          <a:xfrm>
            <a:off x="3523251" y="4233783"/>
            <a:ext cx="1322773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0A91FE1-E0BB-4DE1-B690-0156649C17B5}"/>
              </a:ext>
            </a:extLst>
          </p:cNvPr>
          <p:cNvSpPr/>
          <p:nvPr/>
        </p:nvSpPr>
        <p:spPr>
          <a:xfrm>
            <a:off x="1564410" y="1578771"/>
            <a:ext cx="2040384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065753E-20D8-4300-B36D-EB65BAB75020}"/>
              </a:ext>
            </a:extLst>
          </p:cNvPr>
          <p:cNvSpPr/>
          <p:nvPr/>
        </p:nvSpPr>
        <p:spPr>
          <a:xfrm>
            <a:off x="808328" y="1892011"/>
            <a:ext cx="756082" cy="2433102"/>
          </a:xfrm>
          <a:prstGeom prst="upDownArrow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8C66-8D22-4E28-B958-5144E49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982132"/>
            <a:ext cx="10652760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-Create new list to match the column formatting needed to properly merge the attendance and stats data sets together.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8ABFB-DC35-4DE4-B746-ADAB912E3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72" y="2459735"/>
            <a:ext cx="9406125" cy="37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7854-168D-476E-8C1C-4A5B72C1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96347"/>
            <a:ext cx="9951718" cy="130386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-Add the derivative list to the full teams(attendance) DF.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8F901-70F5-45D4-8EDE-51D41CA6A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" r="3396"/>
          <a:stretch/>
        </p:blipFill>
        <p:spPr>
          <a:xfrm>
            <a:off x="926275" y="918968"/>
            <a:ext cx="10036634" cy="755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6275" y="1674421"/>
            <a:ext cx="917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-Merge DFs on the homogenized “</a:t>
            </a:r>
            <a:r>
              <a:rPr lang="en-US" b="1" dirty="0" err="1">
                <a:latin typeface="+mj-lt"/>
              </a:rPr>
              <a:t>YearTeam</a:t>
            </a:r>
            <a:r>
              <a:rPr lang="en-US" b="1" dirty="0">
                <a:latin typeface="+mj-lt"/>
              </a:rPr>
              <a:t>” columns, drop all of the NA rows, and check my counts.</a:t>
            </a:r>
            <a:endParaRPr lang="en-US" dirty="0">
              <a:latin typeface="+mj-lt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202DE70-B3B6-4A79-AC99-BE264AFB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"/>
          <a:stretch/>
        </p:blipFill>
        <p:spPr>
          <a:xfrm>
            <a:off x="807521" y="2222835"/>
            <a:ext cx="10592791" cy="1054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2CFE0-833E-4BF7-BC43-E3FF948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4" b="31038"/>
          <a:stretch/>
        </p:blipFill>
        <p:spPr>
          <a:xfrm>
            <a:off x="926275" y="3277590"/>
            <a:ext cx="9771945" cy="28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2D15-6544-4918-B9CA-7FD3F77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1508"/>
            <a:ext cx="9601196" cy="1303867"/>
          </a:xfrm>
        </p:spPr>
        <p:txBody>
          <a:bodyPr/>
          <a:lstStyle/>
          <a:p>
            <a:pPr algn="ctr"/>
            <a:r>
              <a:rPr lang="en-US" b="1" u="sng" dirty="0"/>
              <a:t>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BA6E85-9B45-40CE-8338-70C38B36F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44" y="1562737"/>
            <a:ext cx="9668254" cy="46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446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MLB Ticket Sales by: The Red Team </vt:lpstr>
      <vt:lpstr>What we are analyzing…</vt:lpstr>
      <vt:lpstr>Hypotheses</vt:lpstr>
      <vt:lpstr>Attendance vs. Record Analysis</vt:lpstr>
      <vt:lpstr>The Process</vt:lpstr>
      <vt:lpstr>The Data</vt:lpstr>
      <vt:lpstr>-Create new list to match the column formatting needed to properly merge the attendance and stats data sets together.</vt:lpstr>
      <vt:lpstr>-Add the derivative list to the full teams(attendance) DF.</vt:lpstr>
      <vt:lpstr>Correlation Matrix</vt:lpstr>
      <vt:lpstr>PowerPoint Presentation</vt:lpstr>
      <vt:lpstr>-Group data by team for team level visualizations.</vt:lpstr>
      <vt:lpstr>PowerPoint Presentation</vt:lpstr>
      <vt:lpstr>PowerPoint Presentation</vt:lpstr>
      <vt:lpstr>Conclusions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vs. Record Analysis</dc:title>
  <dc:creator>Howard Mitchell</dc:creator>
  <cp:lastModifiedBy>Howard Mitchell</cp:lastModifiedBy>
  <cp:revision>38</cp:revision>
  <cp:lastPrinted>2019-06-04T22:08:34Z</cp:lastPrinted>
  <dcterms:created xsi:type="dcterms:W3CDTF">2019-06-01T18:32:26Z</dcterms:created>
  <dcterms:modified xsi:type="dcterms:W3CDTF">2019-06-06T05:09:14Z</dcterms:modified>
</cp:coreProperties>
</file>