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4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C20AAB-2303-4936-A4E8-E91B2A59E42B}" type="datetimeFigureOut">
              <a:rPr lang="en-IN" smtClean="0"/>
              <a:t>23-08-2022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6FBAFDD-7F78-4F25-A025-F6BF3F9391F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67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20AAB-2303-4936-A4E8-E91B2A59E42B}"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BAFDD-7F78-4F25-A025-F6BF3F9391F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55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20AAB-2303-4936-A4E8-E91B2A59E42B}"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BAFDD-7F78-4F25-A025-F6BF3F9391F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798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C20AAB-2303-4936-A4E8-E91B2A59E42B}"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BAFDD-7F78-4F25-A025-F6BF3F9391F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650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0AAB-2303-4936-A4E8-E91B2A59E42B}" type="datetimeFigureOut">
              <a:rPr lang="en-IN" smtClean="0"/>
              <a:t>23-08-2022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FBAFDD-7F78-4F25-A025-F6BF3F9391F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04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C20AAB-2303-4936-A4E8-E91B2A59E42B}"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BAFDD-7F78-4F25-A025-F6BF3F9391F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941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C20AAB-2303-4936-A4E8-E91B2A59E42B}" type="datetimeFigureOut">
              <a:rPr lang="en-IN" smtClean="0"/>
              <a:t>23-08-2022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FBAFDD-7F78-4F25-A025-F6BF3F9391F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7831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C20AAB-2303-4936-A4E8-E91B2A59E42B}" type="datetimeFigureOut">
              <a:rPr lang="en-IN" smtClean="0"/>
              <a:t>23-08-2022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FBAFDD-7F78-4F25-A025-F6BF3F9391F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26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20AAB-2303-4936-A4E8-E91B2A59E42B}" type="datetimeFigureOut">
              <a:rPr lang="en-IN" smtClean="0"/>
              <a:t>23-08-2022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FBAFDD-7F78-4F25-A025-F6BF3F9391F3}" type="slidenum">
              <a:rPr lang="en-IN" smtClean="0"/>
              <a:t>‹#›</a:t>
            </a:fld>
            <a:endParaRPr lang="en-IN"/>
          </a:p>
        </p:txBody>
      </p:sp>
    </p:spTree>
    <p:extLst>
      <p:ext uri="{BB962C8B-B14F-4D97-AF65-F5344CB8AC3E}">
        <p14:creationId xmlns:p14="http://schemas.microsoft.com/office/powerpoint/2010/main" val="71204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C20AAB-2303-4936-A4E8-E91B2A59E42B}" type="datetimeFigureOut">
              <a:rPr lang="en-IN" smtClean="0"/>
              <a:t>23-08-2022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FBAFDD-7F78-4F25-A025-F6BF3F9391F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24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C20AAB-2303-4936-A4E8-E91B2A59E42B}" type="datetimeFigureOut">
              <a:rPr lang="en-IN" smtClean="0"/>
              <a:t>23-08-2022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6FBAFDD-7F78-4F25-A025-F6BF3F9391F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658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C20AAB-2303-4936-A4E8-E91B2A59E42B}" type="datetimeFigureOut">
              <a:rPr lang="en-IN" smtClean="0"/>
              <a:t>23-08-2022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FBAFDD-7F78-4F25-A025-F6BF3F9391F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88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A65F-0EF9-59BC-5585-308A9E0B0DCA}"/>
              </a:ext>
            </a:extLst>
          </p:cNvPr>
          <p:cNvSpPr>
            <a:spLocks noGrp="1"/>
          </p:cNvSpPr>
          <p:nvPr>
            <p:ph type="ctrTitle"/>
          </p:nvPr>
        </p:nvSpPr>
        <p:spPr/>
        <p:txBody>
          <a:bodyPr>
            <a:normAutofit/>
          </a:bodyPr>
          <a:lstStyle/>
          <a:p>
            <a:r>
              <a:rPr lang="en-IN" dirty="0"/>
              <a:t>PROFIT PREDICTION MODEL  </a:t>
            </a:r>
            <a:r>
              <a:rPr lang="en-IN" sz="1600" dirty="0">
                <a:solidFill>
                  <a:srgbClr val="FF0000"/>
                </a:solidFill>
              </a:rPr>
              <a:t>DATA SCIENCE </a:t>
            </a:r>
          </a:p>
        </p:txBody>
      </p:sp>
      <p:sp>
        <p:nvSpPr>
          <p:cNvPr id="3" name="Subtitle 2">
            <a:extLst>
              <a:ext uri="{FF2B5EF4-FFF2-40B4-BE49-F238E27FC236}">
                <a16:creationId xmlns:a16="http://schemas.microsoft.com/office/drawing/2014/main" id="{323C3F8D-628F-B07D-CAD9-5D12501279B8}"/>
              </a:ext>
            </a:extLst>
          </p:cNvPr>
          <p:cNvSpPr>
            <a:spLocks noGrp="1"/>
          </p:cNvSpPr>
          <p:nvPr>
            <p:ph type="subTitle" idx="1"/>
          </p:nvPr>
        </p:nvSpPr>
        <p:spPr>
          <a:xfrm>
            <a:off x="2417780" y="3531204"/>
            <a:ext cx="8637072" cy="2051449"/>
          </a:xfrm>
        </p:spPr>
        <p:txBody>
          <a:bodyPr>
            <a:normAutofit fontScale="92500" lnSpcReduction="20000"/>
          </a:bodyPr>
          <a:lstStyle/>
          <a:p>
            <a:r>
              <a:rPr lang="en-IN" dirty="0"/>
              <a:t>SUBMITTED BY</a:t>
            </a:r>
          </a:p>
          <a:p>
            <a:r>
              <a:rPr lang="en-IN" dirty="0"/>
              <a:t>DEEPAK KUMAR   </a:t>
            </a:r>
          </a:p>
          <a:p>
            <a:r>
              <a:rPr lang="en-IN" dirty="0">
                <a:solidFill>
                  <a:srgbClr val="FF0000"/>
                </a:solidFill>
              </a:rPr>
              <a:t>National institute of technology Sikkim</a:t>
            </a:r>
          </a:p>
          <a:p>
            <a:r>
              <a:rPr lang="en-IN" dirty="0"/>
              <a:t>Under the guidance of </a:t>
            </a:r>
            <a:r>
              <a:rPr lang="en-IN" dirty="0" err="1">
                <a:solidFill>
                  <a:srgbClr val="FF0000"/>
                </a:solidFill>
              </a:rPr>
              <a:t>exposys</a:t>
            </a:r>
            <a:endParaRPr lang="en-IN" dirty="0">
              <a:solidFill>
                <a:srgbClr val="FF0000"/>
              </a:solidFill>
            </a:endParaRPr>
          </a:p>
          <a:p>
            <a:r>
              <a:rPr lang="en-IN" dirty="0">
                <a:solidFill>
                  <a:srgbClr val="FF0000"/>
                </a:solidFill>
              </a:rPr>
              <a:t> data labs </a:t>
            </a:r>
          </a:p>
          <a:p>
            <a:endParaRPr lang="en-IN" dirty="0"/>
          </a:p>
        </p:txBody>
      </p:sp>
    </p:spTree>
    <p:extLst>
      <p:ext uri="{BB962C8B-B14F-4D97-AF65-F5344CB8AC3E}">
        <p14:creationId xmlns:p14="http://schemas.microsoft.com/office/powerpoint/2010/main" val="335071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C5AF-0957-3B5F-DB48-8C3E794594AD}"/>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Model Development</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39C634D5-5D9F-2A63-F9BF-449E40BF914D}"/>
              </a:ext>
            </a:extLst>
          </p:cNvPr>
          <p:cNvSpPr>
            <a:spLocks noGrp="1"/>
          </p:cNvSpPr>
          <p:nvPr>
            <p:ph idx="1"/>
          </p:nvPr>
        </p:nvSpPr>
        <p:spPr/>
        <p:txBody>
          <a:bodyPr/>
          <a:lstStyle/>
          <a:p>
            <a:r>
              <a:rPr lang="en-IN" dirty="0"/>
              <a:t># </a:t>
            </a:r>
            <a:r>
              <a:rPr lang="en-IN" dirty="0" err="1"/>
              <a:t>spliting</a:t>
            </a:r>
            <a:r>
              <a:rPr lang="en-IN" dirty="0"/>
              <a:t> Dataset in Dependent &amp; Independent Variables </a:t>
            </a:r>
          </a:p>
          <a:p>
            <a:r>
              <a:rPr lang="en-IN" dirty="0"/>
              <a:t>X = </a:t>
            </a:r>
            <a:r>
              <a:rPr lang="en-IN" dirty="0" err="1"/>
              <a:t>dataset.iloc</a:t>
            </a:r>
            <a:r>
              <a:rPr lang="en-IN" dirty="0"/>
              <a:t>[:, :-1].values</a:t>
            </a:r>
          </a:p>
          <a:p>
            <a:r>
              <a:rPr lang="en-IN" dirty="0"/>
              <a:t> y = </a:t>
            </a:r>
            <a:r>
              <a:rPr lang="en-IN" dirty="0" err="1"/>
              <a:t>dataset.iloc</a:t>
            </a:r>
            <a:r>
              <a:rPr lang="en-IN" dirty="0"/>
              <a:t>[:, 4].values</a:t>
            </a:r>
          </a:p>
          <a:p>
            <a:r>
              <a:rPr lang="en-IN" dirty="0" err="1"/>
              <a:t>labelencoder</a:t>
            </a:r>
            <a:r>
              <a:rPr lang="en-IN" dirty="0"/>
              <a:t> = </a:t>
            </a:r>
            <a:r>
              <a:rPr lang="en-IN" dirty="0" err="1"/>
              <a:t>LabelEncoder</a:t>
            </a:r>
            <a:r>
              <a:rPr lang="en-IN" dirty="0"/>
              <a:t>() </a:t>
            </a:r>
          </a:p>
          <a:p>
            <a:r>
              <a:rPr lang="en-IN" dirty="0"/>
              <a:t>X[:, 3] = </a:t>
            </a:r>
            <a:r>
              <a:rPr lang="en-IN" dirty="0" err="1"/>
              <a:t>labelencoder.fit_transform</a:t>
            </a:r>
            <a:r>
              <a:rPr lang="en-IN" dirty="0"/>
              <a:t>(X[:, 3])</a:t>
            </a:r>
          </a:p>
          <a:p>
            <a:r>
              <a:rPr lang="en-IN" dirty="0"/>
              <a:t> X1 = </a:t>
            </a:r>
            <a:r>
              <a:rPr lang="en-IN" dirty="0" err="1"/>
              <a:t>pd.DataFrame</a:t>
            </a:r>
            <a:r>
              <a:rPr lang="en-IN" dirty="0"/>
              <a:t>(X) X1.head()</a:t>
            </a:r>
          </a:p>
          <a:p>
            <a:endParaRPr lang="en-IN" dirty="0"/>
          </a:p>
        </p:txBody>
      </p:sp>
    </p:spTree>
    <p:extLst>
      <p:ext uri="{BB962C8B-B14F-4D97-AF65-F5344CB8AC3E}">
        <p14:creationId xmlns:p14="http://schemas.microsoft.com/office/powerpoint/2010/main" val="56683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EE94-0E0C-6928-C669-A2CCF52FAFE4}"/>
              </a:ext>
            </a:extLst>
          </p:cNvPr>
          <p:cNvSpPr>
            <a:spLocks noGrp="1"/>
          </p:cNvSpPr>
          <p:nvPr>
            <p:ph type="title"/>
          </p:nvPr>
        </p:nvSpPr>
        <p:spPr/>
        <p:txBody>
          <a:bodyPr/>
          <a:lstStyle/>
          <a:p>
            <a:r>
              <a:rPr lang="en-IN" b="1" i="0" dirty="0">
                <a:solidFill>
                  <a:srgbClr val="222222"/>
                </a:solidFill>
                <a:effectLst/>
                <a:latin typeface="Lato" panose="020F0502020204030203" pitchFamily="34" charset="0"/>
              </a:rPr>
              <a:t> split the data into training and testing data</a:t>
            </a:r>
            <a:endParaRPr lang="en-IN" dirty="0"/>
          </a:p>
        </p:txBody>
      </p:sp>
      <p:sp>
        <p:nvSpPr>
          <p:cNvPr id="3" name="Content Placeholder 2">
            <a:extLst>
              <a:ext uri="{FF2B5EF4-FFF2-40B4-BE49-F238E27FC236}">
                <a16:creationId xmlns:a16="http://schemas.microsoft.com/office/drawing/2014/main" id="{7F6FC4BC-2773-3CFA-E607-40FDF99B0ECB}"/>
              </a:ext>
            </a:extLst>
          </p:cNvPr>
          <p:cNvSpPr>
            <a:spLocks noGrp="1"/>
          </p:cNvSpPr>
          <p:nvPr>
            <p:ph idx="1"/>
          </p:nvPr>
        </p:nvSpPr>
        <p:spPr/>
        <p:txBody>
          <a:bodyPr>
            <a:normAutofit fontScale="70000" lnSpcReduction="20000"/>
          </a:bodyPr>
          <a:lstStyle/>
          <a:p>
            <a:r>
              <a:rPr lang="en-IN" dirty="0"/>
              <a:t>from </a:t>
            </a:r>
            <a:r>
              <a:rPr lang="en-IN" dirty="0" err="1"/>
              <a:t>sklearn.model_selection</a:t>
            </a:r>
            <a:r>
              <a:rPr lang="en-IN" dirty="0"/>
              <a:t> import </a:t>
            </a:r>
            <a:r>
              <a:rPr lang="en-IN" dirty="0" err="1"/>
              <a:t>train_test_split</a:t>
            </a:r>
            <a:r>
              <a:rPr lang="en-IN" dirty="0"/>
              <a:t> </a:t>
            </a:r>
          </a:p>
          <a:p>
            <a:r>
              <a:rPr lang="en-IN" dirty="0"/>
              <a:t> </a:t>
            </a:r>
            <a:r>
              <a:rPr lang="en-IN" dirty="0" err="1"/>
              <a:t>x_train,x_test,y_train,y_test</a:t>
            </a:r>
            <a:r>
              <a:rPr lang="en-IN" dirty="0"/>
              <a:t> = </a:t>
            </a:r>
            <a:r>
              <a:rPr lang="en-IN" dirty="0" err="1"/>
              <a:t>train_test_split</a:t>
            </a:r>
            <a:r>
              <a:rPr lang="en-IN" dirty="0"/>
              <a:t>(</a:t>
            </a:r>
            <a:r>
              <a:rPr lang="en-IN" dirty="0" err="1"/>
              <a:t>X,y,train_size</a:t>
            </a:r>
            <a:r>
              <a:rPr lang="en-IN" dirty="0"/>
              <a:t>=0.7,random_state=0) </a:t>
            </a:r>
            <a:r>
              <a:rPr lang="en-IN" dirty="0" err="1"/>
              <a:t>x_train</a:t>
            </a:r>
            <a:endParaRPr lang="en-IN" dirty="0"/>
          </a:p>
          <a:p>
            <a:r>
              <a:rPr lang="en-IN" dirty="0"/>
              <a:t>train Output:  array([[130298.13, 145530.06, 323876.68, 1],        [119943.24, 156547.42, 256512.92, 1],        [1000.23, 124153.04, 1903.93, 2],        [542.05, 51743.15, 0.0, 2],        [65605.48, 153032.06, 107138.38, 2],        [114523.61, 122616.84, 261776.23, 2],        [61994.48, 115641.28, 91131.24, 1],        [63408.86, 129219.61, 46085.25, 0],        [78013.11, 121597.55, 264346.06, 0],        [23640.93, 96189.63, 148001.11, 0],        [76253.86, 113867.3, 298664.47, 0],        [15505.73, 127382.3, 35534.17, 2],        [120542.52, 148718.95, 311613.29, 2],        [91992.39, 135495.07, 252664.93, 0],        [64664.71, 139553.16, 137962.62, 0],        [131876.9, 99814.71, 362861.36, 2],        [94657.16, 145077.58, 282574.31, 2],        [28754.33, 118546.05, 172795.67, 0],        [0.0, 116983.8, 45173.06, 0],        [162597.7, 151377.59, 443898.53, 0],        [93863.75, 127320.38, 249839.44, 1],        [44069.95, 51283.14, 197029.42, 0],        [77044.01, 99281.34, 140574.81, 2],        [134615.46, 147198.87, 127716.82, 0],        [67532.53, 105751.03, 304768.73, 1],        [28663.76, 127056.21, 201126.82, 1],        [78389.47, 153773.43, 299737.29, 2],        [86419.7, 153514.11, 0.0, 2],        [123334.88, 108679.17, 304981.62, 0],        [38558.51, 82982.09, 174999.3, 0],        [1315.46, 115816.21, 297114.46, 1],        [144372.41, 118671.85, 383199.62, 2],        [165349.2, 136897.8, 471784.1, 2],        [0.0, 135426.92, 0.0, 0],        [22177.74, 154806.14, 28334.72, 0]], </a:t>
            </a:r>
            <a:r>
              <a:rPr lang="en-IN" dirty="0" err="1"/>
              <a:t>dtype</a:t>
            </a:r>
            <a:r>
              <a:rPr lang="en-IN" dirty="0"/>
              <a:t>=object</a:t>
            </a:r>
          </a:p>
          <a:p>
            <a:endParaRPr lang="en-IN" dirty="0"/>
          </a:p>
        </p:txBody>
      </p:sp>
    </p:spTree>
    <p:extLst>
      <p:ext uri="{BB962C8B-B14F-4D97-AF65-F5344CB8AC3E}">
        <p14:creationId xmlns:p14="http://schemas.microsoft.com/office/powerpoint/2010/main" val="46318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2D28-2612-CF34-391C-95EFA4DCC2E8}"/>
              </a:ext>
            </a:extLst>
          </p:cNvPr>
          <p:cNvSpPr>
            <a:spLocks noGrp="1"/>
          </p:cNvSpPr>
          <p:nvPr>
            <p:ph type="title"/>
          </p:nvPr>
        </p:nvSpPr>
        <p:spPr/>
        <p:txBody>
          <a:bodyPr/>
          <a:lstStyle/>
          <a:p>
            <a:r>
              <a:rPr lang="en-IN" b="1" i="0" dirty="0">
                <a:solidFill>
                  <a:srgbClr val="222222"/>
                </a:solidFill>
                <a:effectLst/>
                <a:latin typeface="Lato" panose="020F0502020204030203" pitchFamily="34" charset="0"/>
              </a:rPr>
              <a:t>Testing the model using the predict function</a:t>
            </a:r>
            <a:endParaRPr lang="en-IN" dirty="0"/>
          </a:p>
        </p:txBody>
      </p:sp>
      <p:sp>
        <p:nvSpPr>
          <p:cNvPr id="3" name="Content Placeholder 2">
            <a:extLst>
              <a:ext uri="{FF2B5EF4-FFF2-40B4-BE49-F238E27FC236}">
                <a16:creationId xmlns:a16="http://schemas.microsoft.com/office/drawing/2014/main" id="{2511B23B-EA49-56DD-A7DC-B25D6C26C303}"/>
              </a:ext>
            </a:extLst>
          </p:cNvPr>
          <p:cNvSpPr>
            <a:spLocks noGrp="1"/>
          </p:cNvSpPr>
          <p:nvPr>
            <p:ph idx="1"/>
          </p:nvPr>
        </p:nvSpPr>
        <p:spPr/>
        <p:txBody>
          <a:bodyPr/>
          <a:lstStyle/>
          <a:p>
            <a:r>
              <a:rPr lang="en-IN" dirty="0" err="1"/>
              <a:t>y_pred</a:t>
            </a:r>
            <a:r>
              <a:rPr lang="en-IN" dirty="0"/>
              <a:t> = </a:t>
            </a:r>
            <a:r>
              <a:rPr lang="en-IN" dirty="0" err="1"/>
              <a:t>model.predict</a:t>
            </a:r>
            <a:r>
              <a:rPr lang="en-IN" dirty="0"/>
              <a:t>(</a:t>
            </a:r>
            <a:r>
              <a:rPr lang="en-IN" dirty="0" err="1"/>
              <a:t>x_test</a:t>
            </a:r>
            <a:r>
              <a:rPr lang="en-IN" dirty="0"/>
              <a:t>) </a:t>
            </a:r>
            <a:r>
              <a:rPr lang="en-IN" dirty="0" err="1"/>
              <a:t>y_pred</a:t>
            </a:r>
            <a:endParaRPr lang="en-IN" dirty="0"/>
          </a:p>
          <a:p>
            <a:r>
              <a:rPr lang="en-IN" dirty="0"/>
              <a:t>Testing scores  </a:t>
            </a:r>
            <a:r>
              <a:rPr lang="en-IN" dirty="0" err="1"/>
              <a:t>testing_data_model_score</a:t>
            </a:r>
            <a:r>
              <a:rPr lang="en-IN" dirty="0"/>
              <a:t> = </a:t>
            </a:r>
            <a:r>
              <a:rPr lang="en-IN" dirty="0" err="1"/>
              <a:t>model.score</a:t>
            </a:r>
            <a:r>
              <a:rPr lang="en-IN" dirty="0"/>
              <a:t>(</a:t>
            </a:r>
            <a:r>
              <a:rPr lang="en-IN" dirty="0" err="1"/>
              <a:t>x_test</a:t>
            </a:r>
            <a:r>
              <a:rPr lang="en-IN" dirty="0"/>
              <a:t>, </a:t>
            </a:r>
            <a:r>
              <a:rPr lang="en-IN" dirty="0" err="1"/>
              <a:t>y_test</a:t>
            </a:r>
            <a:r>
              <a:rPr lang="en-IN" dirty="0"/>
              <a:t>) print("Model Score/Performance on Testing data",</a:t>
            </a:r>
            <a:r>
              <a:rPr lang="en-IN" dirty="0" err="1"/>
              <a:t>testing_data_model_score</a:t>
            </a:r>
            <a:r>
              <a:rPr lang="en-IN" dirty="0"/>
              <a:t>)  </a:t>
            </a:r>
            <a:r>
              <a:rPr lang="en-IN" dirty="0" err="1"/>
              <a:t>training_data_model_score</a:t>
            </a:r>
            <a:r>
              <a:rPr lang="en-IN" dirty="0"/>
              <a:t> = </a:t>
            </a:r>
            <a:r>
              <a:rPr lang="en-IN" dirty="0" err="1"/>
              <a:t>model.score</a:t>
            </a:r>
            <a:r>
              <a:rPr lang="en-IN" dirty="0"/>
              <a:t>(</a:t>
            </a:r>
            <a:r>
              <a:rPr lang="en-IN" dirty="0" err="1"/>
              <a:t>x_train</a:t>
            </a:r>
            <a:r>
              <a:rPr lang="en-IN" dirty="0"/>
              <a:t>, </a:t>
            </a:r>
            <a:r>
              <a:rPr lang="en-IN" dirty="0" err="1"/>
              <a:t>y_train</a:t>
            </a:r>
            <a:r>
              <a:rPr lang="en-IN" dirty="0"/>
              <a:t>) print("Model Score/Performance on Training data",</a:t>
            </a:r>
            <a:r>
              <a:rPr lang="en-IN" dirty="0" err="1"/>
              <a:t>training_data_model_score</a:t>
            </a:r>
            <a:r>
              <a:rPr lang="en-IN" dirty="0"/>
              <a:t>)</a:t>
            </a:r>
          </a:p>
          <a:p>
            <a:r>
              <a:rPr lang="en-IN" dirty="0"/>
              <a:t> </a:t>
            </a:r>
            <a:r>
              <a:rPr lang="en-IN" dirty="0">
                <a:solidFill>
                  <a:srgbClr val="FF0000"/>
                </a:solidFill>
              </a:rPr>
              <a:t>Output:  Model Score/Performance on Testing data 0.9355139722149948 Model Score/Performance on Training data 0.9515496105627431</a:t>
            </a:r>
          </a:p>
        </p:txBody>
      </p:sp>
    </p:spTree>
    <p:extLst>
      <p:ext uri="{BB962C8B-B14F-4D97-AF65-F5344CB8AC3E}">
        <p14:creationId xmlns:p14="http://schemas.microsoft.com/office/powerpoint/2010/main" val="177851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CABE-48CB-3BB0-FA20-A22BDD2B293F}"/>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Model evaluation</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B4782C95-83B8-4E30-427A-F026778F889C}"/>
              </a:ext>
            </a:extLst>
          </p:cNvPr>
          <p:cNvSpPr>
            <a:spLocks noGrp="1"/>
          </p:cNvSpPr>
          <p:nvPr>
            <p:ph idx="1"/>
          </p:nvPr>
        </p:nvSpPr>
        <p:spPr/>
        <p:txBody>
          <a:bodyPr>
            <a:normAutofit lnSpcReduction="10000"/>
          </a:bodyPr>
          <a:lstStyle/>
          <a:p>
            <a:r>
              <a:rPr lang="en-IN" dirty="0"/>
              <a:t>Model evaluation 1. R2 score: R2 score – R squared score. </a:t>
            </a:r>
          </a:p>
          <a:p>
            <a:r>
              <a:rPr lang="en-IN" dirty="0"/>
              <a:t>It is one of the statistical approaches by which we can find the variance or the spread of the target and feature data. </a:t>
            </a:r>
          </a:p>
          <a:p>
            <a:r>
              <a:rPr lang="en-IN" dirty="0"/>
              <a:t> from </a:t>
            </a:r>
            <a:r>
              <a:rPr lang="en-IN" dirty="0" err="1"/>
              <a:t>sklearn.metrics</a:t>
            </a:r>
            <a:r>
              <a:rPr lang="en-IN" dirty="0"/>
              <a:t> import r2_score  r2Score = r2_score(</a:t>
            </a:r>
            <a:r>
              <a:rPr lang="en-IN" dirty="0" err="1"/>
              <a:t>y_pred</a:t>
            </a:r>
            <a:r>
              <a:rPr lang="en-IN" dirty="0"/>
              <a:t>, </a:t>
            </a:r>
            <a:r>
              <a:rPr lang="en-IN" dirty="0" err="1"/>
              <a:t>y_test</a:t>
            </a:r>
            <a:r>
              <a:rPr lang="en-IN" dirty="0"/>
              <a:t>) print("R2 score of model is :" ,r2Score*100)</a:t>
            </a:r>
          </a:p>
          <a:p>
            <a:r>
              <a:rPr lang="en-IN" dirty="0"/>
              <a:t> </a:t>
            </a:r>
            <a:r>
              <a:rPr lang="en-IN" dirty="0">
                <a:solidFill>
                  <a:schemeClr val="accent1"/>
                </a:solidFill>
              </a:rPr>
              <a:t>Output:  R2 score of model is: 93.39448007716636 </a:t>
            </a:r>
          </a:p>
          <a:p>
            <a:r>
              <a:rPr lang="en-IN" dirty="0"/>
              <a:t> MSE: MSE – Mean Squared Error. By using this approach we can find that how much the regression best fit line is close to all the residual.  from </a:t>
            </a:r>
            <a:r>
              <a:rPr lang="en-IN" dirty="0" err="1"/>
              <a:t>sklearn.metrics</a:t>
            </a:r>
            <a:r>
              <a:rPr lang="en-IN" dirty="0"/>
              <a:t> import </a:t>
            </a:r>
            <a:r>
              <a:rPr lang="en-IN" dirty="0" err="1"/>
              <a:t>mea</a:t>
            </a:r>
            <a:endParaRPr lang="en-IN" dirty="0"/>
          </a:p>
        </p:txBody>
      </p:sp>
    </p:spTree>
    <p:extLst>
      <p:ext uri="{BB962C8B-B14F-4D97-AF65-F5344CB8AC3E}">
        <p14:creationId xmlns:p14="http://schemas.microsoft.com/office/powerpoint/2010/main" val="59866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FE71-A4E2-0C45-D718-5F02A78D2E9D}"/>
              </a:ext>
            </a:extLst>
          </p:cNvPr>
          <p:cNvSpPr>
            <a:spLocks noGrp="1"/>
          </p:cNvSpPr>
          <p:nvPr>
            <p:ph type="title"/>
          </p:nvPr>
        </p:nvSpPr>
        <p:spPr/>
        <p:txBody>
          <a:bodyPr/>
          <a:lstStyle/>
          <a:p>
            <a:r>
              <a:rPr lang="en-IN" dirty="0"/>
              <a:t>Validation </a:t>
            </a:r>
          </a:p>
        </p:txBody>
      </p:sp>
      <p:sp>
        <p:nvSpPr>
          <p:cNvPr id="3" name="Content Placeholder 2">
            <a:extLst>
              <a:ext uri="{FF2B5EF4-FFF2-40B4-BE49-F238E27FC236}">
                <a16:creationId xmlns:a16="http://schemas.microsoft.com/office/drawing/2014/main" id="{B7A2A9C4-E53E-99FE-0122-6EE05FC81322}"/>
              </a:ext>
            </a:extLst>
          </p:cNvPr>
          <p:cNvSpPr>
            <a:spLocks noGrp="1"/>
          </p:cNvSpPr>
          <p:nvPr>
            <p:ph idx="1"/>
          </p:nvPr>
        </p:nvSpPr>
        <p:spPr/>
        <p:txBody>
          <a:bodyPr>
            <a:normAutofit fontScale="92500" lnSpcReduction="10000"/>
          </a:bodyPr>
          <a:lstStyle/>
          <a:p>
            <a:r>
              <a:rPr lang="en-IN" dirty="0"/>
              <a:t>Root Mean Squared Error is:  788954.7666974603</a:t>
            </a:r>
          </a:p>
          <a:p>
            <a:r>
              <a:rPr lang="en-IN" dirty="0"/>
              <a:t> MAE: MAE – Mean Absolute Error. By using this approach we can find the difference between the actual values and predicted values but that difference is absolute i.e. the difference is positive.  </a:t>
            </a:r>
          </a:p>
          <a:p>
            <a:r>
              <a:rPr lang="en-IN" dirty="0"/>
              <a:t>from </a:t>
            </a:r>
            <a:r>
              <a:rPr lang="en-IN" dirty="0" err="1"/>
              <a:t>sklearn.metrics</a:t>
            </a:r>
            <a:r>
              <a:rPr lang="en-IN" dirty="0"/>
              <a:t> import </a:t>
            </a:r>
            <a:r>
              <a:rPr lang="en-IN" dirty="0" err="1"/>
              <a:t>mean_absolute_error</a:t>
            </a:r>
            <a:r>
              <a:rPr lang="en-IN" dirty="0"/>
              <a:t>  </a:t>
            </a:r>
            <a:r>
              <a:rPr lang="en-IN" dirty="0" err="1"/>
              <a:t>mae</a:t>
            </a:r>
            <a:r>
              <a:rPr lang="en-IN" dirty="0"/>
              <a:t> = </a:t>
            </a:r>
            <a:r>
              <a:rPr lang="en-IN" dirty="0" err="1"/>
              <a:t>mean_absolute_error</a:t>
            </a:r>
            <a:r>
              <a:rPr lang="en-IN" dirty="0"/>
              <a:t>(</a:t>
            </a:r>
            <a:r>
              <a:rPr lang="en-IN" dirty="0" err="1"/>
              <a:t>y_pred,y_test</a:t>
            </a:r>
            <a:r>
              <a:rPr lang="en-IN" dirty="0"/>
              <a:t>) print("Mean Absolute Error is :" ,</a:t>
            </a:r>
            <a:r>
              <a:rPr lang="en-IN" dirty="0" err="1"/>
              <a:t>mae</a:t>
            </a:r>
            <a:r>
              <a:rPr lang="en-IN" dirty="0"/>
              <a:t>) </a:t>
            </a:r>
          </a:p>
          <a:p>
            <a:r>
              <a:rPr lang="en-IN" dirty="0">
                <a:solidFill>
                  <a:schemeClr val="accent1"/>
                </a:solidFill>
              </a:rPr>
              <a:t>Output:  Mean Absolute Error is: 6503.577323580025 Conclusion  So, the mean absolute error is 6503.577323580025. Therefore our predicted value can be 6503.577323580025 units more or less than the actual value</a:t>
            </a:r>
            <a:r>
              <a:rPr lang="en-IN" dirty="0"/>
              <a:t>.</a:t>
            </a:r>
          </a:p>
        </p:txBody>
      </p:sp>
    </p:spTree>
    <p:extLst>
      <p:ext uri="{BB962C8B-B14F-4D97-AF65-F5344CB8AC3E}">
        <p14:creationId xmlns:p14="http://schemas.microsoft.com/office/powerpoint/2010/main" val="88808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991B-82DB-16C6-F8C5-E950A48B92DF}"/>
              </a:ext>
            </a:extLst>
          </p:cNvPr>
          <p:cNvSpPr>
            <a:spLocks noGrp="1"/>
          </p:cNvSpPr>
          <p:nvPr>
            <p:ph type="title"/>
          </p:nvPr>
        </p:nvSpPr>
        <p:spPr/>
        <p:txBody>
          <a:bodyPr/>
          <a:lstStyle/>
          <a:p>
            <a:r>
              <a:rPr lang="en-IN" dirty="0"/>
              <a:t>Conclusions  and result</a:t>
            </a:r>
          </a:p>
        </p:txBody>
      </p:sp>
      <p:sp>
        <p:nvSpPr>
          <p:cNvPr id="3" name="Content Placeholder 2">
            <a:extLst>
              <a:ext uri="{FF2B5EF4-FFF2-40B4-BE49-F238E27FC236}">
                <a16:creationId xmlns:a16="http://schemas.microsoft.com/office/drawing/2014/main" id="{EE1FE248-72EE-671D-50AD-A68457A6A2AA}"/>
              </a:ext>
            </a:extLst>
          </p:cNvPr>
          <p:cNvSpPr>
            <a:spLocks noGrp="1"/>
          </p:cNvSpPr>
          <p:nvPr>
            <p:ph idx="1"/>
          </p:nvPr>
        </p:nvSpPr>
        <p:spPr/>
        <p:txBody>
          <a:bodyPr>
            <a:normAutofit/>
          </a:bodyPr>
          <a:lstStyle/>
          <a:p>
            <a:r>
              <a:rPr lang="en-IN" i="0" dirty="0">
                <a:solidFill>
                  <a:srgbClr val="222222"/>
                </a:solidFill>
                <a:effectLst/>
                <a:latin typeface="Lato" panose="020F0502020204030203" pitchFamily="34" charset="0"/>
              </a:rPr>
              <a:t>predicted value is close to the actual values </a:t>
            </a:r>
            <a:r>
              <a:rPr lang="en-IN" i="0" dirty="0" err="1">
                <a:solidFill>
                  <a:srgbClr val="222222"/>
                </a:solidFill>
                <a:effectLst/>
                <a:latin typeface="Lato" panose="020F0502020204030203" pitchFamily="34" charset="0"/>
              </a:rPr>
              <a:t>i.e</a:t>
            </a:r>
            <a:r>
              <a:rPr lang="en-IN" i="0" dirty="0">
                <a:solidFill>
                  <a:srgbClr val="222222"/>
                </a:solidFill>
                <a:effectLst/>
                <a:latin typeface="Lato" panose="020F0502020204030203" pitchFamily="34" charset="0"/>
              </a:rPr>
              <a:t> the one present in the testing set, Hence we can use this model for prediction</a:t>
            </a:r>
            <a:r>
              <a:rPr lang="en-IN" b="0" i="0" dirty="0">
                <a:solidFill>
                  <a:srgbClr val="222222"/>
                </a:solidFill>
                <a:effectLst/>
                <a:latin typeface="Lato" panose="020F0502020204030203" pitchFamily="34" charset="0"/>
              </a:rPr>
              <a:t>.</a:t>
            </a:r>
          </a:p>
          <a:p>
            <a:r>
              <a:rPr lang="en-IN" b="0" i="0" dirty="0">
                <a:solidFill>
                  <a:srgbClr val="222222"/>
                </a:solidFill>
                <a:effectLst/>
                <a:latin typeface="Lato" panose="020F0502020204030203" pitchFamily="34" charset="0"/>
              </a:rPr>
              <a:t>The marketing spend seems to be directly proportional (though a little bit outliers are there) with the profi</a:t>
            </a:r>
            <a:r>
              <a:rPr lang="en-IN" dirty="0">
                <a:solidFill>
                  <a:srgbClr val="222222"/>
                </a:solidFill>
                <a:latin typeface="Lato" panose="020F0502020204030203" pitchFamily="34" charset="0"/>
              </a:rPr>
              <a:t>t</a:t>
            </a:r>
          </a:p>
          <a:p>
            <a:r>
              <a:rPr lang="en-IN" b="0" i="0" dirty="0">
                <a:solidFill>
                  <a:srgbClr val="222222"/>
                </a:solidFill>
                <a:effectLst/>
                <a:latin typeface="Lato" panose="020F0502020204030203" pitchFamily="34" charset="0"/>
              </a:rPr>
              <a:t>. Therefore our predicted value can be </a:t>
            </a:r>
            <a:r>
              <a:rPr lang="en-IN" b="1" i="0" dirty="0">
                <a:solidFill>
                  <a:srgbClr val="222222"/>
                </a:solidFill>
                <a:effectLst/>
                <a:latin typeface="Lato" panose="020F0502020204030203" pitchFamily="34" charset="0"/>
              </a:rPr>
              <a:t>6503.577323580025</a:t>
            </a:r>
          </a:p>
          <a:p>
            <a:r>
              <a:rPr lang="en-IN" b="0" i="0" dirty="0">
                <a:solidFill>
                  <a:srgbClr val="222222"/>
                </a:solidFill>
                <a:effectLst/>
                <a:latin typeface="Lato" panose="020F0502020204030203" pitchFamily="34" charset="0"/>
              </a:rPr>
              <a:t>his machine learning model will be quite helpful in such a situation where we need to find a profit ,  based on the amount which we spend from the 50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dataset</a:t>
            </a:r>
            <a:endParaRPr lang="en-IN" dirty="0"/>
          </a:p>
        </p:txBody>
      </p:sp>
    </p:spTree>
    <p:extLst>
      <p:ext uri="{BB962C8B-B14F-4D97-AF65-F5344CB8AC3E}">
        <p14:creationId xmlns:p14="http://schemas.microsoft.com/office/powerpoint/2010/main" val="8219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DE13-2EB1-A409-A46C-43D164F790C7}"/>
              </a:ext>
            </a:extLst>
          </p:cNvPr>
          <p:cNvSpPr>
            <a:spLocks noGrp="1"/>
          </p:cNvSpPr>
          <p:nvPr>
            <p:ph type="title"/>
          </p:nvPr>
        </p:nvSpPr>
        <p:spPr/>
        <p:txBody>
          <a:bodyPr/>
          <a:lstStyle/>
          <a:p>
            <a:r>
              <a:rPr lang="en-IN" dirty="0"/>
              <a:t>CONTENS </a:t>
            </a:r>
          </a:p>
        </p:txBody>
      </p:sp>
      <p:sp>
        <p:nvSpPr>
          <p:cNvPr id="3" name="Content Placeholder 2">
            <a:extLst>
              <a:ext uri="{FF2B5EF4-FFF2-40B4-BE49-F238E27FC236}">
                <a16:creationId xmlns:a16="http://schemas.microsoft.com/office/drawing/2014/main" id="{D098DF43-78FE-BA7F-935A-B2AB929B76BE}"/>
              </a:ext>
            </a:extLst>
          </p:cNvPr>
          <p:cNvSpPr>
            <a:spLocks noGrp="1"/>
          </p:cNvSpPr>
          <p:nvPr>
            <p:ph idx="1"/>
          </p:nvPr>
        </p:nvSpPr>
        <p:spPr/>
        <p:txBody>
          <a:bodyPr>
            <a:normAutofit/>
          </a:bodyPr>
          <a:lstStyle/>
          <a:p>
            <a:pPr algn="ctr"/>
            <a:r>
              <a:rPr lang="en-IN" dirty="0">
                <a:latin typeface="+mj-lt"/>
              </a:rPr>
              <a:t>INTRODUCTION TO MODEL</a:t>
            </a:r>
          </a:p>
          <a:p>
            <a:pPr algn="ctr"/>
            <a:r>
              <a:rPr lang="en-IN" dirty="0">
                <a:latin typeface="+mj-lt"/>
              </a:rPr>
              <a:t>LIBRARY IMPORTING</a:t>
            </a:r>
          </a:p>
          <a:p>
            <a:pPr algn="ctr"/>
            <a:r>
              <a:rPr lang="en-IN" dirty="0">
                <a:latin typeface="+mj-lt"/>
              </a:rPr>
              <a:t>DATA CLEANING </a:t>
            </a:r>
          </a:p>
          <a:p>
            <a:pPr algn="ctr"/>
            <a:r>
              <a:rPr lang="en-IN" i="0" dirty="0">
                <a:solidFill>
                  <a:srgbClr val="222222"/>
                </a:solidFill>
                <a:effectLst/>
                <a:latin typeface="+mj-lt"/>
              </a:rPr>
              <a:t>Data Visualization</a:t>
            </a:r>
          </a:p>
          <a:p>
            <a:pPr algn="ctr"/>
            <a:r>
              <a:rPr lang="en-IN" i="0" dirty="0">
                <a:solidFill>
                  <a:srgbClr val="222222"/>
                </a:solidFill>
                <a:effectLst/>
                <a:latin typeface="+mj-lt"/>
              </a:rPr>
              <a:t> Feature exploration</a:t>
            </a:r>
          </a:p>
          <a:p>
            <a:pPr algn="ctr"/>
            <a:r>
              <a:rPr lang="en-IN" i="0" dirty="0">
                <a:solidFill>
                  <a:srgbClr val="222222"/>
                </a:solidFill>
                <a:effectLst/>
                <a:latin typeface="+mj-lt"/>
              </a:rPr>
              <a:t>Model development</a:t>
            </a:r>
          </a:p>
          <a:p>
            <a:pPr algn="ctr"/>
            <a:r>
              <a:rPr lang="en-IN" i="0" dirty="0">
                <a:solidFill>
                  <a:srgbClr val="222222"/>
                </a:solidFill>
                <a:effectLst/>
                <a:latin typeface="+mj-lt"/>
              </a:rPr>
              <a:t>Model evaluation</a:t>
            </a:r>
          </a:p>
          <a:p>
            <a:endParaRPr lang="en-IN" dirty="0"/>
          </a:p>
        </p:txBody>
      </p:sp>
    </p:spTree>
    <p:extLst>
      <p:ext uri="{BB962C8B-B14F-4D97-AF65-F5344CB8AC3E}">
        <p14:creationId xmlns:p14="http://schemas.microsoft.com/office/powerpoint/2010/main" val="174316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3C9C-5D26-68A9-7CA8-4F9E4E3B20E0}"/>
              </a:ext>
            </a:extLst>
          </p:cNvPr>
          <p:cNvSpPr>
            <a:spLocks noGrp="1"/>
          </p:cNvSpPr>
          <p:nvPr>
            <p:ph type="title"/>
          </p:nvPr>
        </p:nvSpPr>
        <p:spPr/>
        <p:txBody>
          <a:bodyPr/>
          <a:lstStyle/>
          <a:p>
            <a:r>
              <a:rPr lang="en-IN" dirty="0"/>
              <a:t>Introduction to project</a:t>
            </a:r>
          </a:p>
        </p:txBody>
      </p:sp>
      <p:sp>
        <p:nvSpPr>
          <p:cNvPr id="3" name="Content Placeholder 2">
            <a:extLst>
              <a:ext uri="{FF2B5EF4-FFF2-40B4-BE49-F238E27FC236}">
                <a16:creationId xmlns:a16="http://schemas.microsoft.com/office/drawing/2014/main" id="{346757F4-0C51-D7F5-D37A-21C495334A67}"/>
              </a:ext>
            </a:extLst>
          </p:cNvPr>
          <p:cNvSpPr>
            <a:spLocks noGrp="1"/>
          </p:cNvSpPr>
          <p:nvPr>
            <p:ph idx="1"/>
          </p:nvPr>
        </p:nvSpPr>
        <p:spPr/>
        <p:txBody>
          <a:bodyPr>
            <a:normAutofit fontScale="85000" lnSpcReduction="10000"/>
          </a:bodyPr>
          <a:lstStyle/>
          <a:p>
            <a:r>
              <a:rPr lang="en-IN" b="0" i="0" dirty="0">
                <a:solidFill>
                  <a:srgbClr val="222222"/>
                </a:solidFill>
                <a:effectLst/>
                <a:latin typeface="Lato" panose="020F0502020204030203" pitchFamily="34" charset="0"/>
              </a:rPr>
              <a:t>In this project , we will be predicting the profit from the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dataset with the features available to us. We’re using the 50-startups dataset for this problem statement and we will be using the concept of Multiple linear regression to predict the profit of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companies</a:t>
            </a:r>
          </a:p>
          <a:p>
            <a:pPr algn="l"/>
            <a:r>
              <a:rPr lang="en-IN" b="0" i="0" dirty="0">
                <a:solidFill>
                  <a:srgbClr val="222222"/>
                </a:solidFill>
                <a:effectLst/>
                <a:latin typeface="Lato" panose="020F0502020204030203" pitchFamily="34" charset="0"/>
              </a:rPr>
              <a:t>his particular dataset holds data from </a:t>
            </a:r>
            <a:r>
              <a:rPr lang="en-IN" b="1" i="0" dirty="0">
                <a:solidFill>
                  <a:srgbClr val="222222"/>
                </a:solidFill>
                <a:effectLst/>
                <a:latin typeface="Lato" panose="020F0502020204030203" pitchFamily="34" charset="0"/>
              </a:rPr>
              <a:t>50 </a:t>
            </a:r>
            <a:r>
              <a:rPr lang="en-IN" b="1" i="0" dirty="0" err="1">
                <a:solidFill>
                  <a:srgbClr val="222222"/>
                </a:solidFill>
                <a:effectLst/>
                <a:latin typeface="Lato" panose="020F0502020204030203" pitchFamily="34" charset="0"/>
              </a:rPr>
              <a:t>startups</a:t>
            </a:r>
            <a:r>
              <a:rPr lang="en-IN" b="1" i="0" dirty="0">
                <a:solidFill>
                  <a:srgbClr val="222222"/>
                </a:solidFill>
                <a:effectLst/>
                <a:latin typeface="Lato" panose="020F0502020204030203" pitchFamily="34" charset="0"/>
              </a:rPr>
              <a:t>  </a:t>
            </a:r>
            <a:r>
              <a:rPr lang="en-IN" b="0" i="0" dirty="0">
                <a:solidFill>
                  <a:srgbClr val="222222"/>
                </a:solidFill>
                <a:effectLst/>
                <a:latin typeface="Lato" panose="020F0502020204030203" pitchFamily="34" charset="0"/>
              </a:rPr>
              <a:t>The features in this dataset are</a:t>
            </a:r>
            <a:r>
              <a:rPr lang="en-IN" b="1" i="0" dirty="0">
                <a:solidFill>
                  <a:srgbClr val="222222"/>
                </a:solidFill>
                <a:effectLst/>
                <a:latin typeface="Lato" panose="020F0502020204030203" pitchFamily="34" charset="0"/>
              </a:rPr>
              <a:t> R&amp;D spending, Administration Spending, Marketing Spending, and location features, </a:t>
            </a:r>
            <a:r>
              <a:rPr lang="en-IN" b="0" i="0" dirty="0">
                <a:solidFill>
                  <a:srgbClr val="222222"/>
                </a:solidFill>
                <a:effectLst/>
                <a:latin typeface="Lato" panose="020F0502020204030203" pitchFamily="34" charset="0"/>
              </a:rPr>
              <a:t>while the target variable is:</a:t>
            </a:r>
            <a:r>
              <a:rPr lang="en-IN" b="1" i="0" dirty="0">
                <a:solidFill>
                  <a:srgbClr val="222222"/>
                </a:solidFill>
                <a:effectLst/>
                <a:latin typeface="Lato" panose="020F0502020204030203" pitchFamily="34" charset="0"/>
              </a:rPr>
              <a:t> Profit.</a:t>
            </a:r>
            <a:endParaRPr lang="en-IN" b="0" i="0" dirty="0">
              <a:solidFill>
                <a:srgbClr val="222222"/>
              </a:solidFill>
              <a:effectLst/>
              <a:latin typeface="Lato" panose="020F0502020204030203" pitchFamily="34" charset="0"/>
            </a:endParaRPr>
          </a:p>
          <a:p>
            <a:pPr marL="0" indent="0" algn="l">
              <a:buNone/>
            </a:pPr>
            <a:r>
              <a:rPr lang="en-IN" b="1" i="0" dirty="0">
                <a:solidFill>
                  <a:srgbClr val="222222"/>
                </a:solidFill>
                <a:effectLst/>
                <a:latin typeface="Lato" panose="020F0502020204030203" pitchFamily="34" charset="0"/>
              </a:rPr>
              <a:t>. R&amp;D spending: </a:t>
            </a:r>
            <a:r>
              <a:rPr lang="en-IN" b="0" i="0" dirty="0">
                <a:solidFill>
                  <a:srgbClr val="222222"/>
                </a:solidFill>
                <a:effectLst/>
                <a:latin typeface="Lato" panose="020F0502020204030203" pitchFamily="34" charset="0"/>
              </a:rPr>
              <a:t>The amount which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are spending on Research and development.</a:t>
            </a:r>
          </a:p>
          <a:p>
            <a:pPr marL="0" indent="0" algn="l">
              <a:buNone/>
            </a:pPr>
            <a:r>
              <a:rPr lang="en-IN" b="1" i="0" dirty="0">
                <a:solidFill>
                  <a:srgbClr val="222222"/>
                </a:solidFill>
                <a:effectLst/>
                <a:latin typeface="Lato" panose="020F0502020204030203" pitchFamily="34" charset="0"/>
              </a:rPr>
              <a:t>. Administration spending: </a:t>
            </a:r>
            <a:r>
              <a:rPr lang="en-IN" b="0" i="0" dirty="0">
                <a:solidFill>
                  <a:srgbClr val="222222"/>
                </a:solidFill>
                <a:effectLst/>
                <a:latin typeface="Lato" panose="020F0502020204030203" pitchFamily="34" charset="0"/>
              </a:rPr>
              <a:t>The amount which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are spending on the Admin panel.</a:t>
            </a:r>
          </a:p>
          <a:p>
            <a:pPr marL="0" indent="0" algn="l">
              <a:buNone/>
            </a:pPr>
            <a:r>
              <a:rPr lang="en-IN" b="1" i="0" dirty="0">
                <a:solidFill>
                  <a:srgbClr val="222222"/>
                </a:solidFill>
                <a:effectLst/>
                <a:latin typeface="Lato" panose="020F0502020204030203" pitchFamily="34" charset="0"/>
              </a:rPr>
              <a:t>. Marketing spending: </a:t>
            </a:r>
            <a:r>
              <a:rPr lang="en-IN" b="0" i="0" dirty="0">
                <a:solidFill>
                  <a:srgbClr val="222222"/>
                </a:solidFill>
                <a:effectLst/>
                <a:latin typeface="Lato" panose="020F0502020204030203" pitchFamily="34" charset="0"/>
              </a:rPr>
              <a:t>The amount which </a:t>
            </a:r>
            <a:r>
              <a:rPr lang="en-IN" b="0" i="0" dirty="0" err="1">
                <a:solidFill>
                  <a:srgbClr val="222222"/>
                </a:solidFill>
                <a:effectLst/>
                <a:latin typeface="Lato" panose="020F0502020204030203" pitchFamily="34" charset="0"/>
              </a:rPr>
              <a:t>startups</a:t>
            </a:r>
            <a:r>
              <a:rPr lang="en-IN" b="0" i="0" dirty="0">
                <a:solidFill>
                  <a:srgbClr val="222222"/>
                </a:solidFill>
                <a:effectLst/>
                <a:latin typeface="Lato" panose="020F0502020204030203" pitchFamily="34" charset="0"/>
              </a:rPr>
              <a:t> are spending on marketing strategies.</a:t>
            </a:r>
            <a:br>
              <a:rPr lang="en-IN" b="1" i="0" dirty="0">
                <a:solidFill>
                  <a:srgbClr val="222222"/>
                </a:solidFill>
                <a:effectLst/>
                <a:latin typeface="Lato" panose="020F0502020204030203" pitchFamily="34" charset="0"/>
              </a:rPr>
            </a:br>
            <a:r>
              <a:rPr lang="en-IN" b="1" i="0" dirty="0">
                <a:solidFill>
                  <a:srgbClr val="222222"/>
                </a:solidFill>
                <a:effectLst/>
                <a:latin typeface="Lato" panose="020F0502020204030203" pitchFamily="34" charset="0"/>
              </a:rPr>
              <a:t>. Profit: </a:t>
            </a:r>
            <a:r>
              <a:rPr lang="en-IN" b="0" i="0" dirty="0">
                <a:solidFill>
                  <a:srgbClr val="222222"/>
                </a:solidFill>
                <a:effectLst/>
                <a:latin typeface="Lato" panose="020F0502020204030203" pitchFamily="34" charset="0"/>
              </a:rPr>
              <a:t>How much profit that particular </a:t>
            </a:r>
            <a:r>
              <a:rPr lang="en-IN" b="0" i="0" dirty="0" err="1">
                <a:solidFill>
                  <a:srgbClr val="222222"/>
                </a:solidFill>
                <a:effectLst/>
                <a:latin typeface="Lato" panose="020F0502020204030203" pitchFamily="34" charset="0"/>
              </a:rPr>
              <a:t>startup</a:t>
            </a:r>
            <a:r>
              <a:rPr lang="en-IN" b="0" i="0" dirty="0">
                <a:solidFill>
                  <a:srgbClr val="222222"/>
                </a:solidFill>
                <a:effectLst/>
                <a:latin typeface="Lato" panose="020F0502020204030203" pitchFamily="34" charset="0"/>
              </a:rPr>
              <a:t> is </a:t>
            </a:r>
            <a:r>
              <a:rPr lang="en-IN" b="0" i="0" dirty="0" err="1">
                <a:solidFill>
                  <a:srgbClr val="222222"/>
                </a:solidFill>
                <a:effectLst/>
                <a:latin typeface="Lato" panose="020F0502020204030203" pitchFamily="34" charset="0"/>
              </a:rPr>
              <a:t>mak</a:t>
            </a:r>
            <a:endParaRPr lang="en-IN" b="0" i="0" dirty="0">
              <a:solidFill>
                <a:srgbClr val="222222"/>
              </a:solidFill>
              <a:effectLst/>
              <a:latin typeface="Lato" panose="020F0502020204030203" pitchFamily="34" charset="0"/>
            </a:endParaRPr>
          </a:p>
          <a:p>
            <a:endParaRPr lang="en-IN" b="0" i="0" dirty="0">
              <a:solidFill>
                <a:srgbClr val="222222"/>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303354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1839-FFEF-5DD5-060E-D4A5BF7FE0EA}"/>
              </a:ext>
            </a:extLst>
          </p:cNvPr>
          <p:cNvSpPr>
            <a:spLocks noGrp="1"/>
          </p:cNvSpPr>
          <p:nvPr>
            <p:ph type="title"/>
          </p:nvPr>
        </p:nvSpPr>
        <p:spPr/>
        <p:txBody>
          <a:bodyPr/>
          <a:lstStyle/>
          <a:p>
            <a:r>
              <a:rPr lang="en-IN" b="0" i="0" dirty="0">
                <a:solidFill>
                  <a:srgbClr val="222222"/>
                </a:solidFill>
                <a:effectLst/>
                <a:latin typeface="Lato" panose="020F0502020204030203" pitchFamily="34" charset="0"/>
              </a:rPr>
              <a:t>Importing libraries</a:t>
            </a:r>
            <a:br>
              <a:rPr lang="en-IN" b="0" i="0" dirty="0">
                <a:solidFill>
                  <a:srgbClr val="222222"/>
                </a:solidFill>
                <a:effectLst/>
                <a:latin typeface="Lato" panose="020F0502020204030203" pitchFamily="34" charset="0"/>
              </a:rPr>
            </a:br>
            <a:endParaRPr lang="en-IN" dirty="0"/>
          </a:p>
        </p:txBody>
      </p:sp>
      <p:sp>
        <p:nvSpPr>
          <p:cNvPr id="7" name="Content Placeholder 6">
            <a:extLst>
              <a:ext uri="{FF2B5EF4-FFF2-40B4-BE49-F238E27FC236}">
                <a16:creationId xmlns:a16="http://schemas.microsoft.com/office/drawing/2014/main" id="{2DD882BD-2AE7-114B-8E83-0AC19E80DB38}"/>
              </a:ext>
            </a:extLst>
          </p:cNvPr>
          <p:cNvSpPr>
            <a:spLocks noGrp="1"/>
          </p:cNvSpPr>
          <p:nvPr>
            <p:ph idx="1"/>
          </p:nvPr>
        </p:nvSpPr>
        <p:spPr/>
        <p:txBody>
          <a:bodyPr/>
          <a:lstStyle/>
          <a:p>
            <a:r>
              <a:rPr lang="en-IN" dirty="0"/>
              <a:t>import </a:t>
            </a:r>
            <a:r>
              <a:rPr lang="en-IN" dirty="0" err="1"/>
              <a:t>numpy</a:t>
            </a:r>
            <a:r>
              <a:rPr lang="en-IN" dirty="0"/>
              <a:t> as np # for performing mathematical calculations behind ML algorithm import </a:t>
            </a:r>
            <a:r>
              <a:rPr lang="en-IN" dirty="0" err="1"/>
              <a:t>matplotlib.pyplot</a:t>
            </a:r>
            <a:r>
              <a:rPr lang="en-IN" dirty="0"/>
              <a:t> as </a:t>
            </a:r>
            <a:r>
              <a:rPr lang="en-IN" dirty="0" err="1"/>
              <a:t>plt</a:t>
            </a:r>
            <a:r>
              <a:rPr lang="en-IN" dirty="0"/>
              <a:t> # for visualization</a:t>
            </a:r>
          </a:p>
          <a:p>
            <a:r>
              <a:rPr lang="en-IN" dirty="0"/>
              <a:t> import pandas as pd # for handling and cleaning the dataset </a:t>
            </a:r>
          </a:p>
          <a:p>
            <a:r>
              <a:rPr lang="en-IN" dirty="0"/>
              <a:t>import seaborn as </a:t>
            </a:r>
            <a:r>
              <a:rPr lang="en-IN" dirty="0" err="1"/>
              <a:t>sns</a:t>
            </a:r>
            <a:r>
              <a:rPr lang="en-IN" dirty="0"/>
              <a:t> # for visualization</a:t>
            </a:r>
          </a:p>
          <a:p>
            <a:r>
              <a:rPr lang="en-IN" dirty="0"/>
              <a:t> import </a:t>
            </a:r>
            <a:r>
              <a:rPr lang="en-IN" dirty="0" err="1"/>
              <a:t>sklearn</a:t>
            </a:r>
            <a:r>
              <a:rPr lang="en-IN" dirty="0"/>
              <a:t> # for model evaluation and development</a:t>
            </a:r>
          </a:p>
          <a:p>
            <a:r>
              <a:rPr lang="en-IN" dirty="0"/>
              <a:t>dataset = </a:t>
            </a:r>
            <a:r>
              <a:rPr lang="en-IN" dirty="0" err="1"/>
              <a:t>pd.read_csv</a:t>
            </a:r>
            <a:r>
              <a:rPr lang="en-IN" dirty="0"/>
              <a:t>('50_Startups.csv’)</a:t>
            </a:r>
          </a:p>
          <a:p>
            <a:r>
              <a:rPr lang="en-IN" dirty="0">
                <a:solidFill>
                  <a:schemeClr val="accent1">
                    <a:lumMod val="60000"/>
                    <a:lumOff val="40000"/>
                  </a:schemeClr>
                </a:solidFill>
              </a:rPr>
              <a:t>These all operations performed on vs code </a:t>
            </a:r>
          </a:p>
        </p:txBody>
      </p:sp>
    </p:spTree>
    <p:extLst>
      <p:ext uri="{BB962C8B-B14F-4D97-AF65-F5344CB8AC3E}">
        <p14:creationId xmlns:p14="http://schemas.microsoft.com/office/powerpoint/2010/main" val="374134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2B89-D6A9-6B02-4319-3705297D5C0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6659E77-BB5C-FE70-FE05-97CC7B7D391A}"/>
              </a:ext>
            </a:extLst>
          </p:cNvPr>
          <p:cNvSpPr>
            <a:spLocks noGrp="1"/>
          </p:cNvSpPr>
          <p:nvPr>
            <p:ph idx="1"/>
          </p:nvPr>
        </p:nvSpPr>
        <p:spPr/>
        <p:txBody>
          <a:bodyPr/>
          <a:lstStyle/>
          <a:p>
            <a:r>
              <a:rPr lang="en-IN" dirty="0" err="1"/>
              <a:t>Analyzing</a:t>
            </a:r>
            <a:r>
              <a:rPr lang="en-IN" dirty="0"/>
              <a:t> the data</a:t>
            </a:r>
          </a:p>
          <a:p>
            <a:r>
              <a:rPr lang="en-IN" dirty="0" err="1"/>
              <a:t>dataset.head</a:t>
            </a:r>
            <a:r>
              <a:rPr lang="en-IN" dirty="0"/>
              <a:t>()</a:t>
            </a:r>
          </a:p>
          <a:p>
            <a:endParaRPr lang="en-IN" dirty="0"/>
          </a:p>
        </p:txBody>
      </p:sp>
    </p:spTree>
    <p:extLst>
      <p:ext uri="{BB962C8B-B14F-4D97-AF65-F5344CB8AC3E}">
        <p14:creationId xmlns:p14="http://schemas.microsoft.com/office/powerpoint/2010/main" val="195199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7000-CC35-6AC1-F272-894551F3DF11}"/>
              </a:ext>
            </a:extLst>
          </p:cNvPr>
          <p:cNvSpPr>
            <a:spLocks noGrp="1"/>
          </p:cNvSpPr>
          <p:nvPr>
            <p:ph type="title"/>
          </p:nvPr>
        </p:nvSpPr>
        <p:spPr/>
        <p:txBody>
          <a:bodyPr/>
          <a:lstStyle/>
          <a:p>
            <a:r>
              <a:rPr lang="en-IN" b="1" i="0" dirty="0">
                <a:solidFill>
                  <a:srgbClr val="222222"/>
                </a:solidFill>
                <a:effectLst/>
                <a:latin typeface="Lato" panose="020F0502020204030203" pitchFamily="34" charset="0"/>
              </a:rPr>
              <a:t>Numerical/Statistical analysis of the dataset</a:t>
            </a:r>
            <a:br>
              <a:rPr lang="en-IN" b="0" i="0" dirty="0">
                <a:solidFill>
                  <a:srgbClr val="222222"/>
                </a:solidFill>
                <a:effectLst/>
                <a:latin typeface="Lato" panose="020F0502020204030203" pitchFamily="34" charset="0"/>
              </a:rPr>
            </a:br>
            <a:endParaRPr lang="en-IN" dirty="0"/>
          </a:p>
        </p:txBody>
      </p:sp>
      <p:sp>
        <p:nvSpPr>
          <p:cNvPr id="4" name="Text Placeholder 3">
            <a:extLst>
              <a:ext uri="{FF2B5EF4-FFF2-40B4-BE49-F238E27FC236}">
                <a16:creationId xmlns:a16="http://schemas.microsoft.com/office/drawing/2014/main" id="{F899091E-61EB-828B-AE08-7ED2C37BE09F}"/>
              </a:ext>
            </a:extLst>
          </p:cNvPr>
          <p:cNvSpPr>
            <a:spLocks noGrp="1"/>
          </p:cNvSpPr>
          <p:nvPr>
            <p:ph type="body" sz="half" idx="2"/>
          </p:nvPr>
        </p:nvSpPr>
        <p:spPr/>
        <p:txBody>
          <a:bodyPr/>
          <a:lstStyle/>
          <a:p>
            <a:r>
              <a:rPr lang="en-IN" dirty="0"/>
              <a:t>                     code</a:t>
            </a:r>
          </a:p>
          <a:p>
            <a:r>
              <a:rPr lang="en-IN" sz="2000" dirty="0"/>
              <a:t>           </a:t>
            </a:r>
            <a:r>
              <a:rPr lang="en-IN" sz="2000" dirty="0" err="1"/>
              <a:t>dataset.describe</a:t>
            </a:r>
            <a:r>
              <a:rPr lang="en-IN" sz="2000" dirty="0"/>
              <a:t>()</a:t>
            </a:r>
          </a:p>
        </p:txBody>
      </p:sp>
      <p:pic>
        <p:nvPicPr>
          <p:cNvPr id="3074" name="Picture 2" descr="Statistical analysis of the dataset">
            <a:extLst>
              <a:ext uri="{FF2B5EF4-FFF2-40B4-BE49-F238E27FC236}">
                <a16:creationId xmlns:a16="http://schemas.microsoft.com/office/drawing/2014/main" id="{FB16AC80-6EE9-3F68-D712-B4F63EC020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3488" y="798974"/>
            <a:ext cx="5813809" cy="395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3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D116-24C6-29A7-EAB9-333BAAEE0F95}"/>
              </a:ext>
            </a:extLst>
          </p:cNvPr>
          <p:cNvSpPr>
            <a:spLocks noGrp="1"/>
          </p:cNvSpPr>
          <p:nvPr>
            <p:ph type="title"/>
          </p:nvPr>
        </p:nvSpPr>
        <p:spPr/>
        <p:txBody>
          <a:bodyPr>
            <a:normAutofit fontScale="90000"/>
          </a:bodyPr>
          <a:lstStyle/>
          <a:p>
            <a:r>
              <a:rPr lang="en-IN" b="1" i="0" dirty="0">
                <a:solidFill>
                  <a:srgbClr val="222222"/>
                </a:solidFill>
                <a:effectLst/>
                <a:latin typeface="Lato" panose="020F0502020204030203" pitchFamily="34" charset="0"/>
              </a:rPr>
              <a:t>Outliers detection in the target variable</a:t>
            </a:r>
            <a:br>
              <a:rPr lang="en-IN" dirty="0"/>
            </a:br>
            <a:endParaRPr lang="en-IN" dirty="0"/>
          </a:p>
        </p:txBody>
      </p:sp>
      <p:sp>
        <p:nvSpPr>
          <p:cNvPr id="3" name="Content Placeholder 2">
            <a:extLst>
              <a:ext uri="{FF2B5EF4-FFF2-40B4-BE49-F238E27FC236}">
                <a16:creationId xmlns:a16="http://schemas.microsoft.com/office/drawing/2014/main" id="{768B494C-9D07-E3AB-2530-A4C8AC13DB73}"/>
              </a:ext>
            </a:extLst>
          </p:cNvPr>
          <p:cNvSpPr>
            <a:spLocks noGrp="1"/>
          </p:cNvSpPr>
          <p:nvPr>
            <p:ph idx="1"/>
          </p:nvPr>
        </p:nvSpPr>
        <p:spPr/>
        <p:txBody>
          <a:bodyPr>
            <a:normAutofit fontScale="85000" lnSpcReduction="20000"/>
          </a:bodyPr>
          <a:lstStyle/>
          <a:p>
            <a:r>
              <a:rPr lang="en-IN" dirty="0" err="1"/>
              <a:t>utliers</a:t>
            </a:r>
            <a:r>
              <a:rPr lang="en-IN" dirty="0"/>
              <a:t> = ['Profit’]</a:t>
            </a:r>
          </a:p>
          <a:p>
            <a:r>
              <a:rPr lang="en-IN" dirty="0"/>
              <a:t> </a:t>
            </a:r>
            <a:r>
              <a:rPr lang="en-IN" dirty="0" err="1"/>
              <a:t>plt.rcParams</a:t>
            </a:r>
            <a:r>
              <a:rPr lang="en-IN" dirty="0"/>
              <a:t>['</a:t>
            </a:r>
            <a:r>
              <a:rPr lang="en-IN" dirty="0" err="1"/>
              <a:t>figure.figsize</a:t>
            </a:r>
            <a:r>
              <a:rPr lang="en-IN" dirty="0"/>
              <a:t>'] = [8,8]</a:t>
            </a:r>
          </a:p>
          <a:p>
            <a:r>
              <a:rPr lang="en-IN" dirty="0"/>
              <a:t> </a:t>
            </a:r>
            <a:r>
              <a:rPr lang="en-IN" dirty="0" err="1"/>
              <a:t>sns.boxplot</a:t>
            </a:r>
            <a:r>
              <a:rPr lang="en-IN" dirty="0"/>
              <a:t>(data=dataset[outliers], orient="v“</a:t>
            </a:r>
          </a:p>
          <a:p>
            <a:r>
              <a:rPr lang="en-IN" dirty="0"/>
              <a:t>palette="Set2" , width=0.7) # orient = "v" : </a:t>
            </a:r>
          </a:p>
          <a:p>
            <a:r>
              <a:rPr lang="en-IN" dirty="0"/>
              <a:t>vertical boxplot ,                                                                           </a:t>
            </a:r>
          </a:p>
          <a:p>
            <a:r>
              <a:rPr lang="en-IN" dirty="0"/>
              <a:t>   # orient = "h" : </a:t>
            </a:r>
          </a:p>
          <a:p>
            <a:r>
              <a:rPr lang="en-IN" dirty="0" err="1"/>
              <a:t>hotrizontal</a:t>
            </a:r>
            <a:r>
              <a:rPr lang="en-IN" dirty="0"/>
              <a:t> boxplot </a:t>
            </a:r>
            <a:r>
              <a:rPr lang="en-IN" dirty="0" err="1"/>
              <a:t>plt.title</a:t>
            </a:r>
            <a:r>
              <a:rPr lang="en-IN" dirty="0"/>
              <a:t>("Outliers Variable Distribution") </a:t>
            </a:r>
          </a:p>
          <a:p>
            <a:r>
              <a:rPr lang="en-IN" dirty="0" err="1"/>
              <a:t>plt.ylabel</a:t>
            </a:r>
            <a:r>
              <a:rPr lang="en-IN" dirty="0"/>
              <a:t>("Profit Range") </a:t>
            </a:r>
          </a:p>
          <a:p>
            <a:r>
              <a:rPr lang="en-IN" dirty="0" err="1"/>
              <a:t>plt.xlabel</a:t>
            </a:r>
            <a:r>
              <a:rPr lang="en-IN" dirty="0"/>
              <a:t>("Continuous Variable")  </a:t>
            </a:r>
            <a:r>
              <a:rPr lang="en-IN" dirty="0" err="1"/>
              <a:t>plt.show</a:t>
            </a:r>
            <a:r>
              <a:rPr lang="en-IN" dirty="0"/>
              <a:t>()</a:t>
            </a:r>
          </a:p>
        </p:txBody>
      </p:sp>
    </p:spTree>
    <p:extLst>
      <p:ext uri="{BB962C8B-B14F-4D97-AF65-F5344CB8AC3E}">
        <p14:creationId xmlns:p14="http://schemas.microsoft.com/office/powerpoint/2010/main" val="120438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C79F-B14F-3C73-F908-374FB77CA0A0}"/>
              </a:ext>
            </a:extLst>
          </p:cNvPr>
          <p:cNvSpPr>
            <a:spLocks noGrp="1"/>
          </p:cNvSpPr>
          <p:nvPr>
            <p:ph type="title"/>
          </p:nvPr>
        </p:nvSpPr>
        <p:spPr/>
        <p:txBody>
          <a:bodyPr>
            <a:normAutofit/>
          </a:bodyPr>
          <a:lstStyle/>
          <a:p>
            <a:r>
              <a:rPr lang="en-IN" dirty="0"/>
              <a:t>OUTPUT</a:t>
            </a:r>
            <a:br>
              <a:rPr lang="en-IN" dirty="0"/>
            </a:br>
            <a:r>
              <a:rPr lang="en-IN" sz="1200" b="0" i="0" dirty="0">
                <a:solidFill>
                  <a:srgbClr val="222222"/>
                </a:solidFill>
                <a:effectLst/>
                <a:latin typeface="Lato" panose="020F0502020204030203" pitchFamily="34" charset="0"/>
              </a:rPr>
              <a:t>While looking at the </a:t>
            </a:r>
            <a:r>
              <a:rPr lang="en-IN" sz="1200" b="1" i="0" dirty="0">
                <a:solidFill>
                  <a:srgbClr val="222222"/>
                </a:solidFill>
                <a:effectLst/>
                <a:latin typeface="Lato" panose="020F0502020204030203" pitchFamily="34" charset="0"/>
              </a:rPr>
              <a:t>boxplot</a:t>
            </a:r>
            <a:r>
              <a:rPr lang="en-IN" sz="1200" b="0" i="0" dirty="0">
                <a:solidFill>
                  <a:srgbClr val="222222"/>
                </a:solidFill>
                <a:effectLst/>
                <a:latin typeface="Lato" panose="020F0502020204030203" pitchFamily="34" charset="0"/>
              </a:rPr>
              <a:t> we can see the </a:t>
            </a:r>
            <a:r>
              <a:rPr lang="en-IN" sz="1200" b="1" i="0" dirty="0">
                <a:solidFill>
                  <a:srgbClr val="222222"/>
                </a:solidFill>
                <a:effectLst/>
                <a:latin typeface="Lato" panose="020F0502020204030203" pitchFamily="34" charset="0"/>
              </a:rPr>
              <a:t>outliers in the profit(target variable)</a:t>
            </a:r>
            <a:r>
              <a:rPr lang="en-IN" sz="1200" b="0" i="0" dirty="0">
                <a:solidFill>
                  <a:srgbClr val="222222"/>
                </a:solidFill>
                <a:effectLst/>
                <a:latin typeface="Lato" panose="020F0502020204030203" pitchFamily="34" charset="0"/>
              </a:rPr>
              <a:t>, but the amount of data is not much (just 50 entries) so it won’t create much negative </a:t>
            </a:r>
            <a:br>
              <a:rPr lang="en-IN" sz="1200" dirty="0">
                <a:solidFill>
                  <a:srgbClr val="222222"/>
                </a:solidFill>
                <a:latin typeface="Lato" panose="020F0502020204030203" pitchFamily="34" charset="0"/>
              </a:rPr>
            </a:br>
            <a:r>
              <a:rPr lang="en-IN" sz="1200" b="0" i="0" dirty="0">
                <a:solidFill>
                  <a:srgbClr val="222222"/>
                </a:solidFill>
                <a:effectLst/>
                <a:latin typeface="Lato" panose="020F0502020204030203" pitchFamily="34" charset="0"/>
              </a:rPr>
              <a:t>Impact</a:t>
            </a:r>
            <a:endParaRPr lang="en-IN" dirty="0"/>
          </a:p>
        </p:txBody>
      </p:sp>
      <p:pic>
        <p:nvPicPr>
          <p:cNvPr id="5122" name="Picture 2" descr="State-wise outliers detection">
            <a:extLst>
              <a:ext uri="{FF2B5EF4-FFF2-40B4-BE49-F238E27FC236}">
                <a16:creationId xmlns:a16="http://schemas.microsoft.com/office/drawing/2014/main" id="{DFFB6061-DCCD-13E7-970E-5D0312BD47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47800" y="2673569"/>
            <a:ext cx="4645025" cy="21236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Outliers detection in the target variable">
            <a:extLst>
              <a:ext uri="{FF2B5EF4-FFF2-40B4-BE49-F238E27FC236}">
                <a16:creationId xmlns:a16="http://schemas.microsoft.com/office/drawing/2014/main" id="{5E233751-23F6-F9CA-BBE1-920F81A6BB6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13500" y="2661556"/>
            <a:ext cx="4645025" cy="2439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4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B19B-EA3A-B0C2-A09E-C3A9C4516BA2}"/>
              </a:ext>
            </a:extLst>
          </p:cNvPr>
          <p:cNvSpPr>
            <a:spLocks noGrp="1"/>
          </p:cNvSpPr>
          <p:nvPr>
            <p:ph type="title"/>
          </p:nvPr>
        </p:nvSpPr>
        <p:spPr>
          <a:xfrm>
            <a:off x="1453288" y="631635"/>
            <a:ext cx="9605635" cy="1059305"/>
          </a:xfrm>
        </p:spPr>
        <p:txBody>
          <a:bodyPr>
            <a:normAutofit/>
          </a:bodyPr>
          <a:lstStyle/>
          <a:p>
            <a:r>
              <a:rPr lang="en-IN" sz="2000" b="1" i="0" dirty="0">
                <a:solidFill>
                  <a:srgbClr val="222222"/>
                </a:solidFill>
                <a:effectLst/>
                <a:latin typeface="Lato" panose="020F0502020204030203" pitchFamily="34" charset="0"/>
              </a:rPr>
              <a:t>Histogram</a:t>
            </a:r>
            <a:r>
              <a:rPr lang="en-IN" sz="2000" b="0" i="0" dirty="0">
                <a:solidFill>
                  <a:srgbClr val="222222"/>
                </a:solidFill>
                <a:effectLst/>
                <a:latin typeface="Lato" panose="020F0502020204030203" pitchFamily="34" charset="0"/>
              </a:rPr>
              <a:t> on Profit </a:t>
            </a:r>
            <a:br>
              <a:rPr lang="en-IN" sz="2000" b="0" i="0" dirty="0">
                <a:solidFill>
                  <a:srgbClr val="222222"/>
                </a:solidFill>
                <a:effectLst/>
                <a:latin typeface="Lato" panose="020F0502020204030203" pitchFamily="34" charset="0"/>
              </a:rPr>
            </a:br>
            <a:r>
              <a:rPr lang="en-IN" sz="2000" b="0" i="0" dirty="0" err="1">
                <a:solidFill>
                  <a:srgbClr val="222222"/>
                </a:solidFill>
                <a:effectLst/>
                <a:latin typeface="Lato" panose="020F0502020204030203" pitchFamily="34" charset="0"/>
              </a:rPr>
              <a:t>sns.distplot</a:t>
            </a:r>
            <a:r>
              <a:rPr lang="en-IN" sz="2000" b="0" i="0" dirty="0">
                <a:solidFill>
                  <a:srgbClr val="222222"/>
                </a:solidFill>
                <a:effectLst/>
                <a:latin typeface="Lato" panose="020F0502020204030203" pitchFamily="34" charset="0"/>
              </a:rPr>
              <a:t>(dataset['Profit'],bins=5,kde=True) </a:t>
            </a:r>
            <a:r>
              <a:rPr lang="en-IN" sz="2000" b="0" i="0" dirty="0" err="1">
                <a:solidFill>
                  <a:srgbClr val="222222"/>
                </a:solidFill>
                <a:effectLst/>
                <a:latin typeface="Lato" panose="020F0502020204030203" pitchFamily="34" charset="0"/>
              </a:rPr>
              <a:t>plt.show</a:t>
            </a:r>
            <a:r>
              <a:rPr lang="en-IN" sz="2000" b="0" i="0" dirty="0">
                <a:solidFill>
                  <a:srgbClr val="222222"/>
                </a:solidFill>
                <a:effectLst/>
                <a:latin typeface="Lato" panose="020F0502020204030203" pitchFamily="34" charset="0"/>
              </a:rPr>
              <a:t>(</a:t>
            </a:r>
            <a:endParaRPr lang="en-IN" sz="2000" dirty="0"/>
          </a:p>
        </p:txBody>
      </p:sp>
      <p:pic>
        <p:nvPicPr>
          <p:cNvPr id="6146" name="Picture 2" descr="Histogram on Profit">
            <a:extLst>
              <a:ext uri="{FF2B5EF4-FFF2-40B4-BE49-F238E27FC236}">
                <a16:creationId xmlns:a16="http://schemas.microsoft.com/office/drawing/2014/main" id="{650BC323-552E-6C7E-5A55-A70EA6D7C63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47800" y="2652016"/>
            <a:ext cx="4645025" cy="21667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air plot">
            <a:extLst>
              <a:ext uri="{FF2B5EF4-FFF2-40B4-BE49-F238E27FC236}">
                <a16:creationId xmlns:a16="http://schemas.microsoft.com/office/drawing/2014/main" id="{CD9FC882-0516-E626-40E1-6D90D35D0B4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13500" y="2404174"/>
            <a:ext cx="4645025" cy="266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461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54</TotalTime>
  <Words>1338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Lato</vt:lpstr>
      <vt:lpstr>Gallery</vt:lpstr>
      <vt:lpstr>PROFIT PREDICTION MODEL  DATA SCIENCE </vt:lpstr>
      <vt:lpstr>CONTENS </vt:lpstr>
      <vt:lpstr>Introduction to project</vt:lpstr>
      <vt:lpstr>Importing libraries </vt:lpstr>
      <vt:lpstr>PowerPoint Presentation</vt:lpstr>
      <vt:lpstr>Numerical/Statistical analysis of the dataset </vt:lpstr>
      <vt:lpstr>Outliers detection in the target variable </vt:lpstr>
      <vt:lpstr>OUTPUT While looking at the boxplot we can see the outliers in the profit(target variable), but the amount of data is not much (just 50 entries) so it won’t create much negative  Impact</vt:lpstr>
      <vt:lpstr>Histogram on Profit  sns.distplot(dataset['Profit'],bins=5,kde=True) plt.show(</vt:lpstr>
      <vt:lpstr>Model Development </vt:lpstr>
      <vt:lpstr> split the data into training and testing data</vt:lpstr>
      <vt:lpstr>Testing the model using the predict function</vt:lpstr>
      <vt:lpstr>Model evaluation </vt:lpstr>
      <vt:lpstr>Validation </vt:lpstr>
      <vt:lpstr>Conclusions  and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PREDICTION MODEL  DATA SCIENCE </dc:title>
  <dc:creator>DEEPAK</dc:creator>
  <cp:lastModifiedBy>DEEPAK</cp:lastModifiedBy>
  <cp:revision>1</cp:revision>
  <dcterms:created xsi:type="dcterms:W3CDTF">2022-08-23T13:38:27Z</dcterms:created>
  <dcterms:modified xsi:type="dcterms:W3CDTF">2022-08-23T14:32:53Z</dcterms:modified>
</cp:coreProperties>
</file>