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77" r:id="rId3"/>
    <p:sldId id="273" r:id="rId4"/>
    <p:sldId id="275" r:id="rId5"/>
    <p:sldId id="288" r:id="rId6"/>
    <p:sldId id="289" r:id="rId7"/>
    <p:sldId id="292" r:id="rId8"/>
    <p:sldId id="293" r:id="rId9"/>
    <p:sldId id="276" r:id="rId10"/>
    <p:sldId id="294" r:id="rId11"/>
    <p:sldId id="257" r:id="rId12"/>
    <p:sldId id="295" r:id="rId13"/>
    <p:sldId id="258" r:id="rId14"/>
    <p:sldId id="272" r:id="rId15"/>
    <p:sldId id="297" r:id="rId16"/>
    <p:sldId id="284" r:id="rId17"/>
    <p:sldId id="262" r:id="rId18"/>
    <p:sldId id="278" r:id="rId19"/>
    <p:sldId id="266" r:id="rId20"/>
    <p:sldId id="279" r:id="rId21"/>
    <p:sldId id="304" r:id="rId22"/>
    <p:sldId id="280" r:id="rId23"/>
    <p:sldId id="306" r:id="rId24"/>
    <p:sldId id="281" r:id="rId25"/>
    <p:sldId id="291" r:id="rId26"/>
    <p:sldId id="282" r:id="rId27"/>
    <p:sldId id="283" r:id="rId28"/>
    <p:sldId id="261" r:id="rId29"/>
    <p:sldId id="260" r:id="rId30"/>
    <p:sldId id="265" r:id="rId31"/>
    <p:sldId id="307" r:id="rId32"/>
    <p:sldId id="285" r:id="rId33"/>
    <p:sldId id="286" r:id="rId34"/>
    <p:sldId id="290" r:id="rId35"/>
    <p:sldId id="296" r:id="rId36"/>
    <p:sldId id="269" r:id="rId37"/>
    <p:sldId id="298" r:id="rId38"/>
    <p:sldId id="309" r:id="rId39"/>
    <p:sldId id="302" r:id="rId40"/>
    <p:sldId id="303" r:id="rId41"/>
    <p:sldId id="308" r:id="rId42"/>
    <p:sldId id="300" r:id="rId43"/>
    <p:sldId id="301" r:id="rId44"/>
    <p:sldId id="28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o Tsen zhou" initials="DTz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FB92"/>
    <a:srgbClr val="00FDFF"/>
    <a:srgbClr val="009193"/>
    <a:srgbClr val="424242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85735"/>
  </p:normalViewPr>
  <p:slideViewPr>
    <p:cSldViewPr snapToGrid="0" snapToObjects="1">
      <p:cViewPr varScale="1">
        <p:scale>
          <a:sx n="111" d="100"/>
          <a:sy n="111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14F11-F03C-1148-B455-B48801619F40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CCF79-359D-A645-9EB2-987495DCF1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前两次分享了虚幻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的材质模型和动态全局光照技术，本次主要分享渲染器的实现以及光影表现实现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Morton code, Tiled Lighting, deferred and forward, parallel command buffer build, HDR, </a:t>
            </a:r>
            <a:r>
              <a:rPr kumimoji="1" lang="en-US" altLang="zh-CN" dirty="0" err="1"/>
              <a:t>Dof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CCF79-359D-A645-9EB2-987495DCF18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1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the bottom 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CCF79-359D-A645-9EB2-987495DCF18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73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CCF79-359D-A645-9EB2-987495DCF18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9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Mostly CPU Bound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CCF79-359D-A645-9EB2-987495DCF18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38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CCF79-359D-A645-9EB2-987495DCF18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54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CCF79-359D-A645-9EB2-987495DCF18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5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190325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kumimoji="1" lang="zh-CN" altLang="en-US" dirty="0"/>
              <a:t>主题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697367"/>
            <a:ext cx="10515600" cy="5177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次标题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idx="10" hasCustomPrompt="1"/>
          </p:nvPr>
        </p:nvSpPr>
        <p:spPr>
          <a:xfrm>
            <a:off x="831850" y="4299535"/>
            <a:ext cx="4598794" cy="134461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作者／邮箱／日期</a:t>
            </a:r>
          </a:p>
        </p:txBody>
      </p:sp>
    </p:spTree>
    <p:extLst>
      <p:ext uri="{BB962C8B-B14F-4D97-AF65-F5344CB8AC3E}">
        <p14:creationId xmlns:p14="http://schemas.microsoft.com/office/powerpoint/2010/main" val="104583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70C-BEE7-504A-A33B-A670AF575D15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68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B44-32BF-B645-8CD4-924B0FEBA21C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10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372F-2E08-5C4D-85E6-F58812839311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3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88845"/>
            <a:ext cx="9144000" cy="1257766"/>
          </a:xfrm>
        </p:spPr>
        <p:txBody>
          <a:bodyPr anchor="b"/>
          <a:lstStyle>
            <a:lvl1pPr algn="ctr">
              <a:defRPr sz="6000">
                <a:solidFill>
                  <a:srgbClr val="00FB92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kumimoji="1" lang="en-US" altLang="zh-CN" dirty="0"/>
              <a:t>[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94530"/>
            <a:ext cx="9144000" cy="277009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9058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2168" y="365126"/>
            <a:ext cx="146824" cy="649636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48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295B-EA47-9543-B952-12009E6C0641}" type="datetime1">
              <a:rPr kumimoji="1" lang="zh-CN" altLang="en-US" smtClean="0"/>
              <a:t>2017/10/13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194149"/>
            <a:ext cx="10515600" cy="4982814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602168" y="365126"/>
            <a:ext cx="146824" cy="649636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30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4149"/>
            <a:ext cx="5181600" cy="498281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94149"/>
            <a:ext cx="5181600" cy="498281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98A2-519E-CC41-937D-BBBD7E1C6B15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1376" y="365126"/>
            <a:ext cx="146824" cy="649636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1603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52E9-D6B4-EB4B-9B53-14F7CC78746D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CAFB-0647-094B-BD96-C69E28BA217C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2168" y="365126"/>
            <a:ext cx="146824" cy="649636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8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4313-F206-2846-A783-80C1B1FD14A9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dirty="0"/>
              <a:t>章节标题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8FBB-5B7E-634A-A719-9A818B1C08F2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A22F-1A6F-7F4B-B030-3C7DD8FC6F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3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94149"/>
            <a:ext cx="10515600" cy="498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98005" y="63565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D6FDEA82-0229-F742-9595-32B0019CF048}" type="datetime1">
              <a:rPr kumimoji="1" lang="zh-CN" altLang="en-US" smtClean="0"/>
              <a:t>2017/10/13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505"/>
            <a:ext cx="130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@ALEXQZHOU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2146" y="6356350"/>
            <a:ext cx="871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#&lt;&gt;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9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Unreal Insight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742522"/>
            <a:ext cx="10515600" cy="48113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Renderer </a:t>
            </a:r>
            <a:r>
              <a:rPr kumimoji="1" lang="en-US" altLang="zh-CN"/>
              <a:t>in brief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831850" y="4393094"/>
            <a:ext cx="4598794" cy="64945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/>
              <a:t>alexqzhou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/>
              <a:t>dsotsen@gmail.com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65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436-FCA7-4D8C-B6F0-682C1FF9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/>
              <a:t>Renderer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EEEF2-FFAD-4180-AC4D-7ADA476A5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465" y="3294530"/>
            <a:ext cx="6169742" cy="27700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Multi-Thread Rendering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Render Passes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Tile-based Lighting</a:t>
            </a:r>
            <a:endParaRPr lang="zh-CN" altLang="en-US" sz="2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9B5B9-9379-49E2-BDA2-B37C4442E86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2288FBB-5B7E-634A-A719-9A818B1C08F2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8517C-9CF3-4F02-903E-D2165245CE5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303338" cy="365125"/>
          </a:xfrm>
        </p:spPr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51C86-E9D9-428A-B8B3-DB574421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00362-0AF4-4F55-85EB-3F0A688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CAFB-0647-094B-BD96-C69E28BA217C}" type="datetime1">
              <a:rPr kumimoji="1" lang="zh-CN" altLang="en-US" smtClean="0"/>
              <a:t>2017/10/13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4D260-8A8B-4E9F-B7EB-6A626CA7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824B8A-C6CD-486F-AF88-3517DF2EA52C}"/>
              </a:ext>
            </a:extLst>
          </p:cNvPr>
          <p:cNvSpPr/>
          <p:nvPr/>
        </p:nvSpPr>
        <p:spPr>
          <a:xfrm>
            <a:off x="757084" y="1317522"/>
            <a:ext cx="3762268" cy="4001729"/>
          </a:xfrm>
          <a:prstGeom prst="roundRect">
            <a:avLst>
              <a:gd name="adj" fmla="val 16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ACEEF4-9F91-41C7-BA2F-1D658AA7CAA6}"/>
              </a:ext>
            </a:extLst>
          </p:cNvPr>
          <p:cNvSpPr/>
          <p:nvPr/>
        </p:nvSpPr>
        <p:spPr>
          <a:xfrm>
            <a:off x="4611329" y="1317523"/>
            <a:ext cx="5948516" cy="4001729"/>
          </a:xfrm>
          <a:prstGeom prst="roundRect">
            <a:avLst>
              <a:gd name="adj" fmla="val 104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6C965EF-7B5F-49BD-B4BB-BEA2F2793255}"/>
              </a:ext>
            </a:extLst>
          </p:cNvPr>
          <p:cNvSpPr/>
          <p:nvPr/>
        </p:nvSpPr>
        <p:spPr>
          <a:xfrm>
            <a:off x="7728154" y="1804842"/>
            <a:ext cx="2644877" cy="3288269"/>
          </a:xfrm>
          <a:prstGeom prst="roundRect">
            <a:avLst>
              <a:gd name="adj" fmla="val 30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D5A29F-A387-413A-942E-4A8B78F955F3}"/>
              </a:ext>
            </a:extLst>
          </p:cNvPr>
          <p:cNvSpPr/>
          <p:nvPr/>
        </p:nvSpPr>
        <p:spPr>
          <a:xfrm>
            <a:off x="8024008" y="4336905"/>
            <a:ext cx="1891374" cy="4086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PrimComponent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E99374-E6AA-4F3E-9D49-4AF05215E80B}"/>
              </a:ext>
            </a:extLst>
          </p:cNvPr>
          <p:cNvSpPr/>
          <p:nvPr/>
        </p:nvSpPr>
        <p:spPr>
          <a:xfrm>
            <a:off x="757083" y="5417524"/>
            <a:ext cx="9802761" cy="599818"/>
          </a:xfrm>
          <a:prstGeom prst="roundRect">
            <a:avLst>
              <a:gd name="adj" fmla="val 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9CCB39-2C84-44C8-A7FE-074F8FDC8BF8}"/>
              </a:ext>
            </a:extLst>
          </p:cNvPr>
          <p:cNvSpPr/>
          <p:nvPr/>
        </p:nvSpPr>
        <p:spPr>
          <a:xfrm>
            <a:off x="7728154" y="5599472"/>
            <a:ext cx="2605099" cy="3146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Graphics API Implement</a:t>
            </a:r>
            <a:endParaRPr lang="zh-CN" altLang="en-US" sz="16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99193AA-8739-4307-AC76-FBAE84DFDE8D}"/>
              </a:ext>
            </a:extLst>
          </p:cNvPr>
          <p:cNvSpPr/>
          <p:nvPr/>
        </p:nvSpPr>
        <p:spPr>
          <a:xfrm>
            <a:off x="4519352" y="5590188"/>
            <a:ext cx="1576648" cy="334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Gpu</a:t>
            </a:r>
            <a:r>
              <a:rPr lang="en-US" altLang="zh-CN" sz="1600" dirty="0"/>
              <a:t> Resources</a:t>
            </a:r>
            <a:endParaRPr lang="zh-CN" altLang="en-US" sz="16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E74C7D-3A71-43E5-81B4-6769D35B291F}"/>
              </a:ext>
            </a:extLst>
          </p:cNvPr>
          <p:cNvSpPr/>
          <p:nvPr/>
        </p:nvSpPr>
        <p:spPr>
          <a:xfrm>
            <a:off x="6173081" y="5599472"/>
            <a:ext cx="1472154" cy="3250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Render States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6583E-1C6D-4627-8D21-BA3F975A16E2}"/>
              </a:ext>
            </a:extLst>
          </p:cNvPr>
          <p:cNvSpPr txBox="1"/>
          <p:nvPr/>
        </p:nvSpPr>
        <p:spPr>
          <a:xfrm>
            <a:off x="842515" y="5532767"/>
            <a:ext cx="321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Renderer Hardware Interface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403F97-6980-4C58-8F7D-8D920F4C3F7B}"/>
              </a:ext>
            </a:extLst>
          </p:cNvPr>
          <p:cNvSpPr txBox="1"/>
          <p:nvPr/>
        </p:nvSpPr>
        <p:spPr>
          <a:xfrm>
            <a:off x="838200" y="1435510"/>
            <a:ext cx="108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Renderer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D68048-1863-4A1D-A12A-101EBC48E7DB}"/>
              </a:ext>
            </a:extLst>
          </p:cNvPr>
          <p:cNvSpPr txBox="1"/>
          <p:nvPr/>
        </p:nvSpPr>
        <p:spPr>
          <a:xfrm>
            <a:off x="4739148" y="1435510"/>
            <a:ext cx="10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9D60CA-299D-49FA-8B3D-6BBA4AD06279}"/>
              </a:ext>
            </a:extLst>
          </p:cNvPr>
          <p:cNvSpPr/>
          <p:nvPr/>
        </p:nvSpPr>
        <p:spPr>
          <a:xfrm>
            <a:off x="4837469" y="1804843"/>
            <a:ext cx="2703871" cy="3288268"/>
          </a:xfrm>
          <a:prstGeom prst="roundRect">
            <a:avLst>
              <a:gd name="adj" fmla="val 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D4EC90-AC6F-4702-9459-6B757370E284}"/>
              </a:ext>
            </a:extLst>
          </p:cNvPr>
          <p:cNvSpPr txBox="1"/>
          <p:nvPr/>
        </p:nvSpPr>
        <p:spPr>
          <a:xfrm>
            <a:off x="7865802" y="1946787"/>
            <a:ext cx="216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Framework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661498-0026-435C-8372-0E4C5896B6DC}"/>
              </a:ext>
            </a:extLst>
          </p:cNvPr>
          <p:cNvSpPr txBox="1"/>
          <p:nvPr/>
        </p:nvSpPr>
        <p:spPr>
          <a:xfrm>
            <a:off x="4967747" y="1946787"/>
            <a:ext cx="229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Scene Management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E8B6DDC-94E9-4ACD-9A4E-5D8ADF89BFF9}"/>
              </a:ext>
            </a:extLst>
          </p:cNvPr>
          <p:cNvSpPr/>
          <p:nvPr/>
        </p:nvSpPr>
        <p:spPr>
          <a:xfrm>
            <a:off x="7989145" y="2438400"/>
            <a:ext cx="1961100" cy="38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0010AE2-9851-4A1A-BB8C-E67D1FE4FC3A}"/>
              </a:ext>
            </a:extLst>
          </p:cNvPr>
          <p:cNvSpPr/>
          <p:nvPr/>
        </p:nvSpPr>
        <p:spPr>
          <a:xfrm>
            <a:off x="7994058" y="3086386"/>
            <a:ext cx="1961100" cy="382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25098C8-E88B-452E-8974-0F1DEAC7000A}"/>
              </a:ext>
            </a:extLst>
          </p:cNvPr>
          <p:cNvSpPr/>
          <p:nvPr/>
        </p:nvSpPr>
        <p:spPr>
          <a:xfrm>
            <a:off x="7994058" y="3708408"/>
            <a:ext cx="1961100" cy="382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D523AA8-023A-457E-BB93-F3BE3411A5BB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969695" y="2821858"/>
            <a:ext cx="4913" cy="2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9117B6C-05F0-456F-A0CA-DF2755E43D4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974608" y="3273318"/>
            <a:ext cx="0" cy="4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FC151B-D4B7-47C9-B7E7-C060A92AE8B1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 flipH="1">
            <a:off x="8969695" y="4091269"/>
            <a:ext cx="4913" cy="24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CFF5364-4B29-4DAF-87C0-3610D305EC8F}"/>
              </a:ext>
            </a:extLst>
          </p:cNvPr>
          <p:cNvGrpSpPr/>
          <p:nvPr/>
        </p:nvGrpSpPr>
        <p:grpSpPr>
          <a:xfrm>
            <a:off x="4937225" y="2492524"/>
            <a:ext cx="2505794" cy="2418795"/>
            <a:chOff x="4937225" y="2396638"/>
            <a:chExt cx="2505794" cy="241879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FD8484C-A6D4-42B3-A7B4-95D4310C5EAD}"/>
                </a:ext>
              </a:extLst>
            </p:cNvPr>
            <p:cNvSpPr/>
            <p:nvPr/>
          </p:nvSpPr>
          <p:spPr>
            <a:xfrm>
              <a:off x="4967747" y="2396638"/>
              <a:ext cx="2475272" cy="4086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SceneProxy</a:t>
              </a:r>
              <a:endParaRPr lang="zh-CN" altLang="en-US" dirty="0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9FE5AF7-0C84-4024-A97F-E69F52AA3F3E}"/>
                </a:ext>
              </a:extLst>
            </p:cNvPr>
            <p:cNvSpPr/>
            <p:nvPr/>
          </p:nvSpPr>
          <p:spPr>
            <a:xfrm>
              <a:off x="4937225" y="2982978"/>
              <a:ext cx="1067300" cy="718944"/>
            </a:xfrm>
            <a:prstGeom prst="roundRect">
              <a:avLst>
                <a:gd name="adj" fmla="val 572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Mesh Collector</a:t>
              </a:r>
              <a:endParaRPr lang="zh-CN" altLang="en-US" sz="1600" dirty="0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BF9ED89-883E-43B7-9341-0F6FEF72D014}"/>
                </a:ext>
              </a:extLst>
            </p:cNvPr>
            <p:cNvSpPr/>
            <p:nvPr/>
          </p:nvSpPr>
          <p:spPr>
            <a:xfrm>
              <a:off x="6173081" y="3174631"/>
              <a:ext cx="1265360" cy="3236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Mesh Batch</a:t>
              </a:r>
              <a:endParaRPr lang="zh-CN" altLang="en-US" sz="1600" dirty="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03B77F32-676A-4C61-96CD-E9A2C4DDE342}"/>
                </a:ext>
              </a:extLst>
            </p:cNvPr>
            <p:cNvGrpSpPr/>
            <p:nvPr/>
          </p:nvGrpSpPr>
          <p:grpSpPr>
            <a:xfrm>
              <a:off x="5399049" y="4002609"/>
              <a:ext cx="1798575" cy="812824"/>
              <a:chOff x="4937225" y="3916497"/>
              <a:chExt cx="1798575" cy="812824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8B126E67-06DE-4F4D-B5BF-AA4061DC231F}"/>
                  </a:ext>
                </a:extLst>
              </p:cNvPr>
              <p:cNvSpPr/>
              <p:nvPr/>
            </p:nvSpPr>
            <p:spPr>
              <a:xfrm>
                <a:off x="4937225" y="3916497"/>
                <a:ext cx="1341375" cy="35562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1A6B524-051E-424F-A5C8-998D757D221F}"/>
                  </a:ext>
                </a:extLst>
              </p:cNvPr>
              <p:cNvSpPr/>
              <p:nvPr/>
            </p:nvSpPr>
            <p:spPr>
              <a:xfrm>
                <a:off x="5089625" y="4068897"/>
                <a:ext cx="1341375" cy="35562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F5C94F98-4406-40E6-A07E-05B21D057A86}"/>
                  </a:ext>
                </a:extLst>
              </p:cNvPr>
              <p:cNvSpPr/>
              <p:nvPr/>
            </p:nvSpPr>
            <p:spPr>
              <a:xfrm>
                <a:off x="5242025" y="4221297"/>
                <a:ext cx="1341375" cy="35562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4C8F295F-F52E-4F67-A63F-81A587905786}"/>
                  </a:ext>
                </a:extLst>
              </p:cNvPr>
              <p:cNvSpPr/>
              <p:nvPr/>
            </p:nvSpPr>
            <p:spPr>
              <a:xfrm>
                <a:off x="5394425" y="4373697"/>
                <a:ext cx="1341375" cy="355624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Mesh Element</a:t>
                </a:r>
                <a:endParaRPr lang="zh-CN" altLang="en-US" sz="1400" dirty="0"/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652920C-D541-4E13-B854-F79075B236EA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5470875" y="2805299"/>
              <a:ext cx="0" cy="177679"/>
            </a:xfrm>
            <a:prstGeom prst="straightConnector1">
              <a:avLst/>
            </a:prstGeom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BE6C438-A2EF-43F2-A624-34BC2F03B0B8}"/>
                </a:ext>
              </a:extLst>
            </p:cNvPr>
            <p:cNvCxnSpPr>
              <a:stCxn id="60" idx="3"/>
              <a:endCxn id="61" idx="1"/>
            </p:cNvCxnSpPr>
            <p:nvPr/>
          </p:nvCxnSpPr>
          <p:spPr>
            <a:xfrm flipV="1">
              <a:off x="6004525" y="3336466"/>
              <a:ext cx="168556" cy="5984"/>
            </a:xfrm>
            <a:prstGeom prst="straightConnector1">
              <a:avLst/>
            </a:prstGeom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1C3A1320-A3AB-48E5-9337-01E699E0382A}"/>
                </a:ext>
              </a:extLst>
            </p:cNvPr>
            <p:cNvCxnSpPr>
              <a:cxnSpLocks/>
            </p:cNvCxnSpPr>
            <p:nvPr/>
          </p:nvCxnSpPr>
          <p:spPr>
            <a:xfrm>
              <a:off x="6474989" y="3511432"/>
              <a:ext cx="0" cy="500130"/>
            </a:xfrm>
            <a:prstGeom prst="straightConnector1">
              <a:avLst/>
            </a:prstGeom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68F700A9-DBD8-4A00-98DE-C05F95525410}"/>
              </a:ext>
            </a:extLst>
          </p:cNvPr>
          <p:cNvSpPr/>
          <p:nvPr/>
        </p:nvSpPr>
        <p:spPr>
          <a:xfrm>
            <a:off x="869303" y="2252111"/>
            <a:ext cx="1057820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</a:t>
            </a:r>
            <a:endParaRPr lang="zh-CN" altLang="en-US" dirty="0"/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77C7FB3-2EB8-4938-9B0F-0AD3486EE642}"/>
              </a:ext>
            </a:extLst>
          </p:cNvPr>
          <p:cNvCxnSpPr>
            <a:stCxn id="15" idx="1"/>
            <a:endCxn id="26" idx="3"/>
          </p:cNvCxnSpPr>
          <p:nvPr/>
        </p:nvCxnSpPr>
        <p:spPr>
          <a:xfrm rot="10800000">
            <a:off x="7443020" y="2696856"/>
            <a:ext cx="580989" cy="1844381"/>
          </a:xfrm>
          <a:prstGeom prst="bentConnector3">
            <a:avLst>
              <a:gd name="adj1" fmla="val 66923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6518730C-461C-495B-9615-36403064A872}"/>
              </a:ext>
            </a:extLst>
          </p:cNvPr>
          <p:cNvSpPr/>
          <p:nvPr/>
        </p:nvSpPr>
        <p:spPr>
          <a:xfrm>
            <a:off x="2458065" y="1908631"/>
            <a:ext cx="1757087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 Renderer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29BD05-0111-4C51-ABC5-A794FEE4A604}"/>
              </a:ext>
            </a:extLst>
          </p:cNvPr>
          <p:cNvSpPr/>
          <p:nvPr/>
        </p:nvSpPr>
        <p:spPr>
          <a:xfrm>
            <a:off x="869303" y="2684680"/>
            <a:ext cx="2929586" cy="2529400"/>
          </a:xfrm>
          <a:prstGeom prst="roundRect">
            <a:avLst>
              <a:gd name="adj" fmla="val 4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5E2D6371-C3AD-41C2-943B-15592A381F45}"/>
              </a:ext>
            </a:extLst>
          </p:cNvPr>
          <p:cNvCxnSpPr>
            <a:stCxn id="60" idx="1"/>
            <a:endCxn id="94" idx="3"/>
          </p:cNvCxnSpPr>
          <p:nvPr/>
        </p:nvCxnSpPr>
        <p:spPr>
          <a:xfrm rot="10800000">
            <a:off x="4215153" y="2075780"/>
            <a:ext cx="722073" cy="1362556"/>
          </a:xfrm>
          <a:prstGeom prst="bentConnector3">
            <a:avLst>
              <a:gd name="adj1" fmla="val 52723"/>
            </a:avLst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C72F6E51-BFFB-4C4A-B8F0-8ADE630B988B}"/>
              </a:ext>
            </a:extLst>
          </p:cNvPr>
          <p:cNvCxnSpPr>
            <a:stCxn id="26" idx="1"/>
            <a:endCxn id="89" idx="3"/>
          </p:cNvCxnSpPr>
          <p:nvPr/>
        </p:nvCxnSpPr>
        <p:spPr>
          <a:xfrm rot="10800000">
            <a:off x="1927123" y="2419261"/>
            <a:ext cx="3040624" cy="277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19C070D-C857-476B-A1C0-92563CB1351B}"/>
              </a:ext>
            </a:extLst>
          </p:cNvPr>
          <p:cNvSpPr/>
          <p:nvPr/>
        </p:nvSpPr>
        <p:spPr>
          <a:xfrm>
            <a:off x="1016174" y="4170732"/>
            <a:ext cx="1279377" cy="1817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 Pass</a:t>
            </a:r>
            <a:endParaRPr lang="zh-CN" altLang="en-US" sz="12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3778A88-4206-4451-801F-7E77F0EA1FB4}"/>
              </a:ext>
            </a:extLst>
          </p:cNvPr>
          <p:cNvSpPr/>
          <p:nvPr/>
        </p:nvSpPr>
        <p:spPr>
          <a:xfrm>
            <a:off x="1021095" y="4421536"/>
            <a:ext cx="1274456" cy="184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Render Lights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5368123-FBC5-47C1-8D4C-8A9E8D058961}"/>
              </a:ext>
            </a:extLst>
          </p:cNvPr>
          <p:cNvSpPr/>
          <p:nvPr/>
        </p:nvSpPr>
        <p:spPr>
          <a:xfrm>
            <a:off x="1016175" y="3302376"/>
            <a:ext cx="1321009" cy="220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Render </a:t>
            </a:r>
            <a:r>
              <a:rPr lang="en-US" altLang="zh-CN" sz="1200" dirty="0" err="1"/>
              <a:t>PrePass</a:t>
            </a:r>
            <a:endParaRPr lang="zh-CN" altLang="en-US" sz="1200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3ABEB85D-5DA0-45C8-B07C-AB46ED4E9661}"/>
              </a:ext>
            </a:extLst>
          </p:cNvPr>
          <p:cNvSpPr/>
          <p:nvPr/>
        </p:nvSpPr>
        <p:spPr>
          <a:xfrm>
            <a:off x="1016175" y="3025244"/>
            <a:ext cx="813243" cy="2218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Init</a:t>
            </a:r>
            <a:r>
              <a:rPr lang="en-US" altLang="zh-CN" sz="1200" dirty="0"/>
              <a:t> View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DA73FA7-950C-4837-9B73-1AA621B81432}"/>
              </a:ext>
            </a:extLst>
          </p:cNvPr>
          <p:cNvSpPr/>
          <p:nvPr/>
        </p:nvSpPr>
        <p:spPr>
          <a:xfrm>
            <a:off x="1016175" y="4935692"/>
            <a:ext cx="1267829" cy="21707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Post Processing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C9005D-5130-4429-B125-ACD0EB7B00B7}"/>
              </a:ext>
            </a:extLst>
          </p:cNvPr>
          <p:cNvSpPr txBox="1"/>
          <p:nvPr/>
        </p:nvSpPr>
        <p:spPr>
          <a:xfrm>
            <a:off x="945538" y="2700496"/>
            <a:ext cx="105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4DED087-A883-4D90-BD06-B5AA39B85212}"/>
              </a:ext>
            </a:extLst>
          </p:cNvPr>
          <p:cNvSpPr/>
          <p:nvPr/>
        </p:nvSpPr>
        <p:spPr>
          <a:xfrm>
            <a:off x="1016175" y="3594187"/>
            <a:ext cx="1434513" cy="220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Occlusion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C938084-72BB-4B44-A35B-2151E03BF766}"/>
              </a:ext>
            </a:extLst>
          </p:cNvPr>
          <p:cNvSpPr/>
          <p:nvPr/>
        </p:nvSpPr>
        <p:spPr>
          <a:xfrm>
            <a:off x="1016174" y="3870387"/>
            <a:ext cx="1434513" cy="2208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ComputeLightGrid</a:t>
            </a:r>
            <a:endParaRPr lang="zh-CN" altLang="en-US" sz="1200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3E75463-3875-4970-8CE6-A68B2FA1BC63}"/>
              </a:ext>
            </a:extLst>
          </p:cNvPr>
          <p:cNvSpPr/>
          <p:nvPr/>
        </p:nvSpPr>
        <p:spPr>
          <a:xfrm>
            <a:off x="1016175" y="4677235"/>
            <a:ext cx="1267829" cy="183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Translucency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718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E65AB-EFC1-4CD4-AE39-ED85E69E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Multi-Thread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8C800-1AD6-4D3C-8028-2383AA7D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49"/>
            <a:ext cx="9928123" cy="1047606"/>
          </a:xfrm>
        </p:spPr>
        <p:txBody>
          <a:bodyPr/>
          <a:lstStyle/>
          <a:p>
            <a:r>
              <a:rPr lang="en-US" altLang="zh-CN" dirty="0"/>
              <a:t>Isolate rendering thread to issue render commands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1AC8A-B583-4547-8B9E-28C467EE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162FB-CC06-4B88-8F35-7BB310FB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2A6D40-C586-4416-A79C-880FE9B6DE41}"/>
              </a:ext>
            </a:extLst>
          </p:cNvPr>
          <p:cNvSpPr/>
          <p:nvPr/>
        </p:nvSpPr>
        <p:spPr>
          <a:xfrm>
            <a:off x="2141034" y="2782113"/>
            <a:ext cx="2342476" cy="85540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Command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9D098-5F6A-43E7-A8F3-8AB6F6AC1447}"/>
              </a:ext>
            </a:extLst>
          </p:cNvPr>
          <p:cNvSpPr txBox="1"/>
          <p:nvPr/>
        </p:nvSpPr>
        <p:spPr>
          <a:xfrm>
            <a:off x="4068096" y="5368413"/>
            <a:ext cx="40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Enqueue_Render_Command</a:t>
            </a:r>
            <a:r>
              <a:rPr lang="en-US" altLang="zh-CN" b="1" dirty="0">
                <a:solidFill>
                  <a:schemeClr val="bg1"/>
                </a:solidFill>
              </a:rPr>
              <a:t> Macros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2B4AB9-E66B-401E-9E70-F826C4A77F93}"/>
              </a:ext>
            </a:extLst>
          </p:cNvPr>
          <p:cNvSpPr/>
          <p:nvPr/>
        </p:nvSpPr>
        <p:spPr>
          <a:xfrm>
            <a:off x="7517479" y="2782113"/>
            <a:ext cx="1862495" cy="85540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Pool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781D593-19A9-4E1B-918D-843FEF15F40B}"/>
              </a:ext>
            </a:extLst>
          </p:cNvPr>
          <p:cNvSpPr/>
          <p:nvPr/>
        </p:nvSpPr>
        <p:spPr>
          <a:xfrm>
            <a:off x="5657265" y="3942503"/>
            <a:ext cx="2342476" cy="85540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Execution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5E4BB4D-C706-48EC-9822-415AEEE1DE92}"/>
              </a:ext>
            </a:extLst>
          </p:cNvPr>
          <p:cNvSpPr/>
          <p:nvPr/>
        </p:nvSpPr>
        <p:spPr>
          <a:xfrm>
            <a:off x="9011324" y="3942503"/>
            <a:ext cx="2342476" cy="85540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Task/Wait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箭头: 圆角右 11">
            <a:extLst>
              <a:ext uri="{FF2B5EF4-FFF2-40B4-BE49-F238E27FC236}">
                <a16:creationId xmlns:a16="http://schemas.microsoft.com/office/drawing/2014/main" id="{51F873E5-93FB-4575-8B34-1431E281A434}"/>
              </a:ext>
            </a:extLst>
          </p:cNvPr>
          <p:cNvSpPr/>
          <p:nvPr/>
        </p:nvSpPr>
        <p:spPr>
          <a:xfrm>
            <a:off x="6828503" y="3170902"/>
            <a:ext cx="688974" cy="771600"/>
          </a:xfrm>
          <a:prstGeom prst="bentArrow">
            <a:avLst>
              <a:gd name="adj1" fmla="val 9849"/>
              <a:gd name="adj2" fmla="val 12878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0B35C6D4-E984-46E4-8BBB-A1F3B9A278ED}"/>
              </a:ext>
            </a:extLst>
          </p:cNvPr>
          <p:cNvSpPr/>
          <p:nvPr/>
        </p:nvSpPr>
        <p:spPr>
          <a:xfrm rot="5400000">
            <a:off x="9429251" y="3121625"/>
            <a:ext cx="771600" cy="870155"/>
          </a:xfrm>
          <a:prstGeom prst="bentArrow">
            <a:avLst>
              <a:gd name="adj1" fmla="val 6806"/>
              <a:gd name="adj2" fmla="val 12878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5D2912B7-7DF2-4D1D-BC4D-A7539D6581C1}"/>
              </a:ext>
            </a:extLst>
          </p:cNvPr>
          <p:cNvSpPr/>
          <p:nvPr/>
        </p:nvSpPr>
        <p:spPr>
          <a:xfrm>
            <a:off x="7999741" y="4264968"/>
            <a:ext cx="1011583" cy="331602"/>
          </a:xfrm>
          <a:prstGeom prst="leftArrow">
            <a:avLst>
              <a:gd name="adj1" fmla="val 21719"/>
              <a:gd name="adj2" fmla="val 57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0740B00E-2F89-459C-BBB5-1A5DF13C11CD}"/>
              </a:ext>
            </a:extLst>
          </p:cNvPr>
          <p:cNvSpPr/>
          <p:nvPr/>
        </p:nvSpPr>
        <p:spPr>
          <a:xfrm>
            <a:off x="3421626" y="1943909"/>
            <a:ext cx="5176684" cy="838204"/>
          </a:xfrm>
          <a:prstGeom prst="curvedDownArrow">
            <a:avLst>
              <a:gd name="adj1" fmla="val 12714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AEE8AA-4E5E-4EC1-8759-9E723ABF0993}"/>
              </a:ext>
            </a:extLst>
          </p:cNvPr>
          <p:cNvSpPr txBox="1"/>
          <p:nvPr/>
        </p:nvSpPr>
        <p:spPr>
          <a:xfrm>
            <a:off x="7599166" y="4970206"/>
            <a:ext cx="282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Thread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22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0DE4F-BFCD-4A64-9FDC-CB2EBBAC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Multi-Thread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EF012-649F-4F11-B817-93DF9EF5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49"/>
            <a:ext cx="10515600" cy="634307"/>
          </a:xfrm>
        </p:spPr>
        <p:txBody>
          <a:bodyPr/>
          <a:lstStyle/>
          <a:p>
            <a:r>
              <a:rPr lang="en-US" altLang="zh-CN" dirty="0"/>
              <a:t>From game thread to render thread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EC855-7147-4C51-B9D5-4E78DBD8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83566-7B44-40A9-AE31-1D295702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6FA316C-46C8-4DE8-BCC3-F4FA351D69CB}"/>
              </a:ext>
            </a:extLst>
          </p:cNvPr>
          <p:cNvGrpSpPr/>
          <p:nvPr/>
        </p:nvGrpSpPr>
        <p:grpSpPr>
          <a:xfrm>
            <a:off x="1194272" y="1828456"/>
            <a:ext cx="6268412" cy="3584202"/>
            <a:chOff x="2699715" y="1828456"/>
            <a:chExt cx="4901728" cy="24934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905463D-DEC0-47FF-9F59-537181378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0938" y1="21547" x2="98177" y2="77348"/>
                          <a14:foregroundMark x1="48438" y1="48619" x2="51563" y2="535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15" y="1828456"/>
              <a:ext cx="4901728" cy="23104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558EA8-2F6C-40DF-B035-3C57C34E7562}"/>
                </a:ext>
              </a:extLst>
            </p:cNvPr>
            <p:cNvSpPr txBox="1"/>
            <p:nvPr/>
          </p:nvSpPr>
          <p:spPr>
            <a:xfrm>
              <a:off x="2875936" y="1845267"/>
              <a:ext cx="193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 World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897FAD7-5DB1-48F6-AE1A-2E268EF68FAF}"/>
                </a:ext>
              </a:extLst>
            </p:cNvPr>
            <p:cNvSpPr txBox="1"/>
            <p:nvPr/>
          </p:nvSpPr>
          <p:spPr>
            <a:xfrm>
              <a:off x="5619136" y="1845267"/>
              <a:ext cx="186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 Scene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0E2A51-C41E-4CE7-8966-CA6939C2E848}"/>
                </a:ext>
              </a:extLst>
            </p:cNvPr>
            <p:cNvSpPr txBox="1"/>
            <p:nvPr/>
          </p:nvSpPr>
          <p:spPr>
            <a:xfrm>
              <a:off x="2713703" y="3952568"/>
              <a:ext cx="225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Scene Components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C75DAE-79F9-4A83-BC88-4BCB4E09144C}"/>
                </a:ext>
              </a:extLst>
            </p:cNvPr>
            <p:cNvSpPr txBox="1"/>
            <p:nvPr/>
          </p:nvSpPr>
          <p:spPr>
            <a:xfrm>
              <a:off x="5619136" y="3952568"/>
              <a:ext cx="186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Scene Proxies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65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1BA5CA5-C608-43A3-BFD2-8BE8DA4D24CD}"/>
              </a:ext>
            </a:extLst>
          </p:cNvPr>
          <p:cNvSpPr/>
          <p:nvPr/>
        </p:nvSpPr>
        <p:spPr>
          <a:xfrm>
            <a:off x="491707" y="3623094"/>
            <a:ext cx="7565366" cy="814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24F1D1-7330-4D5B-AEAD-07EB82B3E467}"/>
              </a:ext>
            </a:extLst>
          </p:cNvPr>
          <p:cNvSpPr/>
          <p:nvPr/>
        </p:nvSpPr>
        <p:spPr>
          <a:xfrm>
            <a:off x="491706" y="1647645"/>
            <a:ext cx="7565366" cy="802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720FB0-6D11-4F4C-9B76-123462D7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Component to Scene Proxy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3D7AC-C2D4-4DDB-824B-28185844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902" y="1194149"/>
            <a:ext cx="2848897" cy="498281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4B4EA-BD63-41DE-A775-AC3B3571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5EE7B-9BB7-4C6B-80DF-8F15D624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2F12D6-028B-4CBE-ACC2-D2CC2D118532}"/>
              </a:ext>
            </a:extLst>
          </p:cNvPr>
          <p:cNvSpPr/>
          <p:nvPr/>
        </p:nvSpPr>
        <p:spPr>
          <a:xfrm>
            <a:off x="2141034" y="1733909"/>
            <a:ext cx="2155166" cy="6038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 Component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1F98DF-8F98-4973-980D-3E9917611EA9}"/>
              </a:ext>
            </a:extLst>
          </p:cNvPr>
          <p:cNvSpPr/>
          <p:nvPr/>
        </p:nvSpPr>
        <p:spPr>
          <a:xfrm>
            <a:off x="6320287" y="1733908"/>
            <a:ext cx="1529751" cy="6038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 Proxy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8D13F1-C80E-4D2C-9C7A-ACB015F59DF5}"/>
              </a:ext>
            </a:extLst>
          </p:cNvPr>
          <p:cNvSpPr/>
          <p:nvPr/>
        </p:nvSpPr>
        <p:spPr>
          <a:xfrm>
            <a:off x="6252175" y="3756802"/>
            <a:ext cx="1665976" cy="577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Mesh Elements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AC89E0-B27E-4FAE-8A93-955C6AFAC41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96200" y="2035833"/>
            <a:ext cx="20240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1724946-C874-497A-9232-AAD747F983F5}"/>
              </a:ext>
            </a:extLst>
          </p:cNvPr>
          <p:cNvSpPr txBox="1"/>
          <p:nvPr/>
        </p:nvSpPr>
        <p:spPr>
          <a:xfrm>
            <a:off x="811974" y="1733909"/>
            <a:ext cx="106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Thread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54668E-A47D-44E4-BD08-53FC3D82E8E6}"/>
              </a:ext>
            </a:extLst>
          </p:cNvPr>
          <p:cNvSpPr txBox="1"/>
          <p:nvPr/>
        </p:nvSpPr>
        <p:spPr>
          <a:xfrm>
            <a:off x="4408098" y="1716913"/>
            <a:ext cx="1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CreateSceneProxy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896B95-6D79-46D9-B9B0-DF722457B6D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85163" y="2337757"/>
            <a:ext cx="0" cy="141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F2AE07F-7BD9-458A-8044-84B701B568B3}"/>
              </a:ext>
            </a:extLst>
          </p:cNvPr>
          <p:cNvSpPr txBox="1"/>
          <p:nvPr/>
        </p:nvSpPr>
        <p:spPr>
          <a:xfrm>
            <a:off x="4288283" y="2922999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GatherDynamicElements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7D4E501-4875-44E0-B503-A984D11AD0F3}"/>
              </a:ext>
            </a:extLst>
          </p:cNvPr>
          <p:cNvSpPr/>
          <p:nvPr/>
        </p:nvSpPr>
        <p:spPr>
          <a:xfrm>
            <a:off x="2375622" y="3756802"/>
            <a:ext cx="1826500" cy="577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 Renderer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FD7C7B-2BFA-4D67-9B6A-F50A5EC396D0}"/>
              </a:ext>
            </a:extLst>
          </p:cNvPr>
          <p:cNvSpPr txBox="1"/>
          <p:nvPr/>
        </p:nvSpPr>
        <p:spPr>
          <a:xfrm>
            <a:off x="755653" y="3722949"/>
            <a:ext cx="115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72A385-49BA-4C31-8A4C-A7B9638338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70235" y="4045788"/>
            <a:ext cx="1981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5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03F7-3FBE-4B31-955C-6E32ACC5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Multi-thread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AC805-83A2-4E06-8133-BCE895CC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49"/>
            <a:ext cx="10515600" cy="664148"/>
          </a:xfrm>
        </p:spPr>
        <p:txBody>
          <a:bodyPr/>
          <a:lstStyle/>
          <a:p>
            <a:r>
              <a:rPr lang="en-US" altLang="zh-CN" dirty="0"/>
              <a:t>From render thread to RHI thread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64856-7AAF-4FDA-9967-3963E2E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CABD8-7758-4A08-B0A6-4F71D467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2BA7340F-BC8C-4DC0-ACA2-29CD4FA59158}"/>
              </a:ext>
            </a:extLst>
          </p:cNvPr>
          <p:cNvSpPr/>
          <p:nvPr/>
        </p:nvSpPr>
        <p:spPr>
          <a:xfrm>
            <a:off x="4527755" y="2927554"/>
            <a:ext cx="2389238" cy="15264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RHI Command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6A3A3152-0E18-41D1-B3B0-5F29F207F602}"/>
              </a:ext>
            </a:extLst>
          </p:cNvPr>
          <p:cNvSpPr/>
          <p:nvPr/>
        </p:nvSpPr>
        <p:spPr>
          <a:xfrm>
            <a:off x="1489618" y="3274142"/>
            <a:ext cx="1976254" cy="75216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RHI Command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4A912-B13D-46CD-965C-1C76477FA339}"/>
              </a:ext>
            </a:extLst>
          </p:cNvPr>
          <p:cNvSpPr txBox="1"/>
          <p:nvPr/>
        </p:nvSpPr>
        <p:spPr>
          <a:xfrm>
            <a:off x="4645742" y="4454013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RHI Command List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8F181D9D-B6BF-4DD0-A6DD-89452562301D}"/>
              </a:ext>
            </a:extLst>
          </p:cNvPr>
          <p:cNvSpPr/>
          <p:nvPr/>
        </p:nvSpPr>
        <p:spPr>
          <a:xfrm>
            <a:off x="8198005" y="3288161"/>
            <a:ext cx="2288098" cy="8575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Driver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8EC674F-195B-4C1A-8BA4-533B44126313}"/>
              </a:ext>
            </a:extLst>
          </p:cNvPr>
          <p:cNvSpPr/>
          <p:nvPr/>
        </p:nvSpPr>
        <p:spPr>
          <a:xfrm>
            <a:off x="3465872" y="3492602"/>
            <a:ext cx="1061883" cy="315247"/>
          </a:xfrm>
          <a:prstGeom prst="rightArrow">
            <a:avLst>
              <a:gd name="adj1" fmla="val 2480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B8F609F-FAD1-4D8D-AFC6-FD79459D912B}"/>
              </a:ext>
            </a:extLst>
          </p:cNvPr>
          <p:cNvSpPr/>
          <p:nvPr/>
        </p:nvSpPr>
        <p:spPr>
          <a:xfrm>
            <a:off x="6916992" y="3330151"/>
            <a:ext cx="1281012" cy="281221"/>
          </a:xfrm>
          <a:prstGeom prst="rightArrow">
            <a:avLst>
              <a:gd name="adj1" fmla="val 24803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53E7B3AB-4F80-45B4-8C28-6DEB7E736BAA}"/>
              </a:ext>
            </a:extLst>
          </p:cNvPr>
          <p:cNvSpPr/>
          <p:nvPr/>
        </p:nvSpPr>
        <p:spPr>
          <a:xfrm>
            <a:off x="6916991" y="3796826"/>
            <a:ext cx="1281012" cy="286280"/>
          </a:xfrm>
          <a:prstGeom prst="leftArrow">
            <a:avLst>
              <a:gd name="adj1" fmla="val 33953"/>
              <a:gd name="adj2" fmla="val 44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0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BD87-6B05-4826-9DC8-CCBB5453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AC3CD-2E4B-4B60-B18D-68ABA40D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UE4 has three different renderers:</a:t>
            </a:r>
          </a:p>
          <a:p>
            <a:pPr lvl="1"/>
            <a:r>
              <a:rPr lang="en-US" altLang="zh-CN" dirty="0"/>
              <a:t>Deferred Renderer</a:t>
            </a:r>
          </a:p>
          <a:p>
            <a:pPr lvl="2"/>
            <a:r>
              <a:rPr lang="en-US" altLang="zh-CN" dirty="0"/>
              <a:t>Default for the editor, PC and Console</a:t>
            </a:r>
          </a:p>
          <a:p>
            <a:pPr lvl="2"/>
            <a:r>
              <a:rPr lang="en-US" altLang="zh-CN" dirty="0"/>
              <a:t>Feature Levels “SM4”, “SM5”</a:t>
            </a:r>
          </a:p>
          <a:p>
            <a:pPr lvl="1"/>
            <a:r>
              <a:rPr lang="en-US" altLang="zh-CN" dirty="0"/>
              <a:t>Forward VR Renderer</a:t>
            </a:r>
          </a:p>
          <a:p>
            <a:pPr lvl="2"/>
            <a:r>
              <a:rPr lang="en-US" altLang="zh-CN" dirty="0"/>
              <a:t>Used mainly for desktop VR and to support MSAA</a:t>
            </a:r>
          </a:p>
          <a:p>
            <a:pPr lvl="2"/>
            <a:r>
              <a:rPr lang="en-US" altLang="zh-CN" dirty="0"/>
              <a:t>Similar feature set to the deferred renderer with a few exceptions</a:t>
            </a:r>
          </a:p>
          <a:p>
            <a:pPr lvl="2"/>
            <a:r>
              <a:rPr lang="en-US" altLang="zh-CN" dirty="0"/>
              <a:t>Feature levels “SM5”</a:t>
            </a:r>
          </a:p>
          <a:p>
            <a:pPr lvl="1"/>
            <a:r>
              <a:rPr lang="en-US" altLang="zh-CN" dirty="0"/>
              <a:t>Mobile Renderer</a:t>
            </a:r>
          </a:p>
          <a:p>
            <a:pPr lvl="2"/>
            <a:r>
              <a:rPr lang="en-US" altLang="zh-CN" dirty="0"/>
              <a:t>Used for mobile devices</a:t>
            </a:r>
          </a:p>
          <a:p>
            <a:pPr lvl="2"/>
            <a:r>
              <a:rPr lang="en-US" altLang="zh-CN" dirty="0"/>
              <a:t>Forward renderer</a:t>
            </a:r>
          </a:p>
          <a:p>
            <a:pPr lvl="2"/>
            <a:r>
              <a:rPr lang="en-US" altLang="zh-CN" dirty="0"/>
              <a:t>Reduced feature set especially for lighting, shadowing</a:t>
            </a:r>
          </a:p>
          <a:p>
            <a:pPr lvl="2"/>
            <a:r>
              <a:rPr lang="en-US" altLang="zh-CN" dirty="0"/>
              <a:t>Feature levels “ES2”,”ES3_1”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08A85-E745-421F-8AB4-CB788A30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8B151-E386-4A54-AE13-CE29BFD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38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43F7C-A42D-40E3-9B3B-4935A17C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vs Deferred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D4849-C896-4279-9411-EB1D5148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</a:p>
          <a:p>
            <a:pPr lvl="1"/>
            <a:r>
              <a:rPr lang="en-US" altLang="zh-CN" dirty="0"/>
              <a:t>Computes shading in the same pass as geometry/materials</a:t>
            </a:r>
          </a:p>
          <a:p>
            <a:pPr lvl="1"/>
            <a:r>
              <a:rPr lang="en-US" altLang="zh-CN" dirty="0"/>
              <a:t>More flexible pipeline</a:t>
            </a:r>
          </a:p>
          <a:p>
            <a:pPr lvl="1"/>
            <a:r>
              <a:rPr lang="en-US" altLang="zh-CN" dirty="0"/>
              <a:t>Good at translucent surface rendering</a:t>
            </a:r>
          </a:p>
          <a:p>
            <a:pPr lvl="1"/>
            <a:r>
              <a:rPr lang="en-US" altLang="zh-CN" dirty="0"/>
              <a:t>Faster for simple scene</a:t>
            </a:r>
          </a:p>
          <a:p>
            <a:pPr lvl="1"/>
            <a:r>
              <a:rPr lang="en-US" altLang="zh-CN" dirty="0"/>
              <a:t>Dynamic Lighting has a big performance impact</a:t>
            </a:r>
          </a:p>
          <a:p>
            <a:r>
              <a:rPr lang="en-US" altLang="zh-CN" dirty="0"/>
              <a:t>Deferred</a:t>
            </a:r>
          </a:p>
          <a:p>
            <a:pPr lvl="1"/>
            <a:r>
              <a:rPr lang="en-US" altLang="zh-CN" dirty="0"/>
              <a:t>Shading happens in deferred passes</a:t>
            </a:r>
          </a:p>
          <a:p>
            <a:pPr lvl="1"/>
            <a:r>
              <a:rPr lang="en-US" altLang="zh-CN" dirty="0"/>
              <a:t>Works compositing based using </a:t>
            </a:r>
            <a:r>
              <a:rPr lang="en-US" altLang="zh-CN" dirty="0" err="1"/>
              <a:t>Gbuffer</a:t>
            </a:r>
            <a:endParaRPr lang="en-US" altLang="zh-CN" dirty="0"/>
          </a:p>
          <a:p>
            <a:pPr lvl="1"/>
            <a:r>
              <a:rPr lang="en-US" altLang="zh-CN" dirty="0"/>
              <a:t>Good at rendering dynamic lighting</a:t>
            </a:r>
          </a:p>
          <a:p>
            <a:pPr lvl="1"/>
            <a:r>
              <a:rPr lang="en-US" altLang="zh-CN" dirty="0"/>
              <a:t>Good at stable predictable high end performance</a:t>
            </a:r>
          </a:p>
          <a:p>
            <a:pPr lvl="1"/>
            <a:r>
              <a:rPr lang="en-US" altLang="zh-CN" dirty="0"/>
              <a:t>Less flexible rendering pipeline 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8FF2F-5C42-45BA-8974-02A99024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E641C-15A4-4DC9-A1D1-7AED6CD7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96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515BC-49A4-4596-8F13-EA3B42DA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31BF-E759-4484-93D9-83D45071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all logic and transforms</a:t>
            </a:r>
          </a:p>
          <a:p>
            <a:pPr lvl="1"/>
            <a:r>
              <a:rPr lang="en-US" altLang="zh-CN" dirty="0"/>
              <a:t>Animation</a:t>
            </a:r>
          </a:p>
          <a:p>
            <a:pPr lvl="1"/>
            <a:r>
              <a:rPr lang="en-US" altLang="zh-CN" dirty="0"/>
              <a:t>Positions of Models and Objects</a:t>
            </a:r>
          </a:p>
          <a:p>
            <a:pPr lvl="1"/>
            <a:r>
              <a:rPr lang="en-US" altLang="zh-CN" dirty="0"/>
              <a:t>Physics</a:t>
            </a:r>
          </a:p>
          <a:p>
            <a:pPr lvl="1"/>
            <a:r>
              <a:rPr lang="en-US" altLang="zh-CN" dirty="0"/>
              <a:t>AI</a:t>
            </a:r>
          </a:p>
          <a:p>
            <a:pPr lvl="1"/>
            <a:r>
              <a:rPr lang="en-US" altLang="zh-CN" dirty="0"/>
              <a:t>Spawn and Destroy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1D7D3-FD87-486F-AC3F-298E684C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E0D41-576F-406F-8322-26CC218E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23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32C82-E2B3-4B58-973A-243391BF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 Management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5143D7-4DB7-4A70-AB79-7BA670CA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Uses octree to manage lights and primitives</a:t>
            </a:r>
          </a:p>
          <a:p>
            <a:pPr lvl="1"/>
            <a:r>
              <a:rPr lang="en-US" altLang="zh-CN" dirty="0"/>
              <a:t>Octree was able to accelerate gathering shadow projected primitives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9FE2A6-7F0F-4474-9264-07E5540C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CAFB-0647-094B-BD96-C69E28BA217C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EBFAC-1DB0-405A-B06C-E13E4B0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FB53E7-5939-46E9-94F3-457E858B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16" y="2119544"/>
            <a:ext cx="6266667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226FC-C8B3-403E-A362-EA1BDD4E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9A9C-F738-427B-B946-A2DE17F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Modern GPU</a:t>
            </a:r>
          </a:p>
          <a:p>
            <a:pPr lvl="1"/>
            <a:r>
              <a:rPr lang="en-US" altLang="zh-CN" dirty="0"/>
              <a:t>Tiled vs Immediate</a:t>
            </a:r>
          </a:p>
          <a:p>
            <a:r>
              <a:rPr lang="en-US" altLang="zh-CN" dirty="0"/>
              <a:t>Renderer</a:t>
            </a:r>
          </a:p>
          <a:p>
            <a:pPr lvl="1"/>
            <a:r>
              <a:rPr lang="en-US" altLang="zh-CN" dirty="0"/>
              <a:t>Multi-Thread Rendering</a:t>
            </a:r>
          </a:p>
          <a:p>
            <a:pPr lvl="1"/>
            <a:r>
              <a:rPr lang="en-US" altLang="zh-CN" dirty="0"/>
              <a:t>Render Passes</a:t>
            </a:r>
          </a:p>
          <a:p>
            <a:pPr lvl="1"/>
            <a:r>
              <a:rPr lang="en-US" altLang="zh-CN" dirty="0"/>
              <a:t>Lighting</a:t>
            </a:r>
          </a:p>
          <a:p>
            <a:pPr lvl="1"/>
            <a:r>
              <a:rPr lang="en-US" altLang="zh-CN" dirty="0"/>
              <a:t>Post Process</a:t>
            </a:r>
          </a:p>
          <a:p>
            <a:r>
              <a:rPr lang="en-US" altLang="zh-CN" dirty="0"/>
              <a:t>Render Hardware Interface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65640-D7FB-4ECA-91C7-283B42B3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E3F5A-C504-4304-A77E-8D713600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77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EE472-C737-49D2-BC7F-7A261DF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B3BB2-7E54-46A6-8A82-C3210DE8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Occlusion process – Builds up a list of all visible models/objects</a:t>
            </a:r>
          </a:p>
          <a:p>
            <a:r>
              <a:rPr lang="en-US" altLang="zh-CN" dirty="0"/>
              <a:t>Happens per object – not per polygon</a:t>
            </a:r>
          </a:p>
          <a:p>
            <a:r>
              <a:rPr lang="en-US" altLang="zh-CN" dirty="0"/>
              <a:t>4 Stage process – in order of execution</a:t>
            </a:r>
          </a:p>
          <a:p>
            <a:pPr lvl="1"/>
            <a:r>
              <a:rPr lang="en-US" altLang="zh-CN" dirty="0"/>
              <a:t>Distance Culling</a:t>
            </a:r>
          </a:p>
          <a:p>
            <a:pPr lvl="1"/>
            <a:r>
              <a:rPr lang="en-US" altLang="zh-CN" dirty="0"/>
              <a:t>Frustum Culling</a:t>
            </a:r>
          </a:p>
          <a:p>
            <a:pPr lvl="1"/>
            <a:r>
              <a:rPr lang="en-US" altLang="zh-CN" dirty="0"/>
              <a:t>Precomputed Visibility</a:t>
            </a:r>
          </a:p>
          <a:p>
            <a:pPr lvl="1"/>
            <a:r>
              <a:rPr lang="en-US" altLang="zh-CN" dirty="0"/>
              <a:t>Occlusion Culling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651A0-91B7-47C5-A184-B4D72F33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F1191-0342-4F04-90AD-28C492AF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33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8FC7C-39EB-4107-AF21-96C3268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C0BD3-E95B-48CF-AA16-CFDECC1A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Precomputed visibility divides the scene into a grid, each grid cell remembers what is visible at the location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4A2DA-16CD-44F2-BF61-DD6CDB4C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C626D-2C7F-4784-A5F5-9E949950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72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E1875-3752-40BE-BF09-F396D344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4AB01-0513-4E74-97D7-53F88CBA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Occlusion Performance Implications</a:t>
            </a:r>
          </a:p>
          <a:p>
            <a:pPr lvl="1"/>
            <a:r>
              <a:rPr lang="en-US" altLang="zh-CN" dirty="0"/>
              <a:t>Setup distance culling</a:t>
            </a:r>
          </a:p>
          <a:p>
            <a:pPr lvl="1"/>
            <a:r>
              <a:rPr lang="en-US" altLang="zh-CN" dirty="0"/>
              <a:t>More than 10-15k objects can have an impact</a:t>
            </a:r>
          </a:p>
          <a:p>
            <a:pPr lvl="1"/>
            <a:r>
              <a:rPr lang="en-US" altLang="zh-CN" dirty="0"/>
              <a:t>Mostly CPU bound, but some GPU impact</a:t>
            </a:r>
          </a:p>
          <a:p>
            <a:pPr lvl="1"/>
            <a:r>
              <a:rPr lang="en-US" altLang="zh-CN" dirty="0"/>
              <a:t>Large open environments </a:t>
            </a:r>
            <a:r>
              <a:rPr lang="en-US" altLang="zh-CN" dirty="0" err="1"/>
              <a:t>dont</a:t>
            </a:r>
            <a:r>
              <a:rPr lang="en-US" altLang="zh-CN" dirty="0"/>
              <a:t> occlude well</a:t>
            </a:r>
          </a:p>
          <a:p>
            <a:pPr lvl="1"/>
            <a:r>
              <a:rPr lang="en-US" altLang="zh-CN" dirty="0"/>
              <a:t>Large models will rarely occlude and thus increase GPU</a:t>
            </a:r>
          </a:p>
          <a:p>
            <a:pPr lvl="1"/>
            <a:r>
              <a:rPr lang="en-US" altLang="zh-CN" dirty="0"/>
              <a:t>But combining models to large models will lower the CPU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DE0B-6907-41AD-8E52-66D6CCFE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59EA8-16F0-4081-86AD-12BF278A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91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C6B-7FF5-4316-9745-0E3D4C5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4A720-3BB5-4C8B-9649-CCDD3E91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light grid (64px)</a:t>
            </a:r>
          </a:p>
          <a:p>
            <a:r>
              <a:rPr lang="en-US" altLang="zh-CN" dirty="0"/>
              <a:t>Cull lights on the view grid</a:t>
            </a:r>
          </a:p>
          <a:p>
            <a:r>
              <a:rPr lang="en-US" altLang="zh-CN" dirty="0"/>
              <a:t>Save light </a:t>
            </a:r>
            <a:r>
              <a:rPr lang="en-US" altLang="zh-CN" dirty="0" err="1"/>
              <a:t>infos</a:t>
            </a:r>
            <a:r>
              <a:rPr lang="en-US" altLang="zh-CN" dirty="0"/>
              <a:t> in the light grid</a:t>
            </a:r>
          </a:p>
          <a:p>
            <a:pPr lvl="1"/>
            <a:r>
              <a:rPr lang="en-US" altLang="zh-CN" dirty="0"/>
              <a:t>Light Type, radius, color and falloff exponent</a:t>
            </a:r>
          </a:p>
          <a:p>
            <a:pPr lvl="1"/>
            <a:r>
              <a:rPr lang="en-US" altLang="zh-CN" dirty="0"/>
              <a:t>When in forward renderer, </a:t>
            </a:r>
            <a:r>
              <a:rPr lang="en-US" altLang="zh-CN" dirty="0" err="1"/>
              <a:t>basspass</a:t>
            </a:r>
            <a:r>
              <a:rPr lang="en-US" altLang="zh-CN" dirty="0"/>
              <a:t> pixel </a:t>
            </a:r>
            <a:r>
              <a:rPr lang="en-US" altLang="zh-CN" dirty="0" err="1"/>
              <a:t>shader</a:t>
            </a:r>
            <a:r>
              <a:rPr lang="en-US" altLang="zh-CN" dirty="0"/>
              <a:t> will look up light grid data by pixel position (also with scene depth), and calculate the final color.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327E9-E39D-43FB-8E94-049F644D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DAD9A-2795-404B-B4A0-78B84461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28675E-B40D-4C7B-951E-DE4DCD00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457" y="532560"/>
            <a:ext cx="2856748" cy="1949105"/>
          </a:xfrm>
          <a:prstGeom prst="roundRect">
            <a:avLst>
              <a:gd name="adj" fmla="val 26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30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4A0F1-F5D7-45A0-83C2-15F9BFA6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Geometry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8B845-FCB8-483C-9F77-246DFAC9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 Pass / Early-Z</a:t>
            </a:r>
          </a:p>
          <a:p>
            <a:pPr lvl="1"/>
            <a:r>
              <a:rPr lang="en-US" altLang="zh-CN" dirty="0"/>
              <a:t>The GPU now has a list of models and transforms but if we’d just render this info out we could cause a lot of redundant pixel rendering.</a:t>
            </a:r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 to figure out which models will be displayed where in advance.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98C62-D987-47D0-BAB2-E1A26B27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BAAA4-F33D-46AA-957A-4F64CBF9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86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FB58-27DE-4596-BC42-A8B7953E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Geometry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1529-EC42-40C5-A7BC-C539552B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Reorder meshes front to back across each all lists</a:t>
            </a:r>
          </a:p>
          <a:p>
            <a:pPr lvl="1"/>
            <a:r>
              <a:rPr lang="en-US" altLang="zh-CN" dirty="0"/>
              <a:t>Minimizes overdraw</a:t>
            </a:r>
          </a:p>
          <a:p>
            <a:r>
              <a:rPr lang="en-US" altLang="zh-CN" dirty="0"/>
              <a:t>Render dynamic primitives in parallel (build command lists)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593BA-3887-429B-8E1B-A8AF1CA1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4E85A-265B-4C6A-BC5B-BE260ABE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FB3F8E-E29E-4798-9060-E5E2E1B5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62" y="2558562"/>
            <a:ext cx="6819048" cy="30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7C1603-35FD-47EB-915B-101FB919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62" y="2558562"/>
            <a:ext cx="10339352" cy="3483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42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31F0B-C36F-4373-A535-52549AB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Geometry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AA6FE-00AB-47C6-9E02-F3973130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 Calls</a:t>
            </a:r>
          </a:p>
          <a:p>
            <a:pPr lvl="1"/>
            <a:r>
              <a:rPr lang="en-US" altLang="zh-CN" dirty="0"/>
              <a:t>Measure with “Stat RHI”</a:t>
            </a:r>
          </a:p>
          <a:p>
            <a:pPr lvl="1"/>
            <a:r>
              <a:rPr lang="en-US" altLang="zh-CN" dirty="0"/>
              <a:t>2000-3000 is reasonable</a:t>
            </a:r>
          </a:p>
          <a:p>
            <a:pPr lvl="1"/>
            <a:r>
              <a:rPr lang="en-US" altLang="zh-CN" dirty="0"/>
              <a:t>More than 5000 is getting high</a:t>
            </a:r>
          </a:p>
          <a:p>
            <a:pPr lvl="1"/>
            <a:r>
              <a:rPr lang="en-US" altLang="zh-CN" dirty="0"/>
              <a:t>More than 10000 is probably a problem</a:t>
            </a:r>
          </a:p>
          <a:p>
            <a:pPr lvl="1"/>
            <a:r>
              <a:rPr lang="en-US" altLang="zh-CN" dirty="0"/>
              <a:t>On mobile this number is far lower (few hundred max)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40A57-5630-47B9-A189-E65F41D2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9DA56-4EFC-4606-B295-4E3F4F5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210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14C3D-D5AC-4780-B2EC-C0C9DF5C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Rasterizing and </a:t>
            </a:r>
            <a:r>
              <a:rPr lang="en-US" altLang="zh-CN" dirty="0" err="1"/>
              <a:t>GBuffer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B6156-F2AE-44E6-8D70-C1E6F23A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Rasterization and </a:t>
            </a:r>
            <a:r>
              <a:rPr lang="en-US" altLang="zh-CN" dirty="0" err="1"/>
              <a:t>Overshading</a:t>
            </a:r>
            <a:r>
              <a:rPr lang="en-US" altLang="zh-CN" dirty="0"/>
              <a:t> Performance Implications</a:t>
            </a:r>
          </a:p>
          <a:p>
            <a:pPr lvl="1"/>
            <a:r>
              <a:rPr lang="en-US" altLang="zh-CN" dirty="0"/>
              <a:t>Polygons are more expensive to render in great density</a:t>
            </a:r>
          </a:p>
          <a:p>
            <a:pPr lvl="1"/>
            <a:r>
              <a:rPr lang="en-US" altLang="zh-CN" dirty="0"/>
              <a:t>When seen at a distance the density increases</a:t>
            </a:r>
          </a:p>
          <a:p>
            <a:pPr lvl="1"/>
            <a:r>
              <a:rPr lang="en-US" altLang="zh-CN" dirty="0"/>
              <a:t>Thus reduce polygon count at a distance (</a:t>
            </a:r>
            <a:r>
              <a:rPr lang="en-US" altLang="zh-CN" dirty="0" err="1"/>
              <a:t>lodding</a:t>
            </a:r>
            <a:r>
              <a:rPr lang="en-US" altLang="zh-CN" dirty="0"/>
              <a:t>/culling) is critical</a:t>
            </a:r>
          </a:p>
          <a:p>
            <a:pPr lvl="1"/>
            <a:r>
              <a:rPr lang="en-US" altLang="zh-CN" dirty="0"/>
              <a:t>The more complex the initial pixel </a:t>
            </a:r>
            <a:r>
              <a:rPr lang="en-US" altLang="zh-CN" dirty="0" err="1"/>
              <a:t>shader</a:t>
            </a:r>
            <a:r>
              <a:rPr lang="en-US" altLang="zh-CN" dirty="0"/>
              <a:t> pass it, the more expensive </a:t>
            </a:r>
            <a:r>
              <a:rPr lang="en-US" altLang="zh-CN" dirty="0" err="1"/>
              <a:t>overshading</a:t>
            </a:r>
            <a:r>
              <a:rPr lang="en-US" altLang="zh-CN" dirty="0"/>
              <a:t> is. Thus forward rendering receives a bigger hit on performance from this than deferred.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DC0CD-F37B-4F35-8002-9CF5AB8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44EDC-5EA4-4BBD-8D76-9F188B43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7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340A9-C6AA-41EB-B76E-E42F4AD1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Lighting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02790-B300-48CB-9517-97FE3D5F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43457-E73C-4325-B2F3-9B38D3A8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39B3660-606C-4509-9E45-827B1033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 light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08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2D312-5DEC-49AB-BF45-FB6DCC8A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Process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FBB1FD-C3AE-4CCA-A63E-FDC85420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HDR &amp; Bloom</a:t>
            </a:r>
          </a:p>
          <a:p>
            <a:r>
              <a:rPr lang="en-US" altLang="zh-CN" dirty="0"/>
              <a:t>Depth of Field</a:t>
            </a:r>
          </a:p>
          <a:p>
            <a:r>
              <a:rPr lang="en-US" altLang="zh-CN" dirty="0"/>
              <a:t>SSSS</a:t>
            </a:r>
          </a:p>
          <a:p>
            <a:r>
              <a:rPr lang="en-US" altLang="zh-CN" dirty="0"/>
              <a:t>Tone Mapping / Color Grading</a:t>
            </a:r>
          </a:p>
          <a:p>
            <a:r>
              <a:rPr lang="en-US" altLang="zh-CN" dirty="0"/>
              <a:t>AO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EE74D-8DEF-42B5-8921-AE00E35D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CAFB-0647-094B-BD96-C69E28BA217C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AA68-DBB0-4E4D-851B-E045DC95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6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022A3-C278-4D98-AB28-32599E94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Modern GPU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32709BDA-AA61-4D8A-9741-D1FE6029C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Tile Based Mobile GPU</a:t>
            </a:r>
          </a:p>
          <a:p>
            <a:r>
              <a:rPr lang="en-US" altLang="zh-CN" dirty="0"/>
              <a:t>Vs</a:t>
            </a:r>
          </a:p>
          <a:p>
            <a:r>
              <a:rPr lang="en-US" altLang="zh-CN" dirty="0"/>
              <a:t>Immediate Mode Desktop GPU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DA662-F86A-4321-87E2-973C26A1030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69DCAFB-0647-094B-BD96-C69E28BA217C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5E6A2-9111-4705-8704-CA62FDDC26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303338" cy="365125"/>
          </a:xfrm>
        </p:spPr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040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C232-0B3E-451F-957C-E6F05D176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Renderer Hardware Interface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41A16734-C2D3-4782-A8F9-BEE556DF7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Low Level Wrapper for Different Graphics APIs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7BA5F-7B84-4A07-A2C7-8324ED6C5F9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69DCAFB-0647-094B-BD96-C69E28BA217C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AC2FB-FC6D-4B63-AF8D-6321764C84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303338" cy="365125"/>
          </a:xfrm>
        </p:spPr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2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E9EF-E021-4E62-B1AE-8245DE92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Aggregation of Graphics Device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A1F17-6F84-4EBD-AFF7-BA9E9F8C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  <a:p>
            <a:r>
              <a:rPr lang="en-US" altLang="zh-CN" dirty="0"/>
              <a:t>Command List</a:t>
            </a:r>
          </a:p>
          <a:p>
            <a:r>
              <a:rPr lang="en-US" altLang="zh-CN" dirty="0"/>
              <a:t>Buffer</a:t>
            </a:r>
          </a:p>
          <a:p>
            <a:pPr lvl="1"/>
            <a:r>
              <a:rPr lang="en-US" altLang="zh-CN" dirty="0"/>
              <a:t>Uniform buffer, index buffer, vertex buffer, structed buffer…</a:t>
            </a:r>
          </a:p>
          <a:p>
            <a:r>
              <a:rPr lang="en-US" altLang="zh-CN" dirty="0"/>
              <a:t>Texture</a:t>
            </a:r>
          </a:p>
          <a:p>
            <a:pPr lvl="1"/>
            <a:r>
              <a:rPr lang="en-US" altLang="zh-CN" dirty="0"/>
              <a:t>1D, 2D, 3D, cube textures…</a:t>
            </a:r>
          </a:p>
          <a:p>
            <a:r>
              <a:rPr lang="en-US" altLang="zh-CN" dirty="0"/>
              <a:t>Pipeline State Object</a:t>
            </a:r>
          </a:p>
          <a:p>
            <a:r>
              <a:rPr lang="en-US" altLang="zh-CN" dirty="0"/>
              <a:t>Render Target</a:t>
            </a:r>
          </a:p>
          <a:p>
            <a:r>
              <a:rPr lang="en-US" altLang="zh-CN" dirty="0"/>
              <a:t>Resource Views</a:t>
            </a:r>
          </a:p>
          <a:p>
            <a:pPr lvl="1"/>
            <a:r>
              <a:rPr lang="en-US" altLang="zh-CN" dirty="0"/>
              <a:t>SRV, UAV…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CA849-8B89-49AF-9447-49926D39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04C5-7511-4273-986E-F1B3640E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974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F2418-BF91-4D1F-AAF7-BD2FB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RHI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F90FA-07F4-43EC-8000-49729AFC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compliant with modern style APIs</a:t>
            </a:r>
          </a:p>
          <a:p>
            <a:r>
              <a:rPr lang="en-US" altLang="zh-CN" dirty="0"/>
              <a:t>Renderer tells more information upfront to the RHI</a:t>
            </a:r>
          </a:p>
          <a:p>
            <a:pPr lvl="1"/>
            <a:r>
              <a:rPr lang="en-US" altLang="zh-CN" dirty="0"/>
              <a:t>Explicit transitions</a:t>
            </a:r>
          </a:p>
          <a:p>
            <a:pPr lvl="1"/>
            <a:r>
              <a:rPr lang="en-US" altLang="zh-CN" dirty="0"/>
              <a:t>Pipeline states are now first-class citizens of the Renderer and RHIs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E35F9-3DD9-4839-9F1E-7387747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B4DE-F830-4135-94EC-CB892B10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48CAA-2E0C-46C1-8701-E4870D4C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17" y="2865809"/>
            <a:ext cx="10171651" cy="2332832"/>
          </a:xfrm>
          <a:prstGeom prst="roundRect">
            <a:avLst>
              <a:gd name="adj" fmla="val 18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8693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CD1AB-5046-4C1A-9879-1DADA3D1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Todo</a:t>
            </a:r>
            <a:r>
              <a:rPr lang="en-US" altLang="zh-CN" dirty="0"/>
              <a:t>-next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F3477-118D-4031-8BB1-213CD11B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Passes as first-class citizen of the RHI</a:t>
            </a:r>
          </a:p>
          <a:p>
            <a:pPr lvl="1"/>
            <a:r>
              <a:rPr lang="en-US" altLang="zh-CN" dirty="0"/>
              <a:t>Will allow the RHI to stop guessing what the Renderer wants to do</a:t>
            </a:r>
          </a:p>
          <a:p>
            <a:pPr lvl="1"/>
            <a:r>
              <a:rPr lang="en-US" altLang="zh-CN" dirty="0"/>
              <a:t>Less tracking</a:t>
            </a:r>
          </a:p>
          <a:p>
            <a:pPr lvl="1"/>
            <a:r>
              <a:rPr lang="en-US" altLang="zh-CN" dirty="0"/>
              <a:t>Also helps with transitions</a:t>
            </a:r>
          </a:p>
          <a:p>
            <a:r>
              <a:rPr lang="en-US" altLang="zh-CN" dirty="0"/>
              <a:t>Cooked/Offline PSOs</a:t>
            </a:r>
          </a:p>
          <a:p>
            <a:pPr lvl="1"/>
            <a:r>
              <a:rPr lang="en-US" altLang="zh-CN" dirty="0"/>
              <a:t>Conservative </a:t>
            </a:r>
            <a:r>
              <a:rPr lang="en-US" altLang="zh-CN" dirty="0" err="1"/>
              <a:t>shader</a:t>
            </a:r>
            <a:r>
              <a:rPr lang="en-US" altLang="zh-CN" dirty="0"/>
              <a:t> compilation</a:t>
            </a:r>
          </a:p>
          <a:p>
            <a:pPr lvl="1"/>
            <a:r>
              <a:rPr lang="en-US" altLang="zh-CN" dirty="0"/>
              <a:t>Side gain: Reduces total # of </a:t>
            </a:r>
            <a:r>
              <a:rPr lang="en-US" altLang="zh-CN" dirty="0" err="1"/>
              <a:t>shaders</a:t>
            </a:r>
            <a:r>
              <a:rPr lang="en-US" altLang="zh-CN" dirty="0"/>
              <a:t> compiled!</a:t>
            </a:r>
          </a:p>
          <a:p>
            <a:pPr lvl="1"/>
            <a:r>
              <a:rPr lang="en-US" altLang="zh-CN" dirty="0"/>
              <a:t>Helps with hitches creating PSOs at runtime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2B2D7-B80F-4554-9CC0-012633C2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9D550-D4DA-4B96-A33A-816DFF64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A1F297-A7B1-400C-8BED-159A961EFFC2}"/>
              </a:ext>
            </a:extLst>
          </p:cNvPr>
          <p:cNvSpPr/>
          <p:nvPr/>
        </p:nvSpPr>
        <p:spPr>
          <a:xfrm>
            <a:off x="1769806" y="5294671"/>
            <a:ext cx="2403988" cy="58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Vertex Inputs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89E310A-AD69-45A7-8C02-F8918AABFC1E}"/>
              </a:ext>
            </a:extLst>
          </p:cNvPr>
          <p:cNvSpPr/>
          <p:nvPr/>
        </p:nvSpPr>
        <p:spPr>
          <a:xfrm>
            <a:off x="4157815" y="5294670"/>
            <a:ext cx="2403988" cy="589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Shaders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CDC7417-D200-4AF5-A110-17CB91887619}"/>
              </a:ext>
            </a:extLst>
          </p:cNvPr>
          <p:cNvSpPr/>
          <p:nvPr/>
        </p:nvSpPr>
        <p:spPr>
          <a:xfrm>
            <a:off x="6545824" y="5278593"/>
            <a:ext cx="2403988" cy="589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 Formats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10ECF84-2C60-45BE-AF93-EACB57DF0536}"/>
              </a:ext>
            </a:extLst>
          </p:cNvPr>
          <p:cNvSpPr/>
          <p:nvPr/>
        </p:nvSpPr>
        <p:spPr>
          <a:xfrm>
            <a:off x="8949812" y="5247767"/>
            <a:ext cx="2403988" cy="58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Material States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21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D1E6A8F-FEF8-4431-A0DA-41CCA5453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One More Thing…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3D95C5-AA62-4682-A450-62C81FBF3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Render Pass Oriented Renderer Design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EC8-7D6C-432B-83CF-34D6EA8FF10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D4758-2889-4AD1-95A2-62279DF9198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303338" cy="365125"/>
          </a:xfrm>
        </p:spPr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739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AA65-6466-4A1D-89BA-F63D7E48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C96C3-70DD-447C-A6D5-AD994035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49"/>
            <a:ext cx="4402394" cy="4982814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Pass</a:t>
            </a:r>
          </a:p>
          <a:p>
            <a:pPr lvl="1"/>
            <a:r>
              <a:rPr lang="en-US" altLang="zh-CN" sz="1400" dirty="0"/>
              <a:t>Sequence of draw calls</a:t>
            </a:r>
          </a:p>
          <a:p>
            <a:pPr lvl="1"/>
            <a:r>
              <a:rPr lang="en-US" altLang="zh-CN" sz="1400" dirty="0"/>
              <a:t>Sharing same targets</a:t>
            </a:r>
            <a:endParaRPr lang="zh-CN" altLang="en-US" sz="1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5681F-11F8-4019-AE2D-EDC0D3DD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4F85-0957-4D96-908F-BF2437AD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344E70-42E7-4A79-BF7A-232F5C45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34" y="2023949"/>
            <a:ext cx="7479892" cy="41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3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8FD4-4406-4335-9398-8F5B3E8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Frostbite: Frame-Graph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DB7B941-322F-41FE-BD2C-BFF30DB8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High-level representation of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passes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2"/>
                </a:solidFill>
              </a:rPr>
              <a:t>resources</a:t>
            </a:r>
          </a:p>
          <a:p>
            <a:r>
              <a:rPr lang="en-US" altLang="zh-CN" dirty="0"/>
              <a:t>Full knowledge of the frame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143EB-6C29-4110-B88E-3BF8772F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CAFB-0647-094B-BD96-C69E28BA217C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4C2217-030E-4501-8C41-4D7ACD46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585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EAACB-48D9-4E78-AB1F-47AC04D6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Graph: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46072-06BF-442D-AB59-8473FB3C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Moving away from immediate mode rendering</a:t>
            </a:r>
          </a:p>
          <a:p>
            <a:r>
              <a:rPr lang="en-US" altLang="zh-CN" dirty="0"/>
              <a:t>Rendering code split into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  <a:p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3C90E-557B-4152-AB2F-874630F6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3B740-B4D7-4D34-AB44-563528AC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1421D3-B3C8-443E-B45F-E5EE792DC0B6}"/>
              </a:ext>
            </a:extLst>
          </p:cNvPr>
          <p:cNvSpPr/>
          <p:nvPr/>
        </p:nvSpPr>
        <p:spPr>
          <a:xfrm>
            <a:off x="9291484" y="1710813"/>
            <a:ext cx="1649721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34935-73D4-4411-9C87-CF1E0E81EDF8}"/>
              </a:ext>
            </a:extLst>
          </p:cNvPr>
          <p:cNvSpPr/>
          <p:nvPr/>
        </p:nvSpPr>
        <p:spPr>
          <a:xfrm>
            <a:off x="9291483" y="2562037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FFE97-DF5D-4865-AE7C-EA86611E7355}"/>
              </a:ext>
            </a:extLst>
          </p:cNvPr>
          <p:cNvSpPr/>
          <p:nvPr/>
        </p:nvSpPr>
        <p:spPr>
          <a:xfrm>
            <a:off x="9291482" y="3413261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8664E2-4F57-4F3B-9B08-1B30423E1668}"/>
              </a:ext>
            </a:extLst>
          </p:cNvPr>
          <p:cNvCxnSpPr>
            <a:endCxn id="7" idx="0"/>
          </p:cNvCxnSpPr>
          <p:nvPr/>
        </p:nvCxnSpPr>
        <p:spPr>
          <a:xfrm>
            <a:off x="10116342" y="2168013"/>
            <a:ext cx="2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726CE1-FC87-48A0-9B30-E536640BC90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116343" y="3019237"/>
            <a:ext cx="1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EAC9E507-16D3-4B5B-91C6-0C75C8A9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87" y="2442935"/>
            <a:ext cx="5865769" cy="24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94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EAACB-48D9-4E78-AB1F-47AC04D6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Graph: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46072-06BF-442D-AB59-8473FB3C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Moving away from immediate mode rendering</a:t>
            </a:r>
          </a:p>
          <a:p>
            <a:r>
              <a:rPr lang="en-US" altLang="zh-CN" dirty="0"/>
              <a:t>Rendering code split into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  <a:p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3C90E-557B-4152-AB2F-874630F6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3B740-B4D7-4D34-AB44-563528AC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1421D3-B3C8-443E-B45F-E5EE792DC0B6}"/>
              </a:ext>
            </a:extLst>
          </p:cNvPr>
          <p:cNvSpPr/>
          <p:nvPr/>
        </p:nvSpPr>
        <p:spPr>
          <a:xfrm>
            <a:off x="9291484" y="1710813"/>
            <a:ext cx="1649721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34935-73D4-4411-9C87-CF1E0E81EDF8}"/>
              </a:ext>
            </a:extLst>
          </p:cNvPr>
          <p:cNvSpPr/>
          <p:nvPr/>
        </p:nvSpPr>
        <p:spPr>
          <a:xfrm>
            <a:off x="9291483" y="2562037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FFE97-DF5D-4865-AE7C-EA86611E7355}"/>
              </a:ext>
            </a:extLst>
          </p:cNvPr>
          <p:cNvSpPr/>
          <p:nvPr/>
        </p:nvSpPr>
        <p:spPr>
          <a:xfrm>
            <a:off x="9291482" y="3413261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8664E2-4F57-4F3B-9B08-1B30423E1668}"/>
              </a:ext>
            </a:extLst>
          </p:cNvPr>
          <p:cNvCxnSpPr>
            <a:endCxn id="7" idx="0"/>
          </p:cNvCxnSpPr>
          <p:nvPr/>
        </p:nvCxnSpPr>
        <p:spPr>
          <a:xfrm>
            <a:off x="10116342" y="2168013"/>
            <a:ext cx="2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726CE1-FC87-48A0-9B30-E536640BC90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116343" y="3019237"/>
            <a:ext cx="1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48F2B73-78A5-4915-BD69-51BC16785656}"/>
              </a:ext>
            </a:extLst>
          </p:cNvPr>
          <p:cNvGrpSpPr/>
          <p:nvPr/>
        </p:nvGrpSpPr>
        <p:grpSpPr>
          <a:xfrm>
            <a:off x="989852" y="2273903"/>
            <a:ext cx="5934850" cy="1724006"/>
            <a:chOff x="1654629" y="3019237"/>
            <a:chExt cx="5934850" cy="17240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BB4A79-5F26-45AD-A8D9-03FD17A1A2BA}"/>
                </a:ext>
              </a:extLst>
            </p:cNvPr>
            <p:cNvSpPr/>
            <p:nvPr/>
          </p:nvSpPr>
          <p:spPr>
            <a:xfrm>
              <a:off x="1676401" y="3019237"/>
              <a:ext cx="1524000" cy="565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ED356D-E702-40C6-9C55-4BE65C5B926F}"/>
                </a:ext>
              </a:extLst>
            </p:cNvPr>
            <p:cNvSpPr/>
            <p:nvPr/>
          </p:nvSpPr>
          <p:spPr>
            <a:xfrm>
              <a:off x="1654629" y="4177451"/>
              <a:ext cx="1640114" cy="565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Render Target</a:t>
              </a:r>
            </a:p>
            <a:p>
              <a:pPr algn="ctr"/>
              <a:r>
                <a:rPr lang="en-US" altLang="zh-CN" dirty="0"/>
                <a:t>Ver1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6DFDD4-CCAE-420E-9797-2F9BAD0B1518}"/>
                </a:ext>
              </a:extLst>
            </p:cNvPr>
            <p:cNvSpPr/>
            <p:nvPr/>
          </p:nvSpPr>
          <p:spPr>
            <a:xfrm>
              <a:off x="3862935" y="3402660"/>
              <a:ext cx="1524000" cy="5657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RenderPass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7576B1-B723-46D5-9B66-D4FFEF2A1DB1}"/>
                </a:ext>
              </a:extLst>
            </p:cNvPr>
            <p:cNvSpPr/>
            <p:nvPr/>
          </p:nvSpPr>
          <p:spPr>
            <a:xfrm>
              <a:off x="6065479" y="3406137"/>
              <a:ext cx="1524000" cy="565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RenderTarget</a:t>
              </a:r>
              <a:endParaRPr lang="en-US" altLang="zh-CN" dirty="0"/>
            </a:p>
            <a:p>
              <a:pPr algn="ctr"/>
              <a:r>
                <a:rPr lang="en-US" altLang="zh-CN" dirty="0"/>
                <a:t>Ver2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1799A5F-55FF-405C-8D9B-4FAFA833A592}"/>
                </a:ext>
              </a:extLst>
            </p:cNvPr>
            <p:cNvCxnSpPr>
              <a:stCxn id="9" idx="3"/>
              <a:endCxn id="13" idx="1"/>
            </p:cNvCxnSpPr>
            <p:nvPr/>
          </p:nvCxnSpPr>
          <p:spPr>
            <a:xfrm>
              <a:off x="3200401" y="3302133"/>
              <a:ext cx="662534" cy="383423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BD58003-8A88-4416-9CB9-CA4F32B3453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3294743" y="3685556"/>
              <a:ext cx="568192" cy="774791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159B2D-011E-41D1-9491-54ADCB08B3E3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5386935" y="3685556"/>
              <a:ext cx="678544" cy="34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B8A360A0-3385-4291-A3ED-2AAA44D7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7451"/>
            <a:ext cx="6529127" cy="19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A33F-A5B2-4AFE-8E07-6A01A73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Graph: Compile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AC314-87A5-4E09-8A06-01F3E97E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Cull unreferenced resources </a:t>
            </a:r>
            <a:r>
              <a:rPr lang="en-US" altLang="zh-CN" dirty="0"/>
              <a:t>and phases</a:t>
            </a:r>
          </a:p>
          <a:p>
            <a:r>
              <a:rPr lang="en-US" altLang="zh-CN" dirty="0"/>
              <a:t>Calculate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lifetimes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 concrete GPU resources based on usage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greedy allocation algorithm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lifetimes for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compute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 resource bind flags based on usage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F5541-05E3-4F84-9FA7-5E3455D0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3FEB-79EA-4869-BDBD-C64A634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CDE6A5-B2F0-4681-B673-84CEB3263429}"/>
              </a:ext>
            </a:extLst>
          </p:cNvPr>
          <p:cNvSpPr/>
          <p:nvPr/>
        </p:nvSpPr>
        <p:spPr>
          <a:xfrm>
            <a:off x="9291484" y="1710813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678E46-C823-4DD6-98AD-8F0CCF7A834A}"/>
              </a:ext>
            </a:extLst>
          </p:cNvPr>
          <p:cNvSpPr/>
          <p:nvPr/>
        </p:nvSpPr>
        <p:spPr>
          <a:xfrm>
            <a:off x="9291483" y="2562037"/>
            <a:ext cx="164972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BF5499-2F80-4C2E-88A4-EE8892F38C85}"/>
              </a:ext>
            </a:extLst>
          </p:cNvPr>
          <p:cNvSpPr/>
          <p:nvPr/>
        </p:nvSpPr>
        <p:spPr>
          <a:xfrm>
            <a:off x="9291482" y="3413261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980EC7-9D2B-4CC7-85D2-61882C117E6B}"/>
              </a:ext>
            </a:extLst>
          </p:cNvPr>
          <p:cNvCxnSpPr>
            <a:endCxn id="7" idx="0"/>
          </p:cNvCxnSpPr>
          <p:nvPr/>
        </p:nvCxnSpPr>
        <p:spPr>
          <a:xfrm>
            <a:off x="10116342" y="2168013"/>
            <a:ext cx="2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E13F7F-2E5B-4F7C-84CE-889C6C504F9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116343" y="3019237"/>
            <a:ext cx="1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4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EE05-751D-4568-B588-34BC2C1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Tile-Based 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87D47-81AB-4EF5-B3B1-6E769672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ARM Mali GPU (Pixel Local Storage)</a:t>
            </a:r>
          </a:p>
          <a:p>
            <a:r>
              <a:rPr lang="en-US" altLang="zh-CN" dirty="0" err="1"/>
              <a:t>Img</a:t>
            </a:r>
            <a:r>
              <a:rPr lang="en-US" altLang="zh-CN" dirty="0"/>
              <a:t> Tech PVR Series (High Speed Tile Mem Cache)</a:t>
            </a:r>
          </a:p>
          <a:p>
            <a:r>
              <a:rPr lang="en-US" altLang="zh-CN" dirty="0"/>
              <a:t>Qualcomm Adreno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C8FC7-CF06-4CA9-A869-C1652E8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A735C-4936-47D6-B515-8F37C34B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49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A33F-A5B2-4AFE-8E07-6A01A73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Graph: Execute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AC314-87A5-4E09-8A06-01F3E97E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49"/>
            <a:ext cx="8160657" cy="4982814"/>
          </a:xfrm>
        </p:spPr>
        <p:txBody>
          <a:bodyPr/>
          <a:lstStyle/>
          <a:p>
            <a:r>
              <a:rPr lang="en-US" altLang="zh-CN" dirty="0"/>
              <a:t>Execute callback functions for each render pass</a:t>
            </a:r>
          </a:p>
          <a:p>
            <a:r>
              <a:rPr lang="en-US" altLang="zh-CN" dirty="0"/>
              <a:t>Immediate mode rendering code</a:t>
            </a:r>
          </a:p>
          <a:p>
            <a:pPr lvl="1"/>
            <a:r>
              <a:rPr lang="en-US" altLang="zh-CN" dirty="0"/>
              <a:t>Draw,</a:t>
            </a:r>
            <a:r>
              <a:rPr lang="zh-CN" altLang="en-US" dirty="0"/>
              <a:t> </a:t>
            </a:r>
            <a:r>
              <a:rPr lang="en-US" altLang="zh-CN" dirty="0"/>
              <a:t>dispatch</a:t>
            </a:r>
          </a:p>
          <a:p>
            <a:r>
              <a:rPr lang="en-US" altLang="zh-CN" dirty="0"/>
              <a:t>Get </a:t>
            </a:r>
            <a:r>
              <a:rPr lang="en-US" altLang="zh-CN" dirty="0">
                <a:solidFill>
                  <a:schemeClr val="accent2"/>
                </a:solidFill>
              </a:rPr>
              <a:t>real</a:t>
            </a:r>
            <a:r>
              <a:rPr lang="en-US" altLang="zh-CN" dirty="0"/>
              <a:t> GPU resources from handles generated in setup phase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F5541-05E3-4F84-9FA7-5E3455D0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3FEB-79EA-4869-BDBD-C64A634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9F0E6-EFB0-453A-AC93-0F70DF69544F}"/>
              </a:ext>
            </a:extLst>
          </p:cNvPr>
          <p:cNvSpPr/>
          <p:nvPr/>
        </p:nvSpPr>
        <p:spPr>
          <a:xfrm>
            <a:off x="9291484" y="1710813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F596BD-392E-4381-91AA-DA4B40F85CDF}"/>
              </a:ext>
            </a:extLst>
          </p:cNvPr>
          <p:cNvSpPr/>
          <p:nvPr/>
        </p:nvSpPr>
        <p:spPr>
          <a:xfrm>
            <a:off x="9291483" y="2562037"/>
            <a:ext cx="164972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C1DA18-337C-4ABA-8E68-A32232A0FE31}"/>
              </a:ext>
            </a:extLst>
          </p:cNvPr>
          <p:cNvSpPr/>
          <p:nvPr/>
        </p:nvSpPr>
        <p:spPr>
          <a:xfrm>
            <a:off x="9291482" y="3413261"/>
            <a:ext cx="164972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C6C434D-8A95-4708-AF13-958742DFCA42}"/>
              </a:ext>
            </a:extLst>
          </p:cNvPr>
          <p:cNvCxnSpPr>
            <a:endCxn id="7" idx="0"/>
          </p:cNvCxnSpPr>
          <p:nvPr/>
        </p:nvCxnSpPr>
        <p:spPr>
          <a:xfrm>
            <a:off x="10116342" y="2168013"/>
            <a:ext cx="2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FCC4313-6665-4184-A923-DB8B06AE1D9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116343" y="3019237"/>
            <a:ext cx="1" cy="39402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54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EC255-14E8-4085-80DB-405B11C6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 a Render Pass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0811936-8A5A-4AA4-9235-39DF7298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034" y="1193800"/>
            <a:ext cx="9641336" cy="4983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C599B-A8A4-4501-83BD-4DC5AC9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B5AE3-538E-4361-A449-89033FFC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DEF2FC-4A5E-42E5-BE40-149FFB9199AB}"/>
              </a:ext>
            </a:extLst>
          </p:cNvPr>
          <p:cNvSpPr txBox="1"/>
          <p:nvPr/>
        </p:nvSpPr>
        <p:spPr>
          <a:xfrm>
            <a:off x="406400" y="1770743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B126F8-080F-4980-A595-CC0E846DD10F}"/>
              </a:ext>
            </a:extLst>
          </p:cNvPr>
          <p:cNvSpPr txBox="1"/>
          <p:nvPr/>
        </p:nvSpPr>
        <p:spPr>
          <a:xfrm>
            <a:off x="406400" y="3500967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60D4B3-3A8A-4447-9376-F26C7BD8D3BB}"/>
              </a:ext>
            </a:extLst>
          </p:cNvPr>
          <p:cNvSpPr txBox="1"/>
          <p:nvPr/>
        </p:nvSpPr>
        <p:spPr>
          <a:xfrm>
            <a:off x="406400" y="4678144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133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C4FBE04-58BD-466F-B292-CA666083A56D}"/>
              </a:ext>
            </a:extLst>
          </p:cNvPr>
          <p:cNvSpPr/>
          <p:nvPr/>
        </p:nvSpPr>
        <p:spPr>
          <a:xfrm>
            <a:off x="838200" y="2323641"/>
            <a:ext cx="9013723" cy="7169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A5CFE2-C3D6-4942-AC70-DDCA265878EB}"/>
              </a:ext>
            </a:extLst>
          </p:cNvPr>
          <p:cNvSpPr/>
          <p:nvPr/>
        </p:nvSpPr>
        <p:spPr>
          <a:xfrm>
            <a:off x="838200" y="3087641"/>
            <a:ext cx="9013723" cy="677430"/>
          </a:xfrm>
          <a:prstGeom prst="roundRect">
            <a:avLst/>
          </a:prstGeom>
          <a:solidFill>
            <a:srgbClr val="5B9BD5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27B16B-289F-4B06-A174-5A40660E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Graph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A883C-228E-4F1E-90F6-50C22B30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F3A01-9D59-45F6-A3FC-CD21599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318A2F-691D-4A5B-B3B6-1DA4BCA35339}"/>
              </a:ext>
            </a:extLst>
          </p:cNvPr>
          <p:cNvSpPr txBox="1"/>
          <p:nvPr/>
        </p:nvSpPr>
        <p:spPr>
          <a:xfrm>
            <a:off x="1061884" y="2492477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Graphics Queue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9FC98F-E1CC-4E66-8C22-C90B4967798D}"/>
              </a:ext>
            </a:extLst>
          </p:cNvPr>
          <p:cNvSpPr txBox="1"/>
          <p:nvPr/>
        </p:nvSpPr>
        <p:spPr>
          <a:xfrm>
            <a:off x="1061884" y="3202893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Compute Queue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E40247F7-7086-4780-9EC4-8C9C71BE6EAF}"/>
              </a:ext>
            </a:extLst>
          </p:cNvPr>
          <p:cNvSpPr/>
          <p:nvPr/>
        </p:nvSpPr>
        <p:spPr>
          <a:xfrm>
            <a:off x="2979174" y="2436284"/>
            <a:ext cx="1533832" cy="516194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Depth Pass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B73CF6F-A657-4235-984C-6F95394596CD}"/>
              </a:ext>
            </a:extLst>
          </p:cNvPr>
          <p:cNvSpPr/>
          <p:nvPr/>
        </p:nvSpPr>
        <p:spPr>
          <a:xfrm>
            <a:off x="4562168" y="3169439"/>
            <a:ext cx="850490" cy="516194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SSAO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7EFB6695-5374-48E4-8D85-41910F3AF3F9}"/>
              </a:ext>
            </a:extLst>
          </p:cNvPr>
          <p:cNvSpPr/>
          <p:nvPr/>
        </p:nvSpPr>
        <p:spPr>
          <a:xfrm>
            <a:off x="5565058" y="3169439"/>
            <a:ext cx="850490" cy="516194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SSAO Filter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E3156D7F-C501-4C54-ADFB-B8C33B883CAE}"/>
              </a:ext>
            </a:extLst>
          </p:cNvPr>
          <p:cNvSpPr/>
          <p:nvPr/>
        </p:nvSpPr>
        <p:spPr>
          <a:xfrm>
            <a:off x="6415548" y="2419046"/>
            <a:ext cx="1533832" cy="516194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Shadows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3DC62CC-6837-4A35-A20F-7799825761EB}"/>
              </a:ext>
            </a:extLst>
          </p:cNvPr>
          <p:cNvSpPr/>
          <p:nvPr/>
        </p:nvSpPr>
        <p:spPr>
          <a:xfrm>
            <a:off x="8139011" y="2419046"/>
            <a:ext cx="1533832" cy="516194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Lighting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CEE5B4DB-D355-4FBE-8676-B7BB7CD0D00F}"/>
              </a:ext>
            </a:extLst>
          </p:cNvPr>
          <p:cNvSpPr/>
          <p:nvPr/>
        </p:nvSpPr>
        <p:spPr>
          <a:xfrm>
            <a:off x="3028335" y="4104968"/>
            <a:ext cx="6644507" cy="51619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Depth Buffer</a:t>
            </a:r>
            <a:endParaRPr lang="zh-CN" altLang="en-US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11F87CE7-49BD-4A70-B5BE-59AA861B4698}"/>
              </a:ext>
            </a:extLst>
          </p:cNvPr>
          <p:cNvSpPr/>
          <p:nvPr/>
        </p:nvSpPr>
        <p:spPr>
          <a:xfrm>
            <a:off x="4513006" y="4831820"/>
            <a:ext cx="3276647" cy="51619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Raw AO</a:t>
            </a:r>
            <a:endParaRPr lang="zh-CN" altLang="en-US" dirty="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23AD360-AA9D-40AD-856C-3513484109AC}"/>
              </a:ext>
            </a:extLst>
          </p:cNvPr>
          <p:cNvSpPr/>
          <p:nvPr/>
        </p:nvSpPr>
        <p:spPr>
          <a:xfrm>
            <a:off x="5668296" y="5500414"/>
            <a:ext cx="4004547" cy="51619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Filtered AO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D3FE3D-47EE-4D9C-BFF4-8F1A2ECB7782}"/>
              </a:ext>
            </a:extLst>
          </p:cNvPr>
          <p:cNvCxnSpPr>
            <a:cxnSpLocks/>
          </p:cNvCxnSpPr>
          <p:nvPr/>
        </p:nvCxnSpPr>
        <p:spPr>
          <a:xfrm>
            <a:off x="8037868" y="1976284"/>
            <a:ext cx="0" cy="21286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A071EB7-98A1-4707-8350-4AC858FE8368}"/>
              </a:ext>
            </a:extLst>
          </p:cNvPr>
          <p:cNvSpPr txBox="1"/>
          <p:nvPr/>
        </p:nvSpPr>
        <p:spPr>
          <a:xfrm>
            <a:off x="7306415" y="157807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Sync Point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296D07-BF1D-4929-A011-FF5107F60038}"/>
              </a:ext>
            </a:extLst>
          </p:cNvPr>
          <p:cNvSpPr txBox="1"/>
          <p:nvPr/>
        </p:nvSpPr>
        <p:spPr>
          <a:xfrm>
            <a:off x="838200" y="1170039"/>
            <a:ext cx="997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bg1"/>
                </a:solidFill>
              </a:rPr>
              <a:t>Async</a:t>
            </a:r>
            <a:r>
              <a:rPr lang="en-US" altLang="zh-CN" b="1" dirty="0">
                <a:solidFill>
                  <a:schemeClr val="bg1"/>
                </a:solidFill>
              </a:rPr>
              <a:t> Compute Example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040CFAC-BD5F-4054-BBD5-8EE12964BA5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46090" y="2952478"/>
            <a:ext cx="0" cy="1152490"/>
          </a:xfrm>
          <a:prstGeom prst="straightConnector1">
            <a:avLst/>
          </a:prstGeom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9AF3AD3-B72E-413A-A1A4-0BE7FE6F7D9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987413" y="3685633"/>
            <a:ext cx="0" cy="41933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2564B9-CAA4-473D-B11D-7083906D2147}"/>
              </a:ext>
            </a:extLst>
          </p:cNvPr>
          <p:cNvCxnSpPr>
            <a:cxnSpLocks/>
          </p:cNvCxnSpPr>
          <p:nvPr/>
        </p:nvCxnSpPr>
        <p:spPr>
          <a:xfrm>
            <a:off x="5668296" y="3685633"/>
            <a:ext cx="0" cy="11461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D91540B-B85D-4391-8457-2F2A34636AF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905927" y="2935240"/>
            <a:ext cx="0" cy="256517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98B9EDB-D288-457E-ADED-0D81C9E84262}"/>
              </a:ext>
            </a:extLst>
          </p:cNvPr>
          <p:cNvCxnSpPr>
            <a:cxnSpLocks/>
          </p:cNvCxnSpPr>
          <p:nvPr/>
        </p:nvCxnSpPr>
        <p:spPr>
          <a:xfrm flipV="1">
            <a:off x="6788989" y="2935240"/>
            <a:ext cx="0" cy="1896581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1AD7659-32B9-42F0-88B9-D459C1111539}"/>
              </a:ext>
            </a:extLst>
          </p:cNvPr>
          <p:cNvCxnSpPr/>
          <p:nvPr/>
        </p:nvCxnSpPr>
        <p:spPr>
          <a:xfrm>
            <a:off x="7306415" y="2952478"/>
            <a:ext cx="0" cy="254793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9F20FF-5C72-4DE8-A6AD-0F73C55DB522}"/>
              </a:ext>
            </a:extLst>
          </p:cNvPr>
          <p:cNvCxnSpPr/>
          <p:nvPr/>
        </p:nvCxnSpPr>
        <p:spPr>
          <a:xfrm flipV="1">
            <a:off x="8592344" y="2935240"/>
            <a:ext cx="0" cy="1169728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24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2352C-C11E-4FE7-9AF8-D1BFAA84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7781C-ED7B-4E79-89FD-F58BAD8F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benefits from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frame knowledge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Huge memory savings from resource aliasing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Semi-automatic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compute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rendering pipeline configuration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to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 resources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efficiently</a:t>
            </a:r>
          </a:p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an attractive representation of rendering pipelines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to CPU job graphs or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graphs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C++ features ease the pain of retained mode API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64C01-12A6-48A1-9A54-242574F9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52042-CF7C-4FCE-9726-28209D8E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830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725C-9D00-41C5-846A-8CD5016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D41EE-8F59-41D3-AD53-006E44D4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SIGGRAPH 2012: The Technology Behind the “Unreal Engine 4 Elemental demo” </a:t>
            </a:r>
          </a:p>
          <a:p>
            <a:r>
              <a:rPr lang="en-US" altLang="zh-CN" sz="1400" dirty="0"/>
              <a:t>Tiled and Clustered Forward Shading</a:t>
            </a:r>
          </a:p>
          <a:p>
            <a:r>
              <a:rPr lang="en-US" altLang="zh-CN" sz="1400" dirty="0"/>
              <a:t>Unreal Open Day 2017 UE4 for Mobile: The Future of HQ Mobile Games</a:t>
            </a:r>
          </a:p>
          <a:p>
            <a:r>
              <a:rPr lang="en-US" altLang="zh-CN" sz="1400" dirty="0"/>
              <a:t>SIGGRAPH 2017 Live</a:t>
            </a:r>
          </a:p>
          <a:p>
            <a:r>
              <a:rPr lang="en-US" altLang="zh-CN" sz="1400" dirty="0"/>
              <a:t>GDC 2017: </a:t>
            </a:r>
            <a:r>
              <a:rPr lang="en-US" altLang="zh-CN" sz="1400" dirty="0" err="1"/>
              <a:t>FrameGraph</a:t>
            </a:r>
            <a:r>
              <a:rPr lang="en-US" altLang="zh-CN" sz="1400" dirty="0"/>
              <a:t>: Extensible Rendering Architecture in Frostbite</a:t>
            </a:r>
            <a:endParaRPr lang="zh-CN" altLang="en-US" sz="1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0C600-F9E0-4FD4-8BC8-65D65820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4662E-16B0-440D-BDB2-6E12DD37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1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C68B2-A7B2-40EA-B629-3413A840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Tile-based 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B255-96F1-4245-B856-FCA9D849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the screen into tiles</a:t>
            </a:r>
          </a:p>
          <a:p>
            <a:pPr lvl="1"/>
            <a:r>
              <a:rPr lang="en-US" altLang="zh-CN" dirty="0"/>
              <a:t>E.g. 32x32 (PVR) pixels or 300x300 (Qualcomm)</a:t>
            </a:r>
          </a:p>
          <a:p>
            <a:r>
              <a:rPr lang="en-US" altLang="zh-CN" dirty="0"/>
              <a:t>The whole tile fits with GPU, on chip</a:t>
            </a:r>
          </a:p>
          <a:p>
            <a:r>
              <a:rPr lang="en-US" altLang="zh-CN" dirty="0"/>
              <a:t>Process all </a:t>
            </a:r>
            <a:r>
              <a:rPr lang="en-US" altLang="zh-CN" dirty="0" err="1"/>
              <a:t>drawcalls</a:t>
            </a:r>
            <a:r>
              <a:rPr lang="en-US" altLang="zh-CN" dirty="0"/>
              <a:t>  for one tile</a:t>
            </a:r>
          </a:p>
          <a:p>
            <a:pPr lvl="1"/>
            <a:r>
              <a:rPr lang="en-US" altLang="zh-CN" dirty="0"/>
              <a:t>Write out final tile results to RAM</a:t>
            </a:r>
          </a:p>
          <a:p>
            <a:r>
              <a:rPr lang="en-US" altLang="zh-CN" dirty="0"/>
              <a:t>Repeat for each tile to fill the image in RAM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7B2E4-D516-47E7-91F6-8A5BD13F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18478-B0A7-4105-980F-33A5F73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158E69-A814-4C5B-AC17-A6A12522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67" y="1451847"/>
            <a:ext cx="1971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3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7DEC-9338-49C6-A9E6-A7C93B99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Tile-based GPU: Qualcomm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F7EF0-A8A6-44BD-B977-6B18E733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DFEFE-157E-48B9-BA76-5B7D60F5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B32D1F2-EB7D-4D44-96E9-C69A8422CDDD}"/>
              </a:ext>
            </a:extLst>
          </p:cNvPr>
          <p:cNvGrpSpPr/>
          <p:nvPr/>
        </p:nvGrpSpPr>
        <p:grpSpPr>
          <a:xfrm>
            <a:off x="942969" y="1747864"/>
            <a:ext cx="9887264" cy="2868471"/>
            <a:chOff x="706994" y="1216832"/>
            <a:chExt cx="9887264" cy="286847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7C5ACA8-BA6B-494D-A2C4-A232E138A2EA}"/>
                </a:ext>
              </a:extLst>
            </p:cNvPr>
            <p:cNvSpPr/>
            <p:nvPr/>
          </p:nvSpPr>
          <p:spPr>
            <a:xfrm>
              <a:off x="838200" y="1489677"/>
              <a:ext cx="1639529" cy="5161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F2AD749D-6D24-4D69-BB87-EEAB99BADA89}"/>
                </a:ext>
              </a:extLst>
            </p:cNvPr>
            <p:cNvSpPr/>
            <p:nvPr/>
          </p:nvSpPr>
          <p:spPr>
            <a:xfrm>
              <a:off x="3141766" y="1216832"/>
              <a:ext cx="1696065" cy="106188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Cmd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Buffer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(RAM)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C2D8F9A-F87C-4BB1-8875-5DA828B4811F}"/>
                </a:ext>
              </a:extLst>
            </p:cNvPr>
            <p:cNvSpPr/>
            <p:nvPr/>
          </p:nvSpPr>
          <p:spPr>
            <a:xfrm>
              <a:off x="5538019" y="1342103"/>
              <a:ext cx="2659986" cy="811342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Processing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(Position only)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9BEDB6C8-7FC9-44A3-8F67-DF95765E47E6}"/>
                </a:ext>
              </a:extLst>
            </p:cNvPr>
            <p:cNvSpPr/>
            <p:nvPr/>
          </p:nvSpPr>
          <p:spPr>
            <a:xfrm>
              <a:off x="8898193" y="1216922"/>
              <a:ext cx="1696065" cy="1061884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Binning Data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(RAM)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EACBFEE-32D1-4970-8887-FBC82B4EF475}"/>
                </a:ext>
              </a:extLst>
            </p:cNvPr>
            <p:cNvSpPr/>
            <p:nvPr/>
          </p:nvSpPr>
          <p:spPr>
            <a:xfrm>
              <a:off x="838200" y="3064787"/>
              <a:ext cx="2167983" cy="6194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Processing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7DE3450-8C8D-4E00-A6F7-E544BCE9EB49}"/>
                </a:ext>
              </a:extLst>
            </p:cNvPr>
            <p:cNvSpPr/>
            <p:nvPr/>
          </p:nvSpPr>
          <p:spPr>
            <a:xfrm>
              <a:off x="3679086" y="3064787"/>
              <a:ext cx="2032759" cy="6194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Pixel Processing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流程图: 磁盘 12">
              <a:extLst>
                <a:ext uri="{FF2B5EF4-FFF2-40B4-BE49-F238E27FC236}">
                  <a16:creationId xmlns:a16="http://schemas.microsoft.com/office/drawing/2014/main" id="{9889CCAC-5720-4153-869C-C577BDC023FA}"/>
                </a:ext>
              </a:extLst>
            </p:cNvPr>
            <p:cNvSpPr/>
            <p:nvPr/>
          </p:nvSpPr>
          <p:spPr>
            <a:xfrm>
              <a:off x="6391531" y="2843561"/>
              <a:ext cx="1167430" cy="1061884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Tile Memory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804AFF24-012B-47C6-823A-89C4436B9A53}"/>
                </a:ext>
              </a:extLst>
            </p:cNvPr>
            <p:cNvSpPr/>
            <p:nvPr/>
          </p:nvSpPr>
          <p:spPr>
            <a:xfrm>
              <a:off x="8898193" y="2846617"/>
              <a:ext cx="1696065" cy="106188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(RAM)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1672CD-C7D7-470C-9C00-E37FE0521BFE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2477729" y="1747774"/>
              <a:ext cx="664037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D3A88E1-1E9E-43DD-8CD5-04E563C9E021}"/>
                </a:ext>
              </a:extLst>
            </p:cNvPr>
            <p:cNvCxnSpPr>
              <a:stCxn id="7" idx="4"/>
              <a:endCxn id="8" idx="1"/>
            </p:cNvCxnSpPr>
            <p:nvPr/>
          </p:nvCxnSpPr>
          <p:spPr>
            <a:xfrm>
              <a:off x="4837831" y="1747774"/>
              <a:ext cx="700188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D6DC44A-430F-4E07-8FAF-974A93D4E8E0}"/>
                </a:ext>
              </a:extLst>
            </p:cNvPr>
            <p:cNvCxnSpPr>
              <a:stCxn id="8" idx="3"/>
              <a:endCxn id="9" idx="2"/>
            </p:cNvCxnSpPr>
            <p:nvPr/>
          </p:nvCxnSpPr>
          <p:spPr>
            <a:xfrm>
              <a:off x="8198005" y="1747774"/>
              <a:ext cx="700188" cy="9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161D3D2-2F7F-4D3F-9563-208551EC32FF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006183" y="3374503"/>
              <a:ext cx="672903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28EFF95-CE2C-4CE4-BB1C-2CEF8F95D0E8}"/>
                </a:ext>
              </a:extLst>
            </p:cNvPr>
            <p:cNvCxnSpPr>
              <a:cxnSpLocks/>
              <a:stCxn id="12" idx="3"/>
              <a:endCxn id="13" idx="2"/>
            </p:cNvCxnSpPr>
            <p:nvPr/>
          </p:nvCxnSpPr>
          <p:spPr>
            <a:xfrm>
              <a:off x="5711845" y="3374503"/>
              <a:ext cx="679686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D1C0948-16B5-4F52-B9AE-76E60544F09B}"/>
                </a:ext>
              </a:extLst>
            </p:cNvPr>
            <p:cNvCxnSpPr>
              <a:cxnSpLocks/>
              <a:stCxn id="13" idx="4"/>
              <a:endCxn id="14" idx="2"/>
            </p:cNvCxnSpPr>
            <p:nvPr/>
          </p:nvCxnSpPr>
          <p:spPr>
            <a:xfrm>
              <a:off x="7558961" y="3374503"/>
              <a:ext cx="1339232" cy="3056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E4B620DD-7E52-46B6-B436-616F97810394}"/>
                </a:ext>
              </a:extLst>
            </p:cNvPr>
            <p:cNvSpPr/>
            <p:nvPr/>
          </p:nvSpPr>
          <p:spPr>
            <a:xfrm>
              <a:off x="707923" y="2654710"/>
              <a:ext cx="7256206" cy="1430593"/>
            </a:xfrm>
            <a:prstGeom prst="roundRect">
              <a:avLst>
                <a:gd name="adj" fmla="val 3265"/>
              </a:avLst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930E34F-3514-4134-BACF-53904271E472}"/>
                </a:ext>
              </a:extLst>
            </p:cNvPr>
            <p:cNvSpPr txBox="1"/>
            <p:nvPr/>
          </p:nvSpPr>
          <p:spPr>
            <a:xfrm>
              <a:off x="706994" y="2202038"/>
              <a:ext cx="1433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 Tile: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DF870DCE-F3AD-4DA6-A534-B1F2FFC4BA20}"/>
              </a:ext>
            </a:extLst>
          </p:cNvPr>
          <p:cNvSpPr/>
          <p:nvPr/>
        </p:nvSpPr>
        <p:spPr>
          <a:xfrm>
            <a:off x="3191904" y="3240321"/>
            <a:ext cx="1738746" cy="15129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E8E4FC-8783-4C0B-ACEA-038575B990E4}"/>
              </a:ext>
            </a:extLst>
          </p:cNvPr>
          <p:cNvSpPr/>
          <p:nvPr/>
        </p:nvSpPr>
        <p:spPr>
          <a:xfrm>
            <a:off x="2654693" y="3765505"/>
            <a:ext cx="1695797" cy="169579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D6336C-807F-4835-A4AD-5FC61788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Tile-based GPU: Qualcomm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AA4F2-985E-40ED-AFCA-A6803D75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handing of overdraw (via depth test)</a:t>
            </a:r>
          </a:p>
          <a:p>
            <a:pPr lvl="1"/>
            <a:r>
              <a:rPr lang="en-US" altLang="zh-CN" dirty="0"/>
              <a:t>Cull as much as you can on CPU, to avoid both CPU and GPU cost</a:t>
            </a:r>
          </a:p>
          <a:p>
            <a:pPr lvl="1"/>
            <a:r>
              <a:rPr lang="en-US" altLang="zh-CN" dirty="0"/>
              <a:t>Sort on distance (front to back) to maximize early z-rejection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C3939-877D-41FB-B3D5-A0382695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0E588-2310-48A2-BD32-1B0C308E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EC1F0E-51E1-4882-8C11-7C52FDC18E97}"/>
              </a:ext>
            </a:extLst>
          </p:cNvPr>
          <p:cNvSpPr/>
          <p:nvPr/>
        </p:nvSpPr>
        <p:spPr>
          <a:xfrm>
            <a:off x="2141034" y="3015557"/>
            <a:ext cx="1862051" cy="202830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3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29E6B-2AC5-4431-8F5C-471D341A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Tiled Framebuffer Resolve/Restore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40D15-1BDD-4ABC-9BDE-BFE25ED4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Expensive to switch Frame Buffer Object</a:t>
            </a:r>
          </a:p>
          <a:p>
            <a:pPr lvl="1"/>
            <a:r>
              <a:rPr lang="en-US" altLang="zh-CN" dirty="0"/>
              <a:t>Saves the current FBO to RAM</a:t>
            </a:r>
          </a:p>
          <a:p>
            <a:pPr lvl="1"/>
            <a:r>
              <a:rPr lang="en-US" altLang="zh-CN" dirty="0"/>
              <a:t>Reloads the new FBO from RAM</a:t>
            </a:r>
          </a:p>
          <a:p>
            <a:r>
              <a:rPr lang="en-US" altLang="zh-CN" dirty="0"/>
              <a:t>Clear all FBO attachments after new frame/render target</a:t>
            </a:r>
          </a:p>
          <a:p>
            <a:pPr lvl="1"/>
            <a:r>
              <a:rPr lang="en-US" altLang="zh-CN" dirty="0"/>
              <a:t>Avoids reloading FBO from RAM</a:t>
            </a:r>
          </a:p>
          <a:p>
            <a:r>
              <a:rPr lang="en-US" altLang="zh-CN" dirty="0"/>
              <a:t>Discard unused attachments before new frame/render target</a:t>
            </a:r>
          </a:p>
          <a:p>
            <a:pPr lvl="1"/>
            <a:r>
              <a:rPr lang="en-US" altLang="zh-CN" dirty="0"/>
              <a:t>Avoids saving unused FBO attachments to RAM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0296E-9382-460F-8D4C-5533BBE7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E7263-139C-4847-9E61-661A80C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3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8E3FD-A879-4434-A719-8C1AF8C9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Immediate Mode GPU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D0254-56B3-4AB8-B568-B9BCFF2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97C8-1BF1-644D-8AD6-5F1701BE6DB7}" type="datetime1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76145-CFD6-4950-AAC6-4611280F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@ALEXQZHOU</a:t>
            </a:r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5BA5378-97BE-47CC-84EA-10551E474DB7}"/>
              </a:ext>
            </a:extLst>
          </p:cNvPr>
          <p:cNvGrpSpPr/>
          <p:nvPr/>
        </p:nvGrpSpPr>
        <p:grpSpPr>
          <a:xfrm>
            <a:off x="1127615" y="1880663"/>
            <a:ext cx="10226185" cy="2468711"/>
            <a:chOff x="1074176" y="1747864"/>
            <a:chExt cx="10226185" cy="246871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1E08D1F-D064-4785-BDEA-1A939E9104C2}"/>
                </a:ext>
              </a:extLst>
            </p:cNvPr>
            <p:cNvSpPr/>
            <p:nvPr/>
          </p:nvSpPr>
          <p:spPr>
            <a:xfrm>
              <a:off x="1074176" y="2020709"/>
              <a:ext cx="924594" cy="5161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F34EA0E6-165F-4775-B7D3-7FE99F85EA99}"/>
                </a:ext>
              </a:extLst>
            </p:cNvPr>
            <p:cNvSpPr/>
            <p:nvPr/>
          </p:nvSpPr>
          <p:spPr>
            <a:xfrm>
              <a:off x="2393373" y="1747864"/>
              <a:ext cx="1329270" cy="106188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Cmd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Buffer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(RAM)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BCC9784-C272-47D6-B8B1-27FE9E4B0386}"/>
                </a:ext>
              </a:extLst>
            </p:cNvPr>
            <p:cNvSpPr/>
            <p:nvPr/>
          </p:nvSpPr>
          <p:spPr>
            <a:xfrm>
              <a:off x="4141173" y="1873134"/>
              <a:ext cx="1442883" cy="811342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Processing</a:t>
              </a:r>
            </a:p>
          </p:txBody>
        </p:sp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B0EE9230-8F22-44A8-9C1B-4F42A1EC42FA}"/>
                </a:ext>
              </a:extLst>
            </p:cNvPr>
            <p:cNvSpPr/>
            <p:nvPr/>
          </p:nvSpPr>
          <p:spPr>
            <a:xfrm>
              <a:off x="9604296" y="1747864"/>
              <a:ext cx="1696065" cy="1061884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(GDDR)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F338444-AB80-45AF-9FAC-7AD1498BF25C}"/>
                </a:ext>
              </a:extLst>
            </p:cNvPr>
            <p:cNvSpPr/>
            <p:nvPr/>
          </p:nvSpPr>
          <p:spPr>
            <a:xfrm>
              <a:off x="5962214" y="1873135"/>
              <a:ext cx="1442883" cy="811342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Depth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</a:t>
              </a:r>
            </a:p>
          </p:txBody>
        </p:sp>
        <p:sp>
          <p:nvSpPr>
            <p:cNvPr id="17" name="流程图: 磁盘 16">
              <a:extLst>
                <a:ext uri="{FF2B5EF4-FFF2-40B4-BE49-F238E27FC236}">
                  <a16:creationId xmlns:a16="http://schemas.microsoft.com/office/drawing/2014/main" id="{2F15AE2B-DC21-44BE-AD72-A5D21918B84F}"/>
                </a:ext>
              </a:extLst>
            </p:cNvPr>
            <p:cNvSpPr/>
            <p:nvPr/>
          </p:nvSpPr>
          <p:spPr>
            <a:xfrm>
              <a:off x="5835622" y="3154691"/>
              <a:ext cx="1696065" cy="1061884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 Buffer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(GDDR)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FCEAAAD-227C-4ED4-99FC-F4FCB7CB09CD}"/>
                </a:ext>
              </a:extLst>
            </p:cNvPr>
            <p:cNvSpPr/>
            <p:nvPr/>
          </p:nvSpPr>
          <p:spPr>
            <a:xfrm>
              <a:off x="7783255" y="1873135"/>
              <a:ext cx="1442883" cy="811342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Pixel</a:t>
              </a:r>
            </a:p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Shading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D29E0A2-2133-4B38-932A-135868341432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1998770" y="2278806"/>
              <a:ext cx="394603" cy="0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B7628D-1ED2-416C-A3C2-E9C41B1A4D71}"/>
                </a:ext>
              </a:extLst>
            </p:cNvPr>
            <p:cNvCxnSpPr>
              <a:cxnSpLocks/>
              <a:stCxn id="7" idx="4"/>
              <a:endCxn id="8" idx="1"/>
            </p:cNvCxnSpPr>
            <p:nvPr/>
          </p:nvCxnSpPr>
          <p:spPr>
            <a:xfrm flipV="1">
              <a:off x="3722643" y="2278805"/>
              <a:ext cx="418530" cy="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F4D3FC4-110A-4D92-B797-A8CE55C66F2C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5584056" y="2278805"/>
              <a:ext cx="378158" cy="1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984266E-303D-44B8-809C-85EC871F4E47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7405097" y="2278806"/>
              <a:ext cx="378158" cy="0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D712645-14D5-4457-BA49-FE0F3BB08A42}"/>
                </a:ext>
              </a:extLst>
            </p:cNvPr>
            <p:cNvCxnSpPr>
              <a:cxnSpLocks/>
              <a:stCxn id="18" idx="3"/>
              <a:endCxn id="14" idx="2"/>
            </p:cNvCxnSpPr>
            <p:nvPr/>
          </p:nvCxnSpPr>
          <p:spPr>
            <a:xfrm>
              <a:off x="9226138" y="2278806"/>
              <a:ext cx="378158" cy="0"/>
            </a:xfrm>
            <a:prstGeom prst="straightConnector1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344CA0-9099-4B60-9142-04E1397A49BF}"/>
              </a:ext>
            </a:extLst>
          </p:cNvPr>
          <p:cNvCxnSpPr>
            <a:cxnSpLocks/>
            <a:stCxn id="17" idx="1"/>
            <a:endCxn id="15" idx="2"/>
          </p:cNvCxnSpPr>
          <p:nvPr/>
        </p:nvCxnSpPr>
        <p:spPr>
          <a:xfrm flipV="1">
            <a:off x="6737094" y="2817276"/>
            <a:ext cx="1" cy="470214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FA05B0F-00DD-40D9-B487-9D631969FBFD}"/>
              </a:ext>
            </a:extLst>
          </p:cNvPr>
          <p:cNvSpPr txBox="1"/>
          <p:nvPr/>
        </p:nvSpPr>
        <p:spPr>
          <a:xfrm>
            <a:off x="854514" y="1150414"/>
            <a:ext cx="71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NVIDIA, AMD, Intel Desktop GPUS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8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FA92"/>
      </a:hlink>
      <a:folHlink>
        <a:srgbClr val="73FDFF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1560</Words>
  <Application>Microsoft Office PowerPoint</Application>
  <PresentationFormat>宽屏</PresentationFormat>
  <Paragraphs>426</Paragraphs>
  <Slides>44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Hiragino Sans GB W3</vt:lpstr>
      <vt:lpstr>DengXian</vt:lpstr>
      <vt:lpstr>Microsoft YaHei</vt:lpstr>
      <vt:lpstr>Arial</vt:lpstr>
      <vt:lpstr>Office 主题</vt:lpstr>
      <vt:lpstr>Unreal Insight</vt:lpstr>
      <vt:lpstr>Intro</vt:lpstr>
      <vt:lpstr>Modern GPU</vt:lpstr>
      <vt:lpstr>Tile-Based GPU</vt:lpstr>
      <vt:lpstr>Tile-based GPU</vt:lpstr>
      <vt:lpstr>Tile-based GPU: Qualcomm</vt:lpstr>
      <vt:lpstr>Tile-based GPU: Qualcomm</vt:lpstr>
      <vt:lpstr>Tiled Framebuffer Resolve/Restore Tips</vt:lpstr>
      <vt:lpstr>Immediate Mode GPU</vt:lpstr>
      <vt:lpstr>Renderer</vt:lpstr>
      <vt:lpstr>The Big Picture</vt:lpstr>
      <vt:lpstr>Multi-Thread Rendering</vt:lpstr>
      <vt:lpstr>Multi-Thread Rendering</vt:lpstr>
      <vt:lpstr>From Component to Scene Proxy</vt:lpstr>
      <vt:lpstr>Multi-thread Rendering</vt:lpstr>
      <vt:lpstr>Render Path</vt:lpstr>
      <vt:lpstr>Forward vs Deferred</vt:lpstr>
      <vt:lpstr>Before Rendering</vt:lpstr>
      <vt:lpstr>Scene Management</vt:lpstr>
      <vt:lpstr>Before Rendering</vt:lpstr>
      <vt:lpstr>Before Rendering</vt:lpstr>
      <vt:lpstr>Before Rendering</vt:lpstr>
      <vt:lpstr>Before Rendering</vt:lpstr>
      <vt:lpstr>Geometry Rendering</vt:lpstr>
      <vt:lpstr>Geometry Rendering</vt:lpstr>
      <vt:lpstr>Geometry Rendering</vt:lpstr>
      <vt:lpstr>Rasterizing and GBuffer</vt:lpstr>
      <vt:lpstr>Composite Lighting</vt:lpstr>
      <vt:lpstr>Post Process</vt:lpstr>
      <vt:lpstr>Renderer Hardware Interface</vt:lpstr>
      <vt:lpstr>Aggregation of Graphics Device Objects</vt:lpstr>
      <vt:lpstr>RHI Update</vt:lpstr>
      <vt:lpstr>#Todo-next</vt:lpstr>
      <vt:lpstr>One More Thing…</vt:lpstr>
      <vt:lpstr>Render Pass</vt:lpstr>
      <vt:lpstr>Frostbite: Frame-Graph</vt:lpstr>
      <vt:lpstr>Frame Graph: Setup</vt:lpstr>
      <vt:lpstr>Frame Graph: Setup</vt:lpstr>
      <vt:lpstr>Frame Graph: Compile</vt:lpstr>
      <vt:lpstr>Frame Graph: Execute</vt:lpstr>
      <vt:lpstr>Declare a Render Pass</vt:lpstr>
      <vt:lpstr>Frame Graph</vt:lpstr>
      <vt:lpstr>Frame Graph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Dso Tsen zhou</dc:creator>
  <cp:lastModifiedBy>Dso Tsen zhou</cp:lastModifiedBy>
  <cp:revision>658</cp:revision>
  <dcterms:created xsi:type="dcterms:W3CDTF">2017-05-15T06:52:22Z</dcterms:created>
  <dcterms:modified xsi:type="dcterms:W3CDTF">2017-10-13T10:03:14Z</dcterms:modified>
</cp:coreProperties>
</file>