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79" r:id="rId5"/>
    <p:sldId id="283" r:id="rId6"/>
    <p:sldId id="262" r:id="rId7"/>
    <p:sldId id="278" r:id="rId8"/>
    <p:sldId id="280" r:id="rId9"/>
    <p:sldId id="275" r:id="rId10"/>
    <p:sldId id="272" r:id="rId11"/>
    <p:sldId id="271" r:id="rId12"/>
    <p:sldId id="277" r:id="rId13"/>
    <p:sldId id="274" r:id="rId14"/>
    <p:sldId id="287" r:id="rId15"/>
    <p:sldId id="286" r:id="rId16"/>
    <p:sldId id="284" r:id="rId17"/>
    <p:sldId id="288" r:id="rId18"/>
    <p:sldId id="285" r:id="rId19"/>
    <p:sldId id="263" r:id="rId20"/>
    <p:sldId id="27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2AFE9-3386-4466-B3CF-7E613E68F2E9}" v="634" dt="2023-03-24T01:25:20.186"/>
    <p1510:client id="{3908ABC2-B344-41B3-A48C-C4A0B5A8D15B}" v="12" dt="2023-03-23T15:22:25.535"/>
    <p1510:client id="{58F906EC-40E1-422C-879D-573394F233AE}" v="751" dt="2023-03-24T20:54:13.487"/>
    <p1510:client id="{77DAA4FB-C60B-414C-8E2E-630561D5A4C9}" v="1" dt="2023-03-24T23:48:02.142"/>
    <p1510:client id="{85B32C6E-4E02-4E3C-BCD7-CEE1F6AF7BDD}" v="2" dt="2023-03-23T22:03:32.243"/>
    <p1510:client id="{874525C4-DC3B-437A-A644-66269D193A47}" v="512" dt="2023-03-24T23:47:01.255"/>
    <p1510:client id="{E7CB723E-7C4F-4844-9052-DA683C284912}" v="709" dt="2023-03-23T00:38:26.657"/>
    <p1510:client id="{E9DACB6B-A38E-4978-B974-FCA064007DF0}" v="22" dt="2023-03-24T15:14:05.912"/>
    <p1510:client id="{EFB23B37-5883-42ED-892C-633F6674F165}" v="395" dt="2023-03-22T16:07:51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1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802955"/>
            <a:ext cx="6501345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Q2- Data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Analysis</a:t>
            </a:r>
            <a:r>
              <a:rPr lang="en-US" sz="3600" b="1" dirty="0">
                <a:solidFill>
                  <a:schemeClr val="tx2"/>
                </a:solidFill>
              </a:rPr>
              <a:t> Smart  - 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b="1" dirty="0">
                <a:solidFill>
                  <a:schemeClr val="tx2"/>
                </a:solidFill>
              </a:rPr>
              <a:t>Team 4 : 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endParaRPr lang="en-US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Ayman Adel Wahba </a:t>
            </a:r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Osama Tarek Mohamed </a:t>
            </a:r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Amira Gomaa Abdelaziz</a:t>
            </a:r>
            <a:endParaRPr lang="en-US" sz="1800" dirty="0" err="1">
              <a:solidFill>
                <a:schemeClr val="tx2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Hajar Zakaria Emira            </a:t>
            </a:r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</a:rPr>
              <a:t> Supervised  By:</a:t>
            </a:r>
            <a:endParaRPr lang="en-US" sz="1800" b="1" dirty="0">
              <a:solidFill>
                <a:schemeClr val="tx2"/>
              </a:solidFill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 Eng/Rana Salah </a:t>
            </a:r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 Eng/</a:t>
            </a:r>
            <a:r>
              <a:rPr lang="en-US" sz="1800" dirty="0" err="1">
                <a:solidFill>
                  <a:schemeClr val="tx2"/>
                </a:solidFill>
              </a:rPr>
              <a:t>Toaa</a:t>
            </a:r>
            <a:r>
              <a:rPr lang="en-US" sz="1800" dirty="0">
                <a:solidFill>
                  <a:schemeClr val="tx2"/>
                </a:solidFill>
              </a:rPr>
              <a:t> Gamal</a:t>
            </a:r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12D64C3-C4EB-B7D8-563A-EB526A866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9"/>
          <a:stretch/>
        </p:blipFill>
        <p:spPr>
          <a:xfrm>
            <a:off x="8228956" y="1700784"/>
            <a:ext cx="3101104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Insights</a:t>
            </a:r>
            <a:endParaRPr lang="en-US" sz="400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Segmentation by days of last order wouldn't be </a:t>
            </a:r>
            <a:r>
              <a:rPr lang="en-US" sz="2400" dirty="0">
                <a:ea typeface="+mn-lt"/>
                <a:cs typeface="+mn-lt"/>
              </a:rPr>
              <a:t>appropriate.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3005959"/>
            <a:ext cx="5324293" cy="34524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76" y="3069031"/>
            <a:ext cx="5324293" cy="33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Insights</a:t>
            </a:r>
            <a:endParaRPr lang="en-US" sz="400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16CE0-E38C-C0AF-8EB8-C18B055CE124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The relation between tenure and churn</a:t>
            </a: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D8E1EDD-807C-7A6D-52D8-C273F630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2525277"/>
            <a:ext cx="10642241" cy="44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8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Insights</a:t>
            </a:r>
            <a:endParaRPr lang="en-US" sz="4000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B8F87F-40A6-B04E-55C1-E2818638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2" y="2975141"/>
            <a:ext cx="9000185" cy="3342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4D333-E040-4F0D-255E-CC18042D5DEE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Is there any difference in the buying behavior of male and female customers?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639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Insights </a:t>
            </a:r>
            <a:endParaRPr lang="en-US" sz="4000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 – Odds Ratios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8C116-8FA7-BB15-351F-0EA90039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795653"/>
            <a:ext cx="90868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0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Insights </a:t>
            </a:r>
            <a:endParaRPr lang="en-US" sz="4000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XGBOOST – Feature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203BB-C53E-AC66-7BC4-B25233DF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795653"/>
            <a:ext cx="9067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Insights</a:t>
            </a:r>
            <a:endParaRPr lang="en-US" sz="400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727085" y="2242087"/>
            <a:ext cx="1055578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Logistic Regression Odds Ratios and XGBOOST Feature Importance Show that 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Females are 1.4 times more likely to buy groceries.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Females are 1.1 times more likely to buy fashion products.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Males are 1.4 times likely to buy products in 'Other's category. 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Males are 1.15 times more likely to buy mobile phones.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Almost no difference in the buying behavior of males and females when it comes to laptop &amp; accessories.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9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Insights</a:t>
            </a:r>
            <a:endParaRPr lang="en-US" sz="400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Satisfaction score: </a:t>
            </a:r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CD55134-3F93-175E-AC4B-8926E0F6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54" y="2740303"/>
            <a:ext cx="7465453" cy="42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7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Insights</a:t>
            </a:r>
            <a:endParaRPr lang="en-US" sz="400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Marital Status: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8018B-2784-417B-6EC1-F7D40B31D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764663"/>
            <a:ext cx="7368014" cy="39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Insights</a:t>
            </a:r>
            <a:endParaRPr lang="en-US" sz="400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Preferred payment method: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2" y="2988158"/>
            <a:ext cx="7981060" cy="33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8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36311-A098-678A-9C19-3C9E8684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Recommendations 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5674-FFEC-6ACC-88C4-F2A7B343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Divide customers  by Tenure into 3 segments </a:t>
            </a:r>
            <a:endParaRPr lang="en-US" sz="2200" dirty="0">
              <a:cs typeface="Calibri" panose="020F0502020204030204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2month (volatile) , 3 to 22 (potential loyalists),  22+ (loyal customers)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Offer sales and promotions to female customers in categories of groceries and fashion.</a:t>
            </a:r>
          </a:p>
          <a:p>
            <a:r>
              <a:rPr lang="en-US" sz="2200" dirty="0">
                <a:ea typeface="+mn-lt"/>
                <a:cs typeface="+mn-lt"/>
              </a:rPr>
              <a:t>Offer better customer service to customers and handle their complaints in an efficient manner</a:t>
            </a:r>
          </a:p>
          <a:p>
            <a:r>
              <a:rPr lang="en-US" sz="2200" dirty="0">
                <a:ea typeface="+mn-lt"/>
                <a:cs typeface="+mn-lt"/>
              </a:rPr>
              <a:t>UPI as a payment method being easy to integrate, has few to no taxes and better for small to medium businesses.</a:t>
            </a:r>
          </a:p>
        </p:txBody>
      </p:sp>
    </p:spTree>
    <p:extLst>
      <p:ext uri="{BB962C8B-B14F-4D97-AF65-F5344CB8AC3E}">
        <p14:creationId xmlns:p14="http://schemas.microsoft.com/office/powerpoint/2010/main" val="6858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733C8F0-5F6F-41A4-453E-501BB9CE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0" b="6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A9FCDA-0952-328F-C96A-09DA77A2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cs typeface="Calibri Light"/>
              </a:rPr>
              <a:t>Customer Churn Analysis </a:t>
            </a:r>
            <a:endParaRPr lang="en-US" sz="54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455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36311-A098-678A-9C19-3C9E8684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Limitations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5674-FFEC-6ACC-88C4-F2A7B343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Couldn't find an answer as to why the satisfaction level of 5 is the highest in churn rate.</a:t>
            </a:r>
          </a:p>
          <a:p>
            <a:r>
              <a:rPr lang="en-US" sz="2200" dirty="0">
                <a:ea typeface="+mn-lt"/>
                <a:cs typeface="+mn-lt"/>
              </a:rPr>
              <a:t>Insufficient information about the variable “City Tier”</a:t>
            </a:r>
          </a:p>
          <a:p>
            <a:r>
              <a:rPr lang="en-US" sz="2200" dirty="0">
                <a:ea typeface="+mn-lt"/>
                <a:cs typeface="+mn-lt"/>
              </a:rPr>
              <a:t>Insufficient information about the mechanism that determines what customers are considered to have churned.</a:t>
            </a:r>
          </a:p>
          <a:p>
            <a:r>
              <a:rPr lang="en-US" sz="2200" dirty="0">
                <a:ea typeface="+mn-lt"/>
                <a:cs typeface="+mn-lt"/>
              </a:rPr>
              <a:t>Inconsistency in the column OrderHikeAmount, how can some customers who had tenure less than a month have an increase in the order amount from last year.</a:t>
            </a:r>
          </a:p>
        </p:txBody>
      </p:sp>
    </p:spTree>
    <p:extLst>
      <p:ext uri="{BB962C8B-B14F-4D97-AF65-F5344CB8AC3E}">
        <p14:creationId xmlns:p14="http://schemas.microsoft.com/office/powerpoint/2010/main" val="335270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F754B-0967-4A7D-B9D0-CCDF0C48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96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EA7FA8-6652-4CC5-90F4-3D48CAC0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863AA-81DF-F806-AEC5-A4D62C7E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76" y="39305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Reasons of churn Analysis</a:t>
            </a:r>
            <a:r>
              <a:rPr lang="en-US" dirty="0">
                <a:cs typeface="Calibri Ligh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A096-3F87-EA41-6A04-7DB9D49B7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95" y="2215331"/>
            <a:ext cx="5269301" cy="416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availability of service providers.</a:t>
            </a:r>
          </a:p>
          <a:p>
            <a:r>
              <a:rPr lang="en-US" sz="2000" dirty="0">
                <a:ea typeface="+mn-lt"/>
                <a:cs typeface="+mn-lt"/>
              </a:rPr>
              <a:t>it costs five times as much to attract a new customer, than to keep an existing one.</a:t>
            </a:r>
          </a:p>
          <a:p>
            <a:r>
              <a:rPr lang="en-US" sz="2000" dirty="0">
                <a:ea typeface="+mn-lt"/>
                <a:cs typeface="+mn-lt"/>
              </a:rPr>
              <a:t>the probability of selling to an existing customer is 60-70% percent while the probability of selling to a new customer is 5-20%.</a:t>
            </a:r>
            <a:endParaRPr lang="en-US" sz="2000" dirty="0">
              <a:cs typeface="Calibri"/>
            </a:endParaRPr>
          </a:p>
        </p:txBody>
      </p:sp>
      <p:pic>
        <p:nvPicPr>
          <p:cNvPr id="18" name="Picture 19" descr="Diagram&#10;&#10;Description automatically generated">
            <a:extLst>
              <a:ext uri="{FF2B5EF4-FFF2-40B4-BE49-F238E27FC236}">
                <a16:creationId xmlns:a16="http://schemas.microsoft.com/office/drawing/2014/main" id="{B8D1E8EE-5B61-5D3B-8E56-C6C916049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" b="7887"/>
          <a:stretch/>
        </p:blipFill>
        <p:spPr>
          <a:xfrm>
            <a:off x="6371666" y="1280291"/>
            <a:ext cx="5511060" cy="39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latin typeface="+mj-lt"/>
                <a:ea typeface="+mj-ea"/>
                <a:cs typeface="+mj-cs"/>
              </a:rPr>
              <a:t>Analysis </a:t>
            </a:r>
            <a:r>
              <a:rPr lang="en-US" sz="4800" b="1" dirty="0"/>
              <a:t>process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4D333-E040-4F0D-255E-CC18042D5DEE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1- Modeling</a:t>
            </a:r>
            <a:endParaRPr lang="en-US" sz="24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2- Explanatory Data Analysis</a:t>
            </a:r>
            <a:endParaRPr lang="en-US" sz="24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3- Recommendations </a:t>
            </a: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399776-E7E6-3B97-54F9-0B02B69860AC}"/>
              </a:ext>
            </a:extLst>
          </p:cNvPr>
          <p:cNvSpPr txBox="1"/>
          <p:nvPr/>
        </p:nvSpPr>
        <p:spPr>
          <a:xfrm>
            <a:off x="812986" y="3829350"/>
            <a:ext cx="10555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25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Modeling (Preprocessing)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4D333-E040-4F0D-255E-CC18042D5DEE}"/>
              </a:ext>
            </a:extLst>
          </p:cNvPr>
          <p:cNvSpPr txBox="1"/>
          <p:nvPr/>
        </p:nvSpPr>
        <p:spPr>
          <a:xfrm>
            <a:off x="871603" y="2176397"/>
            <a:ext cx="1055578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Missing data was random.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imputation was done by using K nearest neighbor and MICE(Multivariate imputation by chained equations).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99776-E7E6-3B97-54F9-0B02B69860AC}"/>
              </a:ext>
            </a:extLst>
          </p:cNvPr>
          <p:cNvSpPr txBox="1"/>
          <p:nvPr/>
        </p:nvSpPr>
        <p:spPr>
          <a:xfrm>
            <a:off x="812986" y="3829350"/>
            <a:ext cx="10555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6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Modeling (Choosing models)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4D333-E040-4F0D-255E-CC18042D5DEE}"/>
              </a:ext>
            </a:extLst>
          </p:cNvPr>
          <p:cNvSpPr txBox="1"/>
          <p:nvPr/>
        </p:nvSpPr>
        <p:spPr>
          <a:xfrm>
            <a:off x="871603" y="2176397"/>
            <a:ext cx="1055578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models used: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>
                <a:ea typeface="+mn-lt"/>
                <a:cs typeface="+mn-lt"/>
              </a:rPr>
              <a:t>Logistic Regression (linear-parametric model).</a:t>
            </a:r>
            <a:endParaRPr lang="en-US" sz="2400" dirty="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XGBOOST models (gradient boosting tree-based model).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99776-E7E6-3B97-54F9-0B02B69860AC}"/>
              </a:ext>
            </a:extLst>
          </p:cNvPr>
          <p:cNvSpPr txBox="1"/>
          <p:nvPr/>
        </p:nvSpPr>
        <p:spPr>
          <a:xfrm>
            <a:off x="918494" y="4239658"/>
            <a:ext cx="1055578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Reason of choosing the models: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The idea was to choose one linear/parametric model and one non-linear/non-parametric to capture any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0011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Modeling (evaluation metric)</a:t>
            </a:r>
            <a:endParaRPr lang="en-US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4D333-E040-4F0D-255E-CC18042D5DEE}"/>
              </a:ext>
            </a:extLst>
          </p:cNvPr>
          <p:cNvSpPr txBox="1"/>
          <p:nvPr/>
        </p:nvSpPr>
        <p:spPr>
          <a:xfrm>
            <a:off x="918495" y="2785997"/>
            <a:ext cx="1055578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Recall was used as an evaluation metric.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False Negatives (customers expected to not churn when in fact they churn).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False Positives (customers expected to churn when in fact they do not churn).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99776-E7E6-3B97-54F9-0B02B69860AC}"/>
              </a:ext>
            </a:extLst>
          </p:cNvPr>
          <p:cNvSpPr txBox="1"/>
          <p:nvPr/>
        </p:nvSpPr>
        <p:spPr>
          <a:xfrm>
            <a:off x="812986" y="3829350"/>
            <a:ext cx="10555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96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Modeling (evaluation metric)</a:t>
            </a:r>
            <a:endParaRPr lang="en-US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4D333-E040-4F0D-255E-CC18042D5DEE}"/>
              </a:ext>
            </a:extLst>
          </p:cNvPr>
          <p:cNvSpPr txBox="1"/>
          <p:nvPr/>
        </p:nvSpPr>
        <p:spPr>
          <a:xfrm>
            <a:off x="1047449" y="2774274"/>
            <a:ext cx="1055578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 performed poorly 45%.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Xgboost performed well with a recall score of 90%.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Xgboost was chosen.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99776-E7E6-3B97-54F9-0B02B69860AC}"/>
              </a:ext>
            </a:extLst>
          </p:cNvPr>
          <p:cNvSpPr txBox="1"/>
          <p:nvPr/>
        </p:nvSpPr>
        <p:spPr>
          <a:xfrm>
            <a:off x="812986" y="3829350"/>
            <a:ext cx="10555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27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3D18C-A5B6-22D7-37A8-C02D61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Insights</a:t>
            </a:r>
            <a:endParaRPr lang="en-US" sz="400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A276-6CF2-0ACE-B69C-3A96A1FE2EA2}"/>
              </a:ext>
            </a:extLst>
          </p:cNvPr>
          <p:cNvSpPr txBox="1"/>
          <p:nvPr/>
        </p:nvSpPr>
        <p:spPr>
          <a:xfrm>
            <a:off x="871603" y="2176397"/>
            <a:ext cx="10555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Feature Importance 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F3847DF-1B4E-4EB0-0CFC-9FFAA3BF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60" y="2013850"/>
            <a:ext cx="8468171" cy="45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533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Q2- Data Analysis Smart  - 2023</vt:lpstr>
      <vt:lpstr>Customer Churn Analysis </vt:lpstr>
      <vt:lpstr>Reasons of churn Analysis:</vt:lpstr>
      <vt:lpstr>Analysis process:</vt:lpstr>
      <vt:lpstr>Modeling (Preprocessing)</vt:lpstr>
      <vt:lpstr>Modeling (Choosing models)</vt:lpstr>
      <vt:lpstr>Modeling (evaluation metric)</vt:lpstr>
      <vt:lpstr>Modeling (evaluation metric)</vt:lpstr>
      <vt:lpstr>Insights</vt:lpstr>
      <vt:lpstr>Insights</vt:lpstr>
      <vt:lpstr>Insights</vt:lpstr>
      <vt:lpstr>Insights</vt:lpstr>
      <vt:lpstr>Insights </vt:lpstr>
      <vt:lpstr>Insights </vt:lpstr>
      <vt:lpstr>Insights</vt:lpstr>
      <vt:lpstr>Insights</vt:lpstr>
      <vt:lpstr>Insights</vt:lpstr>
      <vt:lpstr>Insights</vt:lpstr>
      <vt:lpstr>Recommendations </vt:lpstr>
      <vt:lpstr>Limitations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Std2020 07</cp:lastModifiedBy>
  <cp:revision>812</cp:revision>
  <dcterms:created xsi:type="dcterms:W3CDTF">2023-03-22T15:15:57Z</dcterms:created>
  <dcterms:modified xsi:type="dcterms:W3CDTF">2023-03-25T19:56:54Z</dcterms:modified>
</cp:coreProperties>
</file>