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828" r:id="rId1"/>
  </p:sldMasterIdLst>
  <p:handoutMasterIdLst>
    <p:handoutMasterId r:id="rId3"/>
  </p:handoutMasterIdLst>
  <p:sldIdLst>
    <p:sldId id="257" r:id="rId2"/>
  </p:sldIdLst>
  <p:sldSz cx="25203150" cy="360045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0">
          <p15:clr>
            <a:srgbClr val="A4A3A4"/>
          </p15:clr>
        </p15:guide>
        <p15:guide id="2" pos="79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93197" autoAdjust="0"/>
  </p:normalViewPr>
  <p:slideViewPr>
    <p:cSldViewPr>
      <p:cViewPr>
        <p:scale>
          <a:sx n="41" d="100"/>
          <a:sy n="41" d="100"/>
        </p:scale>
        <p:origin x="20" y="-6424"/>
      </p:cViewPr>
      <p:guideLst>
        <p:guide orient="horz" pos="11340"/>
        <p:guide pos="7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A32E2-06CA-4E50-93F8-0B2DC1262C8D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DB4D2-B0B3-4EC8-A51C-08BA2EFEE5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0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EE389-C3FA-4B5D-B037-899242920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0394" y="5892406"/>
            <a:ext cx="18902363" cy="12534900"/>
          </a:xfrm>
        </p:spPr>
        <p:txBody>
          <a:bodyPr anchor="b"/>
          <a:lstStyle>
            <a:lvl1pPr algn="ctr">
              <a:defRPr sz="12403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583AC1-2BE5-4416-9B7F-201B932DA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394" y="18910699"/>
            <a:ext cx="18902363" cy="8692751"/>
          </a:xfrm>
        </p:spPr>
        <p:txBody>
          <a:bodyPr/>
          <a:lstStyle>
            <a:lvl1pPr marL="0" indent="0" algn="ctr">
              <a:buNone/>
              <a:defRPr sz="4961"/>
            </a:lvl1pPr>
            <a:lvl2pPr marL="945124" indent="0" algn="ctr">
              <a:buNone/>
              <a:defRPr sz="4134"/>
            </a:lvl2pPr>
            <a:lvl3pPr marL="1890248" indent="0" algn="ctr">
              <a:buNone/>
              <a:defRPr sz="3721"/>
            </a:lvl3pPr>
            <a:lvl4pPr marL="2835372" indent="0" algn="ctr">
              <a:buNone/>
              <a:defRPr sz="3308"/>
            </a:lvl4pPr>
            <a:lvl5pPr marL="3780495" indent="0" algn="ctr">
              <a:buNone/>
              <a:defRPr sz="3308"/>
            </a:lvl5pPr>
            <a:lvl6pPr marL="4725619" indent="0" algn="ctr">
              <a:buNone/>
              <a:defRPr sz="3308"/>
            </a:lvl6pPr>
            <a:lvl7pPr marL="5670743" indent="0" algn="ctr">
              <a:buNone/>
              <a:defRPr sz="3308"/>
            </a:lvl7pPr>
            <a:lvl8pPr marL="6615867" indent="0" algn="ctr">
              <a:buNone/>
              <a:defRPr sz="3308"/>
            </a:lvl8pPr>
            <a:lvl9pPr marL="7560991" indent="0" algn="ctr">
              <a:buNone/>
              <a:defRPr sz="3308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AFA02-9465-4C64-971A-428245DD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481F4-87E7-4C2E-99ED-ABB267BF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EAF81-2756-4344-AFFE-0C710B20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97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76D5D-8F4A-424F-9519-17038100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9E1922-467F-44FB-9E03-C27DDC73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1718CF-F890-41D7-A670-F1D37663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A4F72-57DE-461F-B069-499602F9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82F5C-92E5-4BB5-AFDD-D968DB28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781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D50ACD-FF78-4165-8F25-954707115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8036004" y="1916906"/>
            <a:ext cx="5434429" cy="305121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DEA19D-912A-47B2-8AA9-8DDE1AE6C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32717" y="1916906"/>
            <a:ext cx="15988248" cy="305121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CA5B9-260B-4E87-863C-20D43680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8D8A9-5236-4A30-BB09-39C5BC81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7E2F1A-D10D-43B4-A3D8-91F86DAA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87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F82ED-C1AF-4B65-8ABE-E9DCDCA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5BCD9-1817-49A4-B3D3-D6F45B3B2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F8709-4F5C-46CF-9BEF-BC1848B1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9EE134-4FCE-433D-9E6E-A90ADED9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FF23F-3018-4ED9-A17B-7BCCCF57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40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C57A3-14C6-4254-AC34-F9B653F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590" y="8976127"/>
            <a:ext cx="21737717" cy="14976869"/>
          </a:xfrm>
        </p:spPr>
        <p:txBody>
          <a:bodyPr anchor="b"/>
          <a:lstStyle>
            <a:lvl1pPr>
              <a:defRPr sz="12403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9D94C7-9CDB-44F9-A156-227BDFA8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9590" y="24094683"/>
            <a:ext cx="21737717" cy="7875982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1pPr>
            <a:lvl2pPr marL="945124" indent="0">
              <a:buNone/>
              <a:defRPr sz="4134">
                <a:solidFill>
                  <a:schemeClr val="tx1">
                    <a:tint val="75000"/>
                  </a:schemeClr>
                </a:solidFill>
              </a:defRPr>
            </a:lvl2pPr>
            <a:lvl3pPr marL="1890248" indent="0">
              <a:buNone/>
              <a:defRPr sz="3721">
                <a:solidFill>
                  <a:schemeClr val="tx1">
                    <a:tint val="75000"/>
                  </a:schemeClr>
                </a:solidFill>
              </a:defRPr>
            </a:lvl3pPr>
            <a:lvl4pPr marL="2835372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4pPr>
            <a:lvl5pPr marL="3780495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5pPr>
            <a:lvl6pPr marL="4725619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6pPr>
            <a:lvl7pPr marL="5670743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7pPr>
            <a:lvl8pPr marL="6615867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8pPr>
            <a:lvl9pPr marL="7560991" indent="0">
              <a:buNone/>
              <a:defRPr sz="33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FA161-3558-4F26-89CB-4B16E926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905D8-7871-4298-9B58-674ABFF4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C7A58-E9C9-4A2D-ACDC-D12B302A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72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96CF-98E1-4E66-8972-F17282CD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639EC-1C62-4EC1-B261-5D0C5AA2E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2716" y="9584531"/>
            <a:ext cx="10711339" cy="22844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7F165D-58F2-4B40-8998-A9B5715DE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59095" y="9584531"/>
            <a:ext cx="10711339" cy="22844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C96185-9716-4599-8644-D831DF6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51F43C-CFA6-451B-84A8-0C86B97F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71F61A-20BF-45C7-8634-ED12CEA0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95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D6C31-9CC0-4168-93FB-144BA720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999" y="1916909"/>
            <a:ext cx="21737717" cy="69592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4DE8C-9C9F-4912-B0A9-472FC30C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000" y="8826106"/>
            <a:ext cx="10662113" cy="4325538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5124" indent="0">
              <a:buNone/>
              <a:defRPr sz="4134" b="1"/>
            </a:lvl2pPr>
            <a:lvl3pPr marL="1890248" indent="0">
              <a:buNone/>
              <a:defRPr sz="3721" b="1"/>
            </a:lvl3pPr>
            <a:lvl4pPr marL="2835372" indent="0">
              <a:buNone/>
              <a:defRPr sz="3308" b="1"/>
            </a:lvl4pPr>
            <a:lvl5pPr marL="3780495" indent="0">
              <a:buNone/>
              <a:defRPr sz="3308" b="1"/>
            </a:lvl5pPr>
            <a:lvl6pPr marL="4725619" indent="0">
              <a:buNone/>
              <a:defRPr sz="3308" b="1"/>
            </a:lvl6pPr>
            <a:lvl7pPr marL="5670743" indent="0">
              <a:buNone/>
              <a:defRPr sz="3308" b="1"/>
            </a:lvl7pPr>
            <a:lvl8pPr marL="6615867" indent="0">
              <a:buNone/>
              <a:defRPr sz="3308" b="1"/>
            </a:lvl8pPr>
            <a:lvl9pPr marL="7560991" indent="0">
              <a:buNone/>
              <a:defRPr sz="330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E859E4-6595-4C26-AE5A-A77C45E5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6000" y="13151644"/>
            <a:ext cx="10662113" cy="193440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A25D49-83E2-4EC8-98C0-6B11D674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759095" y="8826106"/>
            <a:ext cx="10714621" cy="4325538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5124" indent="0">
              <a:buNone/>
              <a:defRPr sz="4134" b="1"/>
            </a:lvl2pPr>
            <a:lvl3pPr marL="1890248" indent="0">
              <a:buNone/>
              <a:defRPr sz="3721" b="1"/>
            </a:lvl3pPr>
            <a:lvl4pPr marL="2835372" indent="0">
              <a:buNone/>
              <a:defRPr sz="3308" b="1"/>
            </a:lvl4pPr>
            <a:lvl5pPr marL="3780495" indent="0">
              <a:buNone/>
              <a:defRPr sz="3308" b="1"/>
            </a:lvl5pPr>
            <a:lvl6pPr marL="4725619" indent="0">
              <a:buNone/>
              <a:defRPr sz="3308" b="1"/>
            </a:lvl6pPr>
            <a:lvl7pPr marL="5670743" indent="0">
              <a:buNone/>
              <a:defRPr sz="3308" b="1"/>
            </a:lvl7pPr>
            <a:lvl8pPr marL="6615867" indent="0">
              <a:buNone/>
              <a:defRPr sz="3308" b="1"/>
            </a:lvl8pPr>
            <a:lvl9pPr marL="7560991" indent="0">
              <a:buNone/>
              <a:defRPr sz="3308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150CAD-7AEA-4A53-B0E1-3EE0A7CE4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59095" y="13151644"/>
            <a:ext cx="10714621" cy="1934408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4C45DF-DC27-46C2-ACC8-BFC20170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8FB439-7C6F-4263-99FC-BDC466F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AA4575-14EC-48FA-A913-2A37896F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6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8B6FE-7C77-4C28-AFEB-7FBA876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C093AF-A750-4864-A1D8-BE07B4B4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7B342B-8F60-4200-A46E-13BEA69F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08EE40-F89A-4726-A389-AF2ECE89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01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FC7B522-EACE-1C75-509F-516D921A9A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0" y="432298"/>
            <a:ext cx="2454175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90289-68E2-4272-B7F3-A75320E6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00" y="2400300"/>
            <a:ext cx="8128671" cy="8401050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367BA-B1E7-4824-80AD-78EDC8F5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621" y="5183984"/>
            <a:ext cx="12759095" cy="25586531"/>
          </a:xfrm>
        </p:spPr>
        <p:txBody>
          <a:bodyPr/>
          <a:lstStyle>
            <a:lvl1pPr>
              <a:defRPr sz="6615"/>
            </a:lvl1pPr>
            <a:lvl2pPr>
              <a:defRPr sz="5788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F85DB9-26D2-4517-AE56-8BAE8211B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6000" y="10801350"/>
            <a:ext cx="8128671" cy="20010837"/>
          </a:xfrm>
        </p:spPr>
        <p:txBody>
          <a:bodyPr/>
          <a:lstStyle>
            <a:lvl1pPr marL="0" indent="0">
              <a:buNone/>
              <a:defRPr sz="3308"/>
            </a:lvl1pPr>
            <a:lvl2pPr marL="945124" indent="0">
              <a:buNone/>
              <a:defRPr sz="2894"/>
            </a:lvl2pPr>
            <a:lvl3pPr marL="1890248" indent="0">
              <a:buNone/>
              <a:defRPr sz="2481"/>
            </a:lvl3pPr>
            <a:lvl4pPr marL="2835372" indent="0">
              <a:buNone/>
              <a:defRPr sz="2067"/>
            </a:lvl4pPr>
            <a:lvl5pPr marL="3780495" indent="0">
              <a:buNone/>
              <a:defRPr sz="2067"/>
            </a:lvl5pPr>
            <a:lvl6pPr marL="4725619" indent="0">
              <a:buNone/>
              <a:defRPr sz="2067"/>
            </a:lvl6pPr>
            <a:lvl7pPr marL="5670743" indent="0">
              <a:buNone/>
              <a:defRPr sz="2067"/>
            </a:lvl7pPr>
            <a:lvl8pPr marL="6615867" indent="0">
              <a:buNone/>
              <a:defRPr sz="2067"/>
            </a:lvl8pPr>
            <a:lvl9pPr marL="7560991" indent="0">
              <a:buNone/>
              <a:defRPr sz="206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7E78AE-E2A4-4276-981D-4AB712FB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59AA10-1CB3-4FAB-B9C4-4D9588D5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B7149-7E0A-41C4-9F55-0E245831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6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BD39F-E5B7-4F48-9B16-EDDCB8FD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000" y="2400300"/>
            <a:ext cx="8128671" cy="8401050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65128-4BE7-4142-82AB-9AFB2EF42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714621" y="5183984"/>
            <a:ext cx="12759095" cy="25586531"/>
          </a:xfrm>
        </p:spPr>
        <p:txBody>
          <a:bodyPr/>
          <a:lstStyle>
            <a:lvl1pPr marL="0" indent="0">
              <a:buNone/>
              <a:defRPr sz="6615"/>
            </a:lvl1pPr>
            <a:lvl2pPr marL="945124" indent="0">
              <a:buNone/>
              <a:defRPr sz="5788"/>
            </a:lvl2pPr>
            <a:lvl3pPr marL="1890248" indent="0">
              <a:buNone/>
              <a:defRPr sz="4961"/>
            </a:lvl3pPr>
            <a:lvl4pPr marL="2835372" indent="0">
              <a:buNone/>
              <a:defRPr sz="4134"/>
            </a:lvl4pPr>
            <a:lvl5pPr marL="3780495" indent="0">
              <a:buNone/>
              <a:defRPr sz="4134"/>
            </a:lvl5pPr>
            <a:lvl6pPr marL="4725619" indent="0">
              <a:buNone/>
              <a:defRPr sz="4134"/>
            </a:lvl6pPr>
            <a:lvl7pPr marL="5670743" indent="0">
              <a:buNone/>
              <a:defRPr sz="4134"/>
            </a:lvl7pPr>
            <a:lvl8pPr marL="6615867" indent="0">
              <a:buNone/>
              <a:defRPr sz="4134"/>
            </a:lvl8pPr>
            <a:lvl9pPr marL="7560991" indent="0">
              <a:buNone/>
              <a:defRPr sz="4134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4B3F11-D7B8-4D45-9472-B73071828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6000" y="10801350"/>
            <a:ext cx="8128671" cy="20010837"/>
          </a:xfrm>
        </p:spPr>
        <p:txBody>
          <a:bodyPr/>
          <a:lstStyle>
            <a:lvl1pPr marL="0" indent="0">
              <a:buNone/>
              <a:defRPr sz="3308"/>
            </a:lvl1pPr>
            <a:lvl2pPr marL="945124" indent="0">
              <a:buNone/>
              <a:defRPr sz="2894"/>
            </a:lvl2pPr>
            <a:lvl3pPr marL="1890248" indent="0">
              <a:buNone/>
              <a:defRPr sz="2481"/>
            </a:lvl3pPr>
            <a:lvl4pPr marL="2835372" indent="0">
              <a:buNone/>
              <a:defRPr sz="2067"/>
            </a:lvl4pPr>
            <a:lvl5pPr marL="3780495" indent="0">
              <a:buNone/>
              <a:defRPr sz="2067"/>
            </a:lvl5pPr>
            <a:lvl6pPr marL="4725619" indent="0">
              <a:buNone/>
              <a:defRPr sz="2067"/>
            </a:lvl6pPr>
            <a:lvl7pPr marL="5670743" indent="0">
              <a:buNone/>
              <a:defRPr sz="2067"/>
            </a:lvl7pPr>
            <a:lvl8pPr marL="6615867" indent="0">
              <a:buNone/>
              <a:defRPr sz="2067"/>
            </a:lvl8pPr>
            <a:lvl9pPr marL="7560991" indent="0">
              <a:buNone/>
              <a:defRPr sz="2067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E23CB2-9CFA-4AE5-8C77-BF049C84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A6A95-AC34-4A1A-9CC6-25A91A18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99A036-8821-4116-BFF7-E2D1E88B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3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188FAE-C209-4B79-8502-205E8073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17" y="1916909"/>
            <a:ext cx="21737717" cy="6959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40B0F0-26C5-45D3-933E-E27099FA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17" y="9584531"/>
            <a:ext cx="21737717" cy="228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BFDC1-B789-4D3B-A1F1-2BF1F26A8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2716" y="33370840"/>
            <a:ext cx="5670709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233B-517C-4769-B8C4-B76536B057D4}" type="datetimeFigureOut">
              <a:rPr lang="es-CO" smtClean="0"/>
              <a:t>14/10/2025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97983-0351-4250-AA1B-1046D3ADE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48544" y="33370840"/>
            <a:ext cx="8506063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06203A-0639-40CE-830D-223E1F658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799725" y="33370840"/>
            <a:ext cx="5670709" cy="1916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4861C-3204-4107-9781-F8102B570B3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71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890248" rtl="0" eaLnBrk="1" latinLnBrk="0" hangingPunct="1">
        <a:lnSpc>
          <a:spcPct val="90000"/>
        </a:lnSpc>
        <a:spcBef>
          <a:spcPct val="0"/>
        </a:spcBef>
        <a:buNone/>
        <a:defRPr sz="90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562" indent="-472562" algn="l" defTabSz="189024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8" kern="1200">
          <a:solidFill>
            <a:schemeClr val="tx1"/>
          </a:solidFill>
          <a:latin typeface="+mn-lt"/>
          <a:ea typeface="+mn-ea"/>
          <a:cs typeface="+mn-cs"/>
        </a:defRPr>
      </a:lvl1pPr>
      <a:lvl2pPr marL="1417686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810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933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4pPr>
      <a:lvl5pPr marL="4253057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5pPr>
      <a:lvl6pPr marL="5198181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6pPr>
      <a:lvl7pPr marL="6143305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7pPr>
      <a:lvl8pPr marL="7088429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8pPr>
      <a:lvl9pPr marL="8033553" indent="-472562" algn="l" defTabSz="1890248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45124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2pPr>
      <a:lvl3pPr marL="1890248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3pPr>
      <a:lvl4pPr marL="2835372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4pPr>
      <a:lvl5pPr marL="3780495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5pPr>
      <a:lvl6pPr marL="4725619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6pPr>
      <a:lvl7pPr marL="5670743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7pPr>
      <a:lvl8pPr marL="6615867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8pPr>
      <a:lvl9pPr marL="7560991" algn="l" defTabSz="1890248" rtl="0" eaLnBrk="1" latinLnBrk="0" hangingPunct="1">
        <a:defRPr sz="37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correo@soy.sena.edu.co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royecto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mailto:correo@servidor.com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417936" y="9260458"/>
            <a:ext cx="10740205" cy="11910953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s-CO" sz="3200" b="1" dirty="0">
                <a:cs typeface="Times New Roman" panose="02020603050405020304" pitchFamily="18" charset="0"/>
              </a:rPr>
              <a:t>INTRODUCCIÓN</a:t>
            </a: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r>
              <a:rPr lang="es-ES" sz="3200" dirty="0"/>
              <a:t>Las clínicas estéticas enfrentan una alta demanda de servicios y necesitan procesos más eficientes para gestionar información, citas y comunicación con usuarios. Actualmente, muchos de estos procedimientos se realizan manualmente o con herramientas externas, lo que genera pérdida de datos y una mala experiencia.</a:t>
            </a:r>
          </a:p>
          <a:p>
            <a:pPr algn="just"/>
            <a:r>
              <a:rPr lang="es-ES" sz="3200" dirty="0"/>
              <a:t>Para superar estas limitaciones, se propone una aplicación web y móvil que centralice la información y facilite la programación de citas, valoraciones y acceso a servicios. Esta solución tecnológica automatiza tareas, integra herramientas de evaluación y utiliza servicios en la nube para documentos e imágenes, mejorando la organización interna y fortaleciendo la relación entre pacientes y la clínica en un entorno digital competitivo.</a:t>
            </a:r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r>
              <a:rPr lang="es-CO" sz="3200" b="1" dirty="0">
                <a:cs typeface="Times New Roman" panose="02020603050405020304" pitchFamily="18" charset="0"/>
              </a:rPr>
              <a:t>OBJETIVO</a:t>
            </a:r>
          </a:p>
          <a:p>
            <a:pPr algn="just"/>
            <a:r>
              <a:rPr lang="es-ES" sz="3200" dirty="0"/>
              <a:t>Desarrollar e implementar </a:t>
            </a:r>
            <a:r>
              <a:rPr lang="es-ES" sz="3200" b="1" dirty="0"/>
              <a:t>Clinestetica</a:t>
            </a:r>
            <a:r>
              <a:rPr lang="es-ES" sz="3200" dirty="0"/>
              <a:t>, una aplicación web y móvil para la gestión integral de una clínica estética, que centralice la información de usuarios, doctores y asistentes, optimizando procesos como el agendamiento de citas, el manejo de historiales clínicos y la administración de servicios, garantizando accesibilidad, seguridad y eficiencia.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567358" y="21171411"/>
            <a:ext cx="10441360" cy="17635597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r>
              <a:rPr lang="es-CO" sz="3200" b="1" dirty="0">
                <a:cs typeface="Times New Roman" panose="02020603050405020304" pitchFamily="18" charset="0"/>
              </a:rPr>
              <a:t>RESULTADOS</a:t>
            </a: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r>
              <a:rPr lang="es-ES" sz="3200" dirty="0"/>
              <a:t>Se entrega </a:t>
            </a:r>
            <a:r>
              <a:rPr lang="es-ES" sz="3200" b="1" dirty="0" err="1"/>
              <a:t>Clinestetica</a:t>
            </a:r>
            <a:r>
              <a:rPr lang="es-ES" sz="3200" dirty="0"/>
              <a:t>, una aplicación web y móvil que centraliza la gestión de la clínica estética. Permite administrar usuarios, doctores, asistentes y clientes, además de facilitar el agendamiento de citas, historiales clínicos y almacenamiento en la nube. El acceso se realiza desde cualquier dispositivo con internet y un navegador web compatible.</a:t>
            </a:r>
            <a:r>
              <a:rPr lang="es-ES" sz="3200" dirty="0">
                <a:ea typeface="Arial MT"/>
              </a:rPr>
              <a:t> </a:t>
            </a:r>
            <a:r>
              <a:rPr lang="es-ES" sz="3200" b="1" u="sng" dirty="0">
                <a:solidFill>
                  <a:schemeClr val="accent5">
                    <a:lumMod val="50000"/>
                  </a:schemeClr>
                </a:solidFill>
                <a:ea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https://proyecto</a:t>
            </a:r>
            <a:r>
              <a:rPr lang="es-ES" sz="3200" b="1" u="sng" dirty="0">
                <a:solidFill>
                  <a:schemeClr val="accent5">
                    <a:lumMod val="50000"/>
                  </a:schemeClr>
                </a:solidFill>
                <a:ea typeface="Arial MT"/>
              </a:rPr>
              <a:t>-clinica-estetica-app.vercel.app</a:t>
            </a:r>
            <a:endParaRPr lang="es-CO" sz="3200" dirty="0">
              <a:solidFill>
                <a:schemeClr val="accent5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es-CO" sz="3200" b="1" dirty="0"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r>
              <a:rPr lang="es-CO" sz="2000" b="1" dirty="0">
                <a:cs typeface="Times New Roman" panose="02020603050405020304" pitchFamily="18" charset="0"/>
              </a:rPr>
              <a:t>Escanea el código y conoce mas de la aplicación.</a:t>
            </a: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2000" dirty="0">
              <a:cs typeface="Times New Roman" panose="02020603050405020304" pitchFamily="18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39589" y="4858478"/>
            <a:ext cx="22281501" cy="93850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635" marR="31115" algn="ctr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s-ES" sz="4000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DESARROLLO</a:t>
            </a:r>
            <a:r>
              <a:rPr lang="es-ES" sz="4000" b="1" spc="-55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s-ES" sz="4000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DE</a:t>
            </a:r>
            <a:r>
              <a:rPr lang="es-ES" sz="4000" b="1" spc="-55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s-ES" sz="4000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UNA APLICACIÓN </a:t>
            </a:r>
            <a:r>
              <a:rPr lang="es-ES" sz="4000" b="1" spc="-55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MULTIPLATAFORMA </a:t>
            </a:r>
            <a:r>
              <a:rPr lang="es-CO" sz="4000" b="1" dirty="0">
                <a:solidFill>
                  <a:schemeClr val="tx1"/>
                </a:solidFill>
                <a:ea typeface="Arial" panose="020B0604020202020204" pitchFamily="34" charset="0"/>
              </a:rPr>
              <a:t> </a:t>
            </a:r>
            <a:r>
              <a:rPr lang="es-ES" sz="4000" b="1" spc="-55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PARA UNA </a:t>
            </a:r>
            <a:r>
              <a:rPr lang="es-ES" sz="4000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CLÍNICA</a:t>
            </a:r>
            <a:r>
              <a:rPr lang="es-ES" sz="4000" b="1" spc="-55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s-ES" sz="4000" b="1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ESTÉTICA </a:t>
            </a:r>
            <a:r>
              <a:rPr lang="es-CO" sz="4000" b="1" dirty="0">
                <a:solidFill>
                  <a:schemeClr val="tx1"/>
                </a:solidFill>
                <a:ea typeface="Arial" panose="020B0604020202020204" pitchFamily="34" charset="0"/>
              </a:rPr>
              <a:t> </a:t>
            </a:r>
            <a:r>
              <a:rPr lang="es-ES" sz="4000" b="1" spc="-10" dirty="0">
                <a:solidFill>
                  <a:schemeClr val="tx1"/>
                </a:solidFill>
                <a:effectLst/>
                <a:ea typeface="Arial" panose="020B0604020202020204" pitchFamily="34" charset="0"/>
              </a:rPr>
              <a:t>CLINESTETICA</a:t>
            </a:r>
            <a:endParaRPr lang="es-CO" sz="4800" b="1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619291" y="5925262"/>
            <a:ext cx="19964568" cy="168094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Darwin Steven Gómez, aprendiz ADSO, SENA, Popayán, Colombia, </a:t>
            </a:r>
            <a:r>
              <a:rPr lang="es-ES" sz="32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darwin_sgomez@soy.sena.edu.co</a:t>
            </a:r>
            <a:endParaRPr lang="es-CO" sz="3200" dirty="0">
              <a:solidFill>
                <a:schemeClr val="tx1"/>
              </a:solidFill>
            </a:endParaRP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Liliana Pérez, aprendiz ADSO, SENA, Popayán, Colombia, </a:t>
            </a:r>
            <a:r>
              <a:rPr lang="es-ES" sz="3200" u="sng" dirty="0">
                <a:solidFill>
                  <a:schemeClr val="tx1"/>
                </a:solidFill>
              </a:rPr>
              <a:t>Liliana_perez</a:t>
            </a:r>
            <a:r>
              <a:rPr lang="es-ES" sz="32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@soy.sena.edu.co</a:t>
            </a:r>
            <a:endParaRPr lang="es-CO" sz="3200" dirty="0">
              <a:solidFill>
                <a:schemeClr val="tx1"/>
              </a:solidFill>
            </a:endParaRPr>
          </a:p>
          <a:p>
            <a:pPr algn="ctr"/>
            <a:r>
              <a:rPr lang="es-ES" sz="3200" dirty="0">
                <a:solidFill>
                  <a:schemeClr val="tx1"/>
                </a:solidFill>
              </a:rPr>
              <a:t>Constanza Quirá, aprendiz ADSO, SENA, Popayán, Colombia, dali_quira</a:t>
            </a:r>
            <a:r>
              <a:rPr lang="es-ES" sz="3200" u="sng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s-ES" sz="3200" u="sng" dirty="0">
                <a:solidFill>
                  <a:schemeClr val="tx1"/>
                </a:solidFill>
              </a:rPr>
              <a:t>soy.sena.edu.co</a:t>
            </a:r>
            <a:endParaRPr lang="es-CO" sz="3200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2974496" y="9313510"/>
            <a:ext cx="10740205" cy="10926068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s-CO" sz="3200" b="1" dirty="0">
                <a:cs typeface="Times New Roman" panose="02020603050405020304" pitchFamily="18" charset="0"/>
              </a:rPr>
              <a:t>METODOLOGÍA</a:t>
            </a: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r>
              <a:rPr lang="es-ES" sz="3200" dirty="0"/>
              <a:t>El proyecto se desarrolló bajo la metodología ágil </a:t>
            </a:r>
            <a:r>
              <a:rPr lang="es-ES" sz="3200" b="1" dirty="0"/>
              <a:t>Scrum</a:t>
            </a:r>
            <a:r>
              <a:rPr lang="es-ES" sz="3200" dirty="0"/>
              <a:t>, organizando el trabajo en sprint que permitieron la entrega iterativa de funcionalidades y la adaptación a cambios durante el proceso. Se realizaron reuniones de planificación, seguimientos diarios, revisiones y retrospectivas para garantizar avances constantes. La gestión de tareas se apoyó en </a:t>
            </a:r>
            <a:r>
              <a:rPr lang="es-ES" sz="3200" b="1" dirty="0"/>
              <a:t>Trello</a:t>
            </a:r>
            <a:r>
              <a:rPr lang="es-ES" sz="3200" dirty="0"/>
              <a:t>, y el desarrollo progresivo incluyó módulos como autenticación, gestión de citas, historiales clínicos y almacenamiento en la nube, reduciendo riesgos y asegurando calidad en cada entrega.</a:t>
            </a: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3065672" y="28312307"/>
            <a:ext cx="10740205" cy="5816977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s-CO" sz="3200" b="1" dirty="0">
                <a:cs typeface="Times New Roman" panose="02020603050405020304" pitchFamily="18" charset="0"/>
              </a:rPr>
              <a:t>BIBLIOGRAFIA </a:t>
            </a:r>
          </a:p>
          <a:p>
            <a:pPr algn="just"/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474345" lvl="1" indent="-28575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2800" i="1" dirty="0">
                <a:effectLst/>
                <a:ea typeface="Arial MT"/>
                <a:cs typeface="Arial MT"/>
              </a:rPr>
              <a:t>Los roles de la metodología Scrum – </a:t>
            </a:r>
            <a:r>
              <a:rPr lang="es-ES" sz="2800" i="1" dirty="0" err="1">
                <a:effectLst/>
                <a:ea typeface="Arial MT"/>
                <a:cs typeface="Arial MT"/>
              </a:rPr>
              <a:t>Possible</a:t>
            </a:r>
            <a:r>
              <a:rPr lang="es-ES" sz="2800" i="1" dirty="0">
                <a:effectLst/>
                <a:ea typeface="Arial MT"/>
                <a:cs typeface="Arial MT"/>
              </a:rPr>
              <a:t> Inc</a:t>
            </a:r>
            <a:r>
              <a:rPr lang="es-ES" sz="2800" dirty="0">
                <a:effectLst/>
                <a:ea typeface="Arial MT"/>
                <a:cs typeface="Arial MT"/>
              </a:rPr>
              <a:t>. (2021, junio 8). https://www.possibleinc.com/blog/los-roles-de-la-metodologia-scrum/</a:t>
            </a:r>
            <a:endParaRPr lang="es-CO" sz="2800" dirty="0">
              <a:effectLst/>
              <a:ea typeface="Arial MT"/>
              <a:cs typeface="Arial MT"/>
            </a:endParaRPr>
          </a:p>
          <a:p>
            <a:pPr marL="457200" marR="474345" algn="just">
              <a:spcAft>
                <a:spcPts val="0"/>
              </a:spcAft>
            </a:pPr>
            <a:r>
              <a:rPr lang="es-ES" sz="2800" dirty="0">
                <a:effectLst/>
                <a:ea typeface="Arial MT"/>
                <a:cs typeface="Arial MT"/>
              </a:rPr>
              <a:t> </a:t>
            </a:r>
            <a:endParaRPr lang="es-CO" sz="2800" dirty="0">
              <a:effectLst/>
              <a:ea typeface="Arial MT"/>
              <a:cs typeface="Arial MT"/>
            </a:endParaRPr>
          </a:p>
          <a:p>
            <a:pPr marL="742950" marR="474345" lvl="1" indent="-28575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2800" i="1" dirty="0">
                <a:effectLst/>
                <a:ea typeface="Arial MT"/>
                <a:cs typeface="Arial MT"/>
              </a:rPr>
              <a:t>Qué es un Sprint de Scrum | </a:t>
            </a:r>
            <a:r>
              <a:rPr lang="es-ES" sz="2800" i="1" dirty="0" err="1">
                <a:effectLst/>
                <a:ea typeface="Arial MT"/>
                <a:cs typeface="Arial MT"/>
              </a:rPr>
              <a:t>OpenWebinars</a:t>
            </a:r>
            <a:r>
              <a:rPr lang="es-ES" sz="2800" dirty="0">
                <a:effectLst/>
                <a:ea typeface="Arial MT"/>
                <a:cs typeface="Arial MT"/>
              </a:rPr>
              <a:t>. (s/f). Recuperado el 18 de septiembre de 2025, de https://openwebinars.net/blog/que-es-un-sprint-scrum/</a:t>
            </a:r>
            <a:endParaRPr lang="es-CO" sz="2800" dirty="0">
              <a:effectLst/>
              <a:ea typeface="Arial MT"/>
              <a:cs typeface="Arial MT"/>
            </a:endParaRPr>
          </a:p>
          <a:p>
            <a:pPr marL="457200" marR="474345" algn="just">
              <a:spcAft>
                <a:spcPts val="0"/>
              </a:spcAft>
            </a:pPr>
            <a:r>
              <a:rPr lang="es-ES" sz="2800" dirty="0">
                <a:effectLst/>
                <a:ea typeface="Arial MT"/>
                <a:cs typeface="Arial MT"/>
              </a:rPr>
              <a:t> </a:t>
            </a:r>
            <a:endParaRPr lang="es-CO" sz="2800" dirty="0">
              <a:effectLst/>
              <a:ea typeface="Arial MT"/>
              <a:cs typeface="Arial MT"/>
            </a:endParaRPr>
          </a:p>
          <a:p>
            <a:pPr marL="742950" marR="474345" lvl="1" indent="-285750" algn="just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2800" i="1" dirty="0">
                <a:effectLst/>
                <a:ea typeface="Arial MT"/>
                <a:cs typeface="Arial MT"/>
              </a:rPr>
              <a:t>Sitio de mordida | Cómo usamos Trello</a:t>
            </a:r>
            <a:r>
              <a:rPr lang="es-ES" sz="2800" dirty="0">
                <a:effectLst/>
                <a:ea typeface="Arial MT"/>
                <a:cs typeface="Arial MT"/>
              </a:rPr>
              <a:t>. (s/f). Recuperado el 18 de septiembre de 2025, de https://www.bitesite.ca/playbook/how_we_use_trello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586D34-D907-64C8-3283-F2E89A9C4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376" y="34930162"/>
            <a:ext cx="22281501" cy="1002919"/>
          </a:xfrm>
          <a:prstGeom prst="rect">
            <a:avLst/>
          </a:prstGeom>
        </p:spPr>
      </p:pic>
      <p:pic>
        <p:nvPicPr>
          <p:cNvPr id="11" name="Image 6">
            <a:extLst>
              <a:ext uri="{FF2B5EF4-FFF2-40B4-BE49-F238E27FC236}">
                <a16:creationId xmlns:a16="http://schemas.microsoft.com/office/drawing/2014/main" id="{40F4F582-683B-48D0-A8A5-1B26C598E19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023768" y="15703290"/>
            <a:ext cx="5560780" cy="36724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7482F9E-8445-40D4-9909-7F3418353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320" y="26489308"/>
            <a:ext cx="4738257" cy="364599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E5EFDDE-4B3B-20F4-817F-D6A9963A4B92}"/>
              </a:ext>
            </a:extLst>
          </p:cNvPr>
          <p:cNvSpPr/>
          <p:nvPr/>
        </p:nvSpPr>
        <p:spPr>
          <a:xfrm>
            <a:off x="2619291" y="8155502"/>
            <a:ext cx="19964568" cy="704517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solidFill>
                  <a:schemeClr val="tx1"/>
                </a:solidFill>
              </a:rPr>
              <a:t>PROGRAMA TECNÓLOGO EN ANÁLISIS Y DESARROLLO DE SOFTWARE – FICHA:2874057</a:t>
            </a:r>
            <a:endParaRPr lang="es-CO" sz="3200" b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8CF0BB4-1E16-DBB0-2B6D-DB118B248B66}"/>
              </a:ext>
            </a:extLst>
          </p:cNvPr>
          <p:cNvSpPr/>
          <p:nvPr/>
        </p:nvSpPr>
        <p:spPr>
          <a:xfrm>
            <a:off x="13031094" y="20797345"/>
            <a:ext cx="10740205" cy="6986528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s-CO" sz="3200" b="1" dirty="0">
                <a:cs typeface="Times New Roman" panose="02020603050405020304" pitchFamily="18" charset="0"/>
              </a:rPr>
              <a:t>CONCLUSIONES</a:t>
            </a:r>
          </a:p>
          <a:p>
            <a:pPr algn="just"/>
            <a:endParaRPr lang="es-CO" sz="3200" b="1" dirty="0"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ea typeface="Arial MT"/>
                <a:cs typeface="Arial MT"/>
              </a:rPr>
              <a:t>La aplicación </a:t>
            </a:r>
            <a:r>
              <a:rPr lang="es-ES" sz="3200" b="1" i="1" dirty="0">
                <a:effectLst/>
                <a:ea typeface="Arial MT"/>
                <a:cs typeface="Arial MT"/>
              </a:rPr>
              <a:t>Clinestetica</a:t>
            </a:r>
            <a:r>
              <a:rPr lang="es-ES" sz="3200" dirty="0">
                <a:effectLst/>
                <a:ea typeface="Arial MT"/>
                <a:cs typeface="Arial MT"/>
              </a:rPr>
              <a:t> constituye una solución tecnológica que optimiza la gestión de citas, historiales clínicos y servicios en una clínica estética, mejorando la organización interna y la experiencia de los usuarios.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3200" dirty="0">
              <a:effectLst/>
              <a:ea typeface="Arial MT"/>
              <a:cs typeface="Arial M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ea typeface="Arial MT"/>
                <a:cs typeface="Arial MT"/>
              </a:rPr>
              <a:t> El uso de Scrum y tecnologías modernas permitió desarrollar un sistema seguro, escalable y adaptable.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sz="3200" dirty="0">
              <a:effectLst/>
              <a:ea typeface="Arial MT"/>
              <a:cs typeface="Arial M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ea typeface="Arial MT"/>
                <a:cs typeface="Arial MT"/>
              </a:rPr>
              <a:t> A futuro, se proyecta integrar funciones como implementación de inteligencia artificial, pasarelas de pago para fortalecer y ampliar el alcance del </a:t>
            </a:r>
            <a:r>
              <a:rPr lang="es-ES" sz="3200" spc="-10" dirty="0">
                <a:effectLst/>
                <a:ea typeface="Arial MT"/>
                <a:cs typeface="Arial MT"/>
              </a:rPr>
              <a:t>software.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4">
            <a:extLst>
              <a:ext uri="{FF2B5EF4-FFF2-40B4-BE49-F238E27FC236}">
                <a16:creationId xmlns:a16="http://schemas.microsoft.com/office/drawing/2014/main" id="{0CC12C7B-7521-E35F-0519-3B1F5458C8FD}"/>
              </a:ext>
            </a:extLst>
          </p:cNvPr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21655" y="16778114"/>
            <a:ext cx="3888432" cy="25922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3936C1-F4D5-4588-B6C2-896ABA89C1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4192" y="26489308"/>
            <a:ext cx="3569655" cy="79325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57F4949-EA1F-40A2-A376-F99DFF3E07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227" y="31220795"/>
            <a:ext cx="3205096" cy="32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29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6880</TotalTime>
  <Words>616</Words>
  <Application>Microsoft Office PowerPoint</Application>
  <PresentationFormat>Personalizado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César Marino Cuéllar Chacón</dc:creator>
  <cp:lastModifiedBy>dali constanza quira camayo</cp:lastModifiedBy>
  <cp:revision>66</cp:revision>
  <dcterms:created xsi:type="dcterms:W3CDTF">2015-03-16T22:25:05Z</dcterms:created>
  <dcterms:modified xsi:type="dcterms:W3CDTF">2025-10-15T02:12:23Z</dcterms:modified>
</cp:coreProperties>
</file>