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Welcome participants briefly, state the goal: to learn 5 core hermeneutical principles and practice them. Invite brief introductions later and set expectations.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Give a single-sentence on when to use 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Encourage students to practice this sequence for every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Assign groups, clarify time, circulate and prompt deeper thinking.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Pull 3 quick responses; correct misconceptions gently.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Encourage cross-group sharing afterward.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Guide through each step slowly; play quiet instrumental music if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Give brief example: Old Testament laws and modern ethics.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Offer short antidotes for each pitfall.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Encourage accountability — share in next meeting or email one takeaway.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scoring and purpose (formative assessment).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Read outcomes. Emphasize both head (skills) and heart (devotion).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Thank participants, invite questions, mention next steps/contact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Define terms simply. Mention why helpful: prevents misreading and misapplication.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Quick one-line definition for each; explain we will unpack each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Give quick example: Philippians 4:13 — understand the paragraph around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how Psalm (poetry) differs from an epistle.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Offer quick example: agape vs modern 'love.' Recommend interlinears and multiple translations.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historical questions help avoid anachronisms.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James/Paul example: apparent tension resolved by context and teaching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Biblical Hermeneutics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Time-tested principles &amp; practical exercises for beginners</a:t>
            </a:r>
          </a:p>
          <a:p>
            <a:r>
              <a:t>[Your name / organization] • 90-minute workshop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Methods Snapshot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Historical-critical: background &amp; sources</a:t>
            </a:r>
          </a:p>
          <a:p>
            <a:pPr>
              <a:defRPr sz="2800"/>
            </a:pPr>
            <a:r>
              <a:t>Literary-grammatical: grammar &amp; structure</a:t>
            </a:r>
          </a:p>
          <a:p>
            <a:pPr>
              <a:defRPr sz="2800"/>
            </a:pPr>
            <a:r>
              <a:t>Inductive: observe → interpret → apply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Tip: Reading Sequence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Observe (what does it say?)</a:t>
            </a:r>
          </a:p>
          <a:p>
            <a:pPr>
              <a:defRPr sz="2800"/>
            </a:pPr>
            <a:r>
              <a:t>Interpret (what did it mean then?)</a:t>
            </a:r>
          </a:p>
          <a:p>
            <a:pPr>
              <a:defRPr sz="2800"/>
            </a:pPr>
            <a:r>
              <a:t>Apply (what does it mean now?)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 1: Context Drill (instructions)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Read Philippians 4:10–13 (handout)</a:t>
            </a:r>
          </a:p>
          <a:p>
            <a:pPr>
              <a:defRPr sz="2800"/>
            </a:pPr>
            <a:r>
              <a:t>Small groups: list 3 contextual facts + 1 implication for verse 13</a:t>
            </a:r>
          </a:p>
          <a:p>
            <a:pPr>
              <a:defRPr sz="2800"/>
            </a:pPr>
            <a:r>
              <a:t>10 minutes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 Reports: Context Drill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1–2 quick group highlights (facilitator writes on board)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 2: Genre &amp; Scripture → Scripture (instructions)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Group A: James 2:14–26</a:t>
            </a:r>
          </a:p>
          <a:p>
            <a:pPr>
              <a:defRPr sz="2800"/>
            </a:pPr>
            <a:r>
              <a:t>Group B: Ephesians 2:8–10</a:t>
            </a:r>
          </a:p>
          <a:p>
            <a:pPr>
              <a:defRPr sz="2800"/>
            </a:pPr>
            <a:r>
              <a:t>Identify: genre, author intent; reconcile differences</a:t>
            </a:r>
          </a:p>
          <a:p>
            <a:pPr>
              <a:defRPr sz="2800"/>
            </a:pPr>
            <a:r>
              <a:t>15 minutes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Devotional Practice: Lectio Divina (instructions)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Read Psalm 23 slowly</a:t>
            </a:r>
          </a:p>
          <a:p>
            <a:pPr>
              <a:defRPr sz="2800"/>
            </a:pPr>
            <a:r>
              <a:t>Lectio → Meditatio → Oratio → Contemplatio</a:t>
            </a:r>
          </a:p>
          <a:p>
            <a:pPr>
              <a:defRPr sz="2800"/>
            </a:pPr>
            <a:r>
              <a:t>10 minutes silent/prayer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Applying Hermeneutics to Modern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Ask: original purpose? What is the timeless principle?</a:t>
            </a:r>
          </a:p>
          <a:p>
            <a:pPr>
              <a:defRPr sz="2800"/>
            </a:pPr>
            <a:r>
              <a:t>Use theology and community wisdom</a:t>
            </a:r>
          </a:p>
          <a:p>
            <a:pPr>
              <a:defRPr sz="2800"/>
            </a:pPr>
            <a:r>
              <a:t>Maintain humility &amp; charity in disagreement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Pitfalls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Proof-texting</a:t>
            </a:r>
          </a:p>
          <a:p>
            <a:pPr>
              <a:defRPr sz="2800"/>
            </a:pPr>
            <a:r>
              <a:t>Decontextualizing</a:t>
            </a:r>
          </a:p>
          <a:p>
            <a:pPr>
              <a:defRPr sz="2800"/>
            </a:pPr>
            <a:r>
              <a:t>Ignoring genre</a:t>
            </a:r>
          </a:p>
          <a:p>
            <a:pPr>
              <a:defRPr sz="2800"/>
            </a:pPr>
            <a:r>
              <a:t>Ignoring tradition/community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Pick 1 verse for context analysis</a:t>
            </a:r>
          </a:p>
          <a:p>
            <a:pPr>
              <a:defRPr sz="2800"/>
            </a:pPr>
            <a:r>
              <a:t>Pick 1 psalm for Lectio Divina</a:t>
            </a:r>
          </a:p>
          <a:p>
            <a:pPr>
              <a:defRPr sz="2800"/>
            </a:pPr>
            <a:r>
              <a:t>Pick 1 epistle passage and write authorial-intent notes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Short Quiz (10 q) — take-home or in-class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Provide physical copy or display on slide</a:t>
            </a:r>
          </a:p>
          <a:p>
            <a:pPr>
              <a:defRPr sz="2800"/>
            </a:pPr>
            <a:r>
              <a:t>Use formative assessment to check understanding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Workshop Outcomes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Understand 5 core hermeneutical principles</a:t>
            </a:r>
          </a:p>
          <a:p>
            <a:pPr>
              <a:defRPr sz="2800"/>
            </a:pPr>
            <a:r>
              <a:t>Apply basic historical and literary tools to a passage</a:t>
            </a:r>
          </a:p>
          <a:p>
            <a:pPr>
              <a:defRPr sz="2800"/>
            </a:pPr>
            <a:r>
              <a:t>Practice devotional reading (Lectio Divina)</a:t>
            </a:r>
          </a:p>
          <a:p>
            <a:pPr>
              <a:defRPr sz="2800"/>
            </a:pPr>
            <a:r>
              <a:t>Reconcile apparent tensions using Scripture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&amp; Resources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Recommended: study Bible, basic lexicon, introductory hermeneutics book, trusted commentaries</a:t>
            </a:r>
          </a:p>
          <a:p>
            <a:pPr>
              <a:defRPr sz="2800"/>
            </a:pPr>
            <a:r>
              <a:t>Thanks, Q&amp;A, sign-up sheet for follow-up course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Hermeneutics?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The art &amp; science of interpreting Scripture</a:t>
            </a:r>
          </a:p>
          <a:p>
            <a:pPr>
              <a:defRPr sz="2800"/>
            </a:pPr>
            <a:r>
              <a:t>Bridges ancient context and modern life</a:t>
            </a:r>
          </a:p>
          <a:p>
            <a:pPr>
              <a:defRPr sz="2800"/>
            </a:pPr>
            <a:r>
              <a:t>Mixes rules (methods) and wisdom (spiritual discernment)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Five Core Principles (overview)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Context</a:t>
            </a:r>
          </a:p>
          <a:p>
            <a:pPr>
              <a:defRPr sz="2800"/>
            </a:pPr>
            <a:r>
              <a:t>Genre</a:t>
            </a:r>
          </a:p>
          <a:p>
            <a:pPr>
              <a:defRPr sz="2800"/>
            </a:pPr>
            <a:r>
              <a:t>Original language</a:t>
            </a:r>
          </a:p>
          <a:p>
            <a:pPr>
              <a:defRPr sz="2800"/>
            </a:pPr>
            <a:r>
              <a:t>Authorial intent</a:t>
            </a:r>
          </a:p>
          <a:p>
            <a:pPr>
              <a:defRPr sz="2800"/>
            </a:pPr>
            <a:r>
              <a:t>Scripture interprets Scripture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1: Context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Verse → paragraph → chapter → book → canon</a:t>
            </a:r>
          </a:p>
          <a:p>
            <a:pPr>
              <a:defRPr sz="2800"/>
            </a:pPr>
            <a:r>
              <a:t>Know speaker, audience, occasion</a:t>
            </a:r>
          </a:p>
          <a:p>
            <a:pPr>
              <a:defRPr sz="2800"/>
            </a:pPr>
            <a:r>
              <a:t>Avoid proof-texting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2: Genre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Identify type: narrative, law, wisdom, prophecy, gospel, epistle, poetry, apocalyptic</a:t>
            </a:r>
          </a:p>
          <a:p>
            <a:pPr>
              <a:defRPr sz="2800"/>
            </a:pPr>
            <a:r>
              <a:t>Each genre has different rules for meaning</a:t>
            </a:r>
          </a:p>
          <a:p>
            <a:pPr>
              <a:defRPr sz="2800"/>
            </a:pPr>
            <a:r>
              <a:t>Treat metaphors and symbols carefully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3: Original Language &amp; Vocabulary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Hebrew / Aramaic / Greek shades of meaning</a:t>
            </a:r>
          </a:p>
          <a:p>
            <a:pPr>
              <a:defRPr sz="2800"/>
            </a:pPr>
            <a:r>
              <a:t>Use lexicons/translations to check nuance</a:t>
            </a:r>
          </a:p>
          <a:p>
            <a:pPr>
              <a:defRPr sz="2800"/>
            </a:pPr>
            <a:r>
              <a:t>Beware idioms &amp; culturally loaded words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4: Authorial Intent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Who wrote? To whom? Why?</a:t>
            </a:r>
          </a:p>
          <a:p>
            <a:pPr>
              <a:defRPr sz="2800"/>
            </a:pPr>
            <a:r>
              <a:t>What problem/purpose did the text address?</a:t>
            </a:r>
          </a:p>
          <a:p>
            <a:pPr>
              <a:defRPr sz="2800"/>
            </a:pPr>
            <a:r>
              <a:t>Anchor interpretations in the author’s likely purpose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5: Scripture Interprets Scripture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0362895" cy="41148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>
              <a:defRPr sz="2800"/>
            </a:pPr>
            <a:r>
              <a:t>Use clear passages to explain harder ones</a:t>
            </a:r>
          </a:p>
          <a:p>
            <a:pPr>
              <a:defRPr sz="2800"/>
            </a:pPr>
            <a:r>
              <a:t>The whole Bible is a unified witness</a:t>
            </a:r>
          </a:p>
          <a:p>
            <a:pPr>
              <a:defRPr sz="2800"/>
            </a:pPr>
            <a:r>
              <a:t>Avoid isolated proof-texting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