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5" r:id="rId13"/>
    <p:sldId id="266" r:id="rId14"/>
    <p:sldId id="270" r:id="rId15"/>
    <p:sldId id="267" r:id="rId16"/>
    <p:sldId id="26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6715f436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6715f436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678238c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678238c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678238c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678238c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6715f436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6715f436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6715f436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6715f436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3adbd17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3adbd17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3adbd17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c3adbd17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715f436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715f436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715f436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715f436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715f436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6715f436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78238c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78238c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78238c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78238c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6715f436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6715f436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822960" y="1275550"/>
            <a:ext cx="7543800" cy="1968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CI/CD for NodeJS App in AWS</a:t>
            </a:r>
            <a:endParaRPr lang="en-GB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</a:t>
            </a:r>
            <a:r>
              <a:rPr lang="en-US" sz="1600" dirty="0"/>
              <a:t>Artem </a:t>
            </a:r>
            <a:r>
              <a:rPr lang="en-US" sz="1600" dirty="0" err="1"/>
              <a:t>Kepets</a:t>
            </a:r>
            <a:r>
              <a:rPr lang="en-GB" sz="1600" dirty="0"/>
              <a:t>, DOS15-onl / DevOps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CI/CD Pipeline Stages Overview</a:t>
            </a:r>
            <a:endParaRPr lang="en-GB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698145" y="1015318"/>
            <a:ext cx="8230702" cy="32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lang="en-GB" sz="1715" b="1" dirty="0">
                <a:latin typeface="Arial"/>
                <a:ea typeface="Arial"/>
                <a:cs typeface="Arial"/>
                <a:sym typeface="Arial"/>
              </a:rPr>
              <a:t>Checkout</a:t>
            </a:r>
            <a:endParaRPr sz="1715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lang="en-GB" sz="1250" b="1" dirty="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GB" sz="1250" dirty="0">
                <a:latin typeface="Arial"/>
                <a:ea typeface="Arial"/>
                <a:cs typeface="Arial"/>
                <a:sym typeface="Arial"/>
              </a:rPr>
              <a:t>: Retrieve the project source code from the GitHub repository.</a:t>
            </a:r>
            <a:endParaRPr sz="125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SzPts val="852"/>
              <a:buNone/>
            </a:pPr>
            <a:r>
              <a:rPr lang="en-US" sz="1715" b="1" dirty="0">
                <a:latin typeface="Arial"/>
                <a:cs typeface="Arial"/>
              </a:rPr>
              <a:t>Testing the </a:t>
            </a:r>
            <a:r>
              <a:rPr lang="en-GB" sz="1715" b="1" dirty="0">
                <a:latin typeface="Arial"/>
                <a:cs typeface="Arial"/>
                <a:sym typeface="Arial"/>
              </a:rPr>
              <a:t>application</a:t>
            </a:r>
            <a:endParaRPr lang="en-GB" sz="1715" b="1" dirty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SzPts val="852"/>
              <a:buNone/>
            </a:pPr>
            <a:r>
              <a:rPr lang="ru-RU" sz="1250" dirty="0">
                <a:latin typeface="Arial"/>
                <a:cs typeface="Arial"/>
                <a:sym typeface="Arial"/>
              </a:rPr>
              <a:t> </a:t>
            </a:r>
            <a:r>
              <a:rPr lang="en-US" sz="1250" dirty="0">
                <a:latin typeface="Arial"/>
                <a:cs typeface="Arial"/>
                <a:sym typeface="Arial"/>
              </a:rPr>
              <a:t>         </a:t>
            </a:r>
            <a:r>
              <a:rPr lang="en-US" sz="1250" b="1" dirty="0">
                <a:latin typeface="Arial"/>
                <a:cs typeface="Arial"/>
                <a:sym typeface="Arial"/>
              </a:rPr>
              <a:t>Objective: </a:t>
            </a:r>
            <a:r>
              <a:rPr lang="en-US" sz="1250" dirty="0">
                <a:latin typeface="Arial"/>
                <a:cs typeface="Arial"/>
                <a:sym typeface="Arial"/>
              </a:rPr>
              <a:t>Conducting application health testing.</a:t>
            </a:r>
            <a:endParaRPr lang="en-US" sz="1250" dirty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SzPts val="852"/>
              <a:buNone/>
            </a:pPr>
            <a:r>
              <a:rPr lang="en-GB" sz="1715" b="1" dirty="0">
                <a:latin typeface="Arial"/>
                <a:cs typeface="Arial"/>
                <a:sym typeface="Arial"/>
              </a:rPr>
              <a:t>Build Docker Images</a:t>
            </a:r>
            <a:endParaRPr sz="1715" b="1" dirty="0">
              <a:latin typeface="Arial"/>
              <a:cs typeface="Arial"/>
              <a:sym typeface="Arial"/>
            </a:endParaRPr>
          </a:p>
          <a:p>
            <a:pPr marL="457200" lvl="0" indent="-307975" algn="l" rtl="0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lang="en-GB" sz="1250" b="1" dirty="0">
                <a:latin typeface="Arial"/>
                <a:cs typeface="Arial"/>
                <a:sym typeface="Arial"/>
              </a:rPr>
              <a:t>Objective:</a:t>
            </a:r>
            <a:r>
              <a:rPr lang="en-GB" sz="1250" dirty="0">
                <a:latin typeface="Arial"/>
                <a:cs typeface="Arial"/>
                <a:sym typeface="Arial"/>
              </a:rPr>
              <a:t> Create Docker images for the frontend, backend, and database components.</a:t>
            </a:r>
            <a:endParaRPr sz="125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852"/>
              <a:buNone/>
            </a:pPr>
            <a:r>
              <a:rPr lang="en-GB" sz="1715" b="1" dirty="0">
                <a:latin typeface="Arial"/>
                <a:cs typeface="Arial"/>
                <a:sym typeface="Arial"/>
              </a:rPr>
              <a:t>Push to </a:t>
            </a:r>
            <a:r>
              <a:rPr lang="et-EE" sz="1715" b="1" dirty="0">
                <a:latin typeface="Arial"/>
                <a:cs typeface="Arial"/>
                <a:sym typeface="Arial"/>
              </a:rPr>
              <a:t>ECR AWS</a:t>
            </a:r>
            <a:endParaRPr sz="1715" b="1" dirty="0">
              <a:latin typeface="Arial"/>
              <a:cs typeface="Arial"/>
              <a:sym typeface="Arial"/>
            </a:endParaRPr>
          </a:p>
          <a:p>
            <a:pPr marL="457200" lvl="0" indent="-307975" algn="l" rtl="0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lang="en-GB" sz="1250" b="1" dirty="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GB" sz="125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50" dirty="0">
                <a:latin typeface="Arial"/>
                <a:ea typeface="Arial"/>
                <a:cs typeface="Arial"/>
                <a:sym typeface="Arial"/>
              </a:rPr>
              <a:t>Formation of an artifact (</a:t>
            </a:r>
            <a:r>
              <a:rPr lang="lt-LT" sz="1250" dirty="0">
                <a:latin typeface="Arial"/>
                <a:ea typeface="Arial"/>
                <a:cs typeface="Arial"/>
                <a:sym typeface="Arial"/>
              </a:rPr>
              <a:t>docker </a:t>
            </a:r>
            <a:r>
              <a:rPr lang="en-US" sz="1250" dirty="0">
                <a:latin typeface="Arial"/>
                <a:ea typeface="Arial"/>
                <a:cs typeface="Arial"/>
                <a:sym typeface="Arial"/>
              </a:rPr>
              <a:t>image) and sending it to the ECR.</a:t>
            </a:r>
            <a:endParaRPr sz="12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852"/>
              <a:buNone/>
            </a:pPr>
            <a:r>
              <a:rPr lang="en-GB" sz="1715" b="1" dirty="0">
                <a:latin typeface="Arial"/>
                <a:ea typeface="Arial"/>
                <a:cs typeface="Arial"/>
                <a:sym typeface="Arial"/>
              </a:rPr>
              <a:t>Deploy to </a:t>
            </a:r>
            <a:r>
              <a:rPr lang="lt-LT" sz="1715" b="1" dirty="0">
                <a:latin typeface="Arial"/>
                <a:ea typeface="Arial"/>
                <a:cs typeface="Arial"/>
                <a:sym typeface="Arial"/>
              </a:rPr>
              <a:t>AWS instance</a:t>
            </a:r>
            <a:endParaRPr sz="1715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lang="en-GB" sz="1250" b="1" dirty="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GB" sz="125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lt-LT" sz="1250" dirty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250" dirty="0" err="1">
                <a:latin typeface="Arial"/>
                <a:ea typeface="Arial"/>
                <a:cs typeface="Arial"/>
                <a:sym typeface="Arial"/>
              </a:rPr>
              <a:t>eploying</a:t>
            </a:r>
            <a:r>
              <a:rPr lang="en-US" sz="1250" dirty="0">
                <a:latin typeface="Arial"/>
                <a:ea typeface="Arial"/>
                <a:cs typeface="Arial"/>
                <a:sym typeface="Arial"/>
              </a:rPr>
              <a:t> the application to the production server</a:t>
            </a:r>
            <a:r>
              <a:rPr lang="en-GB" sz="125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715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2874962" y="0"/>
            <a:ext cx="2874962" cy="4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stage('Install dependencies')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steps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'cd /home/ec2-user/workspace/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Test_Nodejs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/apps/backend &amp;&amp;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install'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stage('Test')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steps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'cd /home/ec2-user/workspace/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Test_Nodejs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/apps/backend &amp;&amp;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test'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stage("Build")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steps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echo "Building Image"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docker build -t backend_dos_15_kepets ./apps/backend"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docker build -t frontend_dos_15_kepets ./apps/frontend"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endParaRPr lang="lt-LT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lt-LT" sz="900" dirty="0">
              <a:solidFill>
                <a:schemeClr val="tx1"/>
              </a:solidFill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2874962" cy="4865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pipeline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agent {label 'node1'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tools 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nodejs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'node'}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parameters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string(name: 'USERNAME_HOST', description: 'Username Host')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string(name: 'IP_HOST', description: 'Host IP')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string(name: 'TOKEN', description: 'Token telegram bot')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string(name: 'CHAT_ID', description: 'Chat id telegram bot')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string(name: 'AWS_ACCOUNT_ID', description: 'Account id AWS')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stages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stage("Clone code")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steps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echo "Clone code from the GitHub repository"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git url: "https://github.com/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DtVatson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TMS_Projects.git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", branch: "main"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4294967295"/>
          </p:nvPr>
        </p:nvSpPr>
        <p:spPr>
          <a:xfrm>
            <a:off x="5832183" y="-1"/>
            <a:ext cx="3311817" cy="4865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stage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("Push to ECR AWS")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steps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echo "Push build image to ECR AWS"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script{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"""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curl -s -X POST https://api.telegram.org/bot${params.TOKEN}/sendMessage -d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chat_id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params.CHAT_ID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 -d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parse_mode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="HTML" -d text="&lt;b&gt;Project&lt;/b&gt; : POC \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&lt;b&gt;Build image&lt;/b&gt; : OK 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"""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input "Pushing Docker images to ECR AWS?" 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echo 'Pushing Docker images to ECR AWS...'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aws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ecr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get-login-password --region us-east-1 | docker login --username AWS --password-stdin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params.AWS_ACCOUNT_ID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}.dkr.ecr.us-east-1.amazonaws.com"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"docker tag backend_dos_15_kepets:latest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params.AWS_ACCOUNT_ID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}.dkr.ecr.us-east-1.amazonaws.com/backend_dos_15_kepets:latest"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"docker tag frontend_dos_15_kepets:latest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params.AWS_ACCOUNT_ID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}.dkr.ecr.us-east-1.amazonaws.com/frontend_dos_15_kepets:latest"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"docker push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params.AWS_ACCOUNT_ID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}.dkr.ecr.us-east-1.amazonaws.com/backend_dos_15_kepets:latest"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"docker push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params.AWS_ACCOUNT_ID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}.dkr.ecr.us-east-1.amazonaws.com/frontend_dos_15_kepets:latest"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lang="lt-LT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4962" y="224277"/>
            <a:ext cx="0" cy="4694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749924" y="224276"/>
            <a:ext cx="0" cy="4694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3354391" y="6590"/>
            <a:ext cx="2754416" cy="4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StrictHostKeyChecking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=no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params.USERNAME_HOST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}@${params.IP_HOST}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aws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ecr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get-login-password --region us-east-1 | docker login --username AWS --password-stdin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params.AWS_ACCOUNT_ID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}.dkr.ecr.us-east-1.amazonaws.com"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StrictHostKeyChecking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=no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params.USERNAME_HOST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}@${params.IP_HOST} docker pull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params.AWS_ACCOUNT_ID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}.dkr.ecr.us-east-1.amazonaws.com/backend_dos_15_kepets:latest"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StrictHostKeyChecking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=no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params.USERNAME_HOST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}@${params.IP_HOST} docker pull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params.AWS_ACCOUNT_ID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}.dkr.ecr.us-east-1.amazonaws.com/frontend_dos_15_kepets:latest"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4294967295"/>
          </p:nvPr>
        </p:nvSpPr>
        <p:spPr>
          <a:xfrm>
            <a:off x="-1" y="1"/>
            <a:ext cx="3115565" cy="4865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stage("Deploy")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steps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script{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"""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curl -s -X POST https://api.telegram.org/bot${params.TOKEN}/sendMessage -d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chat_id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params.CHAT_ID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 -d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parse_mode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="HTML" -d text="&lt;b&gt;Project&lt;/b&gt; : POC \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&lt;b&gt;Ready to deploy&lt;/b&gt; : OK 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"""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input "Install new version on prod?"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sshagent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(credentials: ['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prod_stage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']) {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StrictHostKeyChecking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=no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params.USERNAME_HOST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}@${params.IP_HOST} rm -rf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TMS_Projects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StrictHostKeyChecking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=no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params.USERNAME_HOST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}@${params.IP_HOST} git clone https://github.com/DtVatson/TMS_Projects.git"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4294967295"/>
          </p:nvPr>
        </p:nvSpPr>
        <p:spPr>
          <a:xfrm>
            <a:off x="6269038" y="-1"/>
            <a:ext cx="2874962" cy="4865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StrictHostKeyChecking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=no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params.USERNAME_HOST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}@${params.IP_HOST} docker-compose -f /home/ec2-user/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TMS_Projects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/apps/docker-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compose.yml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stop"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-o 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StrictHostKeyChecking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=no ${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params.USERNAME_HOST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}@${params.IP_HOST} docker-compose -f /home/ec2-user/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TMS_Projects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/apps/docker-</a:t>
            </a:r>
            <a:r>
              <a:rPr lang="en-GB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compose.yml</a:t>
            </a: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up -d"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lang="en-GB"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4978" y="170743"/>
            <a:ext cx="0" cy="4694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124175" y="170743"/>
            <a:ext cx="0" cy="4694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CI/CD Pipeline Stage View</a:t>
            </a:r>
            <a:endParaRPr lang="en-GB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25591"/>
            <a:ext cx="9144000" cy="18923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800"/>
              <a:t>This project showcases the integration of various technologies to achieve a streamlined CI/CD process for a React + NodeJS application. The use of Terraform, Jenkins, and Docker illustrates a robust approach to infrastructure management and application deployment.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1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GB" sz="1600" dirty="0"/>
              <a:t>This thesis project aims to demonstrate the seamless assembly and deployment of a React + </a:t>
            </a:r>
            <a:r>
              <a:rPr lang="en-GB" sz="1600" dirty="0" err="1"/>
              <a:t>NodeJS</a:t>
            </a:r>
            <a:r>
              <a:rPr lang="en-GB" sz="1600" dirty="0"/>
              <a:t> application interacting with MongoDB. Leveraging Terraform on AWS, a network infrastructure was configured, comprising t</a:t>
            </a:r>
            <a:r>
              <a:rPr lang="en-US" sz="1600" dirty="0" err="1"/>
              <a:t>hree</a:t>
            </a:r>
            <a:r>
              <a:rPr lang="en-GB" sz="1600" dirty="0"/>
              <a:t> EC2 instances designated for Jenkins Master and Agent, </a:t>
            </a:r>
            <a:r>
              <a:rPr lang="en-US" sz="1600" dirty="0"/>
              <a:t>the </a:t>
            </a:r>
            <a:r>
              <a:rPr lang="en-GB" sz="1600" dirty="0"/>
              <a:t>product server. Additionally, Security Groups were established to secure the instances. </a:t>
            </a:r>
            <a:r>
              <a:rPr lang="en-US" sz="1600" dirty="0"/>
              <a:t>The project includes the development of the Jenkins Pipeline, which includes the process of testing the application, building </a:t>
            </a:r>
            <a:r>
              <a:rPr lang="en-US" sz="1600" dirty="0" err="1"/>
              <a:t>docker</a:t>
            </a:r>
            <a:r>
              <a:rPr lang="en-US" sz="1600" dirty="0"/>
              <a:t> images, publishing them in the ECR and deploying the application to the production server.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Objectives</a:t>
            </a:r>
            <a:endParaRPr lang="en-GB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013125"/>
            <a:ext cx="7038900" cy="3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endParaRPr lang="en-GB" sz="1500" b="1" dirty="0"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GB" sz="1500" b="1" dirty="0">
                <a:latin typeface="Arial"/>
                <a:ea typeface="Arial"/>
                <a:cs typeface="Arial"/>
                <a:sym typeface="Arial"/>
              </a:rPr>
              <a:t>Build Process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: Implement an efficient build process for the React + NodeJS application.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33350" indent="0">
              <a:buSzPts val="1500"/>
              <a:buNone/>
            </a:pPr>
            <a:r>
              <a:rPr lang="en-GB" sz="1500" b="1" dirty="0">
                <a:latin typeface="Arial"/>
                <a:ea typeface="Arial"/>
                <a:cs typeface="Arial"/>
                <a:sym typeface="Arial"/>
              </a:rPr>
              <a:t>AWS Infrastructure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: Utilize Terraform to set up a network infrastructure on AWS, including the creation of EC2 instances for Jenkins Master and Agent, the product server.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GB" sz="1500" b="1" dirty="0">
                <a:latin typeface="Arial"/>
                <a:ea typeface="Arial"/>
                <a:cs typeface="Arial"/>
                <a:sym typeface="Arial"/>
              </a:rPr>
              <a:t>Security Measures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: Configure Security Groups to ensure the secure operation of the Jenkins instances and product instances.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GB" sz="1500" b="1" dirty="0">
                <a:latin typeface="Arial"/>
                <a:ea typeface="Arial"/>
                <a:cs typeface="Arial"/>
                <a:sym typeface="Arial"/>
              </a:rPr>
              <a:t>Pipeline Automation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: Develop a Jenkins Pipeline to automate the </a:t>
            </a:r>
            <a:r>
              <a:rPr lang="en-GB" sz="1500" dirty="0" err="1">
                <a:latin typeface="Arial"/>
                <a:ea typeface="Arial"/>
                <a:cs typeface="Arial"/>
                <a:sym typeface="Arial"/>
              </a:rPr>
              <a:t>testin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g, 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 build and deployment processes.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GB" sz="1500" b="1" dirty="0">
                <a:latin typeface="Arial"/>
                <a:ea typeface="Arial"/>
                <a:cs typeface="Arial"/>
                <a:sym typeface="Arial"/>
              </a:rPr>
              <a:t>Deployment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: Deploy the application into a product </a:t>
            </a:r>
            <a:r>
              <a:rPr lang="en-GB" sz="1500" dirty="0" err="1">
                <a:latin typeface="Arial"/>
                <a:ea typeface="Arial"/>
                <a:cs typeface="Arial"/>
                <a:sym typeface="Arial"/>
              </a:rPr>
              <a:t>instqance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 for testing and validation.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652" y="0"/>
            <a:ext cx="547069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 lang="en-GB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indent="0">
              <a:spcBef>
                <a:spcPts val="1200"/>
              </a:spcBef>
              <a:buClr>
                <a:schemeClr val="lt1"/>
              </a:buClr>
              <a:buSzPts val="1600"/>
              <a:buNone/>
            </a:pPr>
            <a:r>
              <a:rPr lang="en-GB" sz="1600" b="1" dirty="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: React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0" indent="0">
              <a:buClr>
                <a:schemeClr val="lt1"/>
              </a:buClr>
              <a:buSzPts val="1600"/>
              <a:buNone/>
            </a:pPr>
            <a:r>
              <a:rPr lang="en-GB" sz="1600" b="1" dirty="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 dirty="0" err="1">
                <a:latin typeface="Arial"/>
                <a:ea typeface="Arial"/>
                <a:cs typeface="Arial"/>
                <a:sym typeface="Arial"/>
              </a:rPr>
              <a:t>NodeJS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0" indent="0">
              <a:buClr>
                <a:schemeClr val="lt1"/>
              </a:buClr>
              <a:buSzPts val="1600"/>
              <a:buNone/>
            </a:pPr>
            <a:r>
              <a:rPr lang="en-GB" sz="1600" b="1" dirty="0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: MongoDB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0" indent="0">
              <a:buClr>
                <a:schemeClr val="lt1"/>
              </a:buClr>
              <a:buSzPts val="1600"/>
              <a:buNone/>
            </a:pPr>
            <a:r>
              <a:rPr lang="en-GB" sz="1600" b="1" dirty="0">
                <a:latin typeface="Arial"/>
                <a:ea typeface="Arial"/>
                <a:cs typeface="Arial"/>
                <a:sym typeface="Arial"/>
              </a:rPr>
              <a:t>Infrastructure as Code (</a:t>
            </a:r>
            <a:r>
              <a:rPr lang="en-GB" sz="1600" b="1" dirty="0" err="1">
                <a:latin typeface="Arial"/>
                <a:ea typeface="Arial"/>
                <a:cs typeface="Arial"/>
                <a:sym typeface="Arial"/>
              </a:rPr>
              <a:t>IaC</a:t>
            </a:r>
            <a:r>
              <a:rPr lang="en-GB" sz="1600" b="1" dirty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: Terraform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0" indent="0">
              <a:buClr>
                <a:schemeClr val="lt1"/>
              </a:buClr>
              <a:buSzPts val="1600"/>
              <a:buNone/>
            </a:pPr>
            <a:r>
              <a:rPr lang="en-GB" sz="1600" b="1" dirty="0">
                <a:latin typeface="Arial"/>
                <a:ea typeface="Arial"/>
                <a:cs typeface="Arial"/>
                <a:sym typeface="Arial"/>
              </a:rPr>
              <a:t>Continuous Integration/Continuous Deployment (CI/CD)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: Jenkins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0" indent="0">
              <a:buSzPts val="1600"/>
              <a:buNone/>
            </a:pPr>
            <a:r>
              <a:rPr lang="en-GB" sz="1600" b="1" dirty="0">
                <a:latin typeface="Arial"/>
                <a:ea typeface="Arial"/>
                <a:cs typeface="Arial"/>
                <a:sym typeface="Arial"/>
              </a:rPr>
              <a:t>Container Orchestration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: Docker Compose</a:t>
            </a:r>
            <a:endParaRPr lang="en-GB" sz="1600" dirty="0">
              <a:latin typeface="Arial"/>
              <a:ea typeface="Arial"/>
              <a:cs typeface="Arial"/>
              <a:sym typeface="Arial"/>
            </a:endParaRPr>
          </a:p>
          <a:p>
            <a:pPr marL="127000" indent="0">
              <a:buSzPts val="1600"/>
              <a:buNone/>
            </a:pPr>
            <a:r>
              <a:rPr lang="en-GB" sz="1600" b="1" dirty="0">
                <a:latin typeface="Arial"/>
                <a:ea typeface="Arial"/>
                <a:cs typeface="Arial"/>
                <a:sym typeface="Arial"/>
              </a:rPr>
              <a:t>Cloud Provider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: Amazon Web Services (AWS)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Structure</a:t>
            </a:r>
            <a:endParaRPr lang="en-GB"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97500" y="1175656"/>
            <a:ext cx="7038900" cy="3748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lang="en-GB" sz="1315" b="1" dirty="0">
                <a:latin typeface="Arial"/>
                <a:ea typeface="Arial"/>
                <a:cs typeface="Arial"/>
                <a:sym typeface="Arial"/>
              </a:rPr>
              <a:t>1. AWS Infrastructure Setup</a:t>
            </a:r>
            <a:endParaRPr sz="1315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-GB" sz="1205" dirty="0">
                <a:latin typeface="Arial"/>
                <a:ea typeface="Arial"/>
                <a:cs typeface="Arial"/>
                <a:sym typeface="Arial"/>
              </a:rPr>
              <a:t>Network configuration with Terraform.</a:t>
            </a:r>
            <a:endParaRPr sz="1205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-GB" sz="1205" dirty="0">
                <a:latin typeface="Arial"/>
                <a:ea typeface="Arial"/>
                <a:cs typeface="Arial"/>
                <a:sym typeface="Arial"/>
              </a:rPr>
              <a:t>Creation of EC2 instances for Jenkins Master and Jenkins Agent.</a:t>
            </a:r>
            <a:endParaRPr sz="1205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-GB" sz="1205" dirty="0">
                <a:latin typeface="Arial"/>
                <a:ea typeface="Arial"/>
                <a:cs typeface="Arial"/>
                <a:sym typeface="Arial"/>
              </a:rPr>
              <a:t>Security Groups for secure communication.</a:t>
            </a:r>
            <a:endParaRPr sz="120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lang="en-GB" sz="1315" b="1" dirty="0">
                <a:latin typeface="Arial"/>
                <a:ea typeface="Arial"/>
                <a:cs typeface="Arial"/>
                <a:sym typeface="Arial"/>
              </a:rPr>
              <a:t>2. Jenkins Pipeline</a:t>
            </a:r>
            <a:endParaRPr sz="1315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-GB" sz="1205" dirty="0">
                <a:latin typeface="Arial"/>
                <a:ea typeface="Arial"/>
                <a:cs typeface="Arial"/>
                <a:sym typeface="Arial"/>
              </a:rPr>
              <a:t>Automated build and deployment processes.</a:t>
            </a:r>
            <a:endParaRPr sz="120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lang="en-GB" sz="1315" b="1" dirty="0">
                <a:latin typeface="Arial"/>
                <a:ea typeface="Arial"/>
                <a:cs typeface="Arial"/>
                <a:sym typeface="Arial"/>
              </a:rPr>
              <a:t>3. React + </a:t>
            </a:r>
            <a:r>
              <a:rPr lang="en-GB" sz="1315" b="1" dirty="0" err="1">
                <a:latin typeface="Arial"/>
                <a:ea typeface="Arial"/>
                <a:cs typeface="Arial"/>
                <a:sym typeface="Arial"/>
              </a:rPr>
              <a:t>NodeJS</a:t>
            </a:r>
            <a:r>
              <a:rPr lang="en-GB" sz="1315" b="1" dirty="0"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315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-GB" sz="1205" dirty="0">
                <a:latin typeface="Arial"/>
                <a:ea typeface="Arial"/>
                <a:cs typeface="Arial"/>
                <a:sym typeface="Arial"/>
              </a:rPr>
              <a:t>Frontend developed in React.</a:t>
            </a:r>
            <a:endParaRPr sz="1205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-GB" sz="1205" dirty="0">
                <a:latin typeface="Arial"/>
                <a:ea typeface="Arial"/>
                <a:cs typeface="Arial"/>
                <a:sym typeface="Arial"/>
              </a:rPr>
              <a:t>Backend powered by </a:t>
            </a:r>
            <a:r>
              <a:rPr lang="en-GB" sz="1205" dirty="0" err="1">
                <a:latin typeface="Arial"/>
                <a:ea typeface="Arial"/>
                <a:cs typeface="Arial"/>
                <a:sym typeface="Arial"/>
              </a:rPr>
              <a:t>NodeJS</a:t>
            </a:r>
            <a:r>
              <a:rPr lang="en-GB" sz="1205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205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-GB" sz="1205" dirty="0">
                <a:latin typeface="Arial"/>
                <a:ea typeface="Arial"/>
                <a:cs typeface="Arial"/>
                <a:sym typeface="Arial"/>
              </a:rPr>
              <a:t>Interaction with a MongoDB database.</a:t>
            </a:r>
            <a:endParaRPr sz="120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lang="en-GB" sz="1315" b="1" dirty="0">
                <a:latin typeface="Arial"/>
                <a:ea typeface="Arial"/>
                <a:cs typeface="Arial"/>
                <a:sym typeface="Arial"/>
              </a:rPr>
              <a:t>4. Deployment</a:t>
            </a:r>
            <a:endParaRPr sz="1315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-GB" sz="1205" dirty="0">
                <a:latin typeface="Arial"/>
                <a:ea typeface="Arial"/>
                <a:cs typeface="Arial"/>
                <a:sym typeface="Arial"/>
              </a:rPr>
              <a:t>Application deployment into product instance AWS.</a:t>
            </a:r>
            <a:endParaRPr sz="120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31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body" idx="4294967295"/>
          </p:nvPr>
        </p:nvSpPr>
        <p:spPr>
          <a:xfrm>
            <a:off x="5462066" y="4816"/>
            <a:ext cx="3681933" cy="4992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module "</a:t>
            </a:r>
            <a:r>
              <a:rPr lang="en-GB" sz="1000" dirty="0" err="1"/>
              <a:t>jenkins_master</a:t>
            </a:r>
            <a:r>
              <a:rPr lang="en-GB" sz="1000" dirty="0"/>
              <a:t>" {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source = "./modules/ec2"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name                  = "dos_15_kepets_jenkins_master"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instance_type</a:t>
            </a:r>
            <a:r>
              <a:rPr lang="en-GB" sz="1000" dirty="0"/>
              <a:t>         = "t2.micro"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key_name</a:t>
            </a:r>
            <a:r>
              <a:rPr lang="en-GB" sz="1000" dirty="0"/>
              <a:t>              = "DOS_15_kepets"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subnet_id</a:t>
            </a:r>
            <a:r>
              <a:rPr lang="en-GB" sz="1000" dirty="0"/>
              <a:t>             = element(</a:t>
            </a:r>
            <a:r>
              <a:rPr lang="en-GB" sz="1000" dirty="0" err="1"/>
              <a:t>module.network.public_subnet_ids</a:t>
            </a:r>
            <a:r>
              <a:rPr lang="en-GB" sz="1000" dirty="0"/>
              <a:t>, 0)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security_group_id</a:t>
            </a:r>
            <a:r>
              <a:rPr lang="en-GB" sz="1000" dirty="0"/>
              <a:t>     = </a:t>
            </a:r>
            <a:r>
              <a:rPr lang="en-GB" sz="1000" dirty="0" err="1"/>
              <a:t>module.jenkins_master_sg.security_group_id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volume_size</a:t>
            </a:r>
            <a:r>
              <a:rPr lang="en-GB" sz="1000" dirty="0"/>
              <a:t>           = 8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volume_type</a:t>
            </a:r>
            <a:r>
              <a:rPr lang="en-GB" sz="1000" dirty="0"/>
              <a:t>           = "gp2"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associate_public_ip_address</a:t>
            </a:r>
            <a:r>
              <a:rPr lang="en-GB" sz="1000" dirty="0"/>
              <a:t> = true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user_data</a:t>
            </a:r>
            <a:r>
              <a:rPr lang="en-GB" sz="1000" dirty="0"/>
              <a:t>             = "${file("./modules/ec2/scripts/jenkins_install.sh")}"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}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module "</a:t>
            </a:r>
            <a:r>
              <a:rPr lang="en-GB" sz="1000" dirty="0" err="1"/>
              <a:t>jenkins_slave</a:t>
            </a:r>
            <a:r>
              <a:rPr lang="en-GB" sz="1000" dirty="0"/>
              <a:t>" {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source = "./modules/ec2"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name                  = "dos_15_kepets_jenkins_slave"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instance_type</a:t>
            </a:r>
            <a:r>
              <a:rPr lang="en-GB" sz="1000" dirty="0"/>
              <a:t>         = "t2.micro"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key_name</a:t>
            </a:r>
            <a:r>
              <a:rPr lang="en-GB" sz="1000" dirty="0"/>
              <a:t>              = "DOS_15_kepets"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subnet_id</a:t>
            </a:r>
            <a:r>
              <a:rPr lang="en-GB" sz="1000" dirty="0"/>
              <a:t>             = element(</a:t>
            </a:r>
            <a:r>
              <a:rPr lang="en-GB" sz="1000" dirty="0" err="1"/>
              <a:t>module.network.public_subnet_ids</a:t>
            </a:r>
            <a:r>
              <a:rPr lang="en-GB" sz="1000" dirty="0"/>
              <a:t>, 0)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security_group_id</a:t>
            </a:r>
            <a:r>
              <a:rPr lang="en-GB" sz="1000" dirty="0"/>
              <a:t>     = </a:t>
            </a:r>
            <a:r>
              <a:rPr lang="en-GB" sz="1000" dirty="0" err="1"/>
              <a:t>module.jenkins_slave_sg.security_group_id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volume_size</a:t>
            </a:r>
            <a:r>
              <a:rPr lang="en-GB" sz="1000" dirty="0"/>
              <a:t>           = 8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volume_type</a:t>
            </a:r>
            <a:r>
              <a:rPr lang="en-GB" sz="1000" dirty="0"/>
              <a:t>           = "gp2"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associate_public_ip_address</a:t>
            </a:r>
            <a:r>
              <a:rPr lang="en-GB" sz="1000" dirty="0"/>
              <a:t> = true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user_data</a:t>
            </a:r>
            <a:r>
              <a:rPr lang="en-GB" sz="1000" dirty="0"/>
              <a:t>             = &lt;&lt;-EOF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#!/bin/bash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</a:t>
            </a:r>
            <a:r>
              <a:rPr lang="en-GB" sz="1000" dirty="0" err="1"/>
              <a:t>sudo</a:t>
            </a:r>
            <a:r>
              <a:rPr lang="en-GB" sz="1000" dirty="0"/>
              <a:t> </a:t>
            </a:r>
            <a:r>
              <a:rPr lang="en-GB" sz="1000" dirty="0" err="1"/>
              <a:t>sed</a:t>
            </a:r>
            <a:r>
              <a:rPr lang="en-GB" sz="1000" dirty="0"/>
              <a:t> -</a:t>
            </a:r>
            <a:r>
              <a:rPr lang="en-GB" sz="1000" dirty="0" err="1"/>
              <a:t>i</a:t>
            </a:r>
            <a:r>
              <a:rPr lang="en-GB" sz="1000" dirty="0"/>
              <a:t> 's/#Port\s22/Port 57387/' /etc/</a:t>
            </a:r>
            <a:r>
              <a:rPr lang="en-GB" sz="1000" dirty="0" err="1"/>
              <a:t>ssh</a:t>
            </a:r>
            <a:r>
              <a:rPr lang="en-GB" sz="1000" dirty="0"/>
              <a:t>/</a:t>
            </a:r>
            <a:r>
              <a:rPr lang="en-GB" sz="1000" dirty="0" err="1"/>
              <a:t>sshd_config</a:t>
            </a:r>
            <a:r>
              <a:rPr lang="en-GB" sz="1000" dirty="0"/>
              <a:t> || exit 1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</a:t>
            </a:r>
            <a:r>
              <a:rPr lang="en-GB" sz="1000" dirty="0" err="1"/>
              <a:t>sudo</a:t>
            </a:r>
            <a:r>
              <a:rPr lang="en-GB" sz="1000" dirty="0"/>
              <a:t> </a:t>
            </a:r>
            <a:r>
              <a:rPr lang="en-GB" sz="1000" dirty="0" err="1"/>
              <a:t>systemctl</a:t>
            </a:r>
            <a:r>
              <a:rPr lang="en-GB" sz="1000" dirty="0"/>
              <a:t> restart </a:t>
            </a:r>
            <a:r>
              <a:rPr lang="en-GB" sz="1000" dirty="0" err="1"/>
              <a:t>sshd.service</a:t>
            </a:r>
            <a:r>
              <a:rPr lang="en-GB" sz="1000" dirty="0"/>
              <a:t> || exit 1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sleep 5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</a:t>
            </a:r>
            <a:r>
              <a:rPr lang="en-GB" sz="1000" dirty="0" err="1"/>
              <a:t>sudo</a:t>
            </a:r>
            <a:r>
              <a:rPr lang="en-GB" sz="1000" dirty="0"/>
              <a:t> yum update -y || exit 1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</a:t>
            </a:r>
            <a:r>
              <a:rPr lang="en-GB" sz="1000" dirty="0" err="1"/>
              <a:t>sudo</a:t>
            </a:r>
            <a:r>
              <a:rPr lang="en-GB" sz="1000" dirty="0"/>
              <a:t> yum install java-17-amazon-corretto -y || exit 1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EOF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}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4294967295"/>
          </p:nvPr>
        </p:nvSpPr>
        <p:spPr>
          <a:xfrm>
            <a:off x="2543415" y="-1"/>
            <a:ext cx="3119717" cy="4992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module "</a:t>
            </a:r>
            <a:r>
              <a:rPr lang="en-GB" sz="1000" dirty="0" err="1"/>
              <a:t>jenkins_slave_sg</a:t>
            </a:r>
            <a:r>
              <a:rPr lang="en-GB" sz="1000" dirty="0"/>
              <a:t>" {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source = "./modules/security"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name                 = "dos_15_kepets_jenkins_slave_sg"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description          = "Security Group for Jenkins Slave."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vpc_id</a:t>
            </a:r>
            <a:r>
              <a:rPr lang="en-GB" sz="1000" dirty="0"/>
              <a:t>               = </a:t>
            </a:r>
            <a:r>
              <a:rPr lang="en-GB" sz="1000" dirty="0" err="1"/>
              <a:t>module.network.vpc_id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ingress_ports</a:t>
            </a:r>
            <a:r>
              <a:rPr lang="en-GB" sz="1000" dirty="0"/>
              <a:t>        = [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{ </a:t>
            </a:r>
            <a:r>
              <a:rPr lang="en-GB" sz="1000" dirty="0" err="1"/>
              <a:t>from_port</a:t>
            </a:r>
            <a:r>
              <a:rPr lang="en-GB" sz="1000" dirty="0"/>
              <a:t> = 57387, </a:t>
            </a:r>
            <a:r>
              <a:rPr lang="en-GB" sz="1000" dirty="0" err="1"/>
              <a:t>to_port</a:t>
            </a:r>
            <a:r>
              <a:rPr lang="en-GB" sz="1000" dirty="0"/>
              <a:t> = 57387 },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{ </a:t>
            </a:r>
            <a:r>
              <a:rPr lang="en-GB" sz="1000" dirty="0" err="1"/>
              <a:t>from_port</a:t>
            </a:r>
            <a:r>
              <a:rPr lang="en-GB" sz="1000" dirty="0"/>
              <a:t> = 57388, </a:t>
            </a:r>
            <a:r>
              <a:rPr lang="en-GB" sz="1000" dirty="0" err="1"/>
              <a:t>to_port</a:t>
            </a:r>
            <a:r>
              <a:rPr lang="en-GB" sz="1000" dirty="0"/>
              <a:t> = 57388 }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]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ingress_protocol</a:t>
            </a:r>
            <a:r>
              <a:rPr lang="en-GB" sz="1000" dirty="0"/>
              <a:t>     = "</a:t>
            </a:r>
            <a:r>
              <a:rPr lang="en-GB" sz="1000" dirty="0" err="1"/>
              <a:t>tcp</a:t>
            </a:r>
            <a:r>
              <a:rPr lang="en-GB" sz="1000" dirty="0"/>
              <a:t>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ingress_cidr_blocks</a:t>
            </a:r>
            <a:r>
              <a:rPr lang="en-GB" sz="1000" dirty="0"/>
              <a:t>  = ["0.0.0.0/0"]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egress_from_port</a:t>
            </a:r>
            <a:r>
              <a:rPr lang="en-GB" sz="1000" dirty="0"/>
              <a:t>    = 0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egress_to_port</a:t>
            </a:r>
            <a:r>
              <a:rPr lang="en-GB" sz="1000" dirty="0"/>
              <a:t>      = 0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egress_protocol</a:t>
            </a:r>
            <a:r>
              <a:rPr lang="en-GB" sz="1000" dirty="0"/>
              <a:t>     = "-1"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egress_cidr_blocks</a:t>
            </a:r>
            <a:r>
              <a:rPr lang="en-GB" sz="1000" dirty="0"/>
              <a:t>   = ["0.0.0.0/0"]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}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module "</a:t>
            </a:r>
            <a:r>
              <a:rPr lang="en-GB" sz="1000" dirty="0" err="1"/>
              <a:t>prod_sg</a:t>
            </a:r>
            <a:r>
              <a:rPr lang="en-GB" sz="1000" dirty="0"/>
              <a:t>" {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source = "./modules/security"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name                 = "dos_15_kepets_ec2_prod_sg"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description          = "Security Group for prod stage."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vpc_id</a:t>
            </a:r>
            <a:r>
              <a:rPr lang="en-GB" sz="1000" dirty="0"/>
              <a:t>               = </a:t>
            </a:r>
            <a:r>
              <a:rPr lang="en-GB" sz="1000" dirty="0" err="1"/>
              <a:t>module.network.vpc_id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ingress_ports</a:t>
            </a:r>
            <a:r>
              <a:rPr lang="en-GB" sz="1000" dirty="0"/>
              <a:t>        = [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{ </a:t>
            </a:r>
            <a:r>
              <a:rPr lang="en-GB" sz="1000" dirty="0" err="1"/>
              <a:t>from_port</a:t>
            </a:r>
            <a:r>
              <a:rPr lang="en-GB" sz="1000" dirty="0"/>
              <a:t> = 22, </a:t>
            </a:r>
            <a:r>
              <a:rPr lang="en-GB" sz="1000" dirty="0" err="1"/>
              <a:t>to_port</a:t>
            </a:r>
            <a:r>
              <a:rPr lang="en-GB" sz="1000" dirty="0"/>
              <a:t> = 22 },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{ </a:t>
            </a:r>
            <a:r>
              <a:rPr lang="en-GB" sz="1000" dirty="0" err="1"/>
              <a:t>from_port</a:t>
            </a:r>
            <a:r>
              <a:rPr lang="en-GB" sz="1000" dirty="0"/>
              <a:t> = 3000, </a:t>
            </a:r>
            <a:r>
              <a:rPr lang="en-GB" sz="1000" dirty="0" err="1"/>
              <a:t>to_port</a:t>
            </a:r>
            <a:r>
              <a:rPr lang="en-GB" sz="1000" dirty="0"/>
              <a:t> = 3000 }  ]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ingress_protocol</a:t>
            </a:r>
            <a:r>
              <a:rPr lang="en-GB" sz="1000" dirty="0"/>
              <a:t>     = "</a:t>
            </a:r>
            <a:r>
              <a:rPr lang="en-GB" sz="1000" dirty="0" err="1"/>
              <a:t>tcp</a:t>
            </a:r>
            <a:r>
              <a:rPr lang="en-GB" sz="1000" dirty="0"/>
              <a:t>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ingress_cidr_blocks</a:t>
            </a:r>
            <a:r>
              <a:rPr lang="en-GB" sz="1000" dirty="0"/>
              <a:t>  = ["0.0.0.0/0"]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egress_from_port</a:t>
            </a:r>
            <a:r>
              <a:rPr lang="en-GB" sz="1000" dirty="0"/>
              <a:t>    = 0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egress_to_port</a:t>
            </a:r>
            <a:r>
              <a:rPr lang="en-GB" sz="1000" dirty="0"/>
              <a:t>      = 0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egress_protocol</a:t>
            </a:r>
            <a:r>
              <a:rPr lang="en-GB" sz="1000" dirty="0"/>
              <a:t>     = "-1"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egress_cidr_blocks</a:t>
            </a:r>
            <a:r>
              <a:rPr lang="en-GB" sz="1000" dirty="0"/>
              <a:t>   = ["0.0.0.0/0"]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}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2935301" cy="4992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module "network" {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source                = "./modules/network"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vpc_name</a:t>
            </a:r>
            <a:r>
              <a:rPr lang="en-GB" sz="1000" dirty="0"/>
              <a:t>              = "dos-15-kepets-vpc"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vpc_cidr</a:t>
            </a:r>
            <a:r>
              <a:rPr lang="en-GB" sz="1000" dirty="0"/>
              <a:t>              = "10.0.0.0/16"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availability_zones</a:t>
            </a:r>
            <a:r>
              <a:rPr lang="en-GB" sz="1000" dirty="0"/>
              <a:t>    = ["us-east-1a"]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public_subnet_cidrs</a:t>
            </a:r>
            <a:r>
              <a:rPr lang="en-GB" sz="1000" dirty="0"/>
              <a:t>   = ["10.0.1.0/24"]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private_subnet_cidrs</a:t>
            </a:r>
            <a:r>
              <a:rPr lang="en-GB" sz="1000" dirty="0"/>
              <a:t>  = ["10.0.2.0/24"]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enable_dns_hostnames</a:t>
            </a:r>
            <a:r>
              <a:rPr lang="en-GB" sz="1000" dirty="0"/>
              <a:t>  = true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enable_dns_support</a:t>
            </a:r>
            <a:r>
              <a:rPr lang="en-GB" sz="1000" dirty="0"/>
              <a:t>    = true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}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module "</a:t>
            </a:r>
            <a:r>
              <a:rPr lang="en-GB" sz="1000" dirty="0" err="1"/>
              <a:t>jenkins_master_sg</a:t>
            </a:r>
            <a:r>
              <a:rPr lang="en-GB" sz="1000" dirty="0"/>
              <a:t>" {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source = "./modules/security"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name                 = "dos_15_kepets_jenkins_master_sg"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description          = "Security Group for Jenkins Master."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vpc_id</a:t>
            </a:r>
            <a:r>
              <a:rPr lang="en-GB" sz="1000" dirty="0"/>
              <a:t>               = </a:t>
            </a:r>
            <a:r>
              <a:rPr lang="en-GB" sz="1000" dirty="0" err="1"/>
              <a:t>module.network.vpc_id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ingress_ports</a:t>
            </a:r>
            <a:r>
              <a:rPr lang="en-GB" sz="1000" dirty="0"/>
              <a:t>        = [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{ </a:t>
            </a:r>
            <a:r>
              <a:rPr lang="en-GB" sz="1000" dirty="0" err="1"/>
              <a:t>from_port</a:t>
            </a:r>
            <a:r>
              <a:rPr lang="en-GB" sz="1000" dirty="0"/>
              <a:t> = 57385, </a:t>
            </a:r>
            <a:r>
              <a:rPr lang="en-GB" sz="1000" dirty="0" err="1"/>
              <a:t>to_port</a:t>
            </a:r>
            <a:r>
              <a:rPr lang="en-GB" sz="1000" dirty="0"/>
              <a:t> = 57385 },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{ </a:t>
            </a:r>
            <a:r>
              <a:rPr lang="en-GB" sz="1000" dirty="0" err="1"/>
              <a:t>from_port</a:t>
            </a:r>
            <a:r>
              <a:rPr lang="en-GB" sz="1000" dirty="0"/>
              <a:t> = 57386, </a:t>
            </a:r>
            <a:r>
              <a:rPr lang="en-GB" sz="1000" dirty="0" err="1"/>
              <a:t>to_port</a:t>
            </a:r>
            <a:r>
              <a:rPr lang="en-GB" sz="1000" dirty="0"/>
              <a:t> = 57386 }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]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ingress_protocol</a:t>
            </a:r>
            <a:r>
              <a:rPr lang="en-GB" sz="1000" dirty="0"/>
              <a:t>     = "</a:t>
            </a:r>
            <a:r>
              <a:rPr lang="en-GB" sz="1000" dirty="0" err="1"/>
              <a:t>tcp</a:t>
            </a:r>
            <a:r>
              <a:rPr lang="en-GB" sz="1000" dirty="0"/>
              <a:t>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ingress_cidr_blocks</a:t>
            </a:r>
            <a:r>
              <a:rPr lang="en-GB" sz="1000" dirty="0"/>
              <a:t>  = ["0.0.0.0/0"]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egress_from_port</a:t>
            </a:r>
            <a:r>
              <a:rPr lang="en-GB" sz="1000" dirty="0"/>
              <a:t>    = 0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egress_to_port</a:t>
            </a:r>
            <a:r>
              <a:rPr lang="en-GB" sz="1000" dirty="0"/>
              <a:t>      = 0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egress_protocol</a:t>
            </a:r>
            <a:r>
              <a:rPr lang="en-GB" sz="1000" dirty="0"/>
              <a:t>     = "-1"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</a:t>
            </a:r>
            <a:r>
              <a:rPr lang="en-GB" sz="1000" dirty="0" err="1"/>
              <a:t>egress_cidr_blocks</a:t>
            </a:r>
            <a:r>
              <a:rPr lang="en-GB" sz="1000" dirty="0"/>
              <a:t>   = ["0.0.0.0/0"]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}</a:t>
            </a:r>
            <a:endParaRPr lang="en-GB" sz="1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43415" y="61472"/>
            <a:ext cx="0" cy="4694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62067" y="61472"/>
            <a:ext cx="0" cy="4694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body" idx="4294967295"/>
          </p:nvPr>
        </p:nvSpPr>
        <p:spPr>
          <a:xfrm>
            <a:off x="4749227" y="0"/>
            <a:ext cx="3949099" cy="4992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module "</a:t>
            </a:r>
            <a:r>
              <a:rPr lang="en-GB" sz="1100" dirty="0" err="1"/>
              <a:t>ecr_frontend</a:t>
            </a:r>
            <a:r>
              <a:rPr lang="en-GB" sz="1100" dirty="0"/>
              <a:t>" {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source = "./modules/</a:t>
            </a:r>
            <a:r>
              <a:rPr lang="en-GB" sz="1100" dirty="0" err="1"/>
              <a:t>ecr</a:t>
            </a:r>
            <a:r>
              <a:rPr lang="en-GB" sz="1100" dirty="0"/>
              <a:t>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name                  = "frontend_dos_15_kepets"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image_tag_mutability</a:t>
            </a:r>
            <a:r>
              <a:rPr lang="en-GB" sz="1100" dirty="0"/>
              <a:t>  = "IMMUTABLE"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scan_on_push</a:t>
            </a:r>
            <a:r>
              <a:rPr lang="en-GB" sz="1100" dirty="0"/>
              <a:t>          = true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}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module "</a:t>
            </a:r>
            <a:r>
              <a:rPr lang="en-GB" sz="1100" dirty="0" err="1"/>
              <a:t>ecr_backend</a:t>
            </a:r>
            <a:r>
              <a:rPr lang="en-GB" sz="1100" dirty="0"/>
              <a:t>" {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source = "./modules/</a:t>
            </a:r>
            <a:r>
              <a:rPr lang="en-GB" sz="1100" dirty="0" err="1"/>
              <a:t>ecr</a:t>
            </a:r>
            <a:r>
              <a:rPr lang="en-GB" sz="1100" dirty="0"/>
              <a:t>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name                  = "backend_dos_15_kepets"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image_tag_mutability</a:t>
            </a:r>
            <a:r>
              <a:rPr lang="en-GB" sz="1100" dirty="0"/>
              <a:t>  = "IMMUTABLE"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scan_on_push</a:t>
            </a:r>
            <a:r>
              <a:rPr lang="en-GB" sz="1100" dirty="0"/>
              <a:t>          = true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}</a:t>
            </a:r>
            <a:endParaRPr lang="en-GB" sz="1100" dirty="0"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4294967295"/>
          </p:nvPr>
        </p:nvSpPr>
        <p:spPr>
          <a:xfrm>
            <a:off x="0" y="-2868"/>
            <a:ext cx="4394774" cy="4992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module "</a:t>
            </a:r>
            <a:r>
              <a:rPr lang="en-GB" sz="1100" dirty="0" err="1"/>
              <a:t>prod_stage</a:t>
            </a:r>
            <a:r>
              <a:rPr lang="en-GB" sz="1100" dirty="0"/>
              <a:t>" {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source = "./modules/ec2"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name                  = "dos_15_kepets_prod_stage"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instance_type</a:t>
            </a:r>
            <a:r>
              <a:rPr lang="en-GB" sz="1100" dirty="0"/>
              <a:t>         = "t2.micro"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key_name</a:t>
            </a:r>
            <a:r>
              <a:rPr lang="en-GB" sz="1100" dirty="0"/>
              <a:t>              = "DOS_15_kepets"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subnet_id</a:t>
            </a:r>
            <a:r>
              <a:rPr lang="en-GB" sz="1100" dirty="0"/>
              <a:t>             = element(</a:t>
            </a:r>
            <a:r>
              <a:rPr lang="en-GB" sz="1100" dirty="0" err="1"/>
              <a:t>module.network.public_subnet_ids</a:t>
            </a:r>
            <a:r>
              <a:rPr lang="en-GB" sz="1100" dirty="0"/>
              <a:t>, 0)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security_group_id</a:t>
            </a:r>
            <a:r>
              <a:rPr lang="en-GB" sz="1100" dirty="0"/>
              <a:t>     = </a:t>
            </a:r>
            <a:r>
              <a:rPr lang="en-GB" sz="1100" dirty="0" err="1"/>
              <a:t>module.prod_sg.security_group_id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volume_size</a:t>
            </a:r>
            <a:r>
              <a:rPr lang="en-GB" sz="1100" dirty="0"/>
              <a:t>           = 8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volume_type</a:t>
            </a:r>
            <a:r>
              <a:rPr lang="en-GB" sz="1100" dirty="0"/>
              <a:t>           = "gp2"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associate_public_ip_address</a:t>
            </a:r>
            <a:r>
              <a:rPr lang="en-GB" sz="1100" dirty="0"/>
              <a:t> = true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</a:t>
            </a:r>
            <a:r>
              <a:rPr lang="en-GB" sz="1100" dirty="0" err="1"/>
              <a:t>user_data</a:t>
            </a:r>
            <a:r>
              <a:rPr lang="en-GB" sz="1100" dirty="0"/>
              <a:t>             = &lt;&lt;-EOF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#!/bin/bash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</a:t>
            </a:r>
            <a:r>
              <a:rPr lang="en-GB" sz="1100" dirty="0" err="1"/>
              <a:t>sudo</a:t>
            </a:r>
            <a:r>
              <a:rPr lang="en-GB" sz="1100" dirty="0"/>
              <a:t> yum update -y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</a:t>
            </a:r>
            <a:r>
              <a:rPr lang="en-GB" sz="1100" dirty="0" err="1"/>
              <a:t>sudo</a:t>
            </a:r>
            <a:r>
              <a:rPr lang="en-GB" sz="1100" dirty="0"/>
              <a:t> amazon-</a:t>
            </a:r>
            <a:r>
              <a:rPr lang="en-GB" sz="1100" dirty="0" err="1"/>
              <a:t>linux</a:t>
            </a:r>
            <a:r>
              <a:rPr lang="en-GB" sz="1100" dirty="0"/>
              <a:t>-extras install docker -y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</a:t>
            </a:r>
            <a:r>
              <a:rPr lang="en-GB" sz="1100" dirty="0" err="1"/>
              <a:t>sudo</a:t>
            </a:r>
            <a:r>
              <a:rPr lang="en-GB" sz="1100" dirty="0"/>
              <a:t> service docker start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</a:t>
            </a:r>
            <a:r>
              <a:rPr lang="en-GB" sz="1100" dirty="0" err="1"/>
              <a:t>sudo</a:t>
            </a:r>
            <a:r>
              <a:rPr lang="en-GB" sz="1100" dirty="0"/>
              <a:t> service docker status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</a:t>
            </a:r>
            <a:r>
              <a:rPr lang="en-GB" sz="1100" dirty="0" err="1"/>
              <a:t>sudo</a:t>
            </a:r>
            <a:r>
              <a:rPr lang="en-GB" sz="1100" dirty="0"/>
              <a:t> </a:t>
            </a:r>
            <a:r>
              <a:rPr lang="en-GB" sz="1100" dirty="0" err="1"/>
              <a:t>groupadd</a:t>
            </a:r>
            <a:r>
              <a:rPr lang="en-GB" sz="1100" dirty="0"/>
              <a:t> docker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</a:t>
            </a:r>
            <a:r>
              <a:rPr lang="en-GB" sz="1100" dirty="0" err="1"/>
              <a:t>sudo</a:t>
            </a:r>
            <a:r>
              <a:rPr lang="en-GB" sz="1100" dirty="0"/>
              <a:t> </a:t>
            </a:r>
            <a:r>
              <a:rPr lang="en-GB" sz="1100" dirty="0" err="1"/>
              <a:t>usermod</a:t>
            </a:r>
            <a:r>
              <a:rPr lang="en-GB" sz="1100" dirty="0"/>
              <a:t> -a -G docker ec2-user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</a:t>
            </a:r>
            <a:r>
              <a:rPr lang="en-GB" sz="1100" dirty="0" err="1"/>
              <a:t>newgrp</a:t>
            </a:r>
            <a:r>
              <a:rPr lang="en-GB" sz="1100" dirty="0"/>
              <a:t> docker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docker --version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</a:t>
            </a:r>
            <a:r>
              <a:rPr lang="en-GB" sz="1100" dirty="0" err="1"/>
              <a:t>sudo</a:t>
            </a:r>
            <a:r>
              <a:rPr lang="en-GB" sz="1100" dirty="0"/>
              <a:t> curl -L https://github.com/docker/compose/releases/latest/download/docker-compose-$(uname -s)-$(</a:t>
            </a:r>
            <a:r>
              <a:rPr lang="en-GB" sz="1100" dirty="0" err="1"/>
              <a:t>uname</a:t>
            </a:r>
            <a:r>
              <a:rPr lang="en-GB" sz="1100" dirty="0"/>
              <a:t> -m) -o /</a:t>
            </a:r>
            <a:r>
              <a:rPr lang="en-GB" sz="1100" dirty="0" err="1"/>
              <a:t>usr</a:t>
            </a:r>
            <a:r>
              <a:rPr lang="en-GB" sz="1100" dirty="0"/>
              <a:t>/local/bin/docker-compose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</a:t>
            </a:r>
            <a:r>
              <a:rPr lang="en-GB" sz="1100" dirty="0" err="1"/>
              <a:t>sudo</a:t>
            </a:r>
            <a:r>
              <a:rPr lang="en-GB" sz="1100" dirty="0"/>
              <a:t> </a:t>
            </a:r>
            <a:r>
              <a:rPr lang="en-GB" sz="1100" dirty="0" err="1"/>
              <a:t>chmod</a:t>
            </a:r>
            <a:r>
              <a:rPr lang="en-GB" sz="1100" dirty="0"/>
              <a:t> +x /</a:t>
            </a:r>
            <a:r>
              <a:rPr lang="en-GB" sz="1100" dirty="0" err="1"/>
              <a:t>usr</a:t>
            </a:r>
            <a:r>
              <a:rPr lang="en-GB" sz="1100" dirty="0"/>
              <a:t>/local/bin/docker-compose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  docker-compose version || exit 1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EOF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}</a:t>
            </a:r>
            <a:endParaRPr lang="en-GB" sz="11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556632" y="53788"/>
            <a:ext cx="0" cy="46949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 lang="en-GB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06" y="1378942"/>
            <a:ext cx="7846500" cy="13054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98" y="2378630"/>
            <a:ext cx="2561760" cy="2196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11388</Words>
  <Application>WPS Presentation</Application>
  <PresentationFormat>Экран (16:9)</PresentationFormat>
  <Paragraphs>307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DejaVu Sans</vt:lpstr>
      <vt:lpstr>Arial</vt:lpstr>
      <vt:lpstr>Calibri Light</vt:lpstr>
      <vt:lpstr>Microsoft YaHei</vt:lpstr>
      <vt:lpstr>Arial Unicode MS</vt:lpstr>
      <vt:lpstr>Courier New</vt:lpstr>
      <vt:lpstr>Ретро</vt:lpstr>
      <vt:lpstr>CI/CD for NodeJS App in AWS</vt:lpstr>
      <vt:lpstr>Introduction</vt:lpstr>
      <vt:lpstr>Project Objectives</vt:lpstr>
      <vt:lpstr>PowerPoint 演示文稿</vt:lpstr>
      <vt:lpstr>Technologies Used</vt:lpstr>
      <vt:lpstr>Project Structure</vt:lpstr>
      <vt:lpstr>PowerPoint 演示文稿</vt:lpstr>
      <vt:lpstr>PowerPoint 演示文稿</vt:lpstr>
      <vt:lpstr>Application</vt:lpstr>
      <vt:lpstr>CI/CD Pipeline Stages Overview</vt:lpstr>
      <vt:lpstr>PowerPoint 演示文稿</vt:lpstr>
      <vt:lpstr>PowerPoint 演示文稿</vt:lpstr>
      <vt:lpstr>CI/CD Pipeline Stage View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for NodeJS App in AWS</dc:title>
  <dc:creator>Дмитрий Кепеть</dc:creator>
  <cp:lastModifiedBy>artem</cp:lastModifiedBy>
  <cp:revision>15</cp:revision>
  <dcterms:created xsi:type="dcterms:W3CDTF">2024-03-12T16:04:39Z</dcterms:created>
  <dcterms:modified xsi:type="dcterms:W3CDTF">2024-03-12T16:04:39Z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