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13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ED6-DD0C-C7E7-BE94-C26A8FD2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Data science e Machine Learning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CF625-7AE7-7151-EFD4-1103D4C4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Prof. Dr. Márcio Moraes</a:t>
            </a:r>
            <a:endParaRPr lang="pt-BR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D49B4F98-8A2E-F152-7213-92039E8E3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1" r="30007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Um exemplo do dia a dia é quando você passa do lado de uma academia e o Instagram mostra uma promoção desse local. </a:t>
            </a:r>
          </a:p>
          <a:p>
            <a:r>
              <a:rPr lang="pt-BR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Aí surge a pergunta “</a:t>
            </a:r>
            <a:r>
              <a:rPr lang="pt-BR" sz="24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como eles sabem disso?</a:t>
            </a:r>
            <a:r>
              <a:rPr lang="pt-BR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”. </a:t>
            </a:r>
          </a:p>
          <a:p>
            <a:r>
              <a:rPr lang="pt-BR" sz="2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A resposta é simples, isso é um dado e é assim que ele está sendo usado hoje em dia pelas empresas. Se a sua empresa ainda não usa, ela pode ficar para trás.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4" y="1815414"/>
            <a:ext cx="6392219" cy="3978275"/>
          </a:xfrm>
        </p:spPr>
        <p:txBody>
          <a:bodyPr>
            <a:normAutofit fontScale="92500" lnSpcReduction="10000"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A pirâmide ao lado mostra a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relação entre dados e inteligência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, porque dado qualquer empresa pode ter, às vezes está em uma planilha no Excel ou em papel. </a:t>
            </a:r>
          </a:p>
          <a:p>
            <a:pPr algn="l"/>
            <a:endParaRPr lang="pt-BR" sz="18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Porém, a maneira como se usa, organiza e transforma esse dado, isso sim é o diferencial. </a:t>
            </a:r>
          </a:p>
          <a:p>
            <a:pPr algn="l"/>
            <a:endParaRPr lang="pt-BR" sz="18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A intenção máxima é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transformar os dados em inteligência 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e para isso é necessário ter estatística e um bom conhecimento do negócio, mas isso só é 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possível se for feito junto com a tecnologia. 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6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9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 fontScale="25000" lnSpcReduction="20000"/>
          </a:bodyPr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BR" sz="7200" b="0" i="0" u="none" strike="noStrike" baseline="0" dirty="0">
                <a:solidFill>
                  <a:schemeClr val="bg1"/>
                </a:solidFill>
                <a:latin typeface="Montserrat" panose="00000500000000000000" pitchFamily="2" charset="0"/>
              </a:rPr>
              <a:t>Dado é a </a:t>
            </a:r>
            <a:r>
              <a:rPr lang="pt-BR" sz="7200" b="1" i="0" u="none" strike="noStrike" baseline="0" dirty="0">
                <a:solidFill>
                  <a:schemeClr val="bg1"/>
                </a:solidFill>
                <a:latin typeface="Montserrat" panose="00000500000000000000" pitchFamily="2" charset="0"/>
              </a:rPr>
              <a:t>informação bruta</a:t>
            </a:r>
            <a:r>
              <a:rPr lang="pt-BR" sz="7200" b="0" i="0" u="none" strike="noStrike" baseline="0" dirty="0">
                <a:solidFill>
                  <a:schemeClr val="bg1"/>
                </a:solidFill>
                <a:latin typeface="Montserrat" panose="00000500000000000000" pitchFamily="2" charset="0"/>
              </a:rPr>
              <a:t>, é o registro de que algo aconteceu</a:t>
            </a:r>
          </a:p>
          <a:p>
            <a:endParaRPr lang="pt-BR" sz="1800" b="0" i="0" u="none" strike="noStrike" baseline="0" dirty="0">
              <a:latin typeface="Montserrat" panose="00000500000000000000" pitchFamily="2" charset="0"/>
            </a:endParaRPr>
          </a:p>
          <a:p>
            <a:r>
              <a:rPr lang="pt-BR" sz="1800" b="0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. 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6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56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Por  exemplo,  quando se escuta um barulho apitando 3 vezes, não sabemos de onde está vindo o barulho, nem a que se refere. Apenas que se observou o barulho apitando 3 vezes. 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6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4127157" y="5011748"/>
            <a:ext cx="260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372812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7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Informação </a:t>
            </a:r>
            <a:r>
              <a:rPr lang="pt-BR" sz="1800" b="0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é a contextualização do dado, é o dado depois que passou por algum processamento, ou seja, começa a ter um </a:t>
            </a:r>
            <a:r>
              <a:rPr lang="pt-BR" sz="1800" b="1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significado, relevância e propósito</a:t>
            </a:r>
            <a:r>
              <a:rPr lang="pt-BR" sz="1800" b="0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. 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6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4127157" y="5011748"/>
            <a:ext cx="260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372812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Por exemplo, ao dizer que o barulho está vindo do micro-ondas, foicontextualizado a que se refere o dado.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6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4127157" y="5011748"/>
            <a:ext cx="260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372812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9A9B-9B09-0C5B-A494-F7720996FC8E}"/>
              </a:ext>
            </a:extLst>
          </p:cNvPr>
          <p:cNvSpPr txBox="1"/>
          <p:nvPr/>
        </p:nvSpPr>
        <p:spPr>
          <a:xfrm>
            <a:off x="4123035" y="4216791"/>
            <a:ext cx="260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está vindo do micro-ondas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4385B-1087-7484-0DDC-B0D726B31B98}"/>
              </a:ext>
            </a:extLst>
          </p:cNvPr>
          <p:cNvSpPr/>
          <p:nvPr/>
        </p:nvSpPr>
        <p:spPr>
          <a:xfrm flipH="1">
            <a:off x="6368690" y="417337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05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Conhecimento fornece um </a:t>
            </a:r>
            <a:r>
              <a:rPr lang="pt-BR" sz="1800" b="1" i="0" u="none" strike="noStrike" baseline="0" dirty="0">
                <a:solidFill>
                  <a:srgbClr val="404040"/>
                </a:solidFill>
                <a:latin typeface="Montserrat-Bold"/>
              </a:rPr>
              <a:t>significado </a:t>
            </a: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para aquele dado, cria uma interpretação, requer uma análise e entendimento.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96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4127157" y="5011748"/>
            <a:ext cx="260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372812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9A9B-9B09-0C5B-A494-F7720996FC8E}"/>
              </a:ext>
            </a:extLst>
          </p:cNvPr>
          <p:cNvSpPr txBox="1"/>
          <p:nvPr/>
        </p:nvSpPr>
        <p:spPr>
          <a:xfrm>
            <a:off x="4123035" y="4216791"/>
            <a:ext cx="2603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está vindo do micro-ondas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4385B-1087-7484-0DDC-B0D726B31B98}"/>
              </a:ext>
            </a:extLst>
          </p:cNvPr>
          <p:cNvSpPr/>
          <p:nvPr/>
        </p:nvSpPr>
        <p:spPr>
          <a:xfrm flipH="1">
            <a:off x="6368690" y="417337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5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Nesse caso o barulho indica que a comida está pronta, porque eu sei de onde vem aquele barulho e o que significa.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24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3847071" y="5011748"/>
            <a:ext cx="305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652903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9A9B-9B09-0C5B-A494-F7720996FC8E}"/>
              </a:ext>
            </a:extLst>
          </p:cNvPr>
          <p:cNvSpPr txBox="1"/>
          <p:nvPr/>
        </p:nvSpPr>
        <p:spPr>
          <a:xfrm>
            <a:off x="3842949" y="4216791"/>
            <a:ext cx="3062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está vindo do micro-ondas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4385B-1087-7484-0DDC-B0D726B31B98}"/>
              </a:ext>
            </a:extLst>
          </p:cNvPr>
          <p:cNvSpPr/>
          <p:nvPr/>
        </p:nvSpPr>
        <p:spPr>
          <a:xfrm flipH="1">
            <a:off x="6648781" y="417337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5E0A4-863E-A9BA-E39D-20A6C27BEA96}"/>
              </a:ext>
            </a:extLst>
          </p:cNvPr>
          <p:cNvSpPr txBox="1"/>
          <p:nvPr/>
        </p:nvSpPr>
        <p:spPr>
          <a:xfrm>
            <a:off x="3842949" y="3314742"/>
            <a:ext cx="29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Esse barulho indica que a comida está pronta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B36231-AB41-D3D4-1473-42D605BBE4FB}"/>
              </a:ext>
            </a:extLst>
          </p:cNvPr>
          <p:cNvSpPr/>
          <p:nvPr/>
        </p:nvSpPr>
        <p:spPr>
          <a:xfrm flipH="1">
            <a:off x="6652897" y="3271323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5"/>
            <a:ext cx="6672306" cy="119963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Inteligência é o </a:t>
            </a:r>
            <a:r>
              <a:rPr lang="pt-BR" sz="1800" b="1" i="0" u="none" strike="noStrike" baseline="0" dirty="0">
                <a:solidFill>
                  <a:srgbClr val="404040"/>
                </a:solidFill>
                <a:latin typeface="Montserrat-Bold"/>
              </a:rPr>
              <a:t>uso do conhecimento </a:t>
            </a: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aplicado para uma </a:t>
            </a:r>
            <a:r>
              <a:rPr lang="pt-BR" sz="1800" b="1" i="0" u="none" strike="noStrike" baseline="0" dirty="0">
                <a:solidFill>
                  <a:srgbClr val="404040"/>
                </a:solidFill>
                <a:latin typeface="Montserrat-Bold"/>
              </a:rPr>
              <a:t>tomada de decisão </a:t>
            </a: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com a finalidade de trazer uma vantagem.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24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3847071" y="5011748"/>
            <a:ext cx="305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652903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9A9B-9B09-0C5B-A494-F7720996FC8E}"/>
              </a:ext>
            </a:extLst>
          </p:cNvPr>
          <p:cNvSpPr txBox="1"/>
          <p:nvPr/>
        </p:nvSpPr>
        <p:spPr>
          <a:xfrm>
            <a:off x="3842949" y="4216791"/>
            <a:ext cx="3062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está vindo do micro-ondas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4385B-1087-7484-0DDC-B0D726B31B98}"/>
              </a:ext>
            </a:extLst>
          </p:cNvPr>
          <p:cNvSpPr/>
          <p:nvPr/>
        </p:nvSpPr>
        <p:spPr>
          <a:xfrm flipH="1">
            <a:off x="6648781" y="417337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5E0A4-863E-A9BA-E39D-20A6C27BEA96}"/>
              </a:ext>
            </a:extLst>
          </p:cNvPr>
          <p:cNvSpPr txBox="1"/>
          <p:nvPr/>
        </p:nvSpPr>
        <p:spPr>
          <a:xfrm>
            <a:off x="3842949" y="3314742"/>
            <a:ext cx="29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Esse barulho indica que a comida está pronta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B36231-AB41-D3D4-1473-42D605BBE4FB}"/>
              </a:ext>
            </a:extLst>
          </p:cNvPr>
          <p:cNvSpPr/>
          <p:nvPr/>
        </p:nvSpPr>
        <p:spPr>
          <a:xfrm flipH="1">
            <a:off x="6652897" y="3271323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0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5" y="1815416"/>
            <a:ext cx="2940566" cy="993688"/>
          </a:xfrm>
          <a:solidFill>
            <a:srgbClr val="FFC000"/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404040"/>
                </a:solidFill>
                <a:latin typeface="Montserrat-Regular"/>
              </a:rPr>
              <a:t>Nesse exemplo, a tomada de decisão é retirar a comida para que ela não esfrie.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24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3501079" y="5011748"/>
            <a:ext cx="3073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652903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9A9B-9B09-0C5B-A494-F7720996FC8E}"/>
              </a:ext>
            </a:extLst>
          </p:cNvPr>
          <p:cNvSpPr txBox="1"/>
          <p:nvPr/>
        </p:nvSpPr>
        <p:spPr>
          <a:xfrm>
            <a:off x="3490408" y="4216791"/>
            <a:ext cx="339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está vindo do micro-ondas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4385B-1087-7484-0DDC-B0D726B31B98}"/>
              </a:ext>
            </a:extLst>
          </p:cNvPr>
          <p:cNvSpPr/>
          <p:nvPr/>
        </p:nvSpPr>
        <p:spPr>
          <a:xfrm flipH="1">
            <a:off x="6648781" y="417337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5E0A4-863E-A9BA-E39D-20A6C27BEA96}"/>
              </a:ext>
            </a:extLst>
          </p:cNvPr>
          <p:cNvSpPr txBox="1"/>
          <p:nvPr/>
        </p:nvSpPr>
        <p:spPr>
          <a:xfrm>
            <a:off x="3422825" y="3314742"/>
            <a:ext cx="339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Esse barulho indica que a comida está pronta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B36231-AB41-D3D4-1473-42D605BBE4FB}"/>
              </a:ext>
            </a:extLst>
          </p:cNvPr>
          <p:cNvSpPr/>
          <p:nvPr/>
        </p:nvSpPr>
        <p:spPr>
          <a:xfrm flipH="1">
            <a:off x="6652897" y="3271323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60C1E-F485-674D-6A19-EE531939281C}"/>
              </a:ext>
            </a:extLst>
          </p:cNvPr>
          <p:cNvSpPr txBox="1"/>
          <p:nvPr/>
        </p:nvSpPr>
        <p:spPr>
          <a:xfrm>
            <a:off x="3426941" y="2420933"/>
            <a:ext cx="339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Eu vou retirar a comida e</a:t>
            </a:r>
          </a:p>
          <a:p>
            <a:pPr algn="l"/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almoçar para que ela esfrie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286101-2162-2301-B21B-DE41F2B6FEBD}"/>
              </a:ext>
            </a:extLst>
          </p:cNvPr>
          <p:cNvSpPr/>
          <p:nvPr/>
        </p:nvSpPr>
        <p:spPr>
          <a:xfrm flipH="1">
            <a:off x="6657013" y="2377514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10B9-0531-4498-70E4-714B4B19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A080-4557-530D-01EA-969BA31E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Introdução ao Data Science</a:t>
            </a:r>
          </a:p>
          <a:p>
            <a:r>
              <a:rPr lang="pt-BR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1.1 - O que é Ciência de Dados?</a:t>
            </a:r>
          </a:p>
          <a:p>
            <a:r>
              <a:rPr lang="pt-BR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1.2 - O que eu quero responder?</a:t>
            </a:r>
          </a:p>
          <a:p>
            <a:r>
              <a:rPr lang="pt-BR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1.3 - Os Pilares da Ciência de Dados</a:t>
            </a:r>
            <a:endParaRPr lang="pt-BR" sz="1800" b="0" i="0" u="none" strike="noStrike" baseline="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pt-BR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1.4 - O que é ser um cientista?</a:t>
            </a:r>
          </a:p>
          <a:p>
            <a:r>
              <a:rPr lang="pt-BR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1.5 - Um framework para Ciência de Dados</a:t>
            </a:r>
          </a:p>
          <a:p>
            <a:r>
              <a:rPr lang="pt-BR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F0502020204030204" pitchFamily="2" charset="0"/>
              </a:rPr>
              <a:t>1.6 - Resumindo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226606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pic>
        <p:nvPicPr>
          <p:cNvPr id="1026" name="Picture 2" descr="A origem das leis de proteção de dados pessoais | by Lauro Gripa Neto |  Magrathea">
            <a:extLst>
              <a:ext uri="{FF2B5EF4-FFF2-40B4-BE49-F238E27FC236}">
                <a16:creationId xmlns:a16="http://schemas.microsoft.com/office/drawing/2014/main" id="{0A35922B-070F-F4BF-3269-04670B74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24" y="1887256"/>
            <a:ext cx="50829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050C8-BD20-C0F2-AB30-656A32706A23}"/>
              </a:ext>
            </a:extLst>
          </p:cNvPr>
          <p:cNvSpPr txBox="1"/>
          <p:nvPr/>
        </p:nvSpPr>
        <p:spPr>
          <a:xfrm>
            <a:off x="4201297" y="5075421"/>
            <a:ext cx="2455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de apito repetindo 3 vezes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16361CF-0DE3-2F77-E6DB-1CBA0245F09A}"/>
              </a:ext>
            </a:extLst>
          </p:cNvPr>
          <p:cNvSpPr/>
          <p:nvPr/>
        </p:nvSpPr>
        <p:spPr>
          <a:xfrm flipH="1">
            <a:off x="6652903" y="496832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9A9B-9B09-0C5B-A494-F7720996FC8E}"/>
              </a:ext>
            </a:extLst>
          </p:cNvPr>
          <p:cNvSpPr txBox="1"/>
          <p:nvPr/>
        </p:nvSpPr>
        <p:spPr>
          <a:xfrm>
            <a:off x="4201297" y="4216791"/>
            <a:ext cx="2687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Barulho está vindo do micro-ondas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4385B-1087-7484-0DDC-B0D726B31B98}"/>
              </a:ext>
            </a:extLst>
          </p:cNvPr>
          <p:cNvSpPr/>
          <p:nvPr/>
        </p:nvSpPr>
        <p:spPr>
          <a:xfrm flipH="1">
            <a:off x="6648781" y="417337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5E0A4-863E-A9BA-E39D-20A6C27BEA96}"/>
              </a:ext>
            </a:extLst>
          </p:cNvPr>
          <p:cNvSpPr txBox="1"/>
          <p:nvPr/>
        </p:nvSpPr>
        <p:spPr>
          <a:xfrm>
            <a:off x="4160961" y="3372407"/>
            <a:ext cx="2940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Esse barulho indica que a comida está pronta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B36231-AB41-D3D4-1473-42D605BBE4FB}"/>
              </a:ext>
            </a:extLst>
          </p:cNvPr>
          <p:cNvSpPr/>
          <p:nvPr/>
        </p:nvSpPr>
        <p:spPr>
          <a:xfrm flipH="1">
            <a:off x="6652897" y="3271323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60C1E-F485-674D-6A19-EE531939281C}"/>
              </a:ext>
            </a:extLst>
          </p:cNvPr>
          <p:cNvSpPr txBox="1"/>
          <p:nvPr/>
        </p:nvSpPr>
        <p:spPr>
          <a:xfrm>
            <a:off x="4136248" y="2445647"/>
            <a:ext cx="2776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Eu vou retirar a comida e</a:t>
            </a:r>
          </a:p>
          <a:p>
            <a:pPr algn="l"/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almoçar para que ela esfrie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286101-2162-2301-B21B-DE41F2B6FEBD}"/>
              </a:ext>
            </a:extLst>
          </p:cNvPr>
          <p:cNvSpPr/>
          <p:nvPr/>
        </p:nvSpPr>
        <p:spPr>
          <a:xfrm flipH="1">
            <a:off x="6657013" y="2377514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FB66E-FE4F-A2BE-544F-D83415D5EFE4}"/>
              </a:ext>
            </a:extLst>
          </p:cNvPr>
          <p:cNvSpPr txBox="1"/>
          <p:nvPr/>
        </p:nvSpPr>
        <p:spPr>
          <a:xfrm>
            <a:off x="244880" y="2303885"/>
            <a:ext cx="32150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Conhecimento aplicado, análise para tomada de </a:t>
            </a:r>
          </a:p>
          <a:p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decisão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1D39B-1E04-F33D-3C86-4146054A5018}"/>
              </a:ext>
            </a:extLst>
          </p:cNvPr>
          <p:cNvSpPr txBox="1"/>
          <p:nvPr/>
        </p:nvSpPr>
        <p:spPr>
          <a:xfrm>
            <a:off x="244880" y="3186026"/>
            <a:ext cx="3426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Informação</a:t>
            </a:r>
            <a:r>
              <a:rPr lang="pt-BR" sz="14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 após a interpretação, requer análise, entendimento, avaliação e contexto</a:t>
            </a:r>
            <a:endParaRPr lang="pt-BR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74AF1F-E120-0F9F-12A4-889F6C67DCB4}"/>
              </a:ext>
            </a:extLst>
          </p:cNvPr>
          <p:cNvSpPr txBox="1"/>
          <p:nvPr/>
        </p:nvSpPr>
        <p:spPr>
          <a:xfrm>
            <a:off x="278679" y="4045495"/>
            <a:ext cx="30988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Dados processados, com</a:t>
            </a:r>
          </a:p>
          <a:p>
            <a:pPr algn="l"/>
            <a:r>
              <a:rPr lang="pt-BR" sz="14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contexto e significado, possuem</a:t>
            </a:r>
          </a:p>
          <a:p>
            <a:pPr algn="l"/>
            <a:r>
              <a:rPr lang="pt-BR" sz="14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relevância e propósito</a:t>
            </a:r>
            <a:endParaRPr lang="pt-BR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3B368-EC6E-F3BD-99A4-FFD36A842A8B}"/>
              </a:ext>
            </a:extLst>
          </p:cNvPr>
          <p:cNvSpPr txBox="1"/>
          <p:nvPr/>
        </p:nvSpPr>
        <p:spPr>
          <a:xfrm>
            <a:off x="319020" y="5052937"/>
            <a:ext cx="3278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Informações brutas, registros de</a:t>
            </a:r>
          </a:p>
          <a:p>
            <a:pPr algn="l"/>
            <a:r>
              <a:rPr lang="pt-BR" sz="14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ocorrência, observações</a:t>
            </a:r>
            <a:endParaRPr lang="pt-BR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7B18AA-459D-BF4B-5506-04CA58CB9568}"/>
              </a:ext>
            </a:extLst>
          </p:cNvPr>
          <p:cNvSpPr/>
          <p:nvPr/>
        </p:nvSpPr>
        <p:spPr>
          <a:xfrm flipH="1">
            <a:off x="3459898" y="4972039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385A2E-5686-9B4D-2E84-F2DD3153116B}"/>
              </a:ext>
            </a:extLst>
          </p:cNvPr>
          <p:cNvSpPr/>
          <p:nvPr/>
        </p:nvSpPr>
        <p:spPr>
          <a:xfrm flipH="1">
            <a:off x="3455776" y="4177082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1A0996-D42B-BB3C-5844-75A1F3E223DD}"/>
              </a:ext>
            </a:extLst>
          </p:cNvPr>
          <p:cNvSpPr/>
          <p:nvPr/>
        </p:nvSpPr>
        <p:spPr>
          <a:xfrm flipH="1">
            <a:off x="3459892" y="3275033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1D562DA-FDED-D8DE-B688-E241DBC4F567}"/>
              </a:ext>
            </a:extLst>
          </p:cNvPr>
          <p:cNvSpPr/>
          <p:nvPr/>
        </p:nvSpPr>
        <p:spPr>
          <a:xfrm flipH="1">
            <a:off x="3464008" y="2381224"/>
            <a:ext cx="444843" cy="733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8C6B-B299-E4B2-15DE-0937B181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8172-C420-9867-4399-5FEDD862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pt-BR" sz="44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 que é Ciênciade Dados?</a:t>
            </a:r>
          </a:p>
          <a:p>
            <a:r>
              <a:rPr lang="pt-BR" sz="4400" b="0" i="0" u="none" strike="noStrike" baseline="0" dirty="0">
                <a:solidFill>
                  <a:schemeClr val="tx2"/>
                </a:solidFill>
                <a:latin typeface="Montserrat" panose="00000500000000000000" pitchFamily="2" charset="0"/>
              </a:rPr>
              <a:t>Ciência de dados é o </a:t>
            </a:r>
            <a:r>
              <a:rPr lang="pt-BR" sz="44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processo</a:t>
            </a:r>
            <a:r>
              <a:rPr lang="pt-BR" sz="4400" b="1" i="0" u="none" strike="noStrike" baseline="0" dirty="0">
                <a:solidFill>
                  <a:srgbClr val="006EAF"/>
                </a:solidFill>
                <a:latin typeface="Montserrat" panose="00000500000000000000" pitchFamily="2" charset="0"/>
              </a:rPr>
              <a:t>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de</a:t>
            </a:r>
            <a:r>
              <a:rPr lang="pt-BR" sz="4400" b="0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exploração, manipulação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e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análise</a:t>
            </a:r>
            <a:r>
              <a:rPr lang="pt-BR" sz="4400" b="1" i="0" u="none" strike="noStrike" baseline="0" dirty="0">
                <a:solidFill>
                  <a:srgbClr val="006EAF"/>
                </a:solidFill>
                <a:latin typeface="Montserrat" panose="00000500000000000000" pitchFamily="2" charset="0"/>
              </a:rPr>
              <a:t>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dos dados para a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descoberta e previsão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através da criação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de</a:t>
            </a:r>
            <a:r>
              <a:rPr lang="pt-BR" sz="4400" b="1" i="0" u="none" strike="noStrike" baseline="0" dirty="0">
                <a:solidFill>
                  <a:srgbClr val="006EAF"/>
                </a:solidFill>
                <a:latin typeface="Montserrat" panose="00000500000000000000" pitchFamily="2" charset="0"/>
              </a:rPr>
              <a:t>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hipóteses, testes e validação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com o objetivo de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responder perguntas do negócio e/ou fazer recomendações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capazes de serem diferenciais de negócio.</a:t>
            </a:r>
          </a:p>
          <a:p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Todo esse processo precisa ter um forte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embasamento estatístico e matemático</a:t>
            </a:r>
            <a:r>
              <a:rPr lang="pt-BR" sz="4400" b="1" i="0" u="none" strike="noStrike" baseline="0" dirty="0">
                <a:solidFill>
                  <a:srgbClr val="006EAF"/>
                </a:solidFill>
                <a:latin typeface="Montserrat" panose="00000500000000000000" pitchFamily="2" charset="0"/>
              </a:rPr>
              <a:t> 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e ser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diretamente ligado ao negócio</a:t>
            </a:r>
            <a:r>
              <a:rPr lang="pt-BR" sz="4400" dirty="0">
                <a:solidFill>
                  <a:schemeClr val="tx2"/>
                </a:solidFill>
                <a:latin typeface="Montserrat" panose="00000500000000000000" pitchFamily="2" charset="0"/>
              </a:rPr>
              <a:t>, além de poder ser feito de forma </a:t>
            </a:r>
            <a:r>
              <a:rPr lang="pt-B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escalável e replicável</a:t>
            </a:r>
            <a:r>
              <a:rPr lang="pt-BR" sz="4400" b="0" i="0" u="none" strike="noStrike" baseline="0" dirty="0">
                <a:solidFill>
                  <a:srgbClr val="404040"/>
                </a:solidFill>
                <a:latin typeface="Montserrat" panose="00000500000000000000" pitchFamily="2" charset="0"/>
              </a:rPr>
              <a:t>.</a:t>
            </a:r>
            <a:endParaRPr lang="pt-BR" sz="4400" dirty="0"/>
          </a:p>
          <a:p>
            <a:endParaRPr lang="pt-B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5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ACCDAE-DEC4-EAEC-DD75-FF88E67F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F767-A074-CE72-ACE6-BABE56BB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Objetivos da Ciência de Dados:</a:t>
            </a:r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Usar dados históricos para fazer previsões sobre o futuro e tentar ser cada vez mais assertivo com a estratégia futura da empresa;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Descobrir diferenciais para o negócio;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Encontrar oportunidades ocultas;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Buscar padrões que não estavam perceptíveis ao olho humano;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Responder perguntas do negócio e/ou fazer recomendações capazes de serem diferenciais para o negócio.</a:t>
            </a: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4A52B-BCD2-3127-B069-243DC8D5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9FCFA-FA10-2F32-07DB-875EB1FE6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Todo esse processo precisa ter um forte embasamento estatístico e matemático e ser diretamente ligado ao negócio, além de poder ser feito de forma escalável e replicável. </a:t>
            </a:r>
          </a:p>
          <a:p>
            <a:endParaRPr lang="pt-BR" b="0" i="0" u="none" strike="noStrike" baseline="0" dirty="0">
              <a:solidFill>
                <a:schemeClr val="accent6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Na ciência de dados nós temos 3 pilares principais: 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6DB282-316B-4734-D263-0F21D5DFA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815" t="7397" r="1787" b="2954"/>
          <a:stretch/>
        </p:blipFill>
        <p:spPr>
          <a:xfrm>
            <a:off x="6546715" y="2393005"/>
            <a:ext cx="5078399" cy="3312000"/>
          </a:xfrm>
        </p:spPr>
      </p:pic>
    </p:spTree>
    <p:extLst>
      <p:ext uri="{BB962C8B-B14F-4D97-AF65-F5344CB8AC3E}">
        <p14:creationId xmlns:p14="http://schemas.microsoft.com/office/powerpoint/2010/main" val="29364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4538-3148-0BD2-BAB5-C30FDB47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D210B-1C4B-19D3-9660-E24B2189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Toda essa parte de teste, validação, de fazer as suas próprias perguntas e validar seaquelas perguntas realmente estão acontecendo, isso faz parte do </a:t>
            </a:r>
            <a:r>
              <a:rPr lang="pt-BR" sz="18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-Bold"/>
              </a:rPr>
              <a:t>processo científico</a:t>
            </a:r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.</a:t>
            </a:r>
          </a:p>
          <a:p>
            <a:pPr algn="l"/>
            <a:endParaRPr lang="pt-BR" sz="1800" dirty="0">
              <a:solidFill>
                <a:schemeClr val="accent6">
                  <a:lumMod val="40000"/>
                  <a:lumOff val="60000"/>
                </a:schemeClr>
              </a:solidFill>
              <a:latin typeface="Montserrat-Regular"/>
            </a:endParaRPr>
          </a:p>
          <a:p>
            <a:pPr algn="l"/>
            <a:endParaRPr lang="pt-BR" sz="1800" dirty="0">
              <a:solidFill>
                <a:schemeClr val="accent6">
                  <a:lumMod val="40000"/>
                  <a:lumOff val="60000"/>
                </a:schemeClr>
              </a:solidFill>
              <a:latin typeface="Montserrat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AFB2C-4C3C-6222-65EA-0A391CC500C1}"/>
              </a:ext>
            </a:extLst>
          </p:cNvPr>
          <p:cNvSpPr txBox="1"/>
          <p:nvPr/>
        </p:nvSpPr>
        <p:spPr>
          <a:xfrm>
            <a:off x="1063596" y="3201466"/>
            <a:ext cx="4060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Existe um método científico! Observação,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hipóteses, testes e validação, análises,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monitoramento.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2AC8D0BC-2181-2450-A033-A10E1E7FEF65}"/>
              </a:ext>
            </a:extLst>
          </p:cNvPr>
          <p:cNvSpPr/>
          <p:nvPr/>
        </p:nvSpPr>
        <p:spPr>
          <a:xfrm rot="16200000">
            <a:off x="4753810" y="3570012"/>
            <a:ext cx="635816" cy="823440"/>
          </a:xfrm>
          <a:prstGeom prst="bentUpArrow">
            <a:avLst>
              <a:gd name="adj1" fmla="val 25000"/>
              <a:gd name="adj2" fmla="val 1930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4A9DD8-B11E-9F1B-12C0-1AE5F5B7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59" y="4299640"/>
            <a:ext cx="2481437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2B51-5E99-5F81-E62C-7A5170BD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7CE8-2A55-2603-FC06-0E2ED129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Quando se fala em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Bold"/>
              </a:rPr>
              <a:t>dados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, logicamente quer dizer que é necessário a existência deles e que estejam armazenados ou que pelo menos comecem a ser armazenados a partir do início do projeto.</a:t>
            </a:r>
          </a:p>
          <a:p>
            <a:pPr algn="l"/>
            <a:endParaRPr lang="pt-BR" sz="1800" dirty="0">
              <a:solidFill>
                <a:srgbClr val="404040"/>
              </a:solidFill>
              <a:latin typeface="Montserrat-Regular"/>
            </a:endParaRPr>
          </a:p>
          <a:p>
            <a:pPr algn="l"/>
            <a:endParaRPr lang="pt-BR" sz="1800" dirty="0">
              <a:solidFill>
                <a:srgbClr val="404040"/>
              </a:solidFill>
              <a:latin typeface="Montserrat-Regular"/>
            </a:endParaRPr>
          </a:p>
          <a:p>
            <a:pPr algn="l"/>
            <a:endParaRPr lang="pt-BR" sz="1800" dirty="0">
              <a:solidFill>
                <a:srgbClr val="404040"/>
              </a:solidFill>
              <a:latin typeface="Montserrat-Regular"/>
            </a:endParaRPr>
          </a:p>
          <a:p>
            <a:pPr algn="l"/>
            <a:endParaRPr lang="pt-BR" sz="1800" dirty="0">
              <a:solidFill>
                <a:srgbClr val="404040"/>
              </a:solidFill>
              <a:latin typeface="Montserrat-Regular"/>
            </a:endParaRPr>
          </a:p>
          <a:p>
            <a:pPr algn="l"/>
            <a:endParaRPr lang="pt-BR" sz="1800" dirty="0">
              <a:solidFill>
                <a:srgbClr val="404040"/>
              </a:solidFill>
              <a:latin typeface="Montserrat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9131D-F189-7D0F-244E-1B66C30DF69C}"/>
              </a:ext>
            </a:extLst>
          </p:cNvPr>
          <p:cNvSpPr txBox="1"/>
          <p:nvPr/>
        </p:nvSpPr>
        <p:spPr>
          <a:xfrm>
            <a:off x="5926317" y="5696370"/>
            <a:ext cx="6133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Precisamos que existam dados armazenados (ou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pelo menos começar esse armazenamento).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Armazenamento, processamento, visualização.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522934-7D33-5B00-FD24-6D4A6EA93078}"/>
              </a:ext>
            </a:extLst>
          </p:cNvPr>
          <p:cNvSpPr/>
          <p:nvPr/>
        </p:nvSpPr>
        <p:spPr>
          <a:xfrm rot="10800000">
            <a:off x="5366145" y="4695656"/>
            <a:ext cx="1120345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5ADF4-6975-B0ED-3418-3229CB82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59" y="4299640"/>
            <a:ext cx="2481437" cy="1260000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A2A6A30-6428-B304-7302-D2CA28DEA000}"/>
              </a:ext>
            </a:extLst>
          </p:cNvPr>
          <p:cNvSpPr/>
          <p:nvPr/>
        </p:nvSpPr>
        <p:spPr>
          <a:xfrm rot="16200000" flipH="1" flipV="1">
            <a:off x="5251858" y="5680227"/>
            <a:ext cx="694815" cy="466245"/>
          </a:xfrm>
          <a:prstGeom prst="bentUpArrow">
            <a:avLst>
              <a:gd name="adj1" fmla="val 25000"/>
              <a:gd name="adj2" fmla="val 2584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9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CE9F-49A3-B810-41D8-F6BFFD4E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4D73-936B-8C95-2DED-7D608CB2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Então para entregar um bom projeto de </a:t>
            </a:r>
            <a:r>
              <a:rPr lang="pt-BR" sz="1800" b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Italic"/>
              </a:rPr>
              <a:t>Data Science 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é necessário todo um conjunto de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Bold"/>
              </a:rPr>
              <a:t>tecnologia 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e de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Bold"/>
              </a:rPr>
              <a:t>conhecimento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.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0D9C9-CE07-8D5E-F9FC-3313BD3C1D08}"/>
              </a:ext>
            </a:extLst>
          </p:cNvPr>
          <p:cNvSpPr txBox="1"/>
          <p:nvPr/>
        </p:nvSpPr>
        <p:spPr>
          <a:xfrm>
            <a:off x="1063596" y="3201466"/>
            <a:ext cx="4060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Existe um método científico! Observação,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hipóteses, testes e validação, análises,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Montserrat-Regular"/>
              </a:rPr>
              <a:t>monitoramento.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6FC24EF-1E12-1FEB-C59B-F577F49A8DC7}"/>
              </a:ext>
            </a:extLst>
          </p:cNvPr>
          <p:cNvSpPr/>
          <p:nvPr/>
        </p:nvSpPr>
        <p:spPr>
          <a:xfrm rot="16200000">
            <a:off x="4753810" y="3570012"/>
            <a:ext cx="635816" cy="823440"/>
          </a:xfrm>
          <a:prstGeom prst="bentUpArrow">
            <a:avLst>
              <a:gd name="adj1" fmla="val 25000"/>
              <a:gd name="adj2" fmla="val 1930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D6F0F-C67C-ED6D-4EFF-9B115E95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59" y="4299640"/>
            <a:ext cx="2481437" cy="12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E7443-FE16-EE83-C84D-0BD22008D4FB}"/>
              </a:ext>
            </a:extLst>
          </p:cNvPr>
          <p:cNvSpPr txBox="1"/>
          <p:nvPr/>
        </p:nvSpPr>
        <p:spPr>
          <a:xfrm>
            <a:off x="5926317" y="5696370"/>
            <a:ext cx="6133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Precisamos que existam dados armazenados (ou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pelo menos começar esse armazenamento).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-Regular"/>
              </a:rPr>
              <a:t>Armazenamento, processamento, visualização.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38CCEEFA-7B62-9522-B9EC-4235B5114AA5}"/>
              </a:ext>
            </a:extLst>
          </p:cNvPr>
          <p:cNvSpPr/>
          <p:nvPr/>
        </p:nvSpPr>
        <p:spPr>
          <a:xfrm rot="16200000" flipH="1" flipV="1">
            <a:off x="5227717" y="5704367"/>
            <a:ext cx="694815" cy="417965"/>
          </a:xfrm>
          <a:prstGeom prst="bentUpArrow">
            <a:avLst>
              <a:gd name="adj1" fmla="val 25000"/>
              <a:gd name="adj2" fmla="val 2584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3C3-0B13-4B20-A48C-D2BEA95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1 -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2B29-CF6F-64C3-F4A5-5BEC7C14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Você com certeza já ouviu falar que o dado é o nosso ativo mais valioso ou que é o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novo petróleo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. 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Isso porque quando as empresas sabem usar o dado e usam de forma correta, isso vira um diferencial para o negócio. </a:t>
            </a: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Atualmente é necessário encantar e fidelizar o cliente, porque você não precisa mais ir em uma loja, existem sites que vendem o mesmo produto. </a:t>
            </a:r>
          </a:p>
          <a:p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Por isso a importância de </a:t>
            </a:r>
            <a:r>
              <a:rPr lang="pt-BR" sz="18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conhecer o cliente</a:t>
            </a:r>
            <a:r>
              <a:rPr lang="pt-B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, saber o que, como e quando oferecer. Às vezes o cliente nem queria comprar um produto e decide comprar porque em um momento estratégico você colocou uma propaganda para ele.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564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7EE214AF9AD44E81F4AAEDDA27A437" ma:contentTypeVersion="0" ma:contentTypeDescription="Create a new document." ma:contentTypeScope="" ma:versionID="ce5f29803a0919f0015622bce16f64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EF6DDE-5DFF-44BB-95A7-524F55D4DDD2}"/>
</file>

<file path=customXml/itemProps2.xml><?xml version="1.0" encoding="utf-8"?>
<ds:datastoreItem xmlns:ds="http://schemas.openxmlformats.org/officeDocument/2006/customXml" ds:itemID="{FC2C603C-32FD-4F0D-913B-5680AB74991A}"/>
</file>

<file path=customXml/itemProps3.xml><?xml version="1.0" encoding="utf-8"?>
<ds:datastoreItem xmlns:ds="http://schemas.openxmlformats.org/officeDocument/2006/customXml" ds:itemID="{E494CDB7-4C98-4FDD-833D-48689571A23E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1107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 LT Pro Light</vt:lpstr>
      <vt:lpstr>Montserrat</vt:lpstr>
      <vt:lpstr>Montserrat-Bold</vt:lpstr>
      <vt:lpstr>Montserrat-Italic</vt:lpstr>
      <vt:lpstr>Montserrat-Regular</vt:lpstr>
      <vt:lpstr>Rockwell Nova Light</vt:lpstr>
      <vt:lpstr>Wingdings</vt:lpstr>
      <vt:lpstr>LeafVTI</vt:lpstr>
      <vt:lpstr>Data science e Machine Learning</vt:lpstr>
      <vt:lpstr>1 - Introdução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  <vt:lpstr>1 -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 Machine Learning</dc:title>
  <dc:creator>Marcio Augusto Ernesto de Moraes</dc:creator>
  <cp:lastModifiedBy>Marcio Augusto Ernesto de Moraes</cp:lastModifiedBy>
  <cp:revision>6</cp:revision>
  <dcterms:created xsi:type="dcterms:W3CDTF">2023-08-07T17:18:42Z</dcterms:created>
  <dcterms:modified xsi:type="dcterms:W3CDTF">2023-08-14T13:45:42Z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0x0101006D7EE214AF9AD44E81F4AAEDDA27A437</vt:lpwstr>
  </property>
</Properties>
</file>