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1" r:id="rId2"/>
    <p:sldId id="276" r:id="rId3"/>
    <p:sldId id="277" r:id="rId4"/>
    <p:sldId id="275" r:id="rId5"/>
    <p:sldId id="272" r:id="rId6"/>
    <p:sldId id="273" r:id="rId7"/>
    <p:sldId id="274" r:id="rId8"/>
    <p:sldId id="261" r:id="rId9"/>
    <p:sldId id="265" r:id="rId10"/>
    <p:sldId id="266" r:id="rId11"/>
    <p:sldId id="267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6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6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00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07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86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7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50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3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6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6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32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5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4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7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6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96095D-848E-45AA-98AA-724F2567493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9028F3-F1E0-4131-9E43-1796A4AEC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3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BD5E65-1096-8E47-7D61-64E7776633F8}"/>
              </a:ext>
            </a:extLst>
          </p:cNvPr>
          <p:cNvSpPr txBox="1"/>
          <p:nvPr/>
        </p:nvSpPr>
        <p:spPr>
          <a:xfrm>
            <a:off x="1033974" y="2579006"/>
            <a:ext cx="10539046" cy="3898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bg2">
                    <a:lumMod val="75000"/>
                  </a:schemeClr>
                </a:solidFill>
              </a:rPr>
              <a:t>Um sistema operacional é um programa que atua como intermediário entre o usuário e o hardware de um computador. O propósito de um sistema operacional é propiciar um ambiente no qual o usuário possa executar outros programas de forma conveniente, por esconder detalhes internos de funcionamento e eficiência, por procurar gerenciar de forma justa os recursos do sistema (</a:t>
            </a:r>
            <a:r>
              <a:rPr lang="pt-BR" sz="2400" b="1" dirty="0" err="1">
                <a:solidFill>
                  <a:schemeClr val="bg2">
                    <a:lumMod val="75000"/>
                  </a:schemeClr>
                </a:solidFill>
              </a:rPr>
              <a:t>Silberschatz</a:t>
            </a:r>
            <a:r>
              <a:rPr lang="pt-BR" sz="2400" b="1" dirty="0">
                <a:solidFill>
                  <a:schemeClr val="bg2">
                    <a:lumMod val="75000"/>
                  </a:schemeClr>
                </a:solidFill>
              </a:rPr>
              <a:t>, Galvin e </a:t>
            </a:r>
            <a:r>
              <a:rPr lang="pt-BR" sz="2400" b="1" dirty="0" err="1">
                <a:solidFill>
                  <a:schemeClr val="bg2">
                    <a:lumMod val="75000"/>
                  </a:schemeClr>
                </a:solidFill>
              </a:rPr>
              <a:t>Gagne</a:t>
            </a:r>
            <a:r>
              <a:rPr lang="pt-BR" sz="2400" b="1" dirty="0">
                <a:solidFill>
                  <a:schemeClr val="bg2">
                    <a:lumMod val="75000"/>
                  </a:schemeClr>
                </a:solidFill>
              </a:rPr>
              <a:t>, 2000, p.22].</a:t>
            </a:r>
          </a:p>
        </p:txBody>
      </p:sp>
    </p:spTree>
    <p:extLst>
      <p:ext uri="{BB962C8B-B14F-4D97-AF65-F5344CB8AC3E}">
        <p14:creationId xmlns:p14="http://schemas.microsoft.com/office/powerpoint/2010/main" val="156835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C9EE61-8A8E-E4F0-B9DC-B9B428563455}"/>
              </a:ext>
            </a:extLst>
          </p:cNvPr>
          <p:cNvSpPr txBox="1"/>
          <p:nvPr/>
        </p:nvSpPr>
        <p:spPr>
          <a:xfrm>
            <a:off x="1690467" y="4062117"/>
            <a:ext cx="93245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Na visão </a:t>
            </a:r>
            <a:r>
              <a:rPr lang="pt-BR" sz="2800" b="1" i="0" u="none" strike="noStrike" baseline="0" dirty="0" err="1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bottom-up</a:t>
            </a:r>
            <a:r>
              <a:rPr lang="pt-BR" sz="2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, a função do sistema operacional é fornecer uma alocação ordenada e controlada dos  processadores, memórias e dispositivos de E/S entre os vários programas competindo por eles.</a:t>
            </a:r>
            <a:endParaRPr lang="pt-BR" sz="4400" b="1" dirty="0">
              <a:solidFill>
                <a:schemeClr val="bg2">
                  <a:lumMod val="75000"/>
                </a:schemeClr>
              </a:solidFill>
              <a:latin typeface="HelveticaLTStd-Cond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0C0609-5178-7642-F34E-FA42793DC5B1}"/>
              </a:ext>
            </a:extLst>
          </p:cNvPr>
          <p:cNvSpPr txBox="1"/>
          <p:nvPr/>
        </p:nvSpPr>
        <p:spPr>
          <a:xfrm>
            <a:off x="1690467" y="2437304"/>
            <a:ext cx="101006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 </a:t>
            </a: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</a:t>
            </a:r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peracional como um gerenciador de recursos</a:t>
            </a:r>
            <a:endParaRPr lang="pt-B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3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C9EE61-8A8E-E4F0-B9DC-B9B428563455}"/>
              </a:ext>
            </a:extLst>
          </p:cNvPr>
          <p:cNvSpPr txBox="1"/>
          <p:nvPr/>
        </p:nvSpPr>
        <p:spPr>
          <a:xfrm>
            <a:off x="1690467" y="3917295"/>
            <a:ext cx="10100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 gerenciamento de recursos inclui a multiplexação.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1A03F9-B4D2-E4ED-3177-A5A0D29ACE4B}"/>
              </a:ext>
            </a:extLst>
          </p:cNvPr>
          <p:cNvSpPr txBox="1"/>
          <p:nvPr/>
        </p:nvSpPr>
        <p:spPr>
          <a:xfrm>
            <a:off x="1690467" y="2474560"/>
            <a:ext cx="101006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 </a:t>
            </a: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</a:t>
            </a:r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peracional como um gerenciador de recursos</a:t>
            </a:r>
            <a:endParaRPr lang="pt-B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3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367987-E3D4-355D-63A8-96DF602F4440}"/>
              </a:ext>
            </a:extLst>
          </p:cNvPr>
          <p:cNvSpPr txBox="1"/>
          <p:nvPr/>
        </p:nvSpPr>
        <p:spPr>
          <a:xfrm>
            <a:off x="1690467" y="2775859"/>
            <a:ext cx="101006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 </a:t>
            </a: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</a:t>
            </a:r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peracional como um gerenciador de recursos</a:t>
            </a:r>
            <a:endParaRPr lang="pt-B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C9EE61-8A8E-E4F0-B9DC-B9B428563455}"/>
              </a:ext>
            </a:extLst>
          </p:cNvPr>
          <p:cNvSpPr txBox="1"/>
          <p:nvPr/>
        </p:nvSpPr>
        <p:spPr>
          <a:xfrm>
            <a:off x="1867485" y="4131016"/>
            <a:ext cx="97465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Multiplexação tempo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3600" b="1" dirty="0">
              <a:solidFill>
                <a:schemeClr val="bg2">
                  <a:lumMod val="75000"/>
                </a:schemeClr>
              </a:solidFill>
              <a:latin typeface="HelveticaLTStd-Cond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Multiplexação por espaço</a:t>
            </a:r>
          </a:p>
        </p:txBody>
      </p:sp>
    </p:spTree>
    <p:extLst>
      <p:ext uri="{BB962C8B-B14F-4D97-AF65-F5344CB8AC3E}">
        <p14:creationId xmlns:p14="http://schemas.microsoft.com/office/powerpoint/2010/main" val="163325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377263"/>
            <a:ext cx="1479452" cy="17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597501-C55E-8067-439B-98026ABC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9" y="951130"/>
            <a:ext cx="9670941" cy="56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62CA91-F827-3513-544A-C3D6E8442466}"/>
              </a:ext>
            </a:extLst>
          </p:cNvPr>
          <p:cNvSpPr txBox="1"/>
          <p:nvPr/>
        </p:nvSpPr>
        <p:spPr>
          <a:xfrm>
            <a:off x="1773700" y="2771516"/>
            <a:ext cx="9086558" cy="71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bg2">
                    <a:lumMod val="75000"/>
                  </a:schemeClr>
                </a:solidFill>
              </a:rPr>
              <a:t>O hardware é o conjunto de dispositivos elétricos, eletrônicos, óticos e eletromecânicos que compõe o computador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2FB292-E86A-2CC5-8D48-7B95D823A6E2}"/>
              </a:ext>
            </a:extLst>
          </p:cNvPr>
          <p:cNvSpPr txBox="1"/>
          <p:nvPr/>
        </p:nvSpPr>
        <p:spPr>
          <a:xfrm>
            <a:off x="1773700" y="3899689"/>
            <a:ext cx="9086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</a:rPr>
              <a:t>O software é o conjunto de todos os programas de computador em operação num dado computador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597086C-F4EE-5B93-CDE0-E8B1AFF1A9E9}"/>
              </a:ext>
            </a:extLst>
          </p:cNvPr>
          <p:cNvSpPr txBox="1"/>
          <p:nvPr/>
        </p:nvSpPr>
        <p:spPr>
          <a:xfrm>
            <a:off x="1773699" y="4969539"/>
            <a:ext cx="9086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</a:rPr>
              <a:t>O firmware é representado por programas especiais armazenados de forma permanente no hardware do computador que</a:t>
            </a:r>
          </a:p>
        </p:txBody>
      </p:sp>
    </p:spTree>
    <p:extLst>
      <p:ext uri="{BB962C8B-B14F-4D97-AF65-F5344CB8AC3E}">
        <p14:creationId xmlns:p14="http://schemas.microsoft.com/office/powerpoint/2010/main" val="337099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5DD837-4B6F-9818-818F-44D31B2B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748" y="2822217"/>
            <a:ext cx="6609252" cy="392157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25474E-176B-CC69-0D6C-9625347D6306}"/>
              </a:ext>
            </a:extLst>
          </p:cNvPr>
          <p:cNvSpPr txBox="1"/>
          <p:nvPr/>
        </p:nvSpPr>
        <p:spPr>
          <a:xfrm>
            <a:off x="393895" y="2822217"/>
            <a:ext cx="48955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</a:rPr>
              <a:t>Podemos identificar o hardware como sendo os dispositivos físicos, sua </a:t>
            </a:r>
            <a:r>
              <a:rPr lang="pt-BR" sz="2800" b="1" dirty="0" err="1">
                <a:solidFill>
                  <a:schemeClr val="bg2">
                    <a:lumMod val="75000"/>
                  </a:schemeClr>
                </a:solidFill>
              </a:rPr>
              <a:t>microprogramação</a:t>
            </a:r>
            <a:r>
              <a:rPr lang="pt-BR" sz="2800" b="1" dirty="0">
                <a:solidFill>
                  <a:schemeClr val="bg2">
                    <a:lumMod val="75000"/>
                  </a:schemeClr>
                </a:solidFill>
              </a:rPr>
              <a:t> e o firmware existente neste computador.</a:t>
            </a:r>
          </a:p>
        </p:txBody>
      </p:sp>
    </p:spTree>
    <p:extLst>
      <p:ext uri="{BB962C8B-B14F-4D97-AF65-F5344CB8AC3E}">
        <p14:creationId xmlns:p14="http://schemas.microsoft.com/office/powerpoint/2010/main" val="36226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B69E30-6134-AF4C-9930-D2123510C79B}"/>
              </a:ext>
            </a:extLst>
          </p:cNvPr>
          <p:cNvSpPr txBox="1"/>
          <p:nvPr/>
        </p:nvSpPr>
        <p:spPr>
          <a:xfrm>
            <a:off x="1826454" y="3791320"/>
            <a:ext cx="9385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Sistemas operacionais contêm muitos drivers para controlar dispositivos de E/S.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HelveticaLTStd-Cond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BDF761-D54C-8232-6530-59F6491619D3}"/>
              </a:ext>
            </a:extLst>
          </p:cNvPr>
          <p:cNvSpPr txBox="1"/>
          <p:nvPr/>
        </p:nvSpPr>
        <p:spPr>
          <a:xfrm>
            <a:off x="1690467" y="2453657"/>
            <a:ext cx="101006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 </a:t>
            </a: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</a:t>
            </a:r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peracional como máquina estendida</a:t>
            </a:r>
            <a:endParaRPr lang="pt-B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5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B69E30-6134-AF4C-9930-D2123510C79B}"/>
              </a:ext>
            </a:extLst>
          </p:cNvPr>
          <p:cNvSpPr txBox="1"/>
          <p:nvPr/>
        </p:nvSpPr>
        <p:spPr>
          <a:xfrm>
            <a:off x="1531033" y="3861543"/>
            <a:ext cx="104827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Mas mesmo esse nível é baixo demais para a maioria</a:t>
            </a:r>
          </a:p>
          <a:p>
            <a:pPr algn="l"/>
            <a:r>
              <a:rPr lang="pt-BR" sz="32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dos aplicativos. Por essa razão, todos os sistemas operacionais fornecem mais um nível de abstração para se utilizarem discos: arquivos.</a:t>
            </a:r>
            <a:endParaRPr lang="pt-BR" sz="3200" b="1" dirty="0">
              <a:solidFill>
                <a:schemeClr val="bg2">
                  <a:lumMod val="75000"/>
                </a:schemeClr>
              </a:solidFill>
              <a:latin typeface="HelveticaLTStd-Cond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50B14B-C8E6-E360-4716-011B3D82F508}"/>
              </a:ext>
            </a:extLst>
          </p:cNvPr>
          <p:cNvSpPr txBox="1"/>
          <p:nvPr/>
        </p:nvSpPr>
        <p:spPr>
          <a:xfrm>
            <a:off x="1561513" y="2425033"/>
            <a:ext cx="101006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 </a:t>
            </a: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</a:t>
            </a:r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peracional como máquina estendida</a:t>
            </a:r>
            <a:endParaRPr lang="pt-B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B69E30-6134-AF4C-9930-D2123510C79B}"/>
              </a:ext>
            </a:extLst>
          </p:cNvPr>
          <p:cNvSpPr txBox="1"/>
          <p:nvPr/>
        </p:nvSpPr>
        <p:spPr>
          <a:xfrm>
            <a:off x="1235611" y="3861543"/>
            <a:ext cx="101310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Mas mesmo esse nível é baixo demais para a maioria</a:t>
            </a:r>
          </a:p>
          <a:p>
            <a:pPr algn="l"/>
            <a:r>
              <a:rPr lang="pt-BR" sz="2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dos aplicativos. Por essa razão, todos os sistemas operacionais fornecem mais um nível de abstração para se utilizarem discos: arquivos.</a:t>
            </a:r>
            <a:endParaRPr lang="pt-BR" sz="2800" b="1" dirty="0">
              <a:solidFill>
                <a:schemeClr val="bg2">
                  <a:lumMod val="75000"/>
                </a:schemeClr>
              </a:solidFill>
              <a:latin typeface="HelveticaLTStd-Cond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70B39E-668E-BEEA-62EF-E3F69F189459}"/>
              </a:ext>
            </a:extLst>
          </p:cNvPr>
          <p:cNvSpPr txBox="1"/>
          <p:nvPr/>
        </p:nvSpPr>
        <p:spPr>
          <a:xfrm>
            <a:off x="1491174" y="2553156"/>
            <a:ext cx="101006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 </a:t>
            </a: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</a:t>
            </a:r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peracional como máquina estendida</a:t>
            </a:r>
            <a:endParaRPr lang="pt-B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B69E30-6134-AF4C-9930-D2123510C79B}"/>
              </a:ext>
            </a:extLst>
          </p:cNvPr>
          <p:cNvSpPr txBox="1"/>
          <p:nvPr/>
        </p:nvSpPr>
        <p:spPr>
          <a:xfrm>
            <a:off x="832339" y="3726524"/>
            <a:ext cx="111134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Uma das principais tarefas dos sistemas operacionais é esconder o hardware e em vez disso apresentar programas (e seus programadores) com abstrações de qualidade, limpas, elegantes e consistentes com as quais trabalhar.</a:t>
            </a:r>
            <a:endParaRPr lang="pt-BR" sz="3200" b="1" dirty="0">
              <a:solidFill>
                <a:schemeClr val="bg2">
                  <a:lumMod val="75000"/>
                </a:schemeClr>
              </a:solidFill>
              <a:latin typeface="HelveticaLTStd-Cond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D64528-0366-3960-DA8C-F8B9756DACE6}"/>
              </a:ext>
            </a:extLst>
          </p:cNvPr>
          <p:cNvSpPr txBox="1"/>
          <p:nvPr/>
        </p:nvSpPr>
        <p:spPr>
          <a:xfrm>
            <a:off x="1547446" y="2378502"/>
            <a:ext cx="101006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 </a:t>
            </a: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</a:t>
            </a:r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peracional como máquina estendida</a:t>
            </a:r>
            <a:endParaRPr lang="pt-B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1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620648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Definições e conceitos</a:t>
            </a:r>
            <a:endParaRPr lang="pt-BR" sz="2800" b="1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FB0317-2AAA-BAE8-8042-52A79FB4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924" y="3350290"/>
            <a:ext cx="5521572" cy="347208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6" y="242968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A5D875-0992-B050-017F-5FD0F8FB3071}"/>
              </a:ext>
            </a:extLst>
          </p:cNvPr>
          <p:cNvSpPr txBox="1"/>
          <p:nvPr/>
        </p:nvSpPr>
        <p:spPr>
          <a:xfrm>
            <a:off x="1969476" y="2131571"/>
            <a:ext cx="101006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 </a:t>
            </a: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</a:t>
            </a:r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peracional como máquina estendida</a:t>
            </a:r>
            <a:endParaRPr lang="pt-B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9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tx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353E-ED2F-FD3A-B131-52CCA667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" y="50358"/>
            <a:ext cx="187100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6C0FD5-3F67-5616-677C-7E2BC788AF35}"/>
              </a:ext>
            </a:extLst>
          </p:cNvPr>
          <p:cNvSpPr txBox="1"/>
          <p:nvPr/>
        </p:nvSpPr>
        <p:spPr>
          <a:xfrm>
            <a:off x="2121878" y="74379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Disciplina:  Sistemas Operacionais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E7522-E2D1-C731-B059-86683133126A}"/>
              </a:ext>
            </a:extLst>
          </p:cNvPr>
          <p:cNvSpPr txBox="1"/>
          <p:nvPr/>
        </p:nvSpPr>
        <p:spPr>
          <a:xfrm>
            <a:off x="1969476" y="1820812"/>
            <a:ext cx="98215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Aula 2: Sistemas Operacionais : conceitos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56B561-2CE1-CEC8-5F94-CEAF239D50D3}"/>
              </a:ext>
            </a:extLst>
          </p:cNvPr>
          <p:cNvSpPr txBox="1"/>
          <p:nvPr/>
        </p:nvSpPr>
        <p:spPr>
          <a:xfrm>
            <a:off x="2121875" y="285332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Curso: Engenharia de Computação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1B251-C57F-234C-AA93-E20EFC4480DF}"/>
              </a:ext>
            </a:extLst>
          </p:cNvPr>
          <p:cNvSpPr txBox="1"/>
          <p:nvPr/>
        </p:nvSpPr>
        <p:spPr>
          <a:xfrm>
            <a:off x="2121876" y="1180575"/>
            <a:ext cx="79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Data:  14/08/2023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C9EE61-8A8E-E4F0-B9DC-B9B428563455}"/>
              </a:ext>
            </a:extLst>
          </p:cNvPr>
          <p:cNvSpPr txBox="1"/>
          <p:nvPr/>
        </p:nvSpPr>
        <p:spPr>
          <a:xfrm>
            <a:off x="1505242" y="3955693"/>
            <a:ext cx="99177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Uma linha de conceito, sustenta que o sistema operacional irá gerenciar todas as partes de um sistema complexo.</a:t>
            </a:r>
            <a:endParaRPr lang="pt-BR" sz="3200" b="1" dirty="0">
              <a:solidFill>
                <a:schemeClr val="bg2">
                  <a:lumMod val="75000"/>
                </a:schemeClr>
              </a:solidFill>
              <a:latin typeface="HelveticaLTStd-Cond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773354-A208-4493-3894-235A4BAFD755}"/>
              </a:ext>
            </a:extLst>
          </p:cNvPr>
          <p:cNvSpPr txBox="1"/>
          <p:nvPr/>
        </p:nvSpPr>
        <p:spPr>
          <a:xfrm>
            <a:off x="1505242" y="2523513"/>
            <a:ext cx="101006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Sistema </a:t>
            </a:r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O</a:t>
            </a:r>
            <a:r>
              <a:rPr lang="pt-BR" sz="3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HelveticaLTStd-Cond"/>
              </a:rPr>
              <a:t>peracional como maquina gerenciador de recursos</a:t>
            </a:r>
            <a:endParaRPr lang="pt-B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2002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157</TotalTime>
  <Words>611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HelveticaLTStd-Cond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Matheus Pereira</dc:creator>
  <cp:lastModifiedBy>Flavio Matheus Pereira</cp:lastModifiedBy>
  <cp:revision>5</cp:revision>
  <dcterms:created xsi:type="dcterms:W3CDTF">2023-08-07T19:51:45Z</dcterms:created>
  <dcterms:modified xsi:type="dcterms:W3CDTF">2023-08-21T22:56:09Z</dcterms:modified>
</cp:coreProperties>
</file>