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1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3" r:id="rId11"/>
    <p:sldId id="285" r:id="rId12"/>
    <p:sldId id="286" r:id="rId13"/>
    <p:sldId id="28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6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00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07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6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7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50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32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5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7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6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96095D-848E-45AA-98AA-724F2567493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BD5E65-1096-8E47-7D61-64E7776633F8}"/>
              </a:ext>
            </a:extLst>
          </p:cNvPr>
          <p:cNvSpPr txBox="1"/>
          <p:nvPr/>
        </p:nvSpPr>
        <p:spPr>
          <a:xfrm>
            <a:off x="1033974" y="2579006"/>
            <a:ext cx="10539046" cy="3898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bg2">
                    <a:lumMod val="75000"/>
                  </a:schemeClr>
                </a:solidFill>
              </a:rPr>
              <a:t>Um sistema operacional é um programa que atua como intermediário entre o usuário e o hardware de um computador. O propósito de um sistema operacional é propiciar um ambiente no qual o usuário possa executar outros programas de forma conveniente, por esconder detalhes internos de funcionamento e eficiência, por procurar gerenciar de forma justa os recursos do sistema (</a:t>
            </a:r>
            <a:r>
              <a:rPr lang="pt-BR" sz="2400" b="1" dirty="0" err="1">
                <a:solidFill>
                  <a:schemeClr val="bg2">
                    <a:lumMod val="75000"/>
                  </a:schemeClr>
                </a:solidFill>
              </a:rPr>
              <a:t>Silberschatz</a:t>
            </a:r>
            <a:r>
              <a:rPr lang="pt-BR" sz="2400" b="1" dirty="0">
                <a:solidFill>
                  <a:schemeClr val="bg2">
                    <a:lumMod val="75000"/>
                  </a:schemeClr>
                </a:solidFill>
              </a:rPr>
              <a:t>, Galvin e </a:t>
            </a:r>
            <a:r>
              <a:rPr lang="pt-BR" sz="2400" b="1" dirty="0" err="1">
                <a:solidFill>
                  <a:schemeClr val="bg2">
                    <a:lumMod val="75000"/>
                  </a:schemeClr>
                </a:solidFill>
              </a:rPr>
              <a:t>Gagne</a:t>
            </a:r>
            <a:r>
              <a:rPr lang="pt-BR" sz="2400" b="1" dirty="0">
                <a:solidFill>
                  <a:schemeClr val="bg2">
                    <a:lumMod val="75000"/>
                  </a:schemeClr>
                </a:solidFill>
              </a:rPr>
              <a:t>, 2000, p.22].</a:t>
            </a:r>
          </a:p>
        </p:txBody>
      </p:sp>
    </p:spTree>
    <p:extLst>
      <p:ext uri="{BB962C8B-B14F-4D97-AF65-F5344CB8AC3E}">
        <p14:creationId xmlns:p14="http://schemas.microsoft.com/office/powerpoint/2010/main" val="156835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12ECA4-23A2-6356-AEFE-CEEBD20EFCB1}"/>
              </a:ext>
            </a:extLst>
          </p:cNvPr>
          <p:cNvSpPr txBox="1"/>
          <p:nvPr/>
        </p:nvSpPr>
        <p:spPr>
          <a:xfrm>
            <a:off x="4856813" y="2738448"/>
            <a:ext cx="2398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</a:t>
            </a:r>
            <a:endParaRPr lang="pt-BR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97AA38-FD1E-3D85-A501-D5FEEF66A69F}"/>
              </a:ext>
            </a:extLst>
          </p:cNvPr>
          <p:cNvSpPr txBox="1"/>
          <p:nvPr/>
        </p:nvSpPr>
        <p:spPr>
          <a:xfrm>
            <a:off x="1843791" y="3831564"/>
            <a:ext cx="88441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 processo é na essência um contêiner que armazena todas as informações necessárias para executar um programa.</a:t>
            </a:r>
            <a:endParaRPr lang="pt-BR" sz="3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4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12ECA4-23A2-6356-AEFE-CEEBD20EFCB1}"/>
              </a:ext>
            </a:extLst>
          </p:cNvPr>
          <p:cNvSpPr txBox="1"/>
          <p:nvPr/>
        </p:nvSpPr>
        <p:spPr>
          <a:xfrm>
            <a:off x="1843791" y="3024626"/>
            <a:ext cx="2398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</a:t>
            </a:r>
            <a:endParaRPr lang="pt-BR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C2DF28-2F3D-ED5A-71B3-055507A0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07" y="2350015"/>
            <a:ext cx="6052279" cy="45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7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4" y="1738368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12ECA4-23A2-6356-AEFE-CEEBD20EFCB1}"/>
              </a:ext>
            </a:extLst>
          </p:cNvPr>
          <p:cNvSpPr txBox="1"/>
          <p:nvPr/>
        </p:nvSpPr>
        <p:spPr>
          <a:xfrm>
            <a:off x="1154243" y="3044279"/>
            <a:ext cx="2398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</a:t>
            </a:r>
            <a:endParaRPr lang="pt-BR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0BD5DC-9FBC-4868-148C-A86451ED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69" y="2196831"/>
            <a:ext cx="6790544" cy="46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12ECA4-23A2-6356-AEFE-CEEBD20EFCB1}"/>
              </a:ext>
            </a:extLst>
          </p:cNvPr>
          <p:cNvSpPr txBox="1"/>
          <p:nvPr/>
        </p:nvSpPr>
        <p:spPr>
          <a:xfrm>
            <a:off x="3307826" y="2769588"/>
            <a:ext cx="493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Espaço  de endereçamento</a:t>
            </a:r>
            <a:endParaRPr lang="pt-BR" sz="3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330D00-3CB8-5F3C-E5D2-C975A70C5D43}"/>
              </a:ext>
            </a:extLst>
          </p:cNvPr>
          <p:cNvSpPr txBox="1"/>
          <p:nvPr/>
        </p:nvSpPr>
        <p:spPr>
          <a:xfrm>
            <a:off x="1185202" y="3843063"/>
            <a:ext cx="9821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  lista de posições de memória que vai de 0 a algum máximo, onde o processo pode ler e escrever</a:t>
            </a:r>
            <a:endParaRPr lang="pt-BR" sz="36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1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4" y="1794892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12ECA4-23A2-6356-AEFE-CEEBD20EFCB1}"/>
              </a:ext>
            </a:extLst>
          </p:cNvPr>
          <p:cNvSpPr txBox="1"/>
          <p:nvPr/>
        </p:nvSpPr>
        <p:spPr>
          <a:xfrm>
            <a:off x="1325537" y="3049439"/>
            <a:ext cx="2473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Arquivos</a:t>
            </a:r>
            <a:endParaRPr lang="pt-BR" sz="4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8DF73B-C11A-F75A-0E5B-520E67A0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72" y="2374108"/>
            <a:ext cx="6200443" cy="43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CCE48B-7771-38F2-D254-98028CB1035F}"/>
              </a:ext>
            </a:extLst>
          </p:cNvPr>
          <p:cNvSpPr txBox="1"/>
          <p:nvPr/>
        </p:nvSpPr>
        <p:spPr>
          <a:xfrm>
            <a:off x="1464692" y="2646391"/>
            <a:ext cx="107273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2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computadores de grande porte</a:t>
            </a:r>
            <a:endParaRPr lang="pt-BR" sz="32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02EDD7-2768-BAE1-76AA-6526E2A61023}"/>
              </a:ext>
            </a:extLst>
          </p:cNvPr>
          <p:cNvSpPr txBox="1"/>
          <p:nvPr/>
        </p:nvSpPr>
        <p:spPr>
          <a:xfrm>
            <a:off x="1449703" y="3262728"/>
            <a:ext cx="8109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</a:t>
            </a:r>
            <a:r>
              <a:rPr lang="pt-BR" sz="36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389C5B-DE5A-39B8-0681-DB6E45DAC47B}"/>
              </a:ext>
            </a:extLst>
          </p:cNvPr>
          <p:cNvSpPr txBox="1"/>
          <p:nvPr/>
        </p:nvSpPr>
        <p:spPr>
          <a:xfrm>
            <a:off x="1449703" y="3966598"/>
            <a:ext cx="10354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computadores pessoais</a:t>
            </a:r>
            <a:endParaRPr lang="pt-BR" sz="36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AEAC31-BAF3-A255-1A98-540AEEB4DD0A}"/>
              </a:ext>
            </a:extLst>
          </p:cNvPr>
          <p:cNvSpPr txBox="1"/>
          <p:nvPr/>
        </p:nvSpPr>
        <p:spPr>
          <a:xfrm>
            <a:off x="1449703" y="4689418"/>
            <a:ext cx="10043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 de Cartões Inteligentes</a:t>
            </a:r>
            <a:endParaRPr lang="pt-BR" sz="36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CCE48B-7771-38F2-D254-98028CB1035F}"/>
              </a:ext>
            </a:extLst>
          </p:cNvPr>
          <p:cNvSpPr txBox="1"/>
          <p:nvPr/>
        </p:nvSpPr>
        <p:spPr>
          <a:xfrm>
            <a:off x="1464692" y="2646391"/>
            <a:ext cx="107273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2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computadores de grande porte</a:t>
            </a:r>
            <a:endParaRPr lang="pt-BR" sz="32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3D07EA-1E55-6606-EF18-0E58CE2BE0B3}"/>
              </a:ext>
            </a:extLst>
          </p:cNvPr>
          <p:cNvSpPr txBox="1"/>
          <p:nvPr/>
        </p:nvSpPr>
        <p:spPr>
          <a:xfrm>
            <a:off x="1969476" y="3585894"/>
            <a:ext cx="93331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São intensamente orientados para o processamento de muitas tarefas ao mesmo tempo, a maioria delas exigindo quantidades prodigiosas de E/S.</a:t>
            </a:r>
            <a:endParaRPr lang="pt-BR" sz="3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1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CCE48B-7771-38F2-D254-98028CB1035F}"/>
              </a:ext>
            </a:extLst>
          </p:cNvPr>
          <p:cNvSpPr txBox="1"/>
          <p:nvPr/>
        </p:nvSpPr>
        <p:spPr>
          <a:xfrm>
            <a:off x="1464692" y="2646391"/>
            <a:ext cx="107273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2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computadores de grande porte</a:t>
            </a:r>
            <a:endParaRPr lang="pt-BR" sz="32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81941D-B8E6-E3F1-D9D6-1B43476F9DAB}"/>
              </a:ext>
            </a:extLst>
          </p:cNvPr>
          <p:cNvSpPr txBox="1"/>
          <p:nvPr/>
        </p:nvSpPr>
        <p:spPr>
          <a:xfrm>
            <a:off x="2675150" y="3462784"/>
            <a:ext cx="76530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Oferecem o seguintes serviços: </a:t>
            </a:r>
          </a:p>
          <a:p>
            <a:pPr algn="just"/>
            <a:endParaRPr lang="pt-BR" sz="3200" b="1" i="0" u="none" strike="noStrike" baseline="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Lote (batch)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Processamento de transações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empo compartilhado (</a:t>
            </a:r>
            <a:r>
              <a:rPr lang="pt-BR" sz="3200" b="1" i="0" u="none" strike="noStrike" baseline="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timesharing</a:t>
            </a:r>
            <a:r>
              <a:rPr lang="pt-BR" sz="32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  <a:endParaRPr lang="pt-BR" sz="3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6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02EDD7-2768-BAE1-76AA-6526E2A61023}"/>
              </a:ext>
            </a:extLst>
          </p:cNvPr>
          <p:cNvSpPr txBox="1"/>
          <p:nvPr/>
        </p:nvSpPr>
        <p:spPr>
          <a:xfrm>
            <a:off x="1749506" y="2498708"/>
            <a:ext cx="8109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</a:t>
            </a:r>
            <a:r>
              <a:rPr lang="pt-BR" sz="36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servidores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40BD6B-E827-76BB-A921-2AE7881F3785}"/>
              </a:ext>
            </a:extLst>
          </p:cNvPr>
          <p:cNvSpPr txBox="1"/>
          <p:nvPr/>
        </p:nvSpPr>
        <p:spPr>
          <a:xfrm>
            <a:off x="846350" y="3008949"/>
            <a:ext cx="90128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Executados em servidores que são computadores pessoais muito grandes, em estações de trabalho ou mesmo computadores de grande porte.</a:t>
            </a:r>
            <a:endParaRPr lang="pt-BR" sz="2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2" descr="Windows Server 2022 Standard – Licença Vitalícia - SoftwaresPrime">
            <a:extLst>
              <a:ext uri="{FF2B5EF4-FFF2-40B4-BE49-F238E27FC236}">
                <a16:creationId xmlns:a16="http://schemas.microsoft.com/office/drawing/2014/main" id="{5472EB54-E8ED-B1A6-3D9A-690AC227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62" y="4376732"/>
            <a:ext cx="1936617" cy="241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4" descr="Top 10 distribuições Linux - Portal GSTI">
            <a:extLst>
              <a:ext uri="{FF2B5EF4-FFF2-40B4-BE49-F238E27FC236}">
                <a16:creationId xmlns:a16="http://schemas.microsoft.com/office/drawing/2014/main" id="{68C711A3-4C28-BDFF-1F42-9C208386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235439"/>
            <a:ext cx="2345961" cy="234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As 12 Principais Distribuições Linux(a 9ª é a que eu uso)">
            <a:extLst>
              <a:ext uri="{FF2B5EF4-FFF2-40B4-BE49-F238E27FC236}">
                <a16:creationId xmlns:a16="http://schemas.microsoft.com/office/drawing/2014/main" id="{CDD84C30-9A13-A479-DE1B-63A0A6EB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89" y="3918155"/>
            <a:ext cx="6840511" cy="282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389C5B-DE5A-39B8-0681-DB6E45DAC47B}"/>
              </a:ext>
            </a:extLst>
          </p:cNvPr>
          <p:cNvSpPr txBox="1"/>
          <p:nvPr/>
        </p:nvSpPr>
        <p:spPr>
          <a:xfrm>
            <a:off x="1449703" y="2617764"/>
            <a:ext cx="10354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computadores pessoais</a:t>
            </a:r>
            <a:endParaRPr lang="pt-BR" sz="36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F46B4F-B78C-43EB-1EE8-A28DDA223AA2}"/>
              </a:ext>
            </a:extLst>
          </p:cNvPr>
          <p:cNvSpPr txBox="1"/>
          <p:nvPr/>
        </p:nvSpPr>
        <p:spPr>
          <a:xfrm>
            <a:off x="1109272" y="3428999"/>
            <a:ext cx="104931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Proporcionar  um bom apoio para um único usuário. Eles são amplamente usados para o processamento de texto, planilhas e acesso à internet. Exemplos comuns são o Linux, o FreeBSD, o Windows 7, o Windows 8 e o OS X da Apple.</a:t>
            </a:r>
            <a:endParaRPr lang="pt-BR" sz="36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6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AEAC31-BAF3-A255-1A98-540AEEB4DD0A}"/>
              </a:ext>
            </a:extLst>
          </p:cNvPr>
          <p:cNvSpPr txBox="1"/>
          <p:nvPr/>
        </p:nvSpPr>
        <p:spPr>
          <a:xfrm>
            <a:off x="1689546" y="2593035"/>
            <a:ext cx="10043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b="1" i="0" u="none" strike="noStrike" baseline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Sistemas operacionais de computadores portáteis</a:t>
            </a:r>
            <a:endParaRPr lang="pt-BR" sz="6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6E5CD8-76F0-821A-4BD6-E786EF018555}"/>
              </a:ext>
            </a:extLst>
          </p:cNvPr>
          <p:cNvSpPr txBox="1"/>
          <p:nvPr/>
        </p:nvSpPr>
        <p:spPr>
          <a:xfrm>
            <a:off x="869430" y="3428999"/>
            <a:ext cx="108635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Conhecido como um PDA (</a:t>
            </a:r>
            <a:r>
              <a:rPr lang="pt-BR" sz="3200" b="1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Personal</a:t>
            </a:r>
            <a:r>
              <a:rPr lang="pt-BR" sz="32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 </a:t>
            </a:r>
            <a:r>
              <a:rPr lang="pt-BR" sz="3200" b="1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Assistant</a:t>
            </a:r>
            <a:r>
              <a:rPr lang="pt-BR" sz="3200" b="1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— assistente pessoal digital), é um computador pequeno que pode ser seguro na mão durante a operação. Smartphones e tablets são os exemplos mais conhecidos.</a:t>
            </a:r>
            <a:endParaRPr lang="pt-BR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3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376F22-F271-7497-DAD4-719F1F59F9A6}"/>
              </a:ext>
            </a:extLst>
          </p:cNvPr>
          <p:cNvSpPr txBox="1"/>
          <p:nvPr/>
        </p:nvSpPr>
        <p:spPr>
          <a:xfrm>
            <a:off x="1738858" y="2916201"/>
            <a:ext cx="91627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maioria dos sistemas operacionais fornece determinados conceitos e abstrações básicos, como processos, espaços de endereços e arquivos.</a:t>
            </a:r>
            <a:endParaRPr lang="pt-BR" sz="3600" b="1" dirty="0">
              <a:solidFill>
                <a:schemeClr val="accent4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5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121875" y="1891553"/>
            <a:ext cx="98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4: Sistemas Operacionais -  Tipos - Conceitos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4" y="126701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28/08/2023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376F22-F271-7497-DAD4-719F1F59F9A6}"/>
              </a:ext>
            </a:extLst>
          </p:cNvPr>
          <p:cNvSpPr txBox="1"/>
          <p:nvPr/>
        </p:nvSpPr>
        <p:spPr>
          <a:xfrm>
            <a:off x="1753848" y="3812826"/>
            <a:ext cx="91627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  é basicamente um programa em execução</a:t>
            </a:r>
            <a:endParaRPr lang="pt-BR" sz="5400" b="1" dirty="0">
              <a:solidFill>
                <a:schemeClr val="accent4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12ECA4-23A2-6356-AEFE-CEEBD20EFCB1}"/>
              </a:ext>
            </a:extLst>
          </p:cNvPr>
          <p:cNvSpPr txBox="1"/>
          <p:nvPr/>
        </p:nvSpPr>
        <p:spPr>
          <a:xfrm>
            <a:off x="4856813" y="2738448"/>
            <a:ext cx="2398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</a:t>
            </a:r>
            <a:endParaRPr lang="pt-BR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4904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378</TotalTime>
  <Words>638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 Light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Matheus Pereira</dc:creator>
  <cp:lastModifiedBy>Flavio Matheus Pereira</cp:lastModifiedBy>
  <cp:revision>6</cp:revision>
  <dcterms:created xsi:type="dcterms:W3CDTF">2023-08-07T19:51:45Z</dcterms:created>
  <dcterms:modified xsi:type="dcterms:W3CDTF">2023-08-29T00:27:56Z</dcterms:modified>
</cp:coreProperties>
</file>