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72" r:id="rId2"/>
    <p:sldId id="267" r:id="rId3"/>
    <p:sldId id="266" r:id="rId4"/>
    <p:sldId id="269" r:id="rId5"/>
    <p:sldId id="287" r:id="rId6"/>
    <p:sldId id="270" r:id="rId7"/>
    <p:sldId id="268" r:id="rId8"/>
    <p:sldId id="257" r:id="rId9"/>
    <p:sldId id="265" r:id="rId10"/>
    <p:sldId id="258" r:id="rId11"/>
    <p:sldId id="261" r:id="rId12"/>
    <p:sldId id="260" r:id="rId13"/>
    <p:sldId id="264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1" autoAdjust="0"/>
    <p:restoredTop sz="94660"/>
  </p:normalViewPr>
  <p:slideViewPr>
    <p:cSldViewPr>
      <p:cViewPr>
        <p:scale>
          <a:sx n="100" d="100"/>
          <a:sy n="100" d="100"/>
        </p:scale>
        <p:origin x="-840" y="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61E3D-1B60-439B-956A-64D9285A2E0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B2CBF-8981-4143-8E0D-DB8CD2949B0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3997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6130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4467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52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4538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076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6633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6700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0020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6308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3010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7916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8ECB-7282-4461-BD1B-D7A2A5445784}" type="datetimeFigureOut">
              <a:rPr lang="es-AR" smtClean="0"/>
              <a:pPr/>
              <a:t>19/11/2013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401E-2DEF-4F97-85E6-AB740402672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3191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icx.net/cens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51520" y="191683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4000" b="1" dirty="0" smtClean="0">
                <a:solidFill>
                  <a:srgbClr val="92D050"/>
                </a:solidFill>
              </a:rPr>
              <a:t>Censo de Equipamiento e Infraestructura:</a:t>
            </a:r>
            <a:endParaRPr lang="es-ES_tradnl" sz="4000" b="1" dirty="0">
              <a:solidFill>
                <a:srgbClr val="92D050"/>
              </a:solidFill>
            </a:endParaRPr>
          </a:p>
          <a:p>
            <a:pPr algn="ctr"/>
            <a:endParaRPr lang="es-ES_tradnl" sz="4000" b="1" dirty="0" smtClean="0">
              <a:solidFill>
                <a:srgbClr val="92D050"/>
              </a:solidFill>
            </a:endParaRPr>
          </a:p>
          <a:p>
            <a:pPr algn="ctr"/>
            <a:r>
              <a:rPr lang="es-ES_tradnl" sz="4000" b="1" dirty="0" smtClean="0">
                <a:solidFill>
                  <a:srgbClr val="92D050"/>
                </a:solidFill>
              </a:rPr>
              <a:t>Relevamiento Técnico 2013</a:t>
            </a:r>
          </a:p>
          <a:p>
            <a:pPr algn="ctr"/>
            <a:endParaRPr lang="es-ES_tradnl" sz="4000" b="1" dirty="0" smtClean="0">
              <a:solidFill>
                <a:srgbClr val="92D050"/>
              </a:solidFill>
            </a:endParaRPr>
          </a:p>
          <a:p>
            <a:pPr algn="ctr"/>
            <a:endParaRPr lang="es-AR" sz="4000" b="1" dirty="0">
              <a:solidFill>
                <a:srgbClr val="92D050"/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408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9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970359" y="1533922"/>
            <a:ext cx="7058025" cy="503238"/>
          </a:xfrm>
          <a:prstGeom prst="rect">
            <a:avLst/>
          </a:prstGeom>
          <a:solidFill>
            <a:srgbClr val="74B61C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Opción B</a:t>
            </a:r>
            <a:r>
              <a:rPr lang="es-A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s-A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s-A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uando el ETT VISITA la escuela</a:t>
            </a:r>
            <a:endParaRPr lang="es-A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Elipse"/>
          <p:cNvSpPr>
            <a:spLocks noChangeArrowheads="1"/>
          </p:cNvSpPr>
          <p:nvPr/>
        </p:nvSpPr>
        <p:spPr bwMode="auto">
          <a:xfrm>
            <a:off x="106759" y="1298972"/>
            <a:ext cx="1008062" cy="977900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es-AR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83568" y="2564903"/>
            <a:ext cx="7786173" cy="237626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827584" y="2708919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 smtClean="0"/>
              <a:t>El ETT puede usar directamente el Link disponible sin necesidad de usar su usuario, </a:t>
            </a:r>
            <a:r>
              <a:rPr lang="es-ES" sz="2400" u="sng" dirty="0" smtClean="0"/>
              <a:t>para esto no debe estar </a:t>
            </a:r>
            <a:r>
              <a:rPr lang="es-ES" sz="2400" u="sng" dirty="0" err="1" smtClean="0"/>
              <a:t>logueado</a:t>
            </a:r>
            <a:r>
              <a:rPr lang="es-ES" sz="2400" u="sng" dirty="0" smtClean="0"/>
              <a:t> a la plataforma</a:t>
            </a:r>
          </a:p>
        </p:txBody>
      </p:sp>
    </p:spTree>
    <p:extLst>
      <p:ext uri="{BB962C8B-B14F-4D97-AF65-F5344CB8AC3E}">
        <p14:creationId xmlns:p14="http://schemas.microsoft.com/office/powerpoint/2010/main" xmlns="" val="40643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/>
          <p:nvPr/>
        </p:nvPicPr>
        <p:blipFill rotWithShape="1">
          <a:blip r:embed="rId2" cstate="print"/>
          <a:srcRect l="22080" t="14402" r="23400" b="5435"/>
          <a:stretch/>
        </p:blipFill>
        <p:spPr bwMode="auto">
          <a:xfrm>
            <a:off x="486606" y="2551426"/>
            <a:ext cx="3839369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683567" y="3596304"/>
            <a:ext cx="743925" cy="247975"/>
          </a:xfrm>
          <a:prstGeom prst="roundRect">
            <a:avLst>
              <a:gd name="adj" fmla="val 236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Llamada de flecha a la izquierda"/>
          <p:cNvSpPr/>
          <p:nvPr/>
        </p:nvSpPr>
        <p:spPr>
          <a:xfrm>
            <a:off x="3059832" y="2564903"/>
            <a:ext cx="5688632" cy="331236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23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El formulario esta divido por </a:t>
            </a:r>
            <a:r>
              <a:rPr lang="es-ES" sz="2000" b="1" dirty="0" smtClean="0">
                <a:solidFill>
                  <a:schemeClr val="tx1"/>
                </a:solidFill>
              </a:rPr>
              <a:t>8 BLOQUES TEMÁTICOS</a:t>
            </a:r>
            <a:r>
              <a:rPr lang="es-ES" dirty="0" smtClean="0">
                <a:solidFill>
                  <a:schemeClr val="tx1"/>
                </a:solidFill>
              </a:rPr>
              <a:t>. Y están dispuestos en orden.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 A medida que termine de completar cada uno, puede pasar el próximo. 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Dependiendo de las respuesta que vaya contestando, a veces pueden desplegarse nuevas opciones que no estaban a simple vista, estas son las preguntas condicionales.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Una vez finalizado, debe poner </a:t>
            </a:r>
            <a:r>
              <a:rPr lang="es-ES" sz="2000" b="1" dirty="0" smtClean="0">
                <a:solidFill>
                  <a:schemeClr val="tx1"/>
                </a:solidFill>
              </a:rPr>
              <a:t>«GUARDAR»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701862" y="5428456"/>
            <a:ext cx="316118" cy="1356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427492" y="3800450"/>
            <a:ext cx="1" cy="1308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502289" y="3636364"/>
            <a:ext cx="194948" cy="2079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1</a:t>
            </a:r>
            <a:endParaRPr lang="es-AR" sz="1400" dirty="0"/>
          </a:p>
        </p:txBody>
      </p:sp>
      <p:sp>
        <p:nvSpPr>
          <p:cNvPr id="11" name="10 Elipse"/>
          <p:cNvSpPr/>
          <p:nvPr/>
        </p:nvSpPr>
        <p:spPr>
          <a:xfrm>
            <a:off x="502289" y="3861322"/>
            <a:ext cx="194948" cy="2079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2</a:t>
            </a:r>
            <a:endParaRPr lang="es-AR" sz="1400" dirty="0"/>
          </a:p>
        </p:txBody>
      </p:sp>
      <p:sp>
        <p:nvSpPr>
          <p:cNvPr id="12" name="11 Elipse"/>
          <p:cNvSpPr/>
          <p:nvPr/>
        </p:nvSpPr>
        <p:spPr>
          <a:xfrm>
            <a:off x="502289" y="4086280"/>
            <a:ext cx="194948" cy="2079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3</a:t>
            </a:r>
            <a:endParaRPr lang="es-AR" sz="1400" dirty="0"/>
          </a:p>
        </p:txBody>
      </p:sp>
      <p:sp>
        <p:nvSpPr>
          <p:cNvPr id="13" name="12 Elipse"/>
          <p:cNvSpPr/>
          <p:nvPr/>
        </p:nvSpPr>
        <p:spPr>
          <a:xfrm>
            <a:off x="509786" y="4311238"/>
            <a:ext cx="179955" cy="19497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4</a:t>
            </a:r>
            <a:endParaRPr lang="es-AR" sz="1400" dirty="0"/>
          </a:p>
        </p:txBody>
      </p:sp>
      <p:sp>
        <p:nvSpPr>
          <p:cNvPr id="14" name="13 Elipse"/>
          <p:cNvSpPr/>
          <p:nvPr/>
        </p:nvSpPr>
        <p:spPr>
          <a:xfrm>
            <a:off x="502289" y="4523255"/>
            <a:ext cx="194948" cy="2079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5</a:t>
            </a:r>
            <a:endParaRPr lang="es-AR" sz="1400" dirty="0"/>
          </a:p>
        </p:txBody>
      </p:sp>
      <p:sp>
        <p:nvSpPr>
          <p:cNvPr id="15" name="14 Elipse"/>
          <p:cNvSpPr/>
          <p:nvPr/>
        </p:nvSpPr>
        <p:spPr>
          <a:xfrm>
            <a:off x="502289" y="4748213"/>
            <a:ext cx="194948" cy="2079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6</a:t>
            </a:r>
            <a:endParaRPr lang="es-AR" sz="1400" dirty="0"/>
          </a:p>
        </p:txBody>
      </p:sp>
      <p:sp>
        <p:nvSpPr>
          <p:cNvPr id="16" name="15 Elipse"/>
          <p:cNvSpPr/>
          <p:nvPr/>
        </p:nvSpPr>
        <p:spPr>
          <a:xfrm>
            <a:off x="502289" y="4973171"/>
            <a:ext cx="194948" cy="2079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7</a:t>
            </a:r>
            <a:endParaRPr lang="es-AR" sz="1400" dirty="0"/>
          </a:p>
        </p:txBody>
      </p:sp>
      <p:sp>
        <p:nvSpPr>
          <p:cNvPr id="17" name="16 Elipse"/>
          <p:cNvSpPr/>
          <p:nvPr/>
        </p:nvSpPr>
        <p:spPr>
          <a:xfrm>
            <a:off x="502289" y="5198126"/>
            <a:ext cx="194948" cy="2079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8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47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 cstate="print"/>
          <a:srcRect t="14035" b="4348"/>
          <a:stretch/>
        </p:blipFill>
        <p:spPr>
          <a:xfrm>
            <a:off x="179512" y="2420888"/>
            <a:ext cx="6696744" cy="3367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10790" y="1484784"/>
            <a:ext cx="820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Una vez completados los 8 bloques, finalice la carga poniendo GUARDAR. </a:t>
            </a:r>
            <a:endParaRPr lang="es-AR" sz="2000" b="1" dirty="0"/>
          </a:p>
        </p:txBody>
      </p:sp>
      <p:sp>
        <p:nvSpPr>
          <p:cNvPr id="9" name="8 Llamada de flecha a la izquierda"/>
          <p:cNvSpPr/>
          <p:nvPr/>
        </p:nvSpPr>
        <p:spPr>
          <a:xfrm>
            <a:off x="4465438" y="2496803"/>
            <a:ext cx="3744416" cy="252028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23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Ahora bien, si sale un cartel como este, lo que me está indicando es </a:t>
            </a:r>
            <a:r>
              <a:rPr lang="es-ES" sz="1600" b="1" dirty="0">
                <a:solidFill>
                  <a:schemeClr val="tx1"/>
                </a:solidFill>
              </a:rPr>
              <a:t>que algunos campos no fueron completados</a:t>
            </a:r>
            <a:r>
              <a:rPr lang="es-ES" sz="1400" b="1" dirty="0">
                <a:solidFill>
                  <a:schemeClr val="tx1"/>
                </a:solidFill>
              </a:rPr>
              <a:t>. </a:t>
            </a:r>
            <a:r>
              <a:rPr lang="es-ES" sz="1400" dirty="0" smtClean="0">
                <a:solidFill>
                  <a:schemeClr val="tx1"/>
                </a:solidFill>
              </a:rPr>
              <a:t>Los </a:t>
            </a:r>
            <a:r>
              <a:rPr lang="es-ES" sz="1400" dirty="0">
                <a:solidFill>
                  <a:schemeClr val="tx1"/>
                </a:solidFill>
              </a:rPr>
              <a:t>bloques </a:t>
            </a:r>
            <a:r>
              <a:rPr lang="es-ES" sz="1400" dirty="0" smtClean="0">
                <a:solidFill>
                  <a:schemeClr val="tx1"/>
                </a:solidFill>
              </a:rPr>
              <a:t>que están resaltados indican que en ese mismo </a:t>
            </a:r>
            <a:r>
              <a:rPr lang="es-ES" sz="1400" b="1" dirty="0" smtClean="0">
                <a:solidFill>
                  <a:schemeClr val="tx1"/>
                </a:solidFill>
              </a:rPr>
              <a:t>falta algún campo obligatorio </a:t>
            </a:r>
            <a:r>
              <a:rPr lang="es-ES" sz="1400" dirty="0">
                <a:solidFill>
                  <a:schemeClr val="tx1"/>
                </a:solidFill>
              </a:rPr>
              <a:t>(son aquellos que tienen un asterisco rojo al lado del campo a completar</a:t>
            </a:r>
            <a:r>
              <a:rPr lang="es-ES" sz="1400" dirty="0" smtClean="0">
                <a:solidFill>
                  <a:schemeClr val="tx1"/>
                </a:solidFill>
              </a:rPr>
              <a:t>).  Lo completo y vuelvo a guardar. 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389350" y="5139816"/>
            <a:ext cx="2559849" cy="64807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Importante: </a:t>
            </a:r>
            <a:r>
              <a:rPr lang="es-ES" sz="1000" dirty="0" smtClean="0"/>
              <a:t>si no puede guardar el formulario, por favor no lo cierre</a:t>
            </a:r>
            <a:r>
              <a:rPr lang="es-ES" sz="1000" dirty="0"/>
              <a:t> </a:t>
            </a:r>
            <a:r>
              <a:rPr lang="es-ES" sz="1000" dirty="0" smtClean="0"/>
              <a:t>y </a:t>
            </a:r>
            <a:r>
              <a:rPr lang="es-ES" sz="1000" dirty="0" err="1" smtClean="0"/>
              <a:t>comuniquese</a:t>
            </a:r>
            <a:r>
              <a:rPr lang="es-ES" sz="1000" dirty="0" smtClean="0"/>
              <a:t> con su conector</a:t>
            </a:r>
            <a:endParaRPr lang="es-AR" sz="1000" dirty="0"/>
          </a:p>
        </p:txBody>
      </p:sp>
      <p:sp>
        <p:nvSpPr>
          <p:cNvPr id="10" name="9 Explosión 1"/>
          <p:cNvSpPr/>
          <p:nvPr/>
        </p:nvSpPr>
        <p:spPr>
          <a:xfrm>
            <a:off x="5898884" y="5024369"/>
            <a:ext cx="648072" cy="54006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20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403648" y="2780928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92D050"/>
                </a:solidFill>
              </a:rPr>
              <a:t>Cualquier duda o consulta, comuníquese con su conector!</a:t>
            </a:r>
            <a:br>
              <a:rPr lang="es-AR" sz="3600" b="1" dirty="0" smtClean="0">
                <a:solidFill>
                  <a:srgbClr val="92D050"/>
                </a:solidFill>
              </a:rPr>
            </a:br>
            <a:r>
              <a:rPr lang="es-AR" sz="3600" b="1" dirty="0" smtClean="0">
                <a:solidFill>
                  <a:srgbClr val="92D050"/>
                </a:solidFill>
              </a:rPr>
              <a:t/>
            </a:r>
            <a:br>
              <a:rPr lang="es-AR" sz="3600" b="1" dirty="0" smtClean="0">
                <a:solidFill>
                  <a:srgbClr val="92D050"/>
                </a:solidFill>
              </a:rPr>
            </a:br>
            <a:r>
              <a:rPr lang="es-AR" sz="3600" b="1" dirty="0" smtClean="0">
                <a:solidFill>
                  <a:srgbClr val="92D050"/>
                </a:solidFill>
              </a:rPr>
              <a:t>¡Muchas gracias!</a:t>
            </a:r>
            <a:endParaRPr lang="es-AR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1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484784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92D050"/>
                </a:solidFill>
              </a:rPr>
              <a:t>Objetivos del Censo:</a:t>
            </a:r>
          </a:p>
          <a:p>
            <a:pPr marL="342900" indent="-342900">
              <a:buFontTx/>
              <a:buChar char="-"/>
            </a:pPr>
            <a:r>
              <a:rPr lang="es-ES_tradnl" sz="2400" b="1" dirty="0" smtClean="0"/>
              <a:t>Entregar una herramienta que permita a los equipos jurisdiccionales compartir la información sobre el estado de las escuelas de sus provincias</a:t>
            </a:r>
          </a:p>
          <a:p>
            <a:pPr marL="342900" indent="-342900">
              <a:buFontTx/>
              <a:buChar char="-"/>
            </a:pPr>
            <a:endParaRPr lang="es-ES_tradnl" sz="2400" b="1" dirty="0" smtClean="0"/>
          </a:p>
          <a:p>
            <a:pPr marL="342900" indent="-342900">
              <a:buFontTx/>
              <a:buChar char="-"/>
            </a:pPr>
            <a:r>
              <a:rPr lang="es-ES_tradnl" sz="2400" b="1" dirty="0" smtClean="0"/>
              <a:t>Construir una base con criterios unificados del estado del programa a nivel nacional y jurisdiccional</a:t>
            </a:r>
          </a:p>
          <a:p>
            <a:endParaRPr lang="es-ES_tradnl" sz="2400" b="1" dirty="0" smtClean="0"/>
          </a:p>
          <a:p>
            <a:pPr marL="342900" indent="-342900">
              <a:buFontTx/>
              <a:buChar char="-"/>
            </a:pPr>
            <a:r>
              <a:rPr lang="es-ES_tradnl" sz="2400" b="1" dirty="0" smtClean="0"/>
              <a:t>Obtener información que permita gestionar acciones de mejora en la implementación del programa en todo el país</a:t>
            </a:r>
            <a:endParaRPr lang="es-ES_tradnl" sz="2400" b="1" dirty="0"/>
          </a:p>
          <a:p>
            <a:endParaRPr lang="es-AR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1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484784"/>
            <a:ext cx="86409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92D050"/>
                </a:solidFill>
              </a:rPr>
              <a:t>¿Qué es?</a:t>
            </a:r>
          </a:p>
          <a:p>
            <a:pPr marL="342900" indent="-342900">
              <a:buFontTx/>
              <a:buChar char="-"/>
            </a:pPr>
            <a:r>
              <a:rPr lang="es-ES_tradnl" sz="2400" b="1" dirty="0" smtClean="0"/>
              <a:t>Formulario online que completa cada uno de los RTE de las escuelas</a:t>
            </a:r>
          </a:p>
          <a:p>
            <a:endParaRPr lang="es-ES_tradnl" sz="2400" b="1" dirty="0" smtClean="0"/>
          </a:p>
          <a:p>
            <a:pPr marL="342900" indent="-342900">
              <a:buFontTx/>
              <a:buChar char="-"/>
            </a:pPr>
            <a:r>
              <a:rPr lang="es-ES_tradnl" sz="2400" b="1" dirty="0" smtClean="0"/>
              <a:t>En el caso de que la escuela no disponga de RTE o de alguien que lo supla, el formulario es llenado por el ETT asignado en su visita</a:t>
            </a:r>
          </a:p>
          <a:p>
            <a:endParaRPr lang="es-ES_tradnl" sz="2400" b="1" dirty="0"/>
          </a:p>
          <a:p>
            <a:pPr marL="342900" indent="-342900">
              <a:buFontTx/>
              <a:buChar char="-"/>
            </a:pPr>
            <a:r>
              <a:rPr lang="es-ES_tradnl" sz="2400" b="1" dirty="0" smtClean="0"/>
              <a:t>Contiene preguntas sobre los principales aspectos de la implementación técnica del programa, lo que permite tener un diagnostico general de la situación de las escuelas</a:t>
            </a:r>
          </a:p>
        </p:txBody>
      </p:sp>
    </p:spTree>
    <p:extLst>
      <p:ext uri="{BB962C8B-B14F-4D97-AF65-F5344CB8AC3E}">
        <p14:creationId xmlns:p14="http://schemas.microsoft.com/office/powerpoint/2010/main" xmlns="" val="36081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484784"/>
            <a:ext cx="86409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92D050"/>
                </a:solidFill>
              </a:rPr>
              <a:t>¿Cómo se aplica?</a:t>
            </a:r>
          </a:p>
          <a:p>
            <a:pPr marL="342900" indent="-342900">
              <a:buFontTx/>
              <a:buChar char="-"/>
            </a:pPr>
            <a:r>
              <a:rPr lang="es-ES_tradnl" sz="2000" b="1" dirty="0" smtClean="0"/>
              <a:t>Se ingresa con un link único para cada escuela. A </a:t>
            </a:r>
            <a:r>
              <a:rPr lang="es-ES_tradnl" sz="2000" b="1" dirty="0" smtClean="0"/>
              <a:t>través </a:t>
            </a:r>
            <a:r>
              <a:rPr lang="es-ES_tradnl" sz="2000" b="1" dirty="0" smtClean="0"/>
              <a:t>del Mapa Vivo </a:t>
            </a:r>
            <a:r>
              <a:rPr lang="es-ES_tradnl" sz="2000" b="1" dirty="0">
                <a:hlinkClick r:id="rId2"/>
              </a:rPr>
              <a:t>http://</a:t>
            </a:r>
            <a:r>
              <a:rPr lang="es-ES_tradnl" sz="2000" b="1" dirty="0" smtClean="0">
                <a:hlinkClick r:id="rId2"/>
              </a:rPr>
              <a:t>www.nticx.net/censo/</a:t>
            </a:r>
            <a:r>
              <a:rPr lang="es-ES_tradnl" sz="2000" b="1" dirty="0" smtClean="0"/>
              <a:t>. </a:t>
            </a:r>
            <a:r>
              <a:rPr lang="es-ES_tradnl" sz="2000" b="1" dirty="0" smtClean="0"/>
              <a:t>CENSO DE INFRAESTRUCTURA CONECTAR IGUALDAD 2013 desde el que se completa el formulario</a:t>
            </a:r>
          </a:p>
          <a:p>
            <a:endParaRPr lang="es-ES_tradnl" sz="2000" b="1" dirty="0" smtClean="0"/>
          </a:p>
          <a:p>
            <a:pPr marL="342900" indent="-342900">
              <a:buFontTx/>
              <a:buChar char="-"/>
            </a:pPr>
            <a:r>
              <a:rPr lang="es-ES_tradnl" sz="2000" b="1" dirty="0" smtClean="0"/>
              <a:t>El ETT responsable de la escuela le pasa el link al RTE para que rellene el formulario. En caso de no tener RTE lo completa el ETT</a:t>
            </a:r>
          </a:p>
          <a:p>
            <a:endParaRPr lang="es-ES_tradnl" sz="2000" b="1" dirty="0" smtClean="0"/>
          </a:p>
          <a:p>
            <a:pPr marL="342900" indent="-342900">
              <a:buFontTx/>
              <a:buChar char="-"/>
            </a:pPr>
            <a:r>
              <a:rPr lang="es-ES_tradnl" sz="2000" b="1" dirty="0" smtClean="0"/>
              <a:t>Cada provincia puede ver el formulario completado por el RTE en el listado de escuelas que dispone en la plataforma</a:t>
            </a:r>
          </a:p>
          <a:p>
            <a:pPr marL="342900" indent="-342900">
              <a:buFontTx/>
              <a:buChar char="-"/>
            </a:pPr>
            <a:endParaRPr lang="es-ES_tradnl" sz="2000" b="1" dirty="0"/>
          </a:p>
          <a:p>
            <a:pPr marL="342900" indent="-342900">
              <a:buFontTx/>
              <a:buChar char="-"/>
            </a:pPr>
            <a:r>
              <a:rPr lang="es-ES_tradnl" sz="2000" b="1" dirty="0" smtClean="0"/>
              <a:t>El ETT es responsable de supervisar que los datos sean completados por el RTE y de la confiabilidad de los mismos</a:t>
            </a:r>
          </a:p>
        </p:txBody>
      </p:sp>
    </p:spTree>
    <p:extLst>
      <p:ext uri="{BB962C8B-B14F-4D97-AF65-F5344CB8AC3E}">
        <p14:creationId xmlns:p14="http://schemas.microsoft.com/office/powerpoint/2010/main" xmlns="" val="19181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484784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92D050"/>
                </a:solidFill>
              </a:rPr>
              <a:t>¿Cómo se aplica? </a:t>
            </a:r>
            <a:r>
              <a:rPr lang="es-AR" sz="3600" b="1" dirty="0" smtClean="0">
                <a:solidFill>
                  <a:srgbClr val="C00000"/>
                </a:solidFill>
              </a:rPr>
              <a:t>Condiciones necesarias!</a:t>
            </a:r>
          </a:p>
          <a:p>
            <a:pPr marL="571500" indent="-571500">
              <a:buFontTx/>
              <a:buChar char="-"/>
            </a:pPr>
            <a:r>
              <a:rPr lang="es-ES_tradnl" sz="2800" b="1" smtClean="0"/>
              <a:t>Necesita </a:t>
            </a:r>
            <a:r>
              <a:rPr lang="es-ES_tradnl" sz="2800" b="1" u="sng" dirty="0" smtClean="0"/>
              <a:t>internet</a:t>
            </a:r>
            <a:r>
              <a:rPr lang="es-ES_tradnl" sz="2800" b="1" dirty="0" smtClean="0"/>
              <a:t> para completar el formulario</a:t>
            </a:r>
          </a:p>
          <a:p>
            <a:pPr marL="571500" indent="-571500">
              <a:buFontTx/>
              <a:buChar char="-"/>
            </a:pPr>
            <a:r>
              <a:rPr lang="es-ES_tradnl" sz="2800" b="1" dirty="0" smtClean="0"/>
              <a:t>Es importante </a:t>
            </a:r>
            <a:r>
              <a:rPr lang="es-ES_tradnl" sz="2800" b="1" u="sng" dirty="0" smtClean="0"/>
              <a:t>leer previamente las preguntas </a:t>
            </a:r>
            <a:r>
              <a:rPr lang="es-ES_tradnl" sz="2800" b="1" dirty="0" smtClean="0"/>
              <a:t>para tener a mano la información necesaria</a:t>
            </a:r>
          </a:p>
          <a:p>
            <a:pPr marL="571500" indent="-571500">
              <a:buFontTx/>
              <a:buChar char="-"/>
            </a:pPr>
            <a:r>
              <a:rPr lang="es-ES_tradnl" sz="2800" b="1" dirty="0" smtClean="0"/>
              <a:t>Una vez que se comienza se debe terminar la carga. El RTE no puede volver a editar el formulario</a:t>
            </a:r>
          </a:p>
          <a:p>
            <a:pPr marL="571500" indent="-571500">
              <a:buFontTx/>
              <a:buChar char="-"/>
            </a:pPr>
            <a:r>
              <a:rPr lang="es-ES_tradnl" sz="2800" b="1" dirty="0" smtClean="0"/>
              <a:t>Hay una </a:t>
            </a:r>
            <a:r>
              <a:rPr lang="es-ES_tradnl" sz="2800" b="1" u="sng" dirty="0" smtClean="0"/>
              <a:t>versión imprimible </a:t>
            </a:r>
            <a:r>
              <a:rPr lang="es-ES_tradnl" sz="2800" b="1" dirty="0" smtClean="0"/>
              <a:t>en papel para ayudar en el registro previo a la carga online</a:t>
            </a:r>
          </a:p>
          <a:p>
            <a:pPr marL="571500" indent="-571500">
              <a:buFontTx/>
              <a:buChar char="-"/>
            </a:pPr>
            <a:r>
              <a:rPr lang="es-ES_tradnl" sz="2800" b="1" dirty="0" smtClean="0"/>
              <a:t>Se aplica sólo en escuelas que YA recibieron las </a:t>
            </a:r>
            <a:r>
              <a:rPr lang="es-ES_tradnl" sz="2800" b="1" dirty="0" err="1" smtClean="0"/>
              <a:t>netbook</a:t>
            </a:r>
            <a:r>
              <a:rPr lang="es-ES_tradnl" sz="2800" b="1" dirty="0" smtClean="0"/>
              <a:t> al momento de la toma. </a:t>
            </a:r>
          </a:p>
        </p:txBody>
      </p:sp>
    </p:spTree>
    <p:extLst>
      <p:ext uri="{BB962C8B-B14F-4D97-AF65-F5344CB8AC3E}">
        <p14:creationId xmlns:p14="http://schemas.microsoft.com/office/powerpoint/2010/main" xmlns="" val="41733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484784"/>
            <a:ext cx="86409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92D050"/>
                </a:solidFill>
              </a:rPr>
              <a:t>¿Cuando se aplica?</a:t>
            </a:r>
          </a:p>
          <a:p>
            <a:pPr marL="342900" indent="-342900">
              <a:buFontTx/>
              <a:buChar char="-"/>
            </a:pPr>
            <a:endParaRPr lang="es-ES_tradnl" sz="2400" b="1" dirty="0" smtClean="0"/>
          </a:p>
          <a:p>
            <a:r>
              <a:rPr lang="es-ES_tradnl" sz="2400" b="1" dirty="0" smtClean="0"/>
              <a:t> Primera toma agosto 2013</a:t>
            </a:r>
          </a:p>
          <a:p>
            <a:endParaRPr lang="es-ES_tradnl" sz="2400" b="1" dirty="0" smtClean="0"/>
          </a:p>
          <a:p>
            <a:r>
              <a:rPr lang="es-ES_tradnl" sz="2400" b="1" dirty="0" smtClean="0"/>
              <a:t>Procesamiento de la información provincial y nacional y generación de informes. </a:t>
            </a:r>
            <a:r>
              <a:rPr lang="es-ES_tradnl" sz="2400" b="1" smtClean="0"/>
              <a:t>setiembre –octubre 2013</a:t>
            </a:r>
            <a:endParaRPr lang="es-ES_tradnl" sz="2400" b="1" dirty="0" smtClean="0"/>
          </a:p>
          <a:p>
            <a:endParaRPr lang="es-ES_tradnl" sz="2400" b="1" dirty="0" smtClean="0"/>
          </a:p>
          <a:p>
            <a:r>
              <a:rPr lang="es-ES_tradnl" sz="2400" b="1" dirty="0" smtClean="0"/>
              <a:t>Segunda toma comparativa noviembre 2013</a:t>
            </a:r>
          </a:p>
        </p:txBody>
      </p:sp>
    </p:spTree>
    <p:extLst>
      <p:ext uri="{BB962C8B-B14F-4D97-AF65-F5344CB8AC3E}">
        <p14:creationId xmlns:p14="http://schemas.microsoft.com/office/powerpoint/2010/main" xmlns="" val="1482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51520" y="278092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92D050"/>
                </a:solidFill>
              </a:rPr>
              <a:t>¿Cómo completar la Ficha </a:t>
            </a:r>
            <a:r>
              <a:rPr lang="es-AR" sz="3600" b="1" dirty="0">
                <a:solidFill>
                  <a:srgbClr val="92D050"/>
                </a:solidFill>
              </a:rPr>
              <a:t>del </a:t>
            </a:r>
            <a:r>
              <a:rPr lang="es-AR" sz="3600" b="1" dirty="0" smtClean="0">
                <a:solidFill>
                  <a:srgbClr val="92D050"/>
                </a:solidFill>
              </a:rPr>
              <a:t>Relevamiento Técnico?</a:t>
            </a:r>
            <a:endParaRPr lang="es-AR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708919"/>
            <a:ext cx="71287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07181" y="2920902"/>
            <a:ext cx="7409234" cy="456401"/>
          </a:xfrm>
          <a:prstGeom prst="rect">
            <a:avLst/>
          </a:prstGeom>
          <a:solidFill>
            <a:srgbClr val="74B61C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Opción </a:t>
            </a:r>
            <a:r>
              <a:rPr lang="es-A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s-A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s-A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s-A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 formulario lo completa el RTE</a:t>
            </a:r>
            <a:endParaRPr lang="es-A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3 Elipse"/>
          <p:cNvSpPr>
            <a:spLocks noChangeArrowheads="1"/>
          </p:cNvSpPr>
          <p:nvPr/>
        </p:nvSpPr>
        <p:spPr bwMode="auto">
          <a:xfrm>
            <a:off x="551581" y="2753716"/>
            <a:ext cx="711200" cy="696113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/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endParaRPr lang="es-AR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147142" y="3749122"/>
            <a:ext cx="7169273" cy="439292"/>
          </a:xfrm>
          <a:prstGeom prst="rect">
            <a:avLst/>
          </a:prstGeom>
          <a:solidFill>
            <a:srgbClr val="74B61C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Opción B: El ETT lo completa a partir de su visita</a:t>
            </a:r>
            <a:endParaRPr lang="es-A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Elipse"/>
          <p:cNvSpPr>
            <a:spLocks noChangeArrowheads="1"/>
          </p:cNvSpPr>
          <p:nvPr/>
        </p:nvSpPr>
        <p:spPr bwMode="auto">
          <a:xfrm>
            <a:off x="551581" y="3623807"/>
            <a:ext cx="711200" cy="689921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/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es-AR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91318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 err="1" smtClean="0">
                <a:solidFill>
                  <a:srgbClr val="92D050"/>
                </a:solidFill>
              </a:rPr>
              <a:t>Guia</a:t>
            </a:r>
            <a:r>
              <a:rPr lang="es-AR" sz="3600" b="1" dirty="0" smtClean="0">
                <a:solidFill>
                  <a:srgbClr val="92D050"/>
                </a:solidFill>
              </a:rPr>
              <a:t> para completar el formulario</a:t>
            </a:r>
            <a:endParaRPr lang="es-AR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90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683568" y="2564904"/>
            <a:ext cx="7786173" cy="27363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970359" y="1533922"/>
            <a:ext cx="7058025" cy="503238"/>
          </a:xfrm>
          <a:prstGeom prst="rect">
            <a:avLst/>
          </a:prstGeom>
          <a:solidFill>
            <a:srgbClr val="74B61C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A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Opción </a:t>
            </a:r>
            <a:r>
              <a:rPr lang="es-A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s-A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s-A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 formulario lo completa el RTE</a:t>
            </a:r>
          </a:p>
        </p:txBody>
      </p:sp>
      <p:sp>
        <p:nvSpPr>
          <p:cNvPr id="5" name="3 Elipse"/>
          <p:cNvSpPr>
            <a:spLocks noChangeArrowheads="1"/>
          </p:cNvSpPr>
          <p:nvPr/>
        </p:nvSpPr>
        <p:spPr bwMode="auto">
          <a:xfrm>
            <a:off x="35546" y="1263179"/>
            <a:ext cx="1008062" cy="977900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endParaRPr lang="es-AR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2708919"/>
            <a:ext cx="71287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E</a:t>
            </a:r>
            <a:r>
              <a:rPr lang="es-ES" sz="2000" dirty="0"/>
              <a:t>l</a:t>
            </a:r>
            <a:r>
              <a:rPr lang="es-ES" sz="2000" dirty="0" smtClean="0"/>
              <a:t> ETT/ ETJ debe </a:t>
            </a:r>
            <a:r>
              <a:rPr lang="es-ES" sz="2000" b="1" dirty="0" smtClean="0"/>
              <a:t>ENVIAR EL LINK A LA ESCUELA</a:t>
            </a:r>
            <a:r>
              <a:rPr lang="es-E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Cada link </a:t>
            </a:r>
            <a:r>
              <a:rPr lang="es-ES" sz="2000" b="1" dirty="0" smtClean="0"/>
              <a:t>ES ÚNICO </a:t>
            </a:r>
            <a:r>
              <a:rPr lang="es-ES" sz="2000" dirty="0" smtClean="0"/>
              <a:t>y armado para cada escuela (CUE) en particular.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La persona que lo llena, </a:t>
            </a:r>
            <a:r>
              <a:rPr lang="es-ES" sz="2000" b="1" dirty="0" smtClean="0"/>
              <a:t>NO</a:t>
            </a:r>
            <a:r>
              <a:rPr lang="es-ES" sz="2000" dirty="0" smtClean="0"/>
              <a:t> necesita tener </a:t>
            </a:r>
            <a:r>
              <a:rPr lang="es-ES" sz="2000" b="1" dirty="0" smtClean="0"/>
              <a:t>USUARIO EN LA PLATAFORMA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984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652</Words>
  <Application>Microsoft Office PowerPoint</Application>
  <PresentationFormat>Presentación en pantalla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Celeste Mandrut</dc:creator>
  <cp:lastModifiedBy>HP_ALE</cp:lastModifiedBy>
  <cp:revision>47</cp:revision>
  <dcterms:created xsi:type="dcterms:W3CDTF">2013-03-27T19:46:30Z</dcterms:created>
  <dcterms:modified xsi:type="dcterms:W3CDTF">2013-11-19T20:16:40Z</dcterms:modified>
</cp:coreProperties>
</file>