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6"/>
  </p:notesMasterIdLst>
  <p:sldIdLst>
    <p:sldId id="256" r:id="rId5"/>
    <p:sldId id="257" r:id="rId6"/>
    <p:sldId id="300" r:id="rId7"/>
    <p:sldId id="301" r:id="rId8"/>
    <p:sldId id="302" r:id="rId9"/>
    <p:sldId id="309" r:id="rId10"/>
    <p:sldId id="303" r:id="rId11"/>
    <p:sldId id="304" r:id="rId12"/>
    <p:sldId id="305" r:id="rId13"/>
    <p:sldId id="306" r:id="rId14"/>
    <p:sldId id="307" r:id="rId15"/>
    <p:sldId id="308" r:id="rId16"/>
    <p:sldId id="258" r:id="rId17"/>
    <p:sldId id="259" r:id="rId18"/>
    <p:sldId id="260" r:id="rId19"/>
    <p:sldId id="261" r:id="rId20"/>
    <p:sldId id="262" r:id="rId21"/>
    <p:sldId id="263" r:id="rId22"/>
    <p:sldId id="310" r:id="rId23"/>
    <p:sldId id="311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0"/>
    <p:restoredTop sz="94661"/>
  </p:normalViewPr>
  <p:slideViewPr>
    <p:cSldViewPr snapToGrid="0">
      <p:cViewPr varScale="1">
        <p:scale>
          <a:sx n="108" d="100"/>
          <a:sy n="108" d="100"/>
        </p:scale>
        <p:origin x="14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History_API" TargetMode="Externa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pa.ms/nye-webapp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api-doc" TargetMode="Externa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David Karolyi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</a:t>
            </a:r>
            <a:r>
              <a:rPr lang="en-US" dirty="0"/>
              <a:t>4</a:t>
            </a:r>
            <a:r>
              <a:rPr lang="hu-HU" dirty="0"/>
              <a:t>/04/</a:t>
            </a:r>
            <a:r>
              <a:rPr lang="en-US" dirty="0"/>
              <a:t>09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10613167" cy="2215991"/>
          </a:xfrm>
        </p:spPr>
        <p:txBody>
          <a:bodyPr/>
          <a:lstStyle/>
          <a:p>
            <a:r>
              <a:rPr lang="en-US" sz="7200" dirty="0"/>
              <a:t>Component Interactions &amp; Routing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325A98-7C59-4D6C-D354-C5C67D292C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F96ED6-0C8F-7EC7-107C-62F4231A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time – if you want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D2BFB-36B6-444C-A434-7D6EEAC01F4C}"/>
              </a:ext>
            </a:extLst>
          </p:cNvPr>
          <p:cNvSpPr txBox="1"/>
          <p:nvPr/>
        </p:nvSpPr>
        <p:spPr>
          <a:xfrm>
            <a:off x="457200" y="1083986"/>
            <a:ext cx="5419817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page is pretty out of shape – make it ready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a container to have the content centered in </a:t>
            </a:r>
            <a:r>
              <a:rPr lang="en-US" dirty="0" err="1"/>
              <a:t>App.tsx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Update the </a:t>
            </a:r>
            <a:r>
              <a:rPr lang="en-US" dirty="0" err="1"/>
              <a:t>MovieListPage</a:t>
            </a:r>
            <a:r>
              <a:rPr lang="en-US" dirty="0"/>
              <a:t> to have sections: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for the search 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for the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it’s somewhat similar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B36F6-CEBA-F18C-AD16-701F965ED171}"/>
              </a:ext>
            </a:extLst>
          </p:cNvPr>
          <p:cNvSpPr txBox="1"/>
          <p:nvPr/>
        </p:nvSpPr>
        <p:spPr>
          <a:xfrm>
            <a:off x="6243205" y="905522"/>
            <a:ext cx="58310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App.tsx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ChakraProvider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theme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maxWidth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"7xl"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NetfilxRouletteLogo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MovieListPage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ChakraProvider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movie-list-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page.tsx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"4xl"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"h3"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textTransform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marginBottom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Find your movie</a:t>
            </a:r>
            <a:endParaRPr lang="en-US" sz="12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6xl"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{movies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651C7B-D711-F9A7-5B04-6A7AC85D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sort these things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B1EC63-7995-82C7-C6FB-D1DEC3E7B8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pic>
        <p:nvPicPr>
          <p:cNvPr id="5" name="Picture 4" descr="A screenshot of a movie screen&#10;&#10;Description automatically generated">
            <a:extLst>
              <a:ext uri="{FF2B5EF4-FFF2-40B4-BE49-F238E27FC236}">
                <a16:creationId xmlns:a16="http://schemas.microsoft.com/office/drawing/2014/main" id="{D36B0414-51F4-04E3-0DF9-DE1F261AF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16" y="0"/>
            <a:ext cx="46026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36658-BBAA-F16A-EB7B-B93F0CB10376}"/>
              </a:ext>
            </a:extLst>
          </p:cNvPr>
          <p:cNvSpPr txBox="1"/>
          <p:nvPr/>
        </p:nvSpPr>
        <p:spPr>
          <a:xfrm>
            <a:off x="457200" y="905522"/>
            <a:ext cx="68372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SortMovies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FC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SortMoviesProps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sortType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}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menuItemStyle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_focus: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background.default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{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onOpen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}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useDisclosure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"md"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opacity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Sort by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onOpen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onOpen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MenuList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bgColor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MenuItem</a:t>
            </a:r>
            <a:endParaRPr lang="en-US" sz="11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MovieSortType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RELEASE_DATE_DESC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menuItemStyle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Release date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MenuItem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MenuItem</a:t>
            </a:r>
            <a:endParaRPr lang="en-US" sz="11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MovieSortType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TITLE_ASC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menuItemStyle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MenuItem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MenuList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Menu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1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B2483-1092-44E5-63B5-62EE8238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DCE4BF-9427-BCD0-C99D-F74DC818A2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6F74A-F9C5-5891-9510-74E1C4CC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this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73EA9-2700-B0DC-9E3C-FE4081E02DB5}"/>
              </a:ext>
            </a:extLst>
          </p:cNvPr>
          <p:cNvSpPr txBox="1"/>
          <p:nvPr/>
        </p:nvSpPr>
        <p:spPr>
          <a:xfrm>
            <a:off x="457200" y="1083986"/>
            <a:ext cx="5419817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SortMovies</a:t>
            </a:r>
            <a:r>
              <a:rPr lang="en-US" dirty="0"/>
              <a:t> component to the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Set initial value and callback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Total component and add to the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5F17B-EC01-3B40-049C-28658D9DCED1}"/>
              </a:ext>
            </a:extLst>
          </p:cNvPr>
          <p:cNvSpPr txBox="1"/>
          <p:nvPr/>
        </p:nvSpPr>
        <p:spPr>
          <a:xfrm>
            <a:off x="6243205" y="905522"/>
            <a:ext cx="583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64291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5CC2E59-1808-47F5-80AD-277F65FF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History API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A63E62D-8326-4493-A9D7-D7C9D6F15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Clientside navigation without page 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C0667-28C5-4C9E-AB63-7B714858F1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History API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60C8D4-4DA1-460D-AB98-D0539916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424055" cy="457200"/>
          </a:xfrm>
        </p:spPr>
        <p:txBody>
          <a:bodyPr/>
          <a:lstStyle/>
          <a:p>
            <a:r>
              <a:rPr lang="hu-HU" dirty="0"/>
              <a:t>Clientside navigation without reload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51B25-F606-42C9-BF4F-E7BD99CC637C}"/>
              </a:ext>
            </a:extLst>
          </p:cNvPr>
          <p:cNvSpPr txBox="1"/>
          <p:nvPr/>
        </p:nvSpPr>
        <p:spPr>
          <a:xfrm>
            <a:off x="6454068" y="1392125"/>
            <a:ext cx="2503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8EE4B-CA4E-4D4D-BEAF-A3B1F3A831AF}"/>
              </a:ext>
            </a:extLst>
          </p:cNvPr>
          <p:cNvSpPr txBox="1"/>
          <p:nvPr/>
        </p:nvSpPr>
        <p:spPr>
          <a:xfrm>
            <a:off x="9510139" y="1392125"/>
            <a:ext cx="2503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A044E-EC53-4337-9126-738898F0312B}"/>
              </a:ext>
            </a:extLst>
          </p:cNvPr>
          <p:cNvSpPr txBox="1"/>
          <p:nvPr/>
        </p:nvSpPr>
        <p:spPr>
          <a:xfrm>
            <a:off x="6454068" y="1083986"/>
            <a:ext cx="55598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9D7E8-5B2F-4C36-9720-74BB01129D0B}"/>
              </a:ext>
            </a:extLst>
          </p:cNvPr>
          <p:cNvSpPr txBox="1"/>
          <p:nvPr/>
        </p:nvSpPr>
        <p:spPr>
          <a:xfrm>
            <a:off x="457200" y="1083986"/>
            <a:ext cx="528073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History object – session history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Let’s you navigate back and forth the user’s history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Manipulate the contents of the history stack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4D3A2-EB96-46F7-BE83-4A7BB6973DAE}"/>
              </a:ext>
            </a:extLst>
          </p:cNvPr>
          <p:cNvSpPr txBox="1"/>
          <p:nvPr/>
        </p:nvSpPr>
        <p:spPr>
          <a:xfrm>
            <a:off x="457200" y="2618382"/>
            <a:ext cx="5280734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Let’s you insert a new entry to the browser’s session history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state: JS object associated with the new history  entry (has to be serializable, at max 2MB)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unused: exists for historical reasons, cannot be ommitted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url: the new entry’s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1BC0F-F2B3-42F5-AECE-17BAE8F47BE9}"/>
              </a:ext>
            </a:extLst>
          </p:cNvPr>
          <p:cNvSpPr txBox="1"/>
          <p:nvPr/>
        </p:nvSpPr>
        <p:spPr>
          <a:xfrm>
            <a:off x="6454067" y="2618382"/>
            <a:ext cx="55598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onpopstate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PopStateEvent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`location: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`state: 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endParaRPr lang="hu-HU" sz="12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4FC1FF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pageId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'hello-world.html’</a:t>
            </a:r>
            <a:endParaRPr lang="hu-HU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0F187-6D92-4F3D-A949-D52462C878E0}"/>
              </a:ext>
            </a:extLst>
          </p:cNvPr>
          <p:cNvSpPr txBox="1"/>
          <p:nvPr/>
        </p:nvSpPr>
        <p:spPr>
          <a:xfrm>
            <a:off x="410491" y="5774014"/>
            <a:ext cx="5517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https://developer.mozilla.org/en-US/docs/Web/API/History_API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90380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24889-EE8A-4A8D-BA58-7577336E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React Router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47D88-A549-41BD-9350-DD8F87799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History API usage within React</a:t>
            </a: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1542FEE-905E-49AB-A240-9AC4F9B7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01" y="2241316"/>
            <a:ext cx="2598198" cy="194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069FE-7A4D-4059-8811-637729C971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 Router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8DE1B-4485-468F-A7E5-3E3CE631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ACF45-9B7E-4892-8E0D-66B929704F64}"/>
              </a:ext>
            </a:extLst>
          </p:cNvPr>
          <p:cNvSpPr txBox="1"/>
          <p:nvPr/>
        </p:nvSpPr>
        <p:spPr>
          <a:xfrm>
            <a:off x="457200" y="1083986"/>
            <a:ext cx="5280734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Fully featured client and server-side routing library for React (and React Native)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Think on web page as a single component: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Page defines the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Content is defined by routing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Paths can be organized into single level or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Requires: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Routes – provider to access navigational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Route paths – assigns a component to a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Links – instead of anchors access pages via React Router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AB0B1-DF31-4506-A5DC-6E9B2565681C}"/>
              </a:ext>
            </a:extLst>
          </p:cNvPr>
          <p:cNvSpPr txBox="1"/>
          <p:nvPr/>
        </p:nvSpPr>
        <p:spPr>
          <a:xfrm>
            <a:off x="6454068" y="1083986"/>
            <a:ext cx="5406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PageHeader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"/movie/: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MoviePage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8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CC2DD-309B-4429-A2AD-A81FDE13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 – Part I</a:t>
            </a:r>
            <a:r>
              <a:rPr lang="en-US" dirty="0"/>
              <a:t>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65927-BE29-4E53-9F43-96467398E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Apply routing to 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6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94A7C-6908-4500-8585-1012664CF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7360D9-0FFA-41E2-B748-962E9065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Add provider and routes for app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8E3EF-0294-4FAF-BD0E-D4345C54BB1F}"/>
              </a:ext>
            </a:extLst>
          </p:cNvPr>
          <p:cNvSpPr txBox="1"/>
          <p:nvPr/>
        </p:nvSpPr>
        <p:spPr>
          <a:xfrm>
            <a:off x="457200" y="1083986"/>
            <a:ext cx="5280734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a new dependency: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react-router-dom (version: 6.</a:t>
            </a:r>
            <a:r>
              <a:rPr lang="en-US" dirty="0"/>
              <a:t>22</a:t>
            </a:r>
            <a:r>
              <a:rPr lang="hu-HU" dirty="0"/>
              <a:t>.</a:t>
            </a:r>
            <a:r>
              <a:rPr lang="en-US" dirty="0"/>
              <a:t>3</a:t>
            </a:r>
            <a:r>
              <a:rPr lang="hu-HU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BrowserRouter to index.tsx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Insert Routes to App.tsx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routes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Home page: </a:t>
            </a:r>
            <a:r>
              <a:rPr lang="en-US" dirty="0"/>
              <a:t>"</a:t>
            </a:r>
            <a:r>
              <a:rPr lang="hu-HU" dirty="0"/>
              <a:t>/</a:t>
            </a:r>
            <a:r>
              <a:rPr lang="en-US" dirty="0"/>
              <a:t>"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Movie pages: </a:t>
            </a:r>
            <a:r>
              <a:rPr lang="en-US" dirty="0"/>
              <a:t>"</a:t>
            </a:r>
            <a:r>
              <a:rPr lang="hu-HU" dirty="0"/>
              <a:t>/movies/:movieId</a:t>
            </a:r>
            <a:r>
              <a:rPr lang="en-US" dirty="0"/>
              <a:t>"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Replace chakra’s link to react routers link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C33AC-7F4C-44B1-8AB6-B220950C4375}"/>
              </a:ext>
            </a:extLst>
          </p:cNvPr>
          <p:cNvSpPr txBox="1"/>
          <p:nvPr/>
        </p:nvSpPr>
        <p:spPr>
          <a:xfrm>
            <a:off x="6454068" y="2037977"/>
            <a:ext cx="5406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PageHeader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"/movie/: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&lt;&gt;&lt;/&gt;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EAA10-95C5-483F-A030-631CF41F0566}"/>
              </a:ext>
            </a:extLst>
          </p:cNvPr>
          <p:cNvSpPr txBox="1"/>
          <p:nvPr/>
        </p:nvSpPr>
        <p:spPr>
          <a:xfrm>
            <a:off x="6454068" y="1344168"/>
            <a:ext cx="5280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chemeClr val="bg2"/>
                </a:solidFill>
              </a:rPr>
              <a:t>&gt;: yarn install</a:t>
            </a:r>
          </a:p>
          <a:p>
            <a:pPr algn="l"/>
            <a:r>
              <a:rPr lang="hu-HU" sz="1200" dirty="0">
                <a:solidFill>
                  <a:schemeClr val="bg2"/>
                </a:solidFill>
              </a:rPr>
              <a:t>&gt;: yarn add react-router-dom@6.</a:t>
            </a:r>
            <a:r>
              <a:rPr lang="en-US" sz="1200" dirty="0">
                <a:solidFill>
                  <a:schemeClr val="bg2"/>
                </a:solidFill>
              </a:rPr>
              <a:t>22</a:t>
            </a:r>
            <a:r>
              <a:rPr lang="hu-HU" sz="1200" dirty="0">
                <a:solidFill>
                  <a:schemeClr val="bg2"/>
                </a:solidFill>
              </a:rPr>
              <a:t>.</a:t>
            </a:r>
            <a:r>
              <a:rPr lang="en-US" sz="1200" dirty="0">
                <a:solidFill>
                  <a:schemeClr val="bg2"/>
                </a:solidFill>
              </a:rPr>
              <a:t>3</a:t>
            </a:r>
            <a:endParaRPr lang="hu-HU" sz="12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4E457-08ED-4108-91C8-9B058EAB4EC9}"/>
              </a:ext>
            </a:extLst>
          </p:cNvPr>
          <p:cNvSpPr txBox="1"/>
          <p:nvPr/>
        </p:nvSpPr>
        <p:spPr>
          <a:xfrm>
            <a:off x="6454068" y="3373538"/>
            <a:ext cx="54065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hu-HU" sz="1200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hu-HU" sz="1200" dirty="0">
                <a:solidFill>
                  <a:srgbClr val="9CDCFE"/>
                </a:solidFill>
                <a:latin typeface="Consolas" panose="020B0609020204030204" pitchFamily="49" charset="0"/>
              </a:rPr>
              <a:t>Overlay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"@chakra-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_hover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textDecoration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LinkOverlay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`movie/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5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427913-E969-B70A-05AC-9FAA665649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5C56FD-A66D-D064-306E-C6EE2DFD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EDA36-5FE6-3594-DD8E-FFCDEAF426DB}"/>
              </a:ext>
            </a:extLst>
          </p:cNvPr>
          <p:cNvSpPr txBox="1"/>
          <p:nvPr/>
        </p:nvSpPr>
        <p:spPr>
          <a:xfrm>
            <a:off x="457200" y="1083986"/>
            <a:ext cx="5280734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Purpose: display the movie details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we need: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movie id from the </a:t>
            </a:r>
            <a:r>
              <a:rPr lang="en-US" dirty="0" err="1"/>
              <a:t>url</a:t>
            </a:r>
            <a:r>
              <a:rPr lang="en-US" dirty="0"/>
              <a:t> -&gt; </a:t>
            </a:r>
            <a:r>
              <a:rPr lang="en-US" dirty="0" err="1"/>
              <a:t>useParams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Retrieve movie data from server -&gt;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 the data to a component to display it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29ECB-09E7-832E-33E6-B63C9DF1B04E}"/>
              </a:ext>
            </a:extLst>
          </p:cNvPr>
          <p:cNvSpPr txBox="1"/>
          <p:nvPr/>
        </p:nvSpPr>
        <p:spPr>
          <a:xfrm>
            <a:off x="6161103" y="905522"/>
            <a:ext cx="59125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MoviePage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FC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&gt;()</a:t>
            </a:r>
            <a:endParaRPr lang="en-US" sz="12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const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response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${BASE_URL}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/movies/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ok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}</a:t>
            </a:r>
            <a:endParaRPr lang="en-US" sz="12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const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    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)()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 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MovieDescription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0C2A89-0076-41D5-AD63-433A9553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39A271-0BE6-4FD0-BBB5-DCCCFFDEC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381CDD-23E6-4362-8A02-697DF4B48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82A5A8-93BC-4192-B4DA-636A2D1F5B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F762F6-350E-5A4B-75D8-1CB373022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430D-6707-BBD5-2D20-80A31BBE6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02937C-1CF8-45C6-B3F3-619F51932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998E65-0929-4B0B-B7A5-4F9575AB34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Exercises – part 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199D73-B344-4B23-991E-FA82DDC67E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History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611B1-7935-18ED-D318-3A75E33F08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614A1D-2EAD-9019-D281-6C24FE0CCC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18930" y="3942985"/>
            <a:ext cx="4554537" cy="321627"/>
          </a:xfrm>
        </p:spPr>
        <p:txBody>
          <a:bodyPr/>
          <a:lstStyle/>
          <a:p>
            <a:r>
              <a:rPr lang="en-US" dirty="0"/>
              <a:t>Exercises – part II</a:t>
            </a:r>
          </a:p>
        </p:txBody>
      </p:sp>
    </p:spTree>
    <p:extLst>
      <p:ext uri="{BB962C8B-B14F-4D97-AF65-F5344CB8AC3E}">
        <p14:creationId xmlns:p14="http://schemas.microsoft.com/office/powerpoint/2010/main" val="398943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92F99-42D6-880A-61DC-146F00CA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the item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1D90ED-E21B-7D17-AB81-A88A07E1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19C81-97F9-4573-3825-2D0A3A751E1A}"/>
              </a:ext>
            </a:extLst>
          </p:cNvPr>
          <p:cNvSpPr txBox="1"/>
          <p:nvPr/>
        </p:nvSpPr>
        <p:spPr>
          <a:xfrm>
            <a:off x="457200" y="905522"/>
            <a:ext cx="6917702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MovieDescription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MovieDescriptionProps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"space-between"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AspectRatio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486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flexBasis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"30%"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flexShrink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poster_path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AspectRatio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flexGrow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HStack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"4xl“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textTransform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"uppercase“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vote_average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HStack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tagline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HStack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text.highlighted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"2xl"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formatRuntime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HStack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34D0-BD82-5615-2D69-D55FAF827220}"/>
              </a:ext>
            </a:extLst>
          </p:cNvPr>
          <p:cNvSpPr txBox="1"/>
          <p:nvPr/>
        </p:nvSpPr>
        <p:spPr>
          <a:xfrm>
            <a:off x="7688883" y="914400"/>
            <a:ext cx="435685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RatingProps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RatingStyle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"solid 1px"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"50%"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flexShrink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lineHeight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"3em"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"3em"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"3em"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RatingProps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RatingStyle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"?"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021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53FCB24-457E-5A80-D0BF-5A95159D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C0CF79-B079-A3C7-49AE-7538E3120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only one thing but do it well</a:t>
            </a:r>
          </a:p>
        </p:txBody>
      </p:sp>
    </p:spTree>
    <p:extLst>
      <p:ext uri="{BB962C8B-B14F-4D97-AF65-F5344CB8AC3E}">
        <p14:creationId xmlns:p14="http://schemas.microsoft.com/office/powerpoint/2010/main" val="206446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1DC48-4A81-8738-9927-88E7CBEE2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13C59-AFF5-5CB1-B4B9-F715AE78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my results?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CBC55-7782-3F14-7299-D5DD1E0B341E}"/>
              </a:ext>
            </a:extLst>
          </p:cNvPr>
          <p:cNvSpPr txBox="1"/>
          <p:nvPr/>
        </p:nvSpPr>
        <p:spPr>
          <a:xfrm>
            <a:off x="457200" y="1083986"/>
            <a:ext cx="5280734" cy="49859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Props: for input parameters and initial state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State: model what is on the screen within the component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Output: here’s the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how?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One component – one job; do the thing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output is an input -&gt; define a callback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Handle the necessary things within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Call the callback method when everything is ready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task is ready and I’m happy to know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algn="l"/>
            <a:r>
              <a:rPr lang="en-US" dirty="0"/>
              <a:t>Imaginary conversation: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Please do this thing for me and I don’t care what kind of black magic you 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I’ll call you when it’s ready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Thanks, fine by 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AD20E-0207-47FB-2B23-D6871F12FE3D}"/>
              </a:ext>
            </a:extLst>
          </p:cNvPr>
          <p:cNvSpPr txBox="1"/>
          <p:nvPr/>
        </p:nvSpPr>
        <p:spPr>
          <a:xfrm>
            <a:off x="6334173" y="344347"/>
            <a:ext cx="5637276" cy="55399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Example: 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rgbClr val="9BC838"/>
                </a:solidFill>
              </a:rPr>
              <a:t>Page</a:t>
            </a:r>
            <a:r>
              <a:rPr lang="en-US" dirty="0">
                <a:solidFill>
                  <a:schemeClr val="bg1"/>
                </a:solidFill>
              </a:rPr>
              <a:t>&gt; Hey, </a:t>
            </a:r>
            <a:r>
              <a:rPr lang="en-US" dirty="0" err="1">
                <a:solidFill>
                  <a:schemeClr val="bg1"/>
                </a:solidFill>
              </a:rPr>
              <a:t>SearchBox</a:t>
            </a:r>
            <a:r>
              <a:rPr lang="en-US" dirty="0">
                <a:solidFill>
                  <a:schemeClr val="bg1"/>
                </a:solidFill>
              </a:rPr>
              <a:t> – let me know when the users want something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 a callback method which will change the page’s query when called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rgbClr val="9BC838"/>
                </a:solidFill>
              </a:rPr>
              <a:t>SearchBox</a:t>
            </a:r>
            <a:r>
              <a:rPr lang="en-US" dirty="0">
                <a:solidFill>
                  <a:schemeClr val="bg1"/>
                </a:solidFill>
              </a:rPr>
              <a:t>&gt; They are looking for a Batman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calls the callback with the search query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rgbClr val="9BC838"/>
                </a:solidFill>
              </a:rPr>
              <a:t>Page</a:t>
            </a:r>
            <a:r>
              <a:rPr lang="en-US" dirty="0">
                <a:solidFill>
                  <a:schemeClr val="bg1"/>
                </a:solidFill>
              </a:rPr>
              <a:t>&gt; Then I’ll ask the big guy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callback sets the internal state with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triggers a </a:t>
            </a:r>
            <a:r>
              <a:rPr lang="en-US" dirty="0" err="1">
                <a:solidFill>
                  <a:schemeClr val="bg1"/>
                </a:solidFill>
              </a:rPr>
              <a:t>useEffect</a:t>
            </a:r>
            <a:r>
              <a:rPr lang="en-US" dirty="0">
                <a:solidFill>
                  <a:schemeClr val="bg1"/>
                </a:solidFill>
              </a:rPr>
              <a:t> – start the 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rgbClr val="9BC838"/>
                </a:solidFill>
              </a:rPr>
              <a:t>Page</a:t>
            </a:r>
            <a:r>
              <a:rPr lang="en-US" dirty="0">
                <a:solidFill>
                  <a:schemeClr val="bg1"/>
                </a:solidFill>
              </a:rPr>
              <a:t>&gt; ok, we got the results after an eternity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Changes the internal state with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rgbClr val="9BC838"/>
                </a:solidFill>
              </a:rPr>
              <a:t>MovieList</a:t>
            </a:r>
            <a:r>
              <a:rPr lang="en-US" dirty="0">
                <a:solidFill>
                  <a:schemeClr val="bg1"/>
                </a:solidFill>
              </a:rPr>
              <a:t>&gt; Oh, 6 movies – let’s show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page just passed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rgbClr val="9BC838"/>
                </a:solidFill>
              </a:rPr>
              <a:t>Orderlist</a:t>
            </a:r>
            <a:r>
              <a:rPr lang="en-US" dirty="0">
                <a:solidFill>
                  <a:schemeClr val="bg1"/>
                </a:solidFill>
              </a:rPr>
              <a:t>&gt; Hey, Page – the users changed the ordering, they want to see the fresh movies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Another callback triggers a similar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rgbClr val="9BC838"/>
                </a:solidFill>
              </a:rPr>
              <a:t>Page</a:t>
            </a:r>
            <a:r>
              <a:rPr lang="en-US" dirty="0">
                <a:solidFill>
                  <a:schemeClr val="bg1"/>
                </a:solidFill>
              </a:rPr>
              <a:t>&gt; Ok, then I’ll ask the boss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Retrieves the paginated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0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722E1D-2DC8-828D-EE1E-C6AB5450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7FD13-6C26-8901-89D7-135A76A534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6DC35-7472-85B9-92FB-FA4927BA22CA}"/>
              </a:ext>
            </a:extLst>
          </p:cNvPr>
          <p:cNvSpPr txBox="1"/>
          <p:nvPr/>
        </p:nvSpPr>
        <p:spPr>
          <a:xfrm>
            <a:off x="457199" y="1083986"/>
            <a:ext cx="6026727" cy="49859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We need the following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Page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as a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Knows everything, but not a micromanager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basically got this already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the search query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disturbs the Page when the user submitted the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Ordering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 default value defined by the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Notifies the Page when the user changed this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list and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already done this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Got a list to display, pass the items to down to handle the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Pagination…?</a:t>
            </a:r>
          </a:p>
        </p:txBody>
      </p:sp>
      <p:pic>
        <p:nvPicPr>
          <p:cNvPr id="5" name="Picture 4" descr="A screenshot of a movie screen&#10;&#10;Description automatically generated">
            <a:extLst>
              <a:ext uri="{FF2B5EF4-FFF2-40B4-BE49-F238E27FC236}">
                <a16:creationId xmlns:a16="http://schemas.microsoft.com/office/drawing/2014/main" id="{F866301D-A83B-43BF-161E-9495F9CC9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16" y="0"/>
            <a:ext cx="460268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4CBEBA-60F9-7FFF-33C4-8D0D5053B742}"/>
              </a:ext>
            </a:extLst>
          </p:cNvPr>
          <p:cNvSpPr/>
          <p:nvPr/>
        </p:nvSpPr>
        <p:spPr bwMode="auto">
          <a:xfrm>
            <a:off x="7981025" y="319597"/>
            <a:ext cx="3968319" cy="7643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96473-C9E2-ED8F-848D-EF504D11B60D}"/>
              </a:ext>
            </a:extLst>
          </p:cNvPr>
          <p:cNvSpPr/>
          <p:nvPr/>
        </p:nvSpPr>
        <p:spPr bwMode="auto">
          <a:xfrm>
            <a:off x="10827327" y="1527462"/>
            <a:ext cx="1246909" cy="31172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3F3E0D-DC48-3DD6-DA94-273928FF1F43}"/>
              </a:ext>
            </a:extLst>
          </p:cNvPr>
          <p:cNvSpPr/>
          <p:nvPr/>
        </p:nvSpPr>
        <p:spPr bwMode="auto">
          <a:xfrm>
            <a:off x="7766482" y="2033033"/>
            <a:ext cx="4307754" cy="42222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CC47D-87E7-68DE-EBE3-EEA0675D1E8E}"/>
              </a:ext>
            </a:extLst>
          </p:cNvPr>
          <p:cNvSpPr/>
          <p:nvPr/>
        </p:nvSpPr>
        <p:spPr bwMode="auto">
          <a:xfrm>
            <a:off x="7648719" y="1825335"/>
            <a:ext cx="965346" cy="2180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C63B372-280A-7830-2510-870F1D0838E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57400" y="1934380"/>
            <a:ext cx="5591319" cy="2606447"/>
          </a:xfrm>
          <a:prstGeom prst="bentConnector3">
            <a:avLst>
              <a:gd name="adj1" fmla="val 90141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AEC9D8A-B349-48A5-A9E4-820C49C85D40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855913" y="701792"/>
            <a:ext cx="5125113" cy="1885544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DA118BA-6047-16CD-9F57-D339339DAA5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317043" y="1683327"/>
            <a:ext cx="8510284" cy="2041812"/>
          </a:xfrm>
          <a:prstGeom prst="bentConnector3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A33E9F-DF42-E5B5-7D69-B33B576C14A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64215" y="4144180"/>
            <a:ext cx="5102267" cy="674940"/>
          </a:xfrm>
          <a:prstGeom prst="bentConnector3">
            <a:avLst>
              <a:gd name="adj1" fmla="val 92563"/>
            </a:avLst>
          </a:prstGeom>
          <a:ln w="25400">
            <a:solidFill>
              <a:srgbClr val="62A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2827A-ED54-A82B-B9D9-98782BBA1CD3}"/>
              </a:ext>
            </a:extLst>
          </p:cNvPr>
          <p:cNvSpPr/>
          <p:nvPr/>
        </p:nvSpPr>
        <p:spPr bwMode="auto">
          <a:xfrm>
            <a:off x="7936199" y="6338455"/>
            <a:ext cx="3968319" cy="26657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somewhere here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A04266C-0B7A-1785-8853-05CA23DD61F5}"/>
              </a:ext>
            </a:extLst>
          </p:cNvPr>
          <p:cNvCxnSpPr>
            <a:stCxn id="31" idx="1"/>
          </p:cNvCxnSpPr>
          <p:nvPr/>
        </p:nvCxnSpPr>
        <p:spPr>
          <a:xfrm rot="10800000">
            <a:off x="2057401" y="5877017"/>
            <a:ext cx="5878799" cy="594728"/>
          </a:xfrm>
          <a:prstGeom prst="bentConnector3">
            <a:avLst/>
          </a:prstGeom>
          <a:ln w="63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5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E75A0-4B4F-B25B-4824-C867FDEA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A46045-155B-0A6E-67E8-501AB06B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 – Part 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C0955-D354-E602-0625-ACDDFFEFB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make those items sing</a:t>
            </a:r>
          </a:p>
        </p:txBody>
      </p:sp>
    </p:spTree>
    <p:extLst>
      <p:ext uri="{BB962C8B-B14F-4D97-AF65-F5344CB8AC3E}">
        <p14:creationId xmlns:p14="http://schemas.microsoft.com/office/powerpoint/2010/main" val="349311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3D187-4C3F-C44D-4FC1-D7D5C04432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96A7C-1B61-F1DD-5D32-A0D87720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update our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25A17-57E4-D1DF-76B3-1D865CF3FC30}"/>
              </a:ext>
            </a:extLst>
          </p:cNvPr>
          <p:cNvSpPr txBox="1"/>
          <p:nvPr/>
        </p:nvSpPr>
        <p:spPr>
          <a:xfrm>
            <a:off x="457200" y="1083986"/>
            <a:ext cx="5280734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Continue where we finished last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Pull the repository from </a:t>
            </a:r>
            <a:r>
              <a:rPr lang="en-US" dirty="0">
                <a:hlinkClick r:id="rId2"/>
              </a:rPr>
              <a:t>https://epa.ms/nye-webapp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Go to lessons/week-08/start/</a:t>
            </a:r>
            <a:r>
              <a:rPr lang="en-US" dirty="0" err="1"/>
              <a:t>netflixroulette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the dependencies (yarn or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in code editor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 the Movies-API as well to have a backend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src</a:t>
            </a:r>
            <a:r>
              <a:rPr lang="en-US" dirty="0"/>
              <a:t>/components/movie-list/movie-list-</a:t>
            </a:r>
            <a:r>
              <a:rPr lang="en-US" dirty="0" err="1"/>
              <a:t>page.tsx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state items will we need?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results (-&gt; we already have that - movies)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query (with default empty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ordering (with one default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total items (comes with the results)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-&gt; The setters will be the callbacks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16439-E639-4E68-07FC-7A4DE03EB68F}"/>
              </a:ext>
            </a:extLst>
          </p:cNvPr>
          <p:cNvSpPr txBox="1"/>
          <p:nvPr/>
        </p:nvSpPr>
        <p:spPr>
          <a:xfrm>
            <a:off x="6243205" y="914400"/>
            <a:ext cx="58310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orderBy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setOrderBy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MovieSortType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RATING_DESC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response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'http://localhost:5000/movies'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RawMovie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)()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{movies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0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615C16-7615-B132-20EF-2171150247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BC899-881F-A950-D42E-C1C75165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an input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C9D54-637D-993C-C98D-1C5AFCE3C213}"/>
              </a:ext>
            </a:extLst>
          </p:cNvPr>
          <p:cNvSpPr txBox="1"/>
          <p:nvPr/>
        </p:nvSpPr>
        <p:spPr>
          <a:xfrm>
            <a:off x="457200" y="1083986"/>
            <a:ext cx="5491596" cy="526297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new folder under </a:t>
            </a:r>
            <a:r>
              <a:rPr lang="en-US" dirty="0" err="1"/>
              <a:t>src</a:t>
            </a:r>
            <a:r>
              <a:rPr lang="en-US" dirty="0"/>
              <a:t>/components: 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new </a:t>
            </a:r>
            <a:r>
              <a:rPr lang="en-US" dirty="0" err="1"/>
              <a:t>compontent</a:t>
            </a:r>
            <a:r>
              <a:rPr lang="en-US" dirty="0"/>
              <a:t>: search-</a:t>
            </a:r>
            <a:r>
              <a:rPr lang="en-US" dirty="0" err="1"/>
              <a:t>box.tsx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Input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– string; the default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onSearch</a:t>
            </a:r>
            <a:r>
              <a:rPr lang="en-US" dirty="0"/>
              <a:t> callback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state - the actual search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internal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the submit event (</a:t>
            </a:r>
            <a:r>
              <a:rPr lang="en-US" dirty="0" err="1"/>
              <a:t>onSubmit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the input field value changes (</a:t>
            </a:r>
            <a:r>
              <a:rPr lang="en-US" dirty="0" err="1"/>
              <a:t>onChange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the …? </a:t>
            </a:r>
            <a:r>
              <a:rPr lang="en-US" dirty="0" err="1"/>
              <a:t>useCallback</a:t>
            </a:r>
            <a:r>
              <a:rPr lang="en-US" dirty="0"/>
              <a:t>…? Why? 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Chakra UI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imports: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ChangeEvent</a:t>
            </a:r>
            <a:r>
              <a:rPr lang="en-US" dirty="0"/>
              <a:t>, FC, </a:t>
            </a:r>
            <a:r>
              <a:rPr lang="en-US" dirty="0" err="1"/>
              <a:t>FormEVent</a:t>
            </a:r>
            <a:r>
              <a:rPr lang="en-US" dirty="0"/>
              <a:t>, </a:t>
            </a:r>
            <a:r>
              <a:rPr lang="en-US" dirty="0" err="1"/>
              <a:t>useCallback</a:t>
            </a:r>
            <a:r>
              <a:rPr lang="en-US" dirty="0"/>
              <a:t>, </a:t>
            </a:r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E7C42-70FE-5E4C-15B2-86F5900F2428}"/>
              </a:ext>
            </a:extLst>
          </p:cNvPr>
          <p:cNvSpPr txBox="1"/>
          <p:nvPr/>
        </p:nvSpPr>
        <p:spPr>
          <a:xfrm>
            <a:off x="6243206" y="166568"/>
            <a:ext cx="5831032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SearchBoxProps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query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SearchBox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SearchBoxProps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searchQuery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setSearchQuery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event: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HTMLDivElement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searchQuery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1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searchQuery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event: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HTMLDivElement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setSearchQuery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setSearchQuery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gap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do you want to watch?"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/&gt;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01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11BA0-60AC-6811-2817-B79BCC3FB6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B3F9F-D9E5-18B4-421C-CD3CE99C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search effect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0897C-C469-4C41-4503-2C075F00181D}"/>
              </a:ext>
            </a:extLst>
          </p:cNvPr>
          <p:cNvSpPr txBox="1"/>
          <p:nvPr/>
        </p:nvSpPr>
        <p:spPr>
          <a:xfrm>
            <a:off x="457200" y="1083986"/>
            <a:ext cx="5638800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have the query, so pass it as argument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http://localhost:5000/api-doc</a:t>
            </a:r>
            <a:r>
              <a:rPr lang="en-US" dirty="0"/>
              <a:t> (Movies API Swagger)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need: GET /movies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search param in query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the newly created component and use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query param will be our search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dirty="0" err="1"/>
              <a:t>onSearch</a:t>
            </a:r>
            <a:r>
              <a:rPr lang="en-US" dirty="0"/>
              <a:t> will be the </a:t>
            </a:r>
            <a:r>
              <a:rPr lang="en-US" dirty="0" err="1"/>
              <a:t>setSearch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 these to the fetch request: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URLSearchParams</a:t>
            </a:r>
            <a:r>
              <a:rPr lang="en-US" dirty="0"/>
              <a:t> to the rescue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 the search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the 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Enjoy the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F6E84-C287-43A5-3AF2-D7AEFA210702}"/>
              </a:ext>
            </a:extLst>
          </p:cNvPr>
          <p:cNvSpPr txBox="1"/>
          <p:nvPr/>
        </p:nvSpPr>
        <p:spPr>
          <a:xfrm>
            <a:off x="6243205" y="914400"/>
            <a:ext cx="58310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queryParams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response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`http://localhost:5000/movies?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queryParams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RawMovie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)()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search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{movies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0AEBF-7F42-3BD8-8D53-3FE9DDF9D2FE}"/>
              </a:ext>
            </a:extLst>
          </p:cNvPr>
          <p:cNvSpPr/>
          <p:nvPr/>
        </p:nvSpPr>
        <p:spPr bwMode="auto">
          <a:xfrm>
            <a:off x="6548291" y="3326906"/>
            <a:ext cx="713643" cy="2041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F6198-178C-5505-3956-4D0DAF47D4B0}"/>
              </a:ext>
            </a:extLst>
          </p:cNvPr>
          <p:cNvSpPr/>
          <p:nvPr/>
        </p:nvSpPr>
        <p:spPr bwMode="auto">
          <a:xfrm>
            <a:off x="6548291" y="1340528"/>
            <a:ext cx="4167057" cy="7102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9A329-6F99-E602-3636-CD6BDA696D49}"/>
              </a:ext>
            </a:extLst>
          </p:cNvPr>
          <p:cNvSpPr/>
          <p:nvPr/>
        </p:nvSpPr>
        <p:spPr bwMode="auto">
          <a:xfrm>
            <a:off x="6645946" y="4060539"/>
            <a:ext cx="4264709" cy="2041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15003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</TotalTime>
  <Words>2673</Words>
  <Application>Microsoft Office PowerPoint</Application>
  <PresentationFormat>Widescreen</PresentationFormat>
  <Paragraphs>446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Bold</vt:lpstr>
      <vt:lpstr>Calibri Light</vt:lpstr>
      <vt:lpstr>Consolas</vt:lpstr>
      <vt:lpstr>Wingdings</vt:lpstr>
      <vt:lpstr>EPAM Master 2021.3</vt:lpstr>
      <vt:lpstr>Component Interactions &amp; Routing</vt:lpstr>
      <vt:lpstr>Agenda</vt:lpstr>
      <vt:lpstr>Component interactions</vt:lpstr>
      <vt:lpstr>Where are my results?</vt:lpstr>
      <vt:lpstr>Let’s do it</vt:lpstr>
      <vt:lpstr>Exercise – Part I</vt:lpstr>
      <vt:lpstr>Let’s update our page</vt:lpstr>
      <vt:lpstr>We need an input field</vt:lpstr>
      <vt:lpstr>Update the search effect</vt:lpstr>
      <vt:lpstr>Style time – if you want</vt:lpstr>
      <vt:lpstr>Let’s sort these things</vt:lpstr>
      <vt:lpstr>Finish this up</vt:lpstr>
      <vt:lpstr>History API</vt:lpstr>
      <vt:lpstr>Clientside navigation without reload</vt:lpstr>
      <vt:lpstr>React Router</vt:lpstr>
      <vt:lpstr>Usage</vt:lpstr>
      <vt:lpstr>Exercise – Part II</vt:lpstr>
      <vt:lpstr>Add provider and routes for app</vt:lpstr>
      <vt:lpstr>Create a new page</vt:lpstr>
      <vt:lpstr>Display the item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719</cp:revision>
  <dcterms:created xsi:type="dcterms:W3CDTF">2020-10-27T12:12:11Z</dcterms:created>
  <dcterms:modified xsi:type="dcterms:W3CDTF">2024-04-06T23:42:06Z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