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88825" cy="6858000"/>
  <p:notesSz cx="6858000" cy="9144000"/>
  <p:embeddedFontLst>
    <p:embeddedFont>
      <p:font typeface="Constantia" panose="02030602050306030303" pitchFamily="18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334B3B-B823-45C1-B97A-64E4208FA575}">
  <a:tblStyle styleId="{FE334B3B-B823-45C1-B97A-64E4208FA575}" styleName="Table_0"/>
  <a:tblStyle styleId="{9C3D8A5A-3908-432D-B591-388208961F90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DF4E7"/>
          </a:solidFill>
        </a:fill>
      </a:tcStyle>
    </a:wholeTbl>
    <a:band1H>
      <a:tcStyle>
        <a:tcBdr/>
        <a:fill>
          <a:solidFill>
            <a:srgbClr val="D9E8CB"/>
          </a:solidFill>
        </a:fill>
      </a:tcStyle>
    </a:band1H>
    <a:band1V>
      <a:tcStyle>
        <a:tcBdr/>
        <a:fill>
          <a:solidFill>
            <a:srgbClr val="D9E8CB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43084DC8-F6EC-4858-B674-9497C342D2D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192141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135742"/>
            <a:ext cx="1622332" cy="799980"/>
            <a:chOff x="0" y="452558"/>
            <a:chExt cx="914399" cy="524182"/>
          </a:xfrm>
        </p:grpSpPr>
        <p:sp>
          <p:nvSpPr>
            <p:cNvPr id="24" name="Shape 24"/>
            <p:cNvSpPr/>
            <p:nvPr/>
          </p:nvSpPr>
          <p:spPr>
            <a:xfrm>
              <a:off x="591670" y="452558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15154" y="452558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-181407" y="633966"/>
              <a:ext cx="524182" cy="161365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828324" y="362395"/>
            <a:ext cx="914161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6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828324" y="2089594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800" b="0" i="0" u="none" strike="noStrike" cap="non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ctr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ctr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ctr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ctr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808412" y="-989329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 rot="5400000">
            <a:off x="9583006" y="233864"/>
            <a:ext cx="1063300" cy="524046"/>
            <a:chOff x="0" y="452558"/>
            <a:chExt cx="914399" cy="524182"/>
          </a:xfrm>
        </p:grpSpPr>
        <p:sp>
          <p:nvSpPr>
            <p:cNvPr id="101" name="Shape 101"/>
            <p:cNvSpPr/>
            <p:nvPr/>
          </p:nvSpPr>
          <p:spPr>
            <a:xfrm>
              <a:off x="591670" y="452558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15154" y="452558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-181407" y="633966"/>
              <a:ext cx="524182" cy="161365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0" y="5395516"/>
            <a:ext cx="12188825" cy="1462482"/>
            <a:chOff x="0" y="4046637"/>
            <a:chExt cx="9144000" cy="1096862"/>
          </a:xfrm>
        </p:grpSpPr>
        <p:sp>
          <p:nvSpPr>
            <p:cNvPr id="105" name="Shape 105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5400000">
              <a:off x="4023568" y="23068"/>
              <a:ext cx="109686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8154379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2821767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0" y="3124414"/>
            <a:ext cx="1622331" cy="805061"/>
            <a:chOff x="0" y="2343310"/>
            <a:chExt cx="1217066" cy="603796"/>
          </a:xfrm>
        </p:grpSpPr>
        <p:sp>
          <p:nvSpPr>
            <p:cNvPr id="34" name="Shape 34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86369" y="2347123"/>
              <a:ext cx="429552" cy="5999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5400000">
              <a:off x="-192604" y="2535914"/>
              <a:ext cx="599986" cy="214777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>
            <a:off x="0" y="5409216"/>
            <a:ext cx="12188825" cy="1462482"/>
            <a:chOff x="0" y="4056912"/>
            <a:chExt cx="9144000" cy="1096862"/>
          </a:xfrm>
        </p:grpSpPr>
        <p:sp>
          <p:nvSpPr>
            <p:cNvPr id="38" name="Shape 38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4023568" y="33342"/>
              <a:ext cx="109686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6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800" b="0" i="0" u="none" strike="noStrike" cap="non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5409216"/>
            <a:ext cx="12188825" cy="1462482"/>
            <a:chOff x="0" y="4056912"/>
            <a:chExt cx="9144000" cy="1096862"/>
          </a:xfrm>
        </p:grpSpPr>
        <p:sp>
          <p:nvSpPr>
            <p:cNvPr id="53" name="Shape 53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5400000">
              <a:off x="4023568" y="33342"/>
              <a:ext cx="109686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800" b="0" i="0" u="none" strike="noStrike" cap="non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141412" y="2413000"/>
            <a:ext cx="4875530" cy="3759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800" b="0" i="0" u="none" strike="noStrike" cap="non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094412" y="2413000"/>
            <a:ext cx="4875530" cy="3759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1218883" y="1600201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800" b="0" i="0" u="none" strike="noStrike" cap="non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125882" y="1600200"/>
            <a:ext cx="2844059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Font typeface="Arial"/>
              <a:buNone/>
              <a:defRPr sz="2800" b="0" i="0" u="none" strike="noStrike" cap="none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5409216"/>
            <a:ext cx="12188825" cy="1462482"/>
            <a:chOff x="0" y="4056912"/>
            <a:chExt cx="9144000" cy="1096862"/>
          </a:xfrm>
        </p:grpSpPr>
        <p:sp>
          <p:nvSpPr>
            <p:cNvPr id="11" name="Shape 11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rot="5400000">
              <a:off x="4023568" y="33342"/>
              <a:ext cx="1096862" cy="9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Shape 13"/>
          <p:cNvGrpSpPr/>
          <p:nvPr/>
        </p:nvGrpSpPr>
        <p:grpSpPr>
          <a:xfrm>
            <a:off x="1" y="800551"/>
            <a:ext cx="1063023" cy="524183"/>
            <a:chOff x="0" y="452558"/>
            <a:chExt cx="914399" cy="524182"/>
          </a:xfrm>
        </p:grpSpPr>
        <p:sp>
          <p:nvSpPr>
            <p:cNvPr id="14" name="Shape 14"/>
            <p:cNvSpPr/>
            <p:nvPr/>
          </p:nvSpPr>
          <p:spPr>
            <a:xfrm>
              <a:off x="591670" y="452558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15154" y="452558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 rot="5400000">
              <a:off x="-181407" y="633966"/>
              <a:ext cx="524182" cy="161365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onstantia"/>
              <a:buNone/>
              <a:defRPr sz="3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755772" marR="0" lvl="1" indent="-158871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06797" marR="0" lvl="2" indent="-178096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657822" marR="0" lvl="3" indent="-184622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108847" marR="0" lvl="4" indent="-178447" algn="l" rtl="0">
              <a:lnSpc>
                <a:spcPct val="9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59872" marR="0" lvl="5" indent="-18497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010897" marR="0" lvl="6" indent="-1787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461922" marR="0" lvl="7" indent="-18532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912946" marR="0" lvl="8" indent="-1791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tripat-merk.shinyapps.io/shiny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828324" y="362395"/>
            <a:ext cx="9141619" cy="1676399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Solutions Can Analytics Provide To The Worldwide Diabetes Epidemic?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828324" y="2089594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May 1, 2017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827211" y="6473822"/>
            <a:ext cx="9141619" cy="612778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Presented by</a:t>
            </a:r>
            <a:r>
              <a:rPr lang="en-US" sz="1800" b="1" i="0" u="none" strike="noStrike" cap="none" dirty="0" smtClean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:  </a:t>
            </a:r>
            <a:r>
              <a:rPr lang="en-US" sz="1800" i="0" u="none" strike="noStrike" cap="none" dirty="0" smtClean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Neha Adjau, Eric Johnson, Brya</a:t>
            </a:r>
            <a:r>
              <a:rPr lang="en-US" sz="1800" dirty="0" smtClean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n Snyder, Jyoti Thakral, Dolly Tripathy</a:t>
            </a:r>
            <a:endParaRPr lang="en-US" sz="1800" b="1" i="0" u="none" strike="noStrike" cap="none" dirty="0" smtClean="0">
              <a:solidFill>
                <a:srgbClr val="66901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2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Adults 20-79 with Undiagnosed Diabetes (1,000’s)</a:t>
            </a:r>
            <a:br>
              <a:rPr lang="en-US" sz="32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3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Source: IDF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China 57,814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India 36,061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United States 8,285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Brazil 5,724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50" y="1100925"/>
            <a:ext cx="6506548" cy="46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18875" y="152400"/>
            <a:ext cx="10969800" cy="10395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27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Mean Diabetes-Related Expenditure Per Person with Diabetes </a:t>
            </a:r>
            <a:r>
              <a:rPr lang="en-US" sz="32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/>
            </a:r>
            <a:br>
              <a:rPr lang="en-US" sz="32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3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Source: IDF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60400" y="1191899"/>
            <a:ext cx="10209600" cy="49803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United States has the greatest expenditure of all nations, and well above other nations with higher prevalence of diabetes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r="1194"/>
          <a:stretch/>
        </p:blipFill>
        <p:spPr>
          <a:xfrm>
            <a:off x="1518550" y="2106375"/>
            <a:ext cx="9454250" cy="36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in the United States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Nearly 30 million adults diagnosed with diabetes, third highest volume in the world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Over 8 million adults estimated to have diabetes but not diagnosed, third highest volume in the world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mean expenditure for diabetes-related expenses is by far the most in the world compared to nations with high volumes of cases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142" y="4800600"/>
            <a:ext cx="2971799" cy="186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CDC Chronic Disease Indicators – US Diabetes 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9166"/>
              <a:buFont typeface="Arial"/>
              <a:buChar char="•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Center for Disease Control and Prevention dataset with US diabetes prevalence information on states and select large metropolitan areas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110 observations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Adults diagnosed with diabetes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Dilated eye exams for adult diabetics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Foot examinations for adult diabetics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Glycosylated hemoglobin measurements for adult diabetics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Prevalence of depressive disorders among adult diabetics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Flu vaccinations among non-institutionalized seniors (&gt;=65) with diabetes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Flu vaccinations among non-institutionalized adults (18-64) with diabetes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Prevalence of high blood pressure among adult diabetics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Prevalence of high cholesterol among adult diabetics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Prevalence of diagnosed diabetes among all adults (target/dependent variable)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Missing values were imputed with mean values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0221" y="2743200"/>
            <a:ext cx="1905003" cy="115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dirty="0"/>
              <a:t>Diabetes Public Health Resource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8820" y="1447800"/>
            <a:ext cx="97512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380" dirty="0"/>
              <a:t>The final Dataset Diabetes Public Health Resource focuses on the number of U.S. adults aged 18 years or older with diagnosed diabetes (From 1980 through 2014) </a:t>
            </a:r>
          </a:p>
          <a:p>
            <a:pPr marL="755771" marR="0" lvl="1" indent="-31127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102000"/>
            </a:pPr>
            <a:r>
              <a:rPr lang="en-US" sz="2040" dirty="0"/>
              <a:t>35 observation</a:t>
            </a:r>
          </a:p>
          <a:p>
            <a:pPr marL="755771" marR="0" lvl="1" indent="-31127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102000"/>
            </a:pPr>
            <a:r>
              <a:rPr lang="en-US" sz="2040" dirty="0"/>
              <a:t>Variables</a:t>
            </a:r>
          </a:p>
          <a:p>
            <a:pPr marL="1206797" marR="0" lvl="2" indent="-305097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lang="en-US" sz="1700" dirty="0"/>
              <a:t>Year</a:t>
            </a:r>
          </a:p>
          <a:p>
            <a:pPr marL="1206797" marR="0" lvl="2" indent="-305097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lang="en-US" sz="1700" dirty="0"/>
              <a:t>Number (in Millions) of Civilian, Non-institutionalized Adults with Diagnosed Diabetes, United States, 1980-2014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USDA Food Environment Atlas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Food environment factors in the United States distributes across communities, such as: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Store/restaurant proximity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Food prices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Food and nutrition assistance programs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28 Columns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3,094 observations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cleaning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Columns with 40%+ missing values were omitted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Columns with less were replaced with mean values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Columns with data on children were omitted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buClr>
                <a:srgbClr val="669014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11" y="2514600"/>
            <a:ext cx="3160071" cy="216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Methods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Determining optimal model for predicting diabetes prevalence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Methods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Multiple Linear Regression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Random Forest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412" y="2834640"/>
            <a:ext cx="5905500" cy="3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Multiple Linear Regression Analysis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Attempts to model relationship between two or more explanatory variables and a response variable by fitting a linear equation to observed data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model was selected for the CDC Chronic Disease Indicator – US Diabetes dataset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 are continuous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Stepwise regression approach for variable selection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Begin with all variables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Backward elimination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9906" y="38862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Stepwise Regression – CDI Data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Iteration 1 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variables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AIC = 81.34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Iteration 2 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Removed “</a:t>
            </a:r>
            <a:r>
              <a:rPr lang="en-US" sz="186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Influenza vaccination among noninstitutionalized adults aged &gt;= 65 years with diagnosed diabetes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” [Pr (&gt;F) = 0.833995]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AIC = 79.4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Iteration 3 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Removed “</a:t>
            </a:r>
            <a:r>
              <a:rPr lang="en-US" sz="186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Prevalence of depressive disorders among adults aged &gt;= 18 years with diagnosed diabetes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” [Pr (&gt;F) = 0.821030]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AIC = 77.46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Introduction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Overview of Diabetes and the Merck Challenge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Stepwise Regression – CDI Data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(cont.)</a:t>
            </a:r>
            <a:endParaRPr lang="en-US" sz="3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Iteration 4 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Removed “</a:t>
            </a:r>
            <a:r>
              <a:rPr lang="en-US" sz="186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Gender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” [p (&gt;F) = 0.539685]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AIC = 75.88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Iteration 5 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Removed “</a:t>
            </a:r>
            <a:r>
              <a:rPr lang="en-US" sz="186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Dilated eye examination among adults aged &gt;= 18 years with diagnosed diabetes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” [p (&gt;F) = 0.459268]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AIC = 74.5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Iteration 6 – 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Optimal model found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Removed “</a:t>
            </a:r>
            <a:r>
              <a:rPr lang="en-US" sz="186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Foot examination among adults aged &gt;= 18 years with diagnosed diabetes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” [p (&gt;F) = 0.25218]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AIC = 73.95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Stepwise Regression – CDI Data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(cont..)</a:t>
            </a:r>
            <a:endParaRPr lang="en-US" sz="3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 model 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Independent variables 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89.62% accurate on test data</a:t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x="1674811" y="2777357"/>
          <a:ext cx="3886200" cy="2214870"/>
        </p:xfrm>
        <a:graphic>
          <a:graphicData uri="http://schemas.openxmlformats.org/drawingml/2006/table">
            <a:tbl>
              <a:tblPr>
                <a:noFill/>
                <a:tableStyleId>{FE334B3B-B823-45C1-B97A-64E4208FA575}</a:tableStyleId>
              </a:tblPr>
              <a:tblGrid>
                <a:gridCol w="388620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Adult with diagnosed diabetes(Age AdjPrev)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Glycosylated hemoglobin measurement among adults aged &gt;= 18 years with diagnosed diabetes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Influenza vaccination among noninstitutionalized adults aged 18-64 years with diagnosed diabetes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Prevalence of high blood pressure among adults aged &gt;= 18 years with diagnosed diabetes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Prevalence of high cholesterol among adults aged &gt;= 18 years with diagnosed diabetes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1674811" y="1969614"/>
            <a:ext cx="1552894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Shape 253"/>
          <p:cNvGraphicFramePr/>
          <p:nvPr/>
        </p:nvGraphicFramePr>
        <p:xfrm>
          <a:off x="6551610" y="2777357"/>
          <a:ext cx="4418350" cy="1642240"/>
        </p:xfrm>
        <a:graphic>
          <a:graphicData uri="http://schemas.openxmlformats.org/drawingml/2006/table">
            <a:tbl>
              <a:tblPr>
                <a:noFill/>
                <a:tableStyleId>{FE334B3B-B823-45C1-B97A-64E4208FA575}</a:tableStyleId>
              </a:tblPr>
              <a:tblGrid>
                <a:gridCol w="2939900"/>
                <a:gridCol w="1478450"/>
              </a:tblGrid>
              <a:tr h="346850">
                <a:tc>
                  <a:txBody>
                    <a:bodyPr/>
                    <a:lstStyle/>
                    <a:p>
                      <a:pPr marL="635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Residual standard error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R-squared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0.3849</a:t>
                      </a:r>
                    </a:p>
                  </a:txBody>
                  <a:tcPr marL="63500" marR="63500" marT="63500" marB="6350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50">
                <a:tc>
                  <a:txBody>
                    <a:bodyPr/>
                    <a:lstStyle/>
                    <a:p>
                      <a:pPr marL="635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Adjusted R-squared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0.3322</a:t>
                      </a:r>
                    </a:p>
                  </a:txBody>
                  <a:tcPr marL="63500" marR="63500" marT="63500" marB="6350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F-statistic</a:t>
                      </a:r>
                    </a:p>
                  </a:txBody>
                  <a:tcPr marL="63500" marR="63500" marT="63500" marB="6350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7.301</a:t>
                      </a:r>
                    </a:p>
                  </a:txBody>
                  <a:tcPr marL="63500" marR="63500" marT="63500" marB="6350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635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p-value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4.42E-06</a:t>
                      </a:r>
                    </a:p>
                  </a:txBody>
                  <a:tcPr marL="63500" marR="63500" marT="63500" marB="6350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4" name="Shape 254"/>
          <p:cNvSpPr/>
          <p:nvPr/>
        </p:nvSpPr>
        <p:spPr>
          <a:xfrm>
            <a:off x="6551612" y="2406110"/>
            <a:ext cx="121888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 Model Residuals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Plot shows no systemic patterns and the variation in the residuals does not seem to change with the size of the fitted value</a:t>
            </a:r>
          </a:p>
        </p:txBody>
      </p:sp>
      <p:pic>
        <p:nvPicPr>
          <p:cNvPr id="261" name="Shape 261" descr="https://lh4.googleusercontent.com/DSFlOvyVFL3sYVUEt4HQCtIa4OaJcGIsz0jnug5Nma7FFGe9YrhN2d-EuQxHifIi-f7x5s2ysCrjDsiH0x_VT7hdCHpQPQlApA0Mvh3P3-v0RpJDV9CQBnG-_5bGc3jOvA3o3yH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268" y="2590800"/>
            <a:ext cx="7466329" cy="353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Random Forest – CDI Data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Ensemble learning method for classification, regression, and other tasks, that operate by creating multiple decision trees at training time, and outputs the class that is the:</a:t>
            </a:r>
          </a:p>
          <a:p>
            <a:pPr marL="755772" marR="0" lvl="1" indent="-31127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 of classes (classification)</a:t>
            </a:r>
          </a:p>
          <a:p>
            <a:pPr marL="755772" marR="0" lvl="1" indent="-31127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Mean prediction of individual trees (regression)</a:t>
            </a:r>
          </a:p>
          <a:p>
            <a:pPr marL="304747" marR="0" lvl="0" indent="-30474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order to find the minimum Out-of-Bag (OOB) error rate, we tune:</a:t>
            </a:r>
          </a:p>
          <a:p>
            <a:pPr marL="755772" marR="0" lvl="1" indent="-31127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of decision trees in the forest (ntree)</a:t>
            </a:r>
          </a:p>
          <a:p>
            <a:pPr marL="1206797" marR="0" lvl="2" indent="-305096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OOB error stabilized at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ntree = 100</a:t>
            </a:r>
          </a:p>
          <a:p>
            <a:pPr marL="755772" marR="0" lvl="1" indent="-31127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of random variables in each tree (mtry)</a:t>
            </a:r>
          </a:p>
          <a:p>
            <a:pPr marL="1206797" marR="0" lvl="2" indent="-305096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OOB error stabilized at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mtry = 2</a:t>
            </a:r>
          </a:p>
          <a:p>
            <a:pPr marL="304747" marR="0" lvl="0" indent="-304747" algn="l" rtl="0">
              <a:lnSpc>
                <a:spcPct val="8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449" y="4621699"/>
            <a:ext cx="1701300" cy="1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Random Forest – CDI Data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(cont.)</a:t>
            </a:r>
            <a:endParaRPr lang="en-US" sz="3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 importance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375" y="1311150"/>
            <a:ext cx="5943600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2582725"/>
            <a:ext cx="5792300" cy="23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 Evaluation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455612" y="1600200"/>
          <a:ext cx="11641475" cy="3093740"/>
        </p:xfrm>
        <a:graphic>
          <a:graphicData uri="http://schemas.openxmlformats.org/drawingml/2006/table">
            <a:tbl>
              <a:tblPr firstRow="1" firstCol="1" bandRow="1">
                <a:noFill/>
                <a:tableStyleId>{9C3D8A5A-3908-432D-B591-388208961F90}</a:tableStyleId>
              </a:tblPr>
              <a:tblGrid>
                <a:gridCol w="2722600"/>
                <a:gridCol w="3353150"/>
                <a:gridCol w="2655350"/>
                <a:gridCol w="2910375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Stepwise Multilinear Regression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Random Forest Regression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Best Fit</a:t>
                      </a:r>
                    </a:p>
                  </a:txBody>
                  <a:tcPr marL="91450" marR="91450" marT="45725" marB="45725" anchor="ctr"/>
                </a:tc>
              </a:tr>
              <a:tr h="802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Variance Explained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  <a:r>
                        <a:rPr lang="en-US" sz="2400" dirty="0"/>
                        <a:t>3</a:t>
                      </a:r>
                      <a:r>
                        <a:rPr lang="en-US" sz="2400" u="none" strike="noStrike" cap="none" dirty="0"/>
                        <a:t>.22%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14.58%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Stepwise Multilinear Regression</a:t>
                      </a:r>
                    </a:p>
                  </a:txBody>
                  <a:tcPr marL="91450" marR="91450" marT="45725" marB="45725" anchor="ctr"/>
                </a:tc>
              </a:tr>
              <a:tr h="802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Error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RMSE = </a:t>
                      </a:r>
                      <a:r>
                        <a:rPr lang="en-US" sz="2400" dirty="0"/>
                        <a:t>2.276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MSE = 2.777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Stepwise Multilinear Regression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in the US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Applying the model to targeted areas of high prevalence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Prevalence by State/Territory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Top States/Territories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Constantia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Guam 14.90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Constantia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Puerto Rico 13.75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Constantia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Alabama 12.80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Constantia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Mississippi 12.20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Constantia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South Carolina 11.35</a:t>
            </a:r>
          </a:p>
        </p:txBody>
      </p:sp>
      <p:pic>
        <p:nvPicPr>
          <p:cNvPr id="295" name="Shape 295" descr="https://lh5.googleusercontent.com/zVTZPt7e-1Mm1_xlg8PPnabNBSB4j324zuw6Jjw9ydSfX3t-odDr59l9yWUZJagkJQ2QhvHHWMwGBGZ9FxVyeAQbQeYAvWbxqfPKoXSxDVxllr_SfyF-PEUe8yIJcs3egLEGQSvk"/>
          <p:cNvPicPr preferRelativeResize="0"/>
          <p:nvPr/>
        </p:nvPicPr>
        <p:blipFill rotWithShape="1">
          <a:blip r:embed="rId3">
            <a:alphaModFix/>
          </a:blip>
          <a:srcRect t="7481"/>
          <a:stretch/>
        </p:blipFill>
        <p:spPr>
          <a:xfrm>
            <a:off x="6778950" y="1447800"/>
            <a:ext cx="5184000" cy="43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422099" cy="65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Analysis Methods for Diabetes Prevalence by Region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Random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Forest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Gradient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Boosting Method (GBM)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is Diabetes?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is a chronic disease in which the body does not produce or use insulin to maintain blood sugar levels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Can lead to: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Kidney failure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Blindness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Limb amputation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Stroke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Heart attack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Other health problems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Over 90% of all diabetics have type two (adult/onset) diabetes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Linked to obesity and sedentary lifestyles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buClr>
                <a:srgbClr val="669014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8435" y="2590800"/>
            <a:ext cx="4110103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Random Forest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Trained with 60% of the data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ntree = 80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mtry = 2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OOB = 21.1%</a:t>
            </a:r>
          </a:p>
        </p:txBody>
      </p:sp>
      <p:graphicFrame>
        <p:nvGraphicFramePr>
          <p:cNvPr id="313" name="Shape 313"/>
          <p:cNvGraphicFramePr/>
          <p:nvPr>
            <p:extLst>
              <p:ext uri="{D42A27DB-BD31-4B8C-83A1-F6EECF244321}">
                <p14:modId xmlns:p14="http://schemas.microsoft.com/office/powerpoint/2010/main" val="4275188578"/>
              </p:ext>
            </p:extLst>
          </p:nvPr>
        </p:nvGraphicFramePr>
        <p:xfrm>
          <a:off x="5180012" y="2743200"/>
          <a:ext cx="4800600" cy="1239520"/>
        </p:xfrm>
        <a:graphic>
          <a:graphicData uri="http://schemas.openxmlformats.org/drawingml/2006/table">
            <a:tbl>
              <a:tblPr>
                <a:noFill/>
                <a:tableStyleId>{FE334B3B-B823-45C1-B97A-64E4208FA575}</a:tableStyleId>
              </a:tblPr>
              <a:tblGrid>
                <a:gridCol w="1056800"/>
                <a:gridCol w="640825"/>
                <a:gridCol w="1540250"/>
                <a:gridCol w="1562725"/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5180012" y="2440443"/>
            <a:ext cx="14386809" cy="10002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CONFUSION MATRIX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Gradient Boosting Method (GBM)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Trained using 60% of the data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Most important variables:</a:t>
            </a:r>
          </a:p>
        </p:txBody>
      </p:sp>
      <p:graphicFrame>
        <p:nvGraphicFramePr>
          <p:cNvPr id="321" name="Shape 321"/>
          <p:cNvGraphicFramePr/>
          <p:nvPr>
            <p:extLst>
              <p:ext uri="{D42A27DB-BD31-4B8C-83A1-F6EECF244321}">
                <p14:modId xmlns:p14="http://schemas.microsoft.com/office/powerpoint/2010/main" val="2311036946"/>
              </p:ext>
            </p:extLst>
          </p:nvPr>
        </p:nvGraphicFramePr>
        <p:xfrm>
          <a:off x="1370012" y="2895600"/>
          <a:ext cx="4943475" cy="3180080"/>
        </p:xfrm>
        <a:graphic>
          <a:graphicData uri="http://schemas.openxmlformats.org/drawingml/2006/table">
            <a:tbl>
              <a:tblPr>
                <a:noFill/>
                <a:tableStyleId>{FE334B3B-B823-45C1-B97A-64E4208FA575}</a:tableStyleId>
              </a:tblPr>
              <a:tblGrid>
                <a:gridCol w="619125"/>
                <a:gridCol w="1581325"/>
                <a:gridCol w="27430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 NO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 INFO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PCT_OBESE_ADULTS10          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Obesity in adults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PCT_FREE_LUNCH10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Student eligible for free lunch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PCT_65OLDER10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population 65 years or older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PCT_HISP10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Hispanic population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MEDHHINC10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Median household income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PCT_NHBLACK10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Black population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PCT_NHASIAN10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Asian population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PCH_NSLP_09_14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participants for national school </a:t>
                      </a:r>
                      <a:r>
                        <a:rPr lang="en-US" sz="900" b="1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from 2009-2014</a:t>
                      </a:r>
                      <a:endParaRPr lang="en-US"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PCH_SNAP_09_14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SNAP </a:t>
                      </a:r>
                      <a:r>
                        <a:rPr lang="en-US" sz="900" b="1" dirty="0" smtClean="0"/>
                        <a:t>authorized </a:t>
                      </a:r>
                      <a:r>
                        <a:rPr lang="en-US" sz="900" b="1" dirty="0"/>
                        <a:t>stores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sng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PCH_SPECSPTH_07_12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900" b="1" dirty="0"/>
                        <a:t>% change in super markets from 2007 -2012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2" name="Shape 322"/>
          <p:cNvSpPr/>
          <p:nvPr/>
        </p:nvSpPr>
        <p:spPr>
          <a:xfrm>
            <a:off x="1370012" y="2895917"/>
            <a:ext cx="12188824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Shape 323"/>
          <p:cNvGraphicFramePr/>
          <p:nvPr>
            <p:extLst>
              <p:ext uri="{D42A27DB-BD31-4B8C-83A1-F6EECF244321}">
                <p14:modId xmlns:p14="http://schemas.microsoft.com/office/powerpoint/2010/main" val="3971391898"/>
              </p:ext>
            </p:extLst>
          </p:nvPr>
        </p:nvGraphicFramePr>
        <p:xfrm>
          <a:off x="7203759" y="2275840"/>
          <a:ext cx="4067175" cy="1239520"/>
        </p:xfrm>
        <a:graphic>
          <a:graphicData uri="http://schemas.openxmlformats.org/drawingml/2006/table">
            <a:tbl>
              <a:tblPr>
                <a:noFill/>
                <a:tableStyleId>{FE334B3B-B823-45C1-B97A-64E4208FA575}</a:tableStyleId>
              </a:tblPr>
              <a:tblGrid>
                <a:gridCol w="914400"/>
                <a:gridCol w="523875"/>
                <a:gridCol w="1304925"/>
                <a:gridCol w="13239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4" name="Shape 324"/>
          <p:cNvSpPr/>
          <p:nvPr/>
        </p:nvSpPr>
        <p:spPr>
          <a:xfrm>
            <a:off x="7203759" y="2181852"/>
            <a:ext cx="12188824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                        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Comparing Models</a:t>
            </a:r>
          </a:p>
        </p:txBody>
      </p:sp>
      <p:graphicFrame>
        <p:nvGraphicFramePr>
          <p:cNvPr id="330" name="Shape 330"/>
          <p:cNvGraphicFramePr/>
          <p:nvPr/>
        </p:nvGraphicFramePr>
        <p:xfrm>
          <a:off x="1198596" y="2057400"/>
          <a:ext cx="9750400" cy="2560340"/>
        </p:xfrm>
        <a:graphic>
          <a:graphicData uri="http://schemas.openxmlformats.org/drawingml/2006/table">
            <a:tbl>
              <a:tblPr firstRow="1" firstCol="1" bandRow="1">
                <a:noFill/>
                <a:tableStyleId>{9C3D8A5A-3908-432D-B591-388208961F90}</a:tableStyleId>
              </a:tblPr>
              <a:tblGrid>
                <a:gridCol w="2437600"/>
                <a:gridCol w="2437600"/>
                <a:gridCol w="2437600"/>
                <a:gridCol w="2437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Accuracy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Sensitivity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Specificity</a:t>
                      </a:r>
                    </a:p>
                  </a:txBody>
                  <a:tcPr marL="91450" marR="91450" marT="45725" marB="45725" anchor="ctr"/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Random Forest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76.51%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95.20%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56.57%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Gradient Boosting Method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60.56%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99.79%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18.71%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Comparing Models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(cont.)</a:t>
            </a:r>
            <a:endParaRPr lang="en-US" sz="3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Random Forest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3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Gradient Boosting Method</a:t>
            </a:r>
          </a:p>
        </p:txBody>
      </p:sp>
      <p:pic>
        <p:nvPicPr>
          <p:cNvPr id="338" name="Shape 338" descr="https://lh6.googleusercontent.com/T-MK7eh_fXhSbwhK02K5OsJ3z66znCcdLjBdUeuhCKevu5nZLwc_9qW_IjRA84oLYFynHCht23796lSbRdu92-wZfp4kAAKjhu27VMc3hH13K6LeC4mXuHBYB1ScyHaexm_KWP5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117" y="2423235"/>
            <a:ext cx="5838824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https://lh5.googleusercontent.com/SwL0T5jQy8IdCiGy5x1AXK2PZcgGyepwplEaz9Rniex-6Cr8EASBkgGSBT7TR1BudBF2hKEVgiwzK5-inQwRh6x2GfT2o080jr3xeQ7fXbfjJjAx1zAGnSVeMvGiIf_Up2OL6um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4412" y="2532773"/>
            <a:ext cx="583882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836612" y="5791200"/>
            <a:ext cx="10286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Shiny APP for visual comparison of variables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Map Visualization of the variables with diabetes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https://dtripat-merk.shinyapps.io/shiny/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b="1" dirty="0"/>
              <a:t>Conclusions</a:t>
            </a:r>
            <a:r>
              <a:rPr lang="en-US" dirty="0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1) GBM best predicts the regions with </a:t>
            </a:r>
            <a:r>
              <a:rPr lang="en-US" dirty="0" smtClean="0"/>
              <a:t>high </a:t>
            </a:r>
            <a:r>
              <a:rPr lang="en-US" dirty="0"/>
              <a:t>diabetes </a:t>
            </a:r>
            <a:r>
              <a:rPr lang="en-US" dirty="0" smtClean="0"/>
              <a:t>prevalence</a:t>
            </a:r>
            <a:br>
              <a:rPr lang="en-US" dirty="0" smtClean="0"/>
            </a:b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2</a:t>
            </a:r>
            <a:r>
              <a:rPr lang="en-US" dirty="0" smtClean="0"/>
              <a:t>) Regions with a high </a:t>
            </a:r>
            <a:r>
              <a:rPr lang="en-US" dirty="0"/>
              <a:t>obesity rate </a:t>
            </a:r>
            <a:r>
              <a:rPr lang="en-US" dirty="0" smtClean="0"/>
              <a:t>coincide </a:t>
            </a:r>
            <a:r>
              <a:rPr lang="en-US" dirty="0"/>
              <a:t>with </a:t>
            </a:r>
            <a:r>
              <a:rPr lang="en-US" dirty="0" smtClean="0"/>
              <a:t>regions that have a high </a:t>
            </a:r>
            <a:r>
              <a:rPr lang="en-US" dirty="0"/>
              <a:t>diabetes </a:t>
            </a:r>
            <a:r>
              <a:rPr lang="en-US" dirty="0" smtClean="0"/>
              <a:t>rate, as </a:t>
            </a:r>
            <a:r>
              <a:rPr lang="en-US" dirty="0"/>
              <a:t>observed in the visuals.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Forecasting Future Diabetes Prevalence in the US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ARIMA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Autoregressive Integrated Moving Average (ARIMA) Model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Best model -&gt; ARIMA (1, 2, 1)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175" y="4576875"/>
            <a:ext cx="7067550" cy="1143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1" name="Shape 361"/>
          <p:cNvGraphicFramePr/>
          <p:nvPr/>
        </p:nvGraphicFramePr>
        <p:xfrm>
          <a:off x="6367212" y="1536150"/>
          <a:ext cx="4050600" cy="2781585"/>
        </p:xfrm>
        <a:graphic>
          <a:graphicData uri="http://schemas.openxmlformats.org/drawingml/2006/table">
            <a:tbl>
              <a:tblPr>
                <a:noFill/>
                <a:tableStyleId>{43084DC8-F6EC-4858-B674-9497C342D2D2}</a:tableStyleId>
              </a:tblPr>
              <a:tblGrid>
                <a:gridCol w="2025300"/>
                <a:gridCol w="2025300"/>
              </a:tblGrid>
              <a:tr h="404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ARIMA(2,2,2)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INF</a:t>
                      </a:r>
                    </a:p>
                  </a:txBody>
                  <a:tcPr marL="91425" marR="91425" marT="91425" marB="91425"/>
                </a:tc>
              </a:tr>
              <a:tr h="35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ARIMA(0,2,0)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96.11724</a:t>
                      </a:r>
                    </a:p>
                  </a:txBody>
                  <a:tcPr marL="91425" marR="91425" marT="91425" marB="91425"/>
                </a:tc>
              </a:tr>
              <a:tr h="35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ARIMA(1,2,0)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84.50387</a:t>
                      </a:r>
                    </a:p>
                  </a:txBody>
                  <a:tcPr marL="91425" marR="91425" marT="91425" marB="91425"/>
                </a:tc>
              </a:tr>
              <a:tr h="35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ARIMA(0,2,1)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74.65333</a:t>
                      </a:r>
                    </a:p>
                  </a:txBody>
                  <a:tcPr marL="91425" marR="91425" marT="91425" marB="91425"/>
                </a:tc>
              </a:tr>
              <a:tr h="35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ARIMA(1,2,1)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74.4423</a:t>
                      </a:r>
                    </a:p>
                  </a:txBody>
                  <a:tcPr marL="91425" marR="91425" marT="91425" marB="91425"/>
                </a:tc>
              </a:tr>
              <a:tr h="35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ARIMA(1,2,2)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Inf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ARIMA(2,2,1)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75.83526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dirty="0"/>
              <a:t>Autoregressive Integrated Moving Average (ARIMA) Model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218812" y="1307575"/>
            <a:ext cx="9751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$pred Time Series: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Start = 2015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End = 2030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Frequency = 1 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69" name="Shape 369"/>
          <p:cNvGraphicFramePr/>
          <p:nvPr/>
        </p:nvGraphicFramePr>
        <p:xfrm>
          <a:off x="407562" y="3048000"/>
          <a:ext cx="11707900" cy="1680150"/>
        </p:xfrm>
        <a:graphic>
          <a:graphicData uri="http://schemas.openxmlformats.org/drawingml/2006/table">
            <a:tbl>
              <a:tblPr>
                <a:noFill/>
                <a:tableStyleId>{43084DC8-F6EC-4858-B674-9497C342D2D2}</a:tableStyleId>
              </a:tblPr>
              <a:tblGrid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  <a:gridCol w="688700"/>
              </a:tblGrid>
              <a:tr h="430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Years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2030</a:t>
                      </a:r>
                    </a:p>
                  </a:txBody>
                  <a:tcPr marL="91425" marR="91425" marT="91425" marB="91425"/>
                </a:tc>
              </a:tr>
              <a:tr h="925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Diagnosed Diabetes Count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22.70493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23.16022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23.72615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24.25706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24.79906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25.33755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25.87714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26.41639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26.95575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27.49507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28.03441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28.57374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29.11307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29.6524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30.19173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30.73107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Time Forecast Number of Diagnosed Diabetes (2015 – 2030)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50" y="1516050"/>
            <a:ext cx="7575125" cy="43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Diagnosed Diabetes Count (1980 – 2030)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00" y="1447800"/>
            <a:ext cx="8655600" cy="45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– A Global Health Issue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According to the World Health Organization: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will be the seventh-leading cause of death in 2030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of diabetics have grown from 108 million in 1980, to 422 million in 2014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Diabetes often remains undetected/undiagnosed for years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Under-performing health systems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Low public awareness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Slow progression of symptoms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Conclusion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Results &amp; </a:t>
            </a:r>
            <a:r>
              <a:rPr lang="en-US" dirty="0"/>
              <a:t>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dirty="0"/>
              <a:t>Results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218875" y="1447800"/>
            <a:ext cx="9751200" cy="51777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dirty="0"/>
              <a:t>United States was found to be </a:t>
            </a:r>
            <a:r>
              <a:rPr lang="en-US" sz="2590" dirty="0" smtClean="0"/>
              <a:t>the country where Merck should focus its resources</a:t>
            </a:r>
          </a:p>
          <a:p>
            <a:pPr marL="304746" marR="0" lvl="0" indent="-304746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Rationale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includes high prevalence and world’s highest expenditures per person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615"/>
              <a:buFont typeface="Arial"/>
              <a:buChar char="•"/>
            </a:pPr>
            <a:r>
              <a:rPr lang="en-US" sz="2590" dirty="0"/>
              <a:t>States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within the US at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highest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risk include: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dirty="0" smtClean="0"/>
              <a:t>Guam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dirty="0" smtClean="0"/>
              <a:t>Puerto </a:t>
            </a:r>
            <a:r>
              <a:rPr lang="en-US" sz="2220" dirty="0"/>
              <a:t>Rico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Alabama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Mississippi</a:t>
            </a:r>
            <a:endParaRPr lang="en-US"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buClr>
                <a:srgbClr val="669014"/>
              </a:buClr>
              <a:buSzPct val="100909"/>
              <a:buFont typeface="Arial"/>
              <a:buChar char="–"/>
            </a:pPr>
            <a:r>
              <a:rPr lang="en-US" sz="2220" dirty="0"/>
              <a:t>South Carolina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dirty="0"/>
              <a:t>Results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(cont.)</a:t>
            </a:r>
            <a:endParaRPr lang="en-US" sz="3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dirty="0"/>
              <a:t>Stepwise Regression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the </a:t>
            </a:r>
            <a:r>
              <a:rPr lang="en-US" dirty="0"/>
              <a:t>best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model to predict adult diabetes prevalence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Confirmed by </a:t>
            </a:r>
            <a:r>
              <a:rPr lang="en-US" dirty="0"/>
              <a:t>variance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estimate and</a:t>
            </a:r>
            <a:r>
              <a:rPr lang="en-US" dirty="0"/>
              <a:t> RMSE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Specific factors identified as most impactful to different areas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dirty="0"/>
              <a:t>Alabama/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Puerto Rico/Guam – glycosylated hemoglobin measure among adults 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Alabama, Mississippi, </a:t>
            </a:r>
            <a:r>
              <a:rPr lang="en-US" dirty="0"/>
              <a:t>South Carolina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Prevalence of</a:t>
            </a:r>
            <a:r>
              <a:rPr lang="en-US" dirty="0"/>
              <a:t> High BP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among adults aged &gt;= </a:t>
            </a:r>
            <a:r>
              <a:rPr lang="en-US" dirty="0"/>
              <a:t>18 years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dirty="0"/>
              <a:t>Results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(cont.)</a:t>
            </a:r>
            <a:endParaRPr lang="en-US" sz="3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dirty="0"/>
              <a:t>GBM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the </a:t>
            </a:r>
            <a:r>
              <a:rPr lang="en-US" dirty="0"/>
              <a:t>best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model to predict adult diabetes prevalence </a:t>
            </a:r>
            <a:r>
              <a:rPr lang="en-US" dirty="0"/>
              <a:t>bas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ed on food environment </a:t>
            </a:r>
          </a:p>
          <a:p>
            <a:pPr marL="755771" marR="0" lvl="1" indent="-31127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Confirmed by confusion matrix &amp; AUC curve</a:t>
            </a:r>
          </a:p>
          <a:p>
            <a:pPr marL="304746" marR="0" lvl="0" indent="-30474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Specific factors identified as most impactful to different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areas</a:t>
            </a:r>
            <a:endParaRPr lang="en-US" dirty="0"/>
          </a:p>
          <a:p>
            <a:pPr marL="304746" marR="0" lvl="0" indent="-30474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dirty="0" smtClean="0"/>
              <a:t>Time </a:t>
            </a:r>
            <a:r>
              <a:rPr lang="en-US" dirty="0"/>
              <a:t>series forecast from </a:t>
            </a:r>
            <a:r>
              <a:rPr lang="en-US" dirty="0" smtClean="0"/>
              <a:t>2015 (</a:t>
            </a:r>
            <a:r>
              <a:rPr lang="en-US" dirty="0"/>
              <a:t>22.70) to 2030 (30.73) millions of adults diagnosed with </a:t>
            </a:r>
            <a:r>
              <a:rPr lang="en-US" dirty="0" smtClean="0"/>
              <a:t>diabetes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Recommendations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91399" y="1294275"/>
            <a:ext cx="9878700" cy="484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-US" sz="2400" dirty="0"/>
              <a:t>Merck should target its resources within the United States to help combat the increased prevalence of type 2 diabetes by </a:t>
            </a:r>
            <a:r>
              <a:rPr lang="en-US" sz="2400" dirty="0" smtClean="0"/>
              <a:t>2030 (</a:t>
            </a:r>
            <a:r>
              <a:rPr lang="en-US" sz="2400" dirty="0"/>
              <a:t>30.73) millions which predicted to increase by 41.31</a:t>
            </a:r>
            <a:r>
              <a:rPr lang="en-US" sz="2400" dirty="0" smtClean="0"/>
              <a:t>%.</a:t>
            </a:r>
            <a:br>
              <a:rPr lang="en-US" sz="2400" dirty="0" smtClean="0"/>
            </a:br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Initial analysis showed increased % of undiagnosed diabetes, hence the methods and symptoms chosen to detect diabetes should </a:t>
            </a:r>
            <a:r>
              <a:rPr lang="en-US" sz="2400" dirty="0" smtClean="0"/>
              <a:t>include:</a:t>
            </a:r>
            <a:endParaRPr lang="en-US" sz="2400" dirty="0"/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 dirty="0"/>
              <a:t>Glycosylated hemoglobin test </a:t>
            </a:r>
            <a:r>
              <a:rPr lang="en-US" sz="1800" dirty="0">
                <a:highlight>
                  <a:srgbClr val="FFFFFF"/>
                </a:highlight>
              </a:rPr>
              <a:t>shows what a person's average blood glucose level was for the 2 to 3 months before the test</a:t>
            </a:r>
            <a:r>
              <a:rPr lang="en-US" sz="1800" dirty="0" smtClean="0">
                <a:highlight>
                  <a:srgbClr val="FFFFFF"/>
                </a:highlight>
              </a:rPr>
              <a:t>.  This </a:t>
            </a:r>
            <a:r>
              <a:rPr lang="en-US" sz="1800" dirty="0">
                <a:highlight>
                  <a:srgbClr val="FFFFFF"/>
                </a:highlight>
              </a:rPr>
              <a:t>can help determine how well a person's diabetes is being controlled over </a:t>
            </a:r>
            <a:r>
              <a:rPr lang="en-US" sz="1800" dirty="0" smtClean="0">
                <a:highlight>
                  <a:srgbClr val="FFFFFF"/>
                </a:highlight>
              </a:rPr>
              <a:t>time.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endParaRPr lang="en-US" sz="1800" dirty="0" smtClean="0">
              <a:highlight>
                <a:srgbClr val="FFFFFF"/>
              </a:highlight>
            </a:endParaRP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1800" dirty="0" smtClean="0">
                <a:highlight>
                  <a:srgbClr val="FFFFFF"/>
                </a:highlight>
              </a:rPr>
              <a:t>Flu </a:t>
            </a:r>
            <a:r>
              <a:rPr lang="en-US" sz="1800" dirty="0">
                <a:highlight>
                  <a:srgbClr val="FFFFFF"/>
                </a:highlight>
              </a:rPr>
              <a:t>complications and regular occurrence could be symptomatic of </a:t>
            </a:r>
            <a:r>
              <a:rPr lang="en-US" sz="1800" dirty="0" smtClean="0">
                <a:highlight>
                  <a:srgbClr val="FFFFFF"/>
                </a:highlight>
              </a:rPr>
              <a:t>diabetes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endParaRPr lang="en-US" sz="1800" dirty="0">
              <a:highlight>
                <a:srgbClr val="FFFFFF"/>
              </a:highlight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800" dirty="0">
                <a:highlight>
                  <a:srgbClr val="FFFFFF"/>
                </a:highlight>
              </a:rPr>
              <a:t>Most people with diabetes have high BP so, if diagnosed with it, this could mean that the reason might be </a:t>
            </a:r>
            <a:r>
              <a:rPr lang="en-US" sz="1800" dirty="0" smtClean="0">
                <a:highlight>
                  <a:srgbClr val="FFFFFF"/>
                </a:highlight>
              </a:rPr>
              <a:t>diabetes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800" dirty="0" smtClean="0">
                <a:highlight>
                  <a:srgbClr val="FFFFFF"/>
                </a:highlight>
              </a:rPr>
              <a:t>Diabetes </a:t>
            </a:r>
            <a:r>
              <a:rPr lang="en-US" sz="1800" dirty="0">
                <a:highlight>
                  <a:srgbClr val="FFFFFF"/>
                </a:highlight>
              </a:rPr>
              <a:t>tends to increase bad cholesterol in the body, so high triglycerides or bad cholesterol in the body could be a symptom of </a:t>
            </a:r>
            <a:r>
              <a:rPr lang="en-US" sz="1800" dirty="0" smtClean="0">
                <a:highlight>
                  <a:srgbClr val="FFFFFF"/>
                </a:highlight>
              </a:rPr>
              <a:t>diabetes</a:t>
            </a:r>
            <a:endParaRPr lang="en-US" sz="1800" dirty="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Recommendations (cont.)</a:t>
            </a:r>
            <a:endParaRPr lang="en-US" dirty="0"/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 dirty="0"/>
              <a:t>Merck should invest in spreading awareness on diabetes in the high prevalence zones which can be achieved by targeting the zones with the following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 dirty="0"/>
              <a:t>High obesity rates in adults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 dirty="0"/>
              <a:t>High population of 65 years or older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 dirty="0"/>
              <a:t>High Hispano population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 dirty="0"/>
              <a:t>Low median household income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 dirty="0"/>
              <a:t>High Black population.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Recommendations (cont.)</a:t>
            </a:r>
            <a:endParaRPr lang="en-US" dirty="0"/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Font typeface="Constantia"/>
            </a:pPr>
            <a:r>
              <a:rPr lang="en-US" sz="2400" dirty="0"/>
              <a:t>Resources should be directed towards existing programs such as :-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buSzPct val="100000"/>
              <a:buFont typeface="Constantia"/>
            </a:pPr>
            <a:r>
              <a:rPr lang="en-US" sz="2400" dirty="0"/>
              <a:t>Supplemental Nutrition Assistance Program(SNAP)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buSzPct val="100000"/>
              <a:buFont typeface="Constantia"/>
            </a:pPr>
            <a:r>
              <a:rPr lang="en-US" sz="2400" dirty="0"/>
              <a:t>WIC Nutrition Program - Healthy food for your family</a:t>
            </a:r>
          </a:p>
          <a:p>
            <a:pPr marL="914400" lvl="1" indent="-381000">
              <a:lnSpc>
                <a:spcPct val="100000"/>
              </a:lnSpc>
              <a:spcBef>
                <a:spcPts val="0"/>
              </a:spcBef>
              <a:buSzPct val="100000"/>
              <a:buFont typeface="Constantia"/>
            </a:pPr>
            <a:r>
              <a:rPr lang="en-US" sz="2400" dirty="0"/>
              <a:t>National School Lunch Program (NSLP)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Questions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What Solutions Can Analytics Provide to the Worldwide Diabetes Epidemic?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Merck Challenge 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Merck is a “global healthcare company with a 125-year history of working to make a difference”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Challenge is to identify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region with the greatest global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risk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from diabetes through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2030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can Merck position itself to best combat diabetes in these countries? How does the strategy change across countries?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Find regions with the highest percentage of undiagnosed diabetes to help spread awareness among people in those regions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18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6011" y="346931"/>
            <a:ext cx="3808413" cy="110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Background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9166"/>
              <a:buFont typeface="Arial"/>
              <a:buChar char="•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Substantial amount of research already done to study prevalence of diabetes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166"/>
              <a:buFont typeface="Arial"/>
              <a:buChar char="•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International Diabetes Federation (IDF)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Uses Analytical Hierarchy Process to determine best datasets for 219 countries and territories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Estimates for countries without reliable data are modeled from countries with similar geography, ethnicity, and economic status</a:t>
            </a:r>
          </a:p>
          <a:p>
            <a:pPr marL="304747" marR="0" lvl="0" indent="-304747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ct val="99166"/>
              <a:buFont typeface="Arial"/>
              <a:buChar char="•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Undiagnosed Diabetes Mellitus (UDM)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Globally, an estimated 45.8% of all cases of diabetes, or approximately 174.8 million adults, are undiagnosed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15 data regions range from 24.1% to 75.1% UDM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Estimated 83.8% UDM from low- and middle-income countries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200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Pacific Island nations display the highest prevalence of UDM </a:t>
            </a:r>
          </a:p>
          <a:p>
            <a:pPr marL="0" marR="0" lvl="0" indent="0" algn="l" rtl="0">
              <a:lnSpc>
                <a:spcPct val="70000"/>
              </a:lnSpc>
              <a:spcBef>
                <a:spcPts val="1800"/>
              </a:spcBef>
              <a:buClr>
                <a:srgbClr val="669014"/>
              </a:buClr>
              <a:buSzPct val="2500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69014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669014"/>
                </a:solidFill>
                <a:latin typeface="Constantia"/>
                <a:ea typeface="Constantia"/>
                <a:cs typeface="Constantia"/>
                <a:sym typeface="Constantia"/>
              </a:rPr>
              <a:t>Diabetes prevalence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IDF Diabetes Atlas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98636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Regional diabetes prevalence information for 2015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Adults 20-79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15 geographic regions, determined by geography and World Bank </a:t>
            </a:r>
            <a:r>
              <a:rPr lang="en-US" sz="186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income </a:t>
            </a:r>
            <a:br>
              <a:rPr lang="en-US" sz="186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186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classification</a:t>
            </a:r>
            <a:endParaRPr lang="en-US" sz="186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228 observations</a:t>
            </a:r>
          </a:p>
          <a:p>
            <a:pPr marL="755772" marR="0" lvl="1" indent="-311272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97894"/>
              <a:buFont typeface="Arial"/>
              <a:buChar char="–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Country/territory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Prevalence %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Age-adjusted comparative prevalence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Undiagnosed adults (in 1,000’s)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Mean diabetes-related expenditure/diabetic (USD)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Mean diabetes-related expenditure/diabetic (International Dollar)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Diabetes –related deaths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Children with type one diabetes (1,000’s)</a:t>
            </a:r>
          </a:p>
          <a:p>
            <a:pPr marL="1206797" marR="0" lvl="2" indent="-305096" algn="l" rtl="0">
              <a:lnSpc>
                <a:spcPct val="70000"/>
              </a:lnSpc>
              <a:spcBef>
                <a:spcPts val="800"/>
              </a:spcBef>
              <a:buClr>
                <a:srgbClr val="669014"/>
              </a:buClr>
              <a:buSzPct val="96875"/>
              <a:buFont typeface="Arial"/>
              <a:buChar char="•"/>
            </a:pPr>
            <a:r>
              <a:rPr lang="en-US" sz="155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Basis of estimate (oral glucose test, self-reported, other, medical record, HbA1C)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011" y="490768"/>
            <a:ext cx="2914141" cy="107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nstantia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Adults 20-79 with Diagnosed Diabetes (1,000’s)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Source: IDF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27012" y="1600200"/>
            <a:ext cx="5257799" cy="4572000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Top five high risk countries contain 56.03% of the world’s diabetic population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China 109,649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India 69,189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United States 29,252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Brazil 14,251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Russian Federation 12,088</a:t>
            </a:r>
          </a:p>
          <a:p>
            <a:pPr marL="755772" marR="0" lvl="1" indent="-311272" algn="l" rtl="0">
              <a:lnSpc>
                <a:spcPct val="90000"/>
              </a:lnSpc>
              <a:spcBef>
                <a:spcPts val="1200"/>
              </a:spcBef>
              <a:buClr>
                <a:srgbClr val="669014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437" y="1600200"/>
            <a:ext cx="6611575" cy="36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42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1856</Words>
  <Application>Microsoft Office PowerPoint</Application>
  <PresentationFormat>Custom</PresentationFormat>
  <Paragraphs>408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Constantia</vt:lpstr>
      <vt:lpstr>tf02787942</vt:lpstr>
      <vt:lpstr>What Solutions Can Analytics Provide To The Worldwide Diabetes Epidemic?</vt:lpstr>
      <vt:lpstr>Introduction</vt:lpstr>
      <vt:lpstr>What is Diabetes?</vt:lpstr>
      <vt:lpstr>Diabetes – A Global Health Issue</vt:lpstr>
      <vt:lpstr>The Merck Challenge </vt:lpstr>
      <vt:lpstr>Background</vt:lpstr>
      <vt:lpstr>Data</vt:lpstr>
      <vt:lpstr>IDF Diabetes Atlas</vt:lpstr>
      <vt:lpstr>Adults 20-79 with Diagnosed Diabetes (1,000’s) Source: IDF</vt:lpstr>
      <vt:lpstr>Adults 20-79 with Undiagnosed Diabetes (1,000’s) Source: IDF</vt:lpstr>
      <vt:lpstr>Mean Diabetes-Related Expenditure Per Person with Diabetes  Source: IDF</vt:lpstr>
      <vt:lpstr>Diabetes in the United States</vt:lpstr>
      <vt:lpstr>CDC Chronic Disease Indicators – US Diabetes </vt:lpstr>
      <vt:lpstr>Diabetes Public Health Resource</vt:lpstr>
      <vt:lpstr>USDA Food Environment Atlas</vt:lpstr>
      <vt:lpstr>Methods</vt:lpstr>
      <vt:lpstr>Methods</vt:lpstr>
      <vt:lpstr>Multiple Linear Regression Analysis</vt:lpstr>
      <vt:lpstr>Stepwise Regression – CDI Data</vt:lpstr>
      <vt:lpstr>Stepwise Regression – CDI Data (cont.)</vt:lpstr>
      <vt:lpstr>Stepwise Regression – CDI Data (cont..)</vt:lpstr>
      <vt:lpstr>Final Model Residuals</vt:lpstr>
      <vt:lpstr>Random Forest – CDI Data</vt:lpstr>
      <vt:lpstr>Random Forest – CDI Data (cont.)</vt:lpstr>
      <vt:lpstr>Model Evaluation</vt:lpstr>
      <vt:lpstr>Diabetes in the US</vt:lpstr>
      <vt:lpstr>Diabetes Prevalence by State/Territory</vt:lpstr>
      <vt:lpstr>PowerPoint Presentation</vt:lpstr>
      <vt:lpstr>Analysis Methods for Diabetes Prevalence by Region</vt:lpstr>
      <vt:lpstr>Random Forest</vt:lpstr>
      <vt:lpstr>Gradient Boosting Method (GBM)</vt:lpstr>
      <vt:lpstr>Comparing Models</vt:lpstr>
      <vt:lpstr>Comparing Models (cont.)</vt:lpstr>
      <vt:lpstr>Shiny APP for visual comparison of variables</vt:lpstr>
      <vt:lpstr>Forecasting Future Diabetes Prevalence in the US</vt:lpstr>
      <vt:lpstr>Autoregressive Integrated Moving Average (ARIMA) Model</vt:lpstr>
      <vt:lpstr>Autoregressive Integrated Moving Average (ARIMA) Model</vt:lpstr>
      <vt:lpstr>Time Forecast Number of Diagnosed Diabetes (2015 – 2030)</vt:lpstr>
      <vt:lpstr>Diagnosed Diabetes Count (1980 – 2030)</vt:lpstr>
      <vt:lpstr>Conclusion</vt:lpstr>
      <vt:lpstr>Results</vt:lpstr>
      <vt:lpstr>Results (cont.)</vt:lpstr>
      <vt:lpstr>Results (cont.)</vt:lpstr>
      <vt:lpstr>Recommendations</vt:lpstr>
      <vt:lpstr>Recommendations (cont.)</vt:lpstr>
      <vt:lpstr>Recommendations (cont.)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Solutions Can Analytics Provide To The Worldwide Diabetes Epidemic?</dc:title>
  <cp:lastModifiedBy>Doll</cp:lastModifiedBy>
  <cp:revision>7</cp:revision>
  <dcterms:modified xsi:type="dcterms:W3CDTF">2017-05-02T00:20:10Z</dcterms:modified>
</cp:coreProperties>
</file>