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4" autoAdjust="0"/>
    <p:restoredTop sz="94660"/>
  </p:normalViewPr>
  <p:slideViewPr>
    <p:cSldViewPr snapToGrid="0">
      <p:cViewPr>
        <p:scale>
          <a:sx n="81" d="100"/>
          <a:sy n="81" d="100"/>
        </p:scale>
        <p:origin x="-318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8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7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6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742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02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60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4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83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5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0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5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6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5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3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5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04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6824" y="273377"/>
            <a:ext cx="10360057" cy="3236586"/>
          </a:xfrm>
        </p:spPr>
        <p:txBody>
          <a:bodyPr>
            <a:normAutofit/>
          </a:bodyPr>
          <a:lstStyle/>
          <a:p>
            <a:r>
              <a:rPr lang="en-US" sz="4000" dirty="0"/>
              <a:t>Workers compensation claim processing</a:t>
            </a:r>
            <a:br>
              <a:rPr lang="en-US" sz="4000" dirty="0"/>
            </a:br>
            <a:r>
              <a:rPr lang="en-US" sz="2400" dirty="0"/>
              <a:t>Big data Analytics for Competitive advantage</a:t>
            </a:r>
            <a:br>
              <a:rPr lang="en-US" sz="2400" dirty="0"/>
            </a:br>
            <a:r>
              <a:rPr lang="en-US" sz="2400" dirty="0"/>
              <a:t>Group Project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336" y="4157221"/>
            <a:ext cx="8650663" cy="23567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Bhavya Pilli</a:t>
            </a:r>
          </a:p>
          <a:p>
            <a:r>
              <a:rPr lang="en-US" dirty="0"/>
              <a:t>Dolly </a:t>
            </a:r>
            <a:r>
              <a:rPr lang="en-US" dirty="0" err="1"/>
              <a:t>tripathy</a:t>
            </a:r>
            <a:endParaRPr lang="en-US" dirty="0"/>
          </a:p>
          <a:p>
            <a:r>
              <a:rPr lang="en-US" dirty="0"/>
              <a:t>Ryne Andrews</a:t>
            </a:r>
          </a:p>
          <a:p>
            <a:r>
              <a:rPr lang="en-US" dirty="0" err="1"/>
              <a:t>Deepika</a:t>
            </a:r>
            <a:r>
              <a:rPr lang="en-US" dirty="0"/>
              <a:t> </a:t>
            </a:r>
            <a:r>
              <a:rPr lang="en-US" dirty="0" err="1"/>
              <a:t>Deewangan</a:t>
            </a:r>
            <a:endParaRPr lang="en-US" dirty="0"/>
          </a:p>
          <a:p>
            <a:r>
              <a:rPr lang="en-US" dirty="0"/>
              <a:t>Pradeep Edwin </a:t>
            </a:r>
            <a:r>
              <a:rPr lang="en-US" dirty="0" err="1"/>
              <a:t>samuel</a:t>
            </a:r>
            <a:endParaRPr lang="en-US" dirty="0"/>
          </a:p>
          <a:p>
            <a:r>
              <a:rPr lang="en-US" dirty="0"/>
              <a:t>Hari </a:t>
            </a:r>
            <a:r>
              <a:rPr lang="en-US" dirty="0" err="1"/>
              <a:t>Charan</a:t>
            </a:r>
            <a:r>
              <a:rPr lang="en-US" dirty="0"/>
              <a:t> </a:t>
            </a:r>
            <a:r>
              <a:rPr lang="en-US" dirty="0" err="1"/>
              <a:t>shivram</a:t>
            </a:r>
            <a:r>
              <a:rPr lang="en-US" dirty="0"/>
              <a:t> </a:t>
            </a:r>
            <a:r>
              <a:rPr lang="en-US" dirty="0" err="1"/>
              <a:t>suresh</a:t>
            </a:r>
            <a:r>
              <a:rPr lang="en-US" dirty="0"/>
              <a:t> Chandra Kumar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18160"/>
            <a:ext cx="9905998" cy="811019"/>
          </a:xfrm>
        </p:spPr>
        <p:txBody>
          <a:bodyPr/>
          <a:lstStyle/>
          <a:p>
            <a:r>
              <a:rPr lang="en-US" dirty="0"/>
              <a:t>BODY PART VS DAYS TO RECOVER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094" y="1329179"/>
            <a:ext cx="10162095" cy="5528821"/>
          </a:xfrm>
        </p:spPr>
      </p:pic>
    </p:spTree>
    <p:extLst>
      <p:ext uri="{BB962C8B-B14F-4D97-AF65-F5344CB8AC3E}">
        <p14:creationId xmlns:p14="http://schemas.microsoft.com/office/powerpoint/2010/main" val="36643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333" y="425478"/>
            <a:ext cx="9905998" cy="834362"/>
          </a:xfrm>
        </p:spPr>
        <p:txBody>
          <a:bodyPr/>
          <a:lstStyle/>
          <a:p>
            <a:r>
              <a:rPr lang="en-US" dirty="0"/>
              <a:t>Days to recover vs injury cause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332" y="1385739"/>
            <a:ext cx="10689331" cy="5472261"/>
          </a:xfrm>
        </p:spPr>
      </p:pic>
    </p:spTree>
    <p:extLst>
      <p:ext uri="{BB962C8B-B14F-4D97-AF65-F5344CB8AC3E}">
        <p14:creationId xmlns:p14="http://schemas.microsoft.com/office/powerpoint/2010/main" val="65310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Time Series </a:t>
            </a:r>
            <a:r>
              <a:rPr lang="en-US" b="1" dirty="0" smtClean="0"/>
              <a:t>forecasting -</a:t>
            </a:r>
            <a:r>
              <a:rPr lang="en-US" dirty="0"/>
              <a:t>Time series is more effective if the sequence taken is successively spaced. </a:t>
            </a:r>
          </a:p>
          <a:p>
            <a:r>
              <a:rPr lang="en-US" b="1" dirty="0"/>
              <a:t>Linear </a:t>
            </a:r>
            <a:r>
              <a:rPr lang="en-US" b="1" dirty="0" smtClean="0"/>
              <a:t>Regression-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models sensitivity to </a:t>
            </a:r>
            <a:r>
              <a:rPr lang="en-US" dirty="0" smtClean="0"/>
              <a:t>outliers.</a:t>
            </a:r>
          </a:p>
          <a:p>
            <a:r>
              <a:rPr lang="en-US" b="1" dirty="0"/>
              <a:t>Decision </a:t>
            </a:r>
            <a:r>
              <a:rPr lang="en-US" b="1" dirty="0" smtClean="0"/>
              <a:t>Tree – </a:t>
            </a:r>
            <a:r>
              <a:rPr lang="en-US" dirty="0" smtClean="0"/>
              <a:t>Injury Nature with </a:t>
            </a:r>
            <a:r>
              <a:rPr lang="en-US" dirty="0"/>
              <a:t>more than two </a:t>
            </a:r>
            <a:r>
              <a:rPr lang="en-US" dirty="0" smtClean="0"/>
              <a:t>categories.</a:t>
            </a:r>
          </a:p>
          <a:p>
            <a:r>
              <a:rPr lang="en-US" b="1" dirty="0"/>
              <a:t>Association Rule </a:t>
            </a:r>
            <a:r>
              <a:rPr lang="en-US" b="1" dirty="0" smtClean="0"/>
              <a:t>Mining- </a:t>
            </a:r>
            <a:r>
              <a:rPr lang="en-US" dirty="0" smtClean="0"/>
              <a:t>Difficult interpreting the impact on the main event.</a:t>
            </a:r>
          </a:p>
          <a:p>
            <a:r>
              <a:rPr lang="en-US" b="1" dirty="0"/>
              <a:t>Logistics </a:t>
            </a:r>
            <a:r>
              <a:rPr lang="en-US" b="1" dirty="0" smtClean="0"/>
              <a:t>Regression -</a:t>
            </a:r>
            <a:r>
              <a:rPr lang="en-US" dirty="0"/>
              <a:t>Logistic Regression on risk which is the binary dependent variable </a:t>
            </a:r>
            <a:r>
              <a:rPr lang="en-US" dirty="0" smtClean="0"/>
              <a:t>is a suitable modeling </a:t>
            </a:r>
            <a:r>
              <a:rPr lang="en-US" dirty="0"/>
              <a:t>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1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on Risk(Processing_Time)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22230" y="3275500"/>
            <a:ext cx="6160477" cy="182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egulation </a:t>
            </a:r>
            <a:r>
              <a:rPr lang="en-US" dirty="0"/>
              <a:t>in the workers environment which the Insurance Company must take a firm decision on, along with the </a:t>
            </a:r>
            <a:r>
              <a:rPr lang="en-US" dirty="0" smtClean="0"/>
              <a:t>Employer.</a:t>
            </a:r>
          </a:p>
          <a:p>
            <a:r>
              <a:rPr lang="en-US" dirty="0"/>
              <a:t>S</a:t>
            </a:r>
            <a:r>
              <a:rPr lang="en-US" dirty="0" smtClean="0"/>
              <a:t>eparate </a:t>
            </a:r>
            <a:r>
              <a:rPr lang="en-US" dirty="0"/>
              <a:t>workflow assigned for claimant type Indemnity </a:t>
            </a:r>
            <a:r>
              <a:rPr lang="en-US" dirty="0" smtClean="0"/>
              <a:t>.</a:t>
            </a:r>
          </a:p>
          <a:p>
            <a:r>
              <a:rPr lang="en-US" dirty="0"/>
              <a:t>M</a:t>
            </a:r>
            <a:r>
              <a:rPr lang="en-US" dirty="0" smtClean="0"/>
              <a:t>andatory input fields </a:t>
            </a:r>
            <a:r>
              <a:rPr lang="en-US" dirty="0"/>
              <a:t>to put valid values or predefined values to get a valid </a:t>
            </a:r>
            <a:r>
              <a:rPr lang="en-US" dirty="0" smtClean="0"/>
              <a:t>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Thank you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458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Merged Claim dataset with transaction dataset</a:t>
            </a:r>
          </a:p>
          <a:p>
            <a:r>
              <a:rPr lang="en-US" dirty="0"/>
              <a:t>New </a:t>
            </a:r>
            <a:r>
              <a:rPr lang="en-US" dirty="0" smtClean="0"/>
              <a:t>independent and </a:t>
            </a:r>
            <a:r>
              <a:rPr lang="en-US" dirty="0" err="1" smtClean="0"/>
              <a:t>dependant</a:t>
            </a:r>
            <a:r>
              <a:rPr lang="en-US" dirty="0" smtClean="0"/>
              <a:t> </a:t>
            </a:r>
            <a:r>
              <a:rPr lang="en-US" dirty="0"/>
              <a:t>variables were added to the merged dataset</a:t>
            </a:r>
          </a:p>
          <a:p>
            <a:r>
              <a:rPr lang="en-US" dirty="0"/>
              <a:t>The dataset has been analyzed using Tableau and the additional insights drawn have been </a:t>
            </a:r>
            <a:r>
              <a:rPr lang="en-US" dirty="0" smtClean="0"/>
              <a:t>noted</a:t>
            </a:r>
          </a:p>
          <a:p>
            <a:r>
              <a:rPr lang="en-US" dirty="0" smtClean="0"/>
              <a:t>Predictive analysis modelling for final dataset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Claimant type Indemnity has higher odds to be a high risk claim.</a:t>
            </a:r>
          </a:p>
          <a:p>
            <a:r>
              <a:rPr lang="en-US" dirty="0" smtClean="0"/>
              <a:t>Injury nature Strain has lower odds to be a high risk claim compared to the other type injury nature</a:t>
            </a:r>
          </a:p>
          <a:p>
            <a:r>
              <a:rPr lang="en-US" dirty="0"/>
              <a:t>High deviations in the Indemnity paid for high risk </a:t>
            </a:r>
            <a:r>
              <a:rPr lang="en-US" dirty="0" smtClean="0"/>
              <a:t>claims.</a:t>
            </a:r>
          </a:p>
          <a:p>
            <a:pPr lvl="0"/>
            <a:r>
              <a:rPr lang="en-US" dirty="0"/>
              <a:t>Claimant type indemnity has more number of open and re-opened claims as compared to others.</a:t>
            </a:r>
          </a:p>
          <a:p>
            <a:r>
              <a:rPr lang="en-US" dirty="0" smtClean="0"/>
              <a:t>Undeclared payments found for most of the high risk claims.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9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Processing_Time</a:t>
            </a:r>
          </a:p>
          <a:p>
            <a:r>
              <a:rPr lang="en-US" dirty="0"/>
              <a:t>Claim Received month and Claim </a:t>
            </a:r>
            <a:r>
              <a:rPr lang="en-US" dirty="0" smtClean="0"/>
              <a:t>Received year</a:t>
            </a:r>
          </a:p>
          <a:p>
            <a:r>
              <a:rPr lang="en-US" dirty="0"/>
              <a:t>Claim </a:t>
            </a:r>
            <a:r>
              <a:rPr lang="en-US" dirty="0" smtClean="0"/>
              <a:t>closed month and Claim closed year</a:t>
            </a:r>
          </a:p>
          <a:p>
            <a:r>
              <a:rPr lang="en-US" dirty="0" smtClean="0"/>
              <a:t>Days_To_Recover</a:t>
            </a:r>
          </a:p>
          <a:p>
            <a:r>
              <a:rPr lang="en-US" dirty="0" smtClean="0"/>
              <a:t>Total_Medical</a:t>
            </a:r>
          </a:p>
          <a:p>
            <a:r>
              <a:rPr lang="en-US" dirty="0" smtClean="0"/>
              <a:t>Risk</a:t>
            </a:r>
          </a:p>
          <a:p>
            <a:r>
              <a:rPr lang="en-US" dirty="0" smtClean="0"/>
              <a:t>Undeclared _Payments</a:t>
            </a:r>
          </a:p>
          <a:p>
            <a:r>
              <a:rPr lang="en-US" dirty="0" smtClean="0"/>
              <a:t>Total_Transaction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Analysis over time</a:t>
            </a:r>
          </a:p>
          <a:p>
            <a:r>
              <a:rPr lang="en-US" dirty="0"/>
              <a:t>Average Processing Time Vs Body Part</a:t>
            </a:r>
          </a:p>
          <a:p>
            <a:r>
              <a:rPr lang="en-US" dirty="0"/>
              <a:t>Number of Claims opened Vs Total Medical</a:t>
            </a:r>
          </a:p>
          <a:p>
            <a:r>
              <a:rPr lang="en-US" dirty="0"/>
              <a:t>Medical Bills for injury cause</a:t>
            </a:r>
          </a:p>
          <a:p>
            <a:r>
              <a:rPr lang="en-US" dirty="0"/>
              <a:t>Body Part Vs Days to recover</a:t>
            </a:r>
          </a:p>
          <a:p>
            <a:r>
              <a:rPr lang="en-US" dirty="0"/>
              <a:t>Days to recover Vs Injury Cause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4682"/>
          </a:xfrm>
        </p:spPr>
        <p:txBody>
          <a:bodyPr/>
          <a:lstStyle/>
          <a:p>
            <a:r>
              <a:rPr lang="en-US" dirty="0"/>
              <a:t>Risk Analysis over time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961" y="1473200"/>
            <a:ext cx="10576874" cy="5384800"/>
          </a:xfrm>
        </p:spPr>
      </p:pic>
    </p:spTree>
    <p:extLst>
      <p:ext uri="{BB962C8B-B14F-4D97-AF65-F5344CB8AC3E}">
        <p14:creationId xmlns:p14="http://schemas.microsoft.com/office/powerpoint/2010/main" val="203343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5642"/>
          </a:xfrm>
        </p:spPr>
        <p:txBody>
          <a:bodyPr/>
          <a:lstStyle/>
          <a:p>
            <a:r>
              <a:rPr lang="en-US" dirty="0"/>
              <a:t>AVERAGE PROCESSING TIME VS BODY PART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986" y="1534159"/>
            <a:ext cx="10916239" cy="5234285"/>
          </a:xfrm>
        </p:spPr>
      </p:pic>
    </p:spTree>
    <p:extLst>
      <p:ext uri="{BB962C8B-B14F-4D97-AF65-F5344CB8AC3E}">
        <p14:creationId xmlns:p14="http://schemas.microsoft.com/office/powerpoint/2010/main" val="26906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n-US" dirty="0"/>
              <a:t>Number of claims opened vs total medical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961" y="1677971"/>
            <a:ext cx="10529740" cy="5180029"/>
          </a:xfrm>
        </p:spPr>
      </p:pic>
    </p:spTree>
    <p:extLst>
      <p:ext uri="{BB962C8B-B14F-4D97-AF65-F5344CB8AC3E}">
        <p14:creationId xmlns:p14="http://schemas.microsoft.com/office/powerpoint/2010/main" val="88256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4640"/>
            <a:ext cx="9905998" cy="1005840"/>
          </a:xfrm>
        </p:spPr>
        <p:txBody>
          <a:bodyPr/>
          <a:lstStyle/>
          <a:p>
            <a:r>
              <a:rPr lang="en-US" dirty="0"/>
              <a:t>Medical Bills for injury cause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899" y="1323992"/>
            <a:ext cx="9746512" cy="5482414"/>
          </a:xfrm>
        </p:spPr>
      </p:pic>
    </p:spTree>
    <p:extLst>
      <p:ext uri="{BB962C8B-B14F-4D97-AF65-F5344CB8AC3E}">
        <p14:creationId xmlns:p14="http://schemas.microsoft.com/office/powerpoint/2010/main" val="8154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109</TotalTime>
  <Words>349</Words>
  <Application>Microsoft Office PowerPoint</Application>
  <PresentationFormat>Custom</PresentationFormat>
  <Paragraphs>57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Circuit</vt:lpstr>
      <vt:lpstr>Workers compensation claim processing Big data Analytics for Competitive advantage Group Project </vt:lpstr>
      <vt:lpstr>oVERVIEW</vt:lpstr>
      <vt:lpstr>Key findings</vt:lpstr>
      <vt:lpstr>Derived ATTRIBUTES</vt:lpstr>
      <vt:lpstr>vISUALIZATIONS</vt:lpstr>
      <vt:lpstr>Risk Analysis over time</vt:lpstr>
      <vt:lpstr>AVERAGE PROCESSING TIME VS BODY PART</vt:lpstr>
      <vt:lpstr>Number of claims opened vs total medical</vt:lpstr>
      <vt:lpstr>Medical Bills for injury cause</vt:lpstr>
      <vt:lpstr>BODY PART VS DAYS TO RECOVER</vt:lpstr>
      <vt:lpstr>Days to recover vs injury cause</vt:lpstr>
      <vt:lpstr>Predictive model comparison</vt:lpstr>
      <vt:lpstr>Predictive model</vt:lpstr>
      <vt:lpstr>Recommendations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Workers compensation claim processing Big data Analytics for Competitive advantage Group Project</dc:title>
  <dc:creator>bhavya p</dc:creator>
  <cp:lastModifiedBy>Doll</cp:lastModifiedBy>
  <cp:revision>11</cp:revision>
  <dcterms:created xsi:type="dcterms:W3CDTF">2016-12-06T21:53:57Z</dcterms:created>
  <dcterms:modified xsi:type="dcterms:W3CDTF">2016-12-07T01:36:51Z</dcterms:modified>
</cp:coreProperties>
</file>