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9" r:id="rId11"/>
    <p:sldId id="266" r:id="rId12"/>
    <p:sldId id="267" r:id="rId13"/>
    <p:sldId id="268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9kCCE3zx/1t/wco8fLjc4gumZb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tra" initials="f" lastIdx="1" clrIdx="0">
    <p:extLst>
      <p:ext uri="{19B8F6BF-5375-455C-9EA6-DF929625EA0E}">
        <p15:presenceInfo xmlns:p15="http://schemas.microsoft.com/office/powerpoint/2012/main" userId="fit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3127" autoAdjust="0"/>
  </p:normalViewPr>
  <p:slideViewPr>
    <p:cSldViewPr snapToGrid="0">
      <p:cViewPr varScale="1">
        <p:scale>
          <a:sx n="96" d="100"/>
          <a:sy n="96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26T07:44:14.115" idx="1">
    <p:pos x="10" y="10"/>
    <p:text>Script pembentukan data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Kisi-kisi dalam pembuatan script demo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ready 072022">
  <p:cSld name="CUSTOM_7_1_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"/>
          <p:cNvSpPr txBox="1">
            <a:spLocks noGrp="1"/>
          </p:cNvSpPr>
          <p:nvPr>
            <p:ph type="subTitle" idx="1"/>
          </p:nvPr>
        </p:nvSpPr>
        <p:spPr>
          <a:xfrm>
            <a:off x="457200" y="3685032"/>
            <a:ext cx="48942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/>
          <p:nvPr/>
        </p:nvSpPr>
        <p:spPr>
          <a:xfrm>
            <a:off x="8349575" y="4686175"/>
            <a:ext cx="512400" cy="2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6797550" y="4401650"/>
            <a:ext cx="1906800" cy="6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57200" y="1792225"/>
            <a:ext cx="69036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152400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">
  <p:cSld name="CUSTOM_7_1_1_1_1_1_1_1_1_1_1_1_1_1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1536192"/>
            <a:ext cx="6153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6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82299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5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1">
  <p:cSld name="CUSTOM_7_1_1_1_1_1_1_1_1_1_1_1_1_1_1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57200" y="1536192"/>
            <a:ext cx="6153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6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3_1_1_1_1_1_1_1_1_1_2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_Two columns">
  <p:cSld name="CUSTOM_2_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45717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61012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_Title &amp; Body_1 Col_Photo_Blue">
  <p:cSld name="CUSTOM_7_1_1_1_1_1_1_1_1_1_1_1_1_1_1_1_1"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5367525" y="1292575"/>
            <a:ext cx="3319200" cy="264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Place Image Here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4591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40782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8" name="Google Shape;38;p9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Plain">
  <p:cSld name="CUSTOM_3_1_1_1_1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oogl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Dtscience80/Automatic_Checkout_Auto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5822275" y="521550"/>
            <a:ext cx="2126400" cy="4100400"/>
          </a:xfrm>
          <a:prstGeom prst="rect">
            <a:avLst/>
          </a:prstGeom>
          <a:gradFill>
            <a:gsLst>
              <a:gs pos="0">
                <a:srgbClr val="E8F0FE"/>
              </a:gs>
              <a:gs pos="100000">
                <a:srgbClr val="4285F4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622275" y="735604"/>
            <a:ext cx="69036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 dirty="0"/>
              <a:t>Machine Learning </a:t>
            </a: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 dirty="0"/>
              <a:t>with </a:t>
            </a:r>
            <a:r>
              <a:rPr lang="en" sz="3000" dirty="0">
                <a:solidFill>
                  <a:schemeClr val="accent1"/>
                </a:solidFill>
              </a:rPr>
              <a:t>Tensorflow</a:t>
            </a:r>
            <a:endParaRPr sz="30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dirty="0">
              <a:solidFill>
                <a:schemeClr val="accent1"/>
              </a:solidFill>
            </a:endParaRPr>
          </a:p>
          <a:p>
            <a:pPr lvl="0"/>
            <a:r>
              <a:rPr lang="id-ID" sz="2000" dirty="0">
                <a:solidFill>
                  <a:schemeClr val="accent2">
                    <a:lumMod val="75000"/>
                  </a:schemeClr>
                </a:solidFill>
              </a:rPr>
              <a:t>Seleksi fitur dan </a:t>
            </a:r>
            <a:r>
              <a:rPr lang="id-ID" sz="2000" dirty="0" err="1">
                <a:solidFill>
                  <a:schemeClr val="accent2">
                    <a:lumMod val="75000"/>
                  </a:schemeClr>
                </a:solidFill>
              </a:rPr>
              <a:t>modelling</a:t>
            </a:r>
            <a:r>
              <a:rPr lang="id-ID" sz="2000" dirty="0">
                <a:solidFill>
                  <a:schemeClr val="accent2">
                    <a:lumMod val="75000"/>
                  </a:schemeClr>
                </a:solidFill>
              </a:rPr>
              <a:t> total pendapatan dari data </a:t>
            </a:r>
            <a:r>
              <a:rPr lang="id-ID" sz="2000" dirty="0" err="1">
                <a:solidFill>
                  <a:schemeClr val="accent2">
                    <a:lumMod val="75000"/>
                  </a:schemeClr>
                </a:solidFill>
              </a:rPr>
              <a:t>automatic</a:t>
            </a:r>
            <a:r>
              <a:rPr lang="id-ID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d-ID" sz="2000" dirty="0" err="1">
                <a:solidFill>
                  <a:schemeClr val="accent2">
                    <a:lumMod val="75000"/>
                  </a:schemeClr>
                </a:solidFill>
              </a:rPr>
              <a:t>checkout</a:t>
            </a:r>
            <a:r>
              <a:rPr lang="id-ID" sz="20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id-ID" sz="2000" dirty="0" err="1">
                <a:solidFill>
                  <a:schemeClr val="accent2">
                    <a:lumMod val="75000"/>
                  </a:schemeClr>
                </a:solidFill>
              </a:rPr>
              <a:t>warehouse</a:t>
            </a:r>
            <a:r>
              <a:rPr lang="id-ID" sz="2000" dirty="0">
                <a:solidFill>
                  <a:schemeClr val="accent2">
                    <a:lumMod val="75000"/>
                  </a:schemeClr>
                </a:solidFill>
              </a:rPr>
              <a:t> dan </a:t>
            </a:r>
            <a:r>
              <a:rPr lang="id-ID" sz="2000" dirty="0" err="1">
                <a:solidFill>
                  <a:schemeClr val="accent2">
                    <a:lumMod val="75000"/>
                  </a:schemeClr>
                </a:solidFill>
              </a:rPr>
              <a:t>inventory</a:t>
            </a:r>
            <a:r>
              <a:rPr lang="id-ID" sz="2000" dirty="0">
                <a:solidFill>
                  <a:schemeClr val="accent2">
                    <a:lumMod val="75000"/>
                  </a:schemeClr>
                </a:solidFill>
              </a:rPr>
              <a:t> system (</a:t>
            </a:r>
            <a:r>
              <a:rPr lang="id-ID" sz="2000" dirty="0" err="1">
                <a:solidFill>
                  <a:schemeClr val="accent2">
                    <a:lumMod val="75000"/>
                  </a:schemeClr>
                </a:solidFill>
              </a:rPr>
              <a:t>grocery_data</a:t>
            </a:r>
            <a:r>
              <a:rPr lang="id-ID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sz="2000" dirty="0">
              <a:solidFill>
                <a:schemeClr val="accent2">
                  <a:lumMod val="75000"/>
                </a:schemeClr>
              </a:solidFill>
            </a:endParaRPr>
          </a:p>
          <a:p>
            <a:pPr lvl="0"/>
            <a:br>
              <a:rPr lang="en-US" sz="1800" dirty="0"/>
            </a:br>
            <a:r>
              <a:rPr lang="en-US" sz="1800" dirty="0">
                <a:solidFill>
                  <a:srgbClr val="7030A0"/>
                </a:solidFill>
              </a:rPr>
              <a:t>kelompok : </a:t>
            </a:r>
            <a:r>
              <a:rPr lang="id-ID" sz="1800" dirty="0">
                <a:solidFill>
                  <a:srgbClr val="7030A0"/>
                </a:solidFill>
              </a:rPr>
              <a:t>A</a:t>
            </a:r>
            <a:r>
              <a:rPr lang="en-US" sz="1800" dirty="0">
                <a:solidFill>
                  <a:srgbClr val="7030A0"/>
                </a:solidFill>
              </a:rPr>
              <a:t>UTO_6</a:t>
            </a:r>
            <a:br>
              <a:rPr lang="en-US" sz="1800" dirty="0"/>
            </a:br>
            <a:endParaRPr sz="18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6D973C-FE46-435F-99F3-949F5A655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409" y="1235178"/>
            <a:ext cx="5230761" cy="308610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EB856A8-9BF2-416C-9D80-F55D92A9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6" y="192957"/>
            <a:ext cx="2594692" cy="472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49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B44BB92-0B05-4362-B533-8BFBFF6B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62" y="623387"/>
            <a:ext cx="4424654" cy="260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B9666E-F361-4420-978C-6C876CE8A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830" y="1367913"/>
            <a:ext cx="3968366" cy="11184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70C535-C53E-431F-BC16-996CD57B2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36" y="3304636"/>
            <a:ext cx="6446762" cy="1417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EEE732-B2E2-4CAD-8462-4856BF559D1F}"/>
              </a:ext>
            </a:extLst>
          </p:cNvPr>
          <p:cNvSpPr txBox="1"/>
          <p:nvPr/>
        </p:nvSpPr>
        <p:spPr>
          <a:xfrm>
            <a:off x="593136" y="226142"/>
            <a:ext cx="451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pemodelan</a:t>
            </a:r>
            <a:r>
              <a:rPr lang="en-US" dirty="0"/>
              <a:t> prediksi </a:t>
            </a:r>
            <a:r>
              <a:rPr lang="en-US" dirty="0" err="1"/>
              <a:t>Total_price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708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9915F5-7A4E-410F-9D98-A9DD31625516}"/>
              </a:ext>
            </a:extLst>
          </p:cNvPr>
          <p:cNvSpPr txBox="1"/>
          <p:nvPr/>
        </p:nvSpPr>
        <p:spPr>
          <a:xfrm>
            <a:off x="127819" y="255639"/>
            <a:ext cx="578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 Time series waktu pick Up vs </a:t>
            </a:r>
            <a:r>
              <a:rPr lang="en-US" dirty="0" err="1"/>
              <a:t>Total_Price</a:t>
            </a:r>
            <a:r>
              <a:rPr lang="en-US" dirty="0"/>
              <a:t> (jam 00 -23.59)</a:t>
            </a:r>
          </a:p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2C908-DA66-43BF-8B08-6CBFC9E9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3" y="1576846"/>
            <a:ext cx="7124700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DA74C2-2F95-4130-811D-6641A034C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17" y="906390"/>
            <a:ext cx="7505700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23E11-14E4-4480-B6F4-709C6B833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26" y="2942627"/>
            <a:ext cx="4371975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D96A67-8F7F-4BD6-AD10-5AAA94E01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17" y="4517958"/>
            <a:ext cx="62674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0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18CF5D-DD91-4D69-A53E-2AFF7739F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737420"/>
            <a:ext cx="8734425" cy="415904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18062D1-DBA0-4680-BB92-F6AE71201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740" y="737420"/>
            <a:ext cx="3069949" cy="180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D734DF-BDC6-4875-8150-6AF5EDD2C3FF}"/>
              </a:ext>
            </a:extLst>
          </p:cNvPr>
          <p:cNvSpPr txBox="1"/>
          <p:nvPr/>
        </p:nvSpPr>
        <p:spPr>
          <a:xfrm>
            <a:off x="334297" y="255639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Pemodelan </a:t>
            </a:r>
            <a:r>
              <a:rPr lang="en-US" dirty="0" err="1"/>
              <a:t>Total_price</a:t>
            </a:r>
            <a:r>
              <a:rPr lang="en-US" dirty="0"/>
              <a:t> terhadap waktu kedatangan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249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8AC27E-9A92-4655-917C-1DC23B5923FB}"/>
              </a:ext>
            </a:extLst>
          </p:cNvPr>
          <p:cNvSpPr txBox="1"/>
          <p:nvPr/>
        </p:nvSpPr>
        <p:spPr>
          <a:xfrm>
            <a:off x="5211097" y="1879252"/>
            <a:ext cx="3932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Kelompok Auto_6 :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Mayasari</a:t>
            </a:r>
            <a:r>
              <a:rPr lang="en-US" dirty="0"/>
              <a:t> Dwi Partono - 152236035100-308</a:t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Ulfa</a:t>
            </a:r>
            <a:r>
              <a:rPr lang="en-US" dirty="0"/>
              <a:t> </a:t>
            </a:r>
            <a:r>
              <a:rPr lang="en-US" dirty="0" err="1"/>
              <a:t>Illiyina</a:t>
            </a:r>
            <a:r>
              <a:rPr lang="en-US" dirty="0"/>
              <a:t> - 152236035100-538</a:t>
            </a:r>
            <a:br>
              <a:rPr lang="en-US" dirty="0"/>
            </a:br>
            <a:r>
              <a:rPr lang="en-US" dirty="0"/>
              <a:t>3. </a:t>
            </a:r>
            <a:r>
              <a:rPr lang="en-US" dirty="0" err="1"/>
              <a:t>Yulia</a:t>
            </a:r>
            <a:r>
              <a:rPr lang="en-US" dirty="0"/>
              <a:t> </a:t>
            </a:r>
            <a:r>
              <a:rPr lang="en-US" dirty="0" err="1"/>
              <a:t>Ratningsari</a:t>
            </a:r>
            <a:r>
              <a:rPr lang="en-US" dirty="0"/>
              <a:t> - 152236035100-180</a:t>
            </a:r>
            <a:br>
              <a:rPr lang="en-US" dirty="0"/>
            </a:br>
            <a:r>
              <a:rPr lang="en-US" dirty="0"/>
              <a:t>4. </a:t>
            </a:r>
            <a:r>
              <a:rPr lang="en-US" dirty="0" err="1"/>
              <a:t>Mufita</a:t>
            </a:r>
            <a:r>
              <a:rPr lang="en-US" dirty="0"/>
              <a:t> </a:t>
            </a:r>
            <a:r>
              <a:rPr lang="en-US" dirty="0" err="1"/>
              <a:t>Rahmadina</a:t>
            </a:r>
            <a:r>
              <a:rPr lang="en-US" dirty="0"/>
              <a:t> - 152236035100-880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D9E7F-F2F3-409B-8AA3-3C6075FFD7BE}"/>
              </a:ext>
            </a:extLst>
          </p:cNvPr>
          <p:cNvSpPr txBox="1"/>
          <p:nvPr/>
        </p:nvSpPr>
        <p:spPr>
          <a:xfrm>
            <a:off x="432619" y="698091"/>
            <a:ext cx="8278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Dtscience80/Automatic_Checkout_Auto6: </a:t>
            </a:r>
            <a:r>
              <a:rPr lang="id-ID" dirty="0" err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id-ID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ini merupakan hasil tugas Demo dalam pelatihan </a:t>
            </a:r>
            <a:r>
              <a:rPr lang="id-ID" dirty="0" err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</a:t>
            </a:r>
            <a:r>
              <a:rPr lang="id-ID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d-ID" dirty="0" err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</a:t>
            </a:r>
            <a:r>
              <a:rPr lang="id-ID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kelompok Auto 6</a:t>
            </a:r>
            <a:endParaRPr lang="id-ID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313E9-9568-46BA-A0B7-94FE78C2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5" y="1319073"/>
            <a:ext cx="4685508" cy="26924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D2A9E-18EF-4354-9CAA-EF33415750AB}"/>
              </a:ext>
            </a:extLst>
          </p:cNvPr>
          <p:cNvSpPr/>
          <p:nvPr/>
        </p:nvSpPr>
        <p:spPr>
          <a:xfrm>
            <a:off x="2262384" y="4059839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12265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69400" y="1010159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sz="2100" dirty="0"/>
              <a:t>Seleksi fitur dan </a:t>
            </a:r>
            <a:r>
              <a:rPr lang="id-ID" sz="2100" dirty="0" err="1"/>
              <a:t>modelling</a:t>
            </a:r>
            <a:r>
              <a:rPr lang="id-ID" sz="2100" dirty="0"/>
              <a:t> total pendapatan dari data </a:t>
            </a:r>
            <a:r>
              <a:rPr lang="id-ID" sz="2100" dirty="0" err="1"/>
              <a:t>automatic</a:t>
            </a:r>
            <a:r>
              <a:rPr lang="id-ID" sz="2100" dirty="0"/>
              <a:t> </a:t>
            </a:r>
            <a:r>
              <a:rPr lang="id-ID" sz="2100" dirty="0" err="1"/>
              <a:t>checkout</a:t>
            </a:r>
            <a:r>
              <a:rPr lang="id-ID" sz="2100" dirty="0"/>
              <a:t>, </a:t>
            </a:r>
            <a:r>
              <a:rPr lang="id-ID" sz="2100" dirty="0" err="1"/>
              <a:t>warehouse</a:t>
            </a:r>
            <a:r>
              <a:rPr lang="id-ID" sz="2100" dirty="0"/>
              <a:t> dan </a:t>
            </a:r>
            <a:r>
              <a:rPr lang="id-ID" sz="2100" dirty="0" err="1"/>
              <a:t>inventory</a:t>
            </a:r>
            <a:r>
              <a:rPr lang="id-ID" sz="2100" dirty="0"/>
              <a:t> system (</a:t>
            </a:r>
            <a:r>
              <a:rPr lang="id-ID" sz="2100" dirty="0" err="1"/>
              <a:t>grocery_data</a:t>
            </a:r>
            <a:r>
              <a:rPr lang="id-ID" sz="2100" dirty="0"/>
              <a:t>)</a:t>
            </a:r>
            <a:endParaRPr sz="2100" dirty="0"/>
          </a:p>
        </p:txBody>
      </p:sp>
      <p:sp>
        <p:nvSpPr>
          <p:cNvPr id="54" name="Google Shape;54;g13b7577721b_0_0"/>
          <p:cNvSpPr txBox="1">
            <a:spLocks noGrp="1"/>
          </p:cNvSpPr>
          <p:nvPr>
            <p:ph type="title"/>
          </p:nvPr>
        </p:nvSpPr>
        <p:spPr>
          <a:xfrm>
            <a:off x="579900" y="1727429"/>
            <a:ext cx="80052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br>
              <a:rPr lang="en" sz="1800" b="0" dirty="0"/>
            </a:br>
            <a:br>
              <a:rPr lang="en" sz="1800" b="0" dirty="0"/>
            </a:br>
            <a:r>
              <a:rPr lang="id-ID" sz="1800" b="0" dirty="0"/>
              <a:t>- Data cek dan </a:t>
            </a:r>
            <a:r>
              <a:rPr lang="id-ID" sz="1800" b="0" dirty="0" err="1"/>
              <a:t>cleaning</a:t>
            </a:r>
            <a:br>
              <a:rPr lang="id-ID" sz="1800" b="0" dirty="0"/>
            </a:br>
            <a:r>
              <a:rPr lang="id-ID" sz="1800" b="0" dirty="0"/>
              <a:t>- Pembentukan data </a:t>
            </a:r>
            <a:r>
              <a:rPr lang="id-ID" sz="1800" b="0" dirty="0" err="1"/>
              <a:t>total_price</a:t>
            </a:r>
            <a:r>
              <a:rPr lang="id-ID" sz="1800" b="0" dirty="0"/>
              <a:t>, </a:t>
            </a:r>
            <a:r>
              <a:rPr lang="id-ID" sz="1800" b="0" dirty="0" err="1"/>
              <a:t>waktu_pick</a:t>
            </a:r>
            <a:r>
              <a:rPr lang="id-ID" sz="1800" b="0" dirty="0"/>
              <a:t>, </a:t>
            </a:r>
            <a:r>
              <a:rPr lang="id-ID" sz="1800" b="0" dirty="0" err="1"/>
              <a:t>waktu_service</a:t>
            </a:r>
            <a:br>
              <a:rPr lang="id-ID" sz="1800" b="0" dirty="0"/>
            </a:br>
            <a:r>
              <a:rPr lang="id-ID" sz="1800" b="0" dirty="0"/>
              <a:t>- </a:t>
            </a:r>
            <a:r>
              <a:rPr lang="en-US" sz="1800" b="0" dirty="0"/>
              <a:t>S</a:t>
            </a:r>
            <a:r>
              <a:rPr lang="id-ID" sz="1800" b="0" dirty="0" err="1"/>
              <a:t>eleksi</a:t>
            </a:r>
            <a:r>
              <a:rPr lang="id-ID" sz="1800" b="0" dirty="0"/>
              <a:t> </a:t>
            </a:r>
            <a:r>
              <a:rPr lang="en-US" sz="1800" b="0" dirty="0"/>
              <a:t>F</a:t>
            </a:r>
            <a:r>
              <a:rPr lang="id-ID" sz="1800" b="0" dirty="0" err="1"/>
              <a:t>eature</a:t>
            </a:r>
            <a:r>
              <a:rPr lang="id-ID" sz="1800" b="0" dirty="0"/>
              <a:t> </a:t>
            </a:r>
            <a:r>
              <a:rPr lang="en-US" sz="1800" b="0" dirty="0"/>
              <a:t>Genetic </a:t>
            </a:r>
            <a:r>
              <a:rPr lang="en-US" sz="1800" b="0" dirty="0" err="1"/>
              <a:t>Algorithma</a:t>
            </a:r>
            <a:r>
              <a:rPr lang="en-US" sz="1800" b="0" dirty="0"/>
              <a:t> </a:t>
            </a:r>
            <a:r>
              <a:rPr lang="id-ID" sz="1800" b="0" dirty="0"/>
              <a:t>untuk </a:t>
            </a:r>
            <a:r>
              <a:rPr lang="id-ID" sz="1800" b="0" dirty="0" err="1"/>
              <a:t>total_pendapatan</a:t>
            </a:r>
            <a:br>
              <a:rPr lang="en-US" sz="1800" b="0" dirty="0"/>
            </a:br>
            <a:r>
              <a:rPr lang="id-ID" sz="1800" b="0" dirty="0"/>
              <a:t>- Plot data bar plot, </a:t>
            </a:r>
            <a:r>
              <a:rPr lang="id-ID" sz="1800" b="0" dirty="0" err="1"/>
              <a:t>scatter</a:t>
            </a:r>
            <a:r>
              <a:rPr lang="id-ID" sz="1800" b="0" dirty="0"/>
              <a:t>, </a:t>
            </a:r>
            <a:r>
              <a:rPr lang="id-ID" sz="1800" b="0" dirty="0" err="1"/>
              <a:t>pie</a:t>
            </a:r>
            <a:r>
              <a:rPr lang="id-ID" sz="1800" b="0" dirty="0"/>
              <a:t> </a:t>
            </a:r>
            <a:r>
              <a:rPr lang="id-ID" sz="1800" b="0" dirty="0" err="1"/>
              <a:t>chart</a:t>
            </a:r>
            <a:r>
              <a:rPr lang="id-ID" sz="1800" b="0" dirty="0"/>
              <a:t>, </a:t>
            </a:r>
            <a:r>
              <a:rPr lang="id-ID" sz="1800" b="0" dirty="0" err="1"/>
              <a:t>heatmax</a:t>
            </a:r>
            <a:r>
              <a:rPr lang="id-ID" sz="1800" b="0" dirty="0"/>
              <a:t>, </a:t>
            </a:r>
            <a:r>
              <a:rPr lang="id-ID" sz="1800" b="0" dirty="0" err="1"/>
              <a:t>box</a:t>
            </a:r>
            <a:r>
              <a:rPr lang="id-ID" sz="1800" b="0" dirty="0"/>
              <a:t> plot</a:t>
            </a:r>
            <a:br>
              <a:rPr lang="id-ID" sz="1800" b="0" dirty="0"/>
            </a:br>
            <a:r>
              <a:rPr lang="id-ID" sz="1800" b="0" dirty="0"/>
              <a:t>- </a:t>
            </a:r>
            <a:r>
              <a:rPr lang="id-ID" sz="1800" b="0" dirty="0" err="1"/>
              <a:t>Modelling</a:t>
            </a:r>
            <a:r>
              <a:rPr lang="id-ID" sz="1800" b="0" dirty="0"/>
              <a:t> </a:t>
            </a:r>
            <a:r>
              <a:rPr lang="en-US" sz="1800" b="0" dirty="0"/>
              <a:t>time series </a:t>
            </a:r>
            <a:r>
              <a:rPr lang="id-ID" sz="1800" b="0" dirty="0"/>
              <a:t>prediksi </a:t>
            </a:r>
            <a:r>
              <a:rPr lang="id-ID" sz="1800" b="0" dirty="0" err="1"/>
              <a:t>total_price</a:t>
            </a:r>
            <a:r>
              <a:rPr lang="id-ID" sz="1800" b="0" dirty="0"/>
              <a:t> berikutnya berdasar 9 </a:t>
            </a:r>
            <a:r>
              <a:rPr lang="id-ID" sz="1800" b="0" dirty="0" err="1"/>
              <a:t>total_price</a:t>
            </a:r>
            <a:r>
              <a:rPr lang="id-ID" sz="1800" b="0" dirty="0"/>
              <a:t> sebelumnya</a:t>
            </a:r>
            <a:br>
              <a:rPr lang="id-ID" sz="1800" b="0" dirty="0"/>
            </a:br>
            <a:r>
              <a:rPr lang="id-ID" sz="1800" b="0" dirty="0"/>
              <a:t>- </a:t>
            </a:r>
            <a:r>
              <a:rPr lang="id-ID" sz="1800" b="0" dirty="0" err="1"/>
              <a:t>Modelling</a:t>
            </a:r>
            <a:r>
              <a:rPr lang="id-ID" sz="1800" b="0" dirty="0"/>
              <a:t> </a:t>
            </a:r>
            <a:r>
              <a:rPr lang="en-US" sz="1800" b="0" dirty="0"/>
              <a:t>time  series </a:t>
            </a:r>
            <a:r>
              <a:rPr lang="id-ID" sz="1800" b="0" dirty="0" err="1"/>
              <a:t>total_price</a:t>
            </a:r>
            <a:r>
              <a:rPr lang="id-ID" sz="1800" b="0" dirty="0"/>
              <a:t> terhadap </a:t>
            </a:r>
            <a:r>
              <a:rPr lang="id-ID" sz="1800" b="0" dirty="0" err="1"/>
              <a:t>waktu_kedatangan</a:t>
            </a:r>
            <a:br>
              <a:rPr lang="en" sz="1800" b="0" dirty="0"/>
            </a:br>
            <a:br>
              <a:rPr lang="en" sz="1800" b="0" dirty="0"/>
            </a:br>
            <a:br>
              <a:rPr lang="en" sz="1800" b="0" dirty="0"/>
            </a:br>
            <a:endParaRPr sz="18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AB3D6E-67BC-4401-BF18-C225FB15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7" y="1829605"/>
            <a:ext cx="3615359" cy="31257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CE758B-F41A-4588-A05E-7A326B816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940" y="1800150"/>
            <a:ext cx="4086127" cy="3184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BD93F0-7497-4731-A5C7-AC871612AF42}"/>
              </a:ext>
            </a:extLst>
          </p:cNvPr>
          <p:cNvSpPr txBox="1"/>
          <p:nvPr/>
        </p:nvSpPr>
        <p:spPr>
          <a:xfrm>
            <a:off x="353961" y="255639"/>
            <a:ext cx="3815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Data cek dan </a:t>
            </a:r>
            <a:r>
              <a:rPr lang="id-ID" b="1" dirty="0" err="1"/>
              <a:t>cleaning</a:t>
            </a:r>
            <a:endParaRPr lang="id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139D8-1887-48A3-AEA8-2A9C91321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77" y="896340"/>
            <a:ext cx="6993500" cy="8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1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33827-31DD-4788-9ED0-6636D0AE6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0" y="713093"/>
            <a:ext cx="8579820" cy="21361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A77FE1-B4E3-4458-9577-C94A94D99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4" y="3024393"/>
            <a:ext cx="4444181" cy="1991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55DEB1-EFDB-4D8A-B38B-A3FAEA688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817" y="3024392"/>
            <a:ext cx="2845156" cy="1991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D5D47B-BE96-4246-BF8F-309112F765C2}"/>
              </a:ext>
            </a:extLst>
          </p:cNvPr>
          <p:cNvSpPr txBox="1"/>
          <p:nvPr/>
        </p:nvSpPr>
        <p:spPr>
          <a:xfrm>
            <a:off x="235974" y="176981"/>
            <a:ext cx="530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Pembentukan data </a:t>
            </a:r>
            <a:r>
              <a:rPr lang="en-US" b="1" dirty="0" err="1"/>
              <a:t>total_price</a:t>
            </a:r>
            <a:r>
              <a:rPr lang="en-US" b="1" dirty="0"/>
              <a:t>, </a:t>
            </a:r>
            <a:r>
              <a:rPr lang="en-US" b="1" dirty="0" err="1"/>
              <a:t>waktu_pick</a:t>
            </a:r>
            <a:r>
              <a:rPr lang="en-US" b="1" dirty="0"/>
              <a:t>, </a:t>
            </a:r>
            <a:r>
              <a:rPr lang="en-US" b="1" dirty="0" err="1"/>
              <a:t>waktu_service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70554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9D444D-26DA-43C1-B7BD-8A248195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6" y="698090"/>
            <a:ext cx="2016330" cy="183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A4EF87-A4F5-41D9-84E2-2B77BC152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42" y="680131"/>
            <a:ext cx="2134342" cy="206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DCAE330-10DE-463D-949D-C73FA6DB0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960" y="680131"/>
            <a:ext cx="2134342" cy="203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9DE93D2-4978-401A-A19D-47B131F4B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58" y="710757"/>
            <a:ext cx="1915754" cy="200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490FAF0-A7FE-47B4-8BE0-E012B54E8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6" y="2818939"/>
            <a:ext cx="2553738" cy="21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C02EC09-9E2F-4C6A-875E-EE7D2F98F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31" y="2818939"/>
            <a:ext cx="2498586" cy="206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B273612-135D-46AC-A43E-BFE5AB529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818939"/>
            <a:ext cx="3174363" cy="206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C06D38-7660-48DC-8847-B48E3D3BADB2}"/>
              </a:ext>
            </a:extLst>
          </p:cNvPr>
          <p:cNvSpPr txBox="1"/>
          <p:nvPr/>
        </p:nvSpPr>
        <p:spPr>
          <a:xfrm>
            <a:off x="216310" y="216310"/>
            <a:ext cx="5231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Plot data bar plot, Line, scatter, pie chart, </a:t>
            </a:r>
            <a:r>
              <a:rPr lang="en-US" b="1" dirty="0" err="1"/>
              <a:t>heatmax</a:t>
            </a:r>
            <a:r>
              <a:rPr lang="en-US" b="1" dirty="0"/>
              <a:t>, box plot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57741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393821-AAE9-43C2-8652-7CA0F2AB1AE7}"/>
              </a:ext>
            </a:extLst>
          </p:cNvPr>
          <p:cNvSpPr txBox="1"/>
          <p:nvPr/>
        </p:nvSpPr>
        <p:spPr>
          <a:xfrm>
            <a:off x="540774" y="1011904"/>
            <a:ext cx="8603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accent2">
                    <a:lumMod val="75000"/>
                  </a:schemeClr>
                </a:solidFill>
              </a:rPr>
              <a:t># Menentukan data </a:t>
            </a:r>
            <a:r>
              <a:rPr lang="id-ID" sz="1200" dirty="0" err="1">
                <a:solidFill>
                  <a:schemeClr val="accent2">
                    <a:lumMod val="75000"/>
                  </a:schemeClr>
                </a:solidFill>
              </a:rPr>
              <a:t>inputan</a:t>
            </a:r>
            <a:r>
              <a:rPr lang="id-ID" sz="1200" dirty="0">
                <a:solidFill>
                  <a:schemeClr val="accent2">
                    <a:lumMod val="75000"/>
                  </a:schemeClr>
                </a:solidFill>
              </a:rPr>
              <a:t> untuk fitur seleksi (seluruh jenis barang 134 barang tiap order)</a:t>
            </a:r>
          </a:p>
          <a:p>
            <a:r>
              <a:rPr lang="id-ID" sz="1200" dirty="0"/>
              <a:t>X = df2.drop(</a:t>
            </a:r>
            <a:r>
              <a:rPr lang="id-ID" sz="1200" dirty="0" err="1"/>
              <a:t>columns</a:t>
            </a:r>
            <a:r>
              <a:rPr lang="id-ID" sz="1200" dirty="0"/>
              <a:t>=[</a:t>
            </a:r>
            <a:r>
              <a:rPr lang="id-ID" sz="1200" dirty="0">
                <a:solidFill>
                  <a:srgbClr val="C00000"/>
                </a:solidFill>
              </a:rPr>
              <a:t>'</a:t>
            </a:r>
            <a:r>
              <a:rPr lang="id-ID" sz="1200" dirty="0" err="1">
                <a:solidFill>
                  <a:srgbClr val="C00000"/>
                </a:solidFill>
              </a:rPr>
              <a:t>order_id</a:t>
            </a:r>
            <a:r>
              <a:rPr lang="id-ID" sz="1200" dirty="0">
                <a:solidFill>
                  <a:srgbClr val="C00000"/>
                </a:solidFill>
              </a:rPr>
              <a:t>', '</a:t>
            </a:r>
            <a:r>
              <a:rPr lang="id-ID" sz="1200" dirty="0" err="1">
                <a:solidFill>
                  <a:srgbClr val="C00000"/>
                </a:solidFill>
              </a:rPr>
              <a:t>pay_method</a:t>
            </a:r>
            <a:r>
              <a:rPr lang="id-ID" sz="1200" dirty="0">
                <a:solidFill>
                  <a:srgbClr val="C00000"/>
                </a:solidFill>
              </a:rPr>
              <a:t>', '</a:t>
            </a:r>
            <a:r>
              <a:rPr lang="id-ID" sz="1200" dirty="0" err="1">
                <a:solidFill>
                  <a:srgbClr val="C00000"/>
                </a:solidFill>
              </a:rPr>
              <a:t>order_hour_of_day</a:t>
            </a:r>
            <a:r>
              <a:rPr lang="id-ID" sz="1200" dirty="0">
                <a:solidFill>
                  <a:srgbClr val="C00000"/>
                </a:solidFill>
              </a:rPr>
              <a:t>', '</a:t>
            </a:r>
            <a:r>
              <a:rPr lang="id-ID" sz="1200" dirty="0" err="1">
                <a:solidFill>
                  <a:srgbClr val="C00000"/>
                </a:solidFill>
              </a:rPr>
              <a:t>arrival</a:t>
            </a:r>
            <a:r>
              <a:rPr lang="id-ID" sz="1200" dirty="0">
                <a:solidFill>
                  <a:srgbClr val="C00000"/>
                </a:solidFill>
              </a:rPr>
              <a:t>_ </a:t>
            </a:r>
            <a:r>
              <a:rPr lang="id-ID" sz="1200" dirty="0" err="1">
                <a:solidFill>
                  <a:srgbClr val="C00000"/>
                </a:solidFill>
              </a:rPr>
              <a:t>timestamp</a:t>
            </a:r>
            <a:r>
              <a:rPr lang="id-ID" sz="1200" dirty="0">
                <a:solidFill>
                  <a:srgbClr val="C00000"/>
                </a:solidFill>
              </a:rPr>
              <a:t>', '</a:t>
            </a:r>
            <a:r>
              <a:rPr lang="id-ID" sz="1200" dirty="0" err="1">
                <a:solidFill>
                  <a:srgbClr val="C00000"/>
                </a:solidFill>
              </a:rPr>
              <a:t>pickup_timestamp</a:t>
            </a:r>
            <a:r>
              <a:rPr lang="id-ID" sz="1200" dirty="0">
                <a:solidFill>
                  <a:srgbClr val="C00000"/>
                </a:solidFill>
              </a:rPr>
              <a:t>', '</a:t>
            </a:r>
            <a:r>
              <a:rPr lang="id-ID" sz="1200" dirty="0" err="1">
                <a:solidFill>
                  <a:srgbClr val="C00000"/>
                </a:solidFill>
              </a:rPr>
              <a:t>start_service_time</a:t>
            </a:r>
            <a:r>
              <a:rPr lang="id-ID" sz="1200" dirty="0">
                <a:solidFill>
                  <a:srgbClr val="C00000"/>
                </a:solidFill>
              </a:rPr>
              <a:t>', '</a:t>
            </a:r>
            <a:r>
              <a:rPr lang="id-ID" sz="1200" dirty="0" err="1">
                <a:solidFill>
                  <a:srgbClr val="C00000"/>
                </a:solidFill>
              </a:rPr>
              <a:t>finish_service_time</a:t>
            </a:r>
            <a:r>
              <a:rPr lang="id-ID" sz="1200" dirty="0">
                <a:solidFill>
                  <a:srgbClr val="C00000"/>
                </a:solidFill>
              </a:rPr>
              <a:t>', 'days_since_prior_order','</a:t>
            </a:r>
            <a:r>
              <a:rPr lang="id-ID" sz="1200" dirty="0" err="1">
                <a:solidFill>
                  <a:srgbClr val="C00000"/>
                </a:solidFill>
              </a:rPr>
              <a:t>time_pickup</a:t>
            </a:r>
            <a:r>
              <a:rPr lang="id-ID" sz="1200" dirty="0">
                <a:solidFill>
                  <a:srgbClr val="C00000"/>
                </a:solidFill>
              </a:rPr>
              <a:t>', '</a:t>
            </a:r>
            <a:r>
              <a:rPr lang="id-ID" sz="1200" dirty="0" err="1">
                <a:solidFill>
                  <a:srgbClr val="C00000"/>
                </a:solidFill>
              </a:rPr>
              <a:t>time_service</a:t>
            </a:r>
            <a:r>
              <a:rPr lang="id-ID" sz="1200" dirty="0">
                <a:solidFill>
                  <a:srgbClr val="C00000"/>
                </a:solidFill>
              </a:rPr>
              <a:t>', '</a:t>
            </a:r>
            <a:r>
              <a:rPr lang="id-ID" sz="1200" dirty="0" err="1">
                <a:solidFill>
                  <a:srgbClr val="C00000"/>
                </a:solidFill>
              </a:rPr>
              <a:t>Total_Price</a:t>
            </a:r>
            <a:r>
              <a:rPr lang="id-ID" sz="1200" dirty="0">
                <a:solidFill>
                  <a:srgbClr val="C00000"/>
                </a:solidFill>
              </a:rPr>
              <a:t>'</a:t>
            </a:r>
            <a:r>
              <a:rPr lang="id-ID" sz="1200" dirty="0"/>
              <a:t>])</a:t>
            </a:r>
          </a:p>
          <a:p>
            <a:endParaRPr lang="id-ID" sz="1200" dirty="0"/>
          </a:p>
          <a:p>
            <a:endParaRPr lang="id-ID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0D0D4-B083-4D17-8F63-EB4A86E3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979071"/>
            <a:ext cx="7972425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709A82-2402-4C89-88A6-970F007FF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2099735"/>
            <a:ext cx="7381875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ED89B0-C271-4E42-B8B2-694BDEB26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74" y="4211279"/>
            <a:ext cx="2952750" cy="666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25A99A-F0F6-4057-9CCE-B0D9801BB12A}"/>
              </a:ext>
            </a:extLst>
          </p:cNvPr>
          <p:cNvSpPr txBox="1"/>
          <p:nvPr/>
        </p:nvSpPr>
        <p:spPr>
          <a:xfrm>
            <a:off x="540774" y="282464"/>
            <a:ext cx="4689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id-ID" b="1" dirty="0" err="1"/>
              <a:t>embentukan</a:t>
            </a:r>
            <a:r>
              <a:rPr lang="id-ID" b="1" dirty="0"/>
              <a:t> data </a:t>
            </a:r>
            <a:r>
              <a:rPr lang="id-ID" b="1" dirty="0" err="1"/>
              <a:t>X,y</a:t>
            </a:r>
            <a:r>
              <a:rPr lang="en-US" b="1" dirty="0"/>
              <a:t> Fitur Seleksi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83244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6863EB-FA6C-405D-981B-D8444B15A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4" y="1620632"/>
            <a:ext cx="5038725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48F1F-FE5E-4992-B304-1861F18C6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34" y="868157"/>
            <a:ext cx="7934325" cy="752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DA9303-D20B-41A1-AC3A-24E6AAA5CF59}"/>
              </a:ext>
            </a:extLst>
          </p:cNvPr>
          <p:cNvSpPr txBox="1"/>
          <p:nvPr/>
        </p:nvSpPr>
        <p:spPr>
          <a:xfrm>
            <a:off x="253334" y="265471"/>
            <a:ext cx="475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Fitur Seleksi Genetic Algoritma, Estimator </a:t>
            </a:r>
            <a:r>
              <a:rPr lang="en-US" dirty="0" err="1"/>
              <a:t>Decission</a:t>
            </a:r>
            <a:r>
              <a:rPr lang="en-US" dirty="0"/>
              <a:t> Tree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948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0CDE1D-22E2-4EE3-A895-F807013F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41" y="1041817"/>
            <a:ext cx="6207227" cy="3432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B641C6-FDF9-4161-B704-209737AECDFE}"/>
              </a:ext>
            </a:extLst>
          </p:cNvPr>
          <p:cNvSpPr txBox="1"/>
          <p:nvPr/>
        </p:nvSpPr>
        <p:spPr>
          <a:xfrm>
            <a:off x="488541" y="285135"/>
            <a:ext cx="4447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Fitur Seleksi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868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2DE18C-1508-47E2-A4F6-EA46D7DDD023}"/>
              </a:ext>
            </a:extLst>
          </p:cNvPr>
          <p:cNvSpPr txBox="1"/>
          <p:nvPr/>
        </p:nvSpPr>
        <p:spPr>
          <a:xfrm>
            <a:off x="304800" y="176981"/>
            <a:ext cx="53389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Pembuatan Model prediksi </a:t>
            </a:r>
            <a:r>
              <a:rPr lang="id-ID" dirty="0" err="1"/>
              <a:t>Total_price</a:t>
            </a:r>
            <a:r>
              <a:rPr lang="id-ID" dirty="0"/>
              <a:t> berikutnya berdasar data </a:t>
            </a:r>
            <a:r>
              <a:rPr lang="id-ID" dirty="0" err="1"/>
              <a:t>Total_price</a:t>
            </a:r>
            <a:r>
              <a:rPr lang="id-ID" dirty="0"/>
              <a:t> sebelumnya </a:t>
            </a:r>
          </a:p>
          <a:p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7AC84-CEBC-40F5-BCBC-794192885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" y="915645"/>
            <a:ext cx="7423355" cy="522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BBEFFD-0C3A-4C98-86B8-4F67568B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35260"/>
            <a:ext cx="6469626" cy="563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50701B-EA91-4684-B696-0BD554D10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246210"/>
            <a:ext cx="5876925" cy="1695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04D551-42D1-49E5-B3B4-5AC2BC324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3852094"/>
            <a:ext cx="51530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14235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369</Words>
  <Application>Microsoft Office PowerPoint</Application>
  <PresentationFormat>On-screen Show (16:9)</PresentationFormat>
  <Paragraphs>25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Google</vt:lpstr>
      <vt:lpstr>Machine Learning  with Tensorflow  Seleksi fitur dan modelling total pendapatan dari data automatic checkout, warehouse dan inventory system (grocery_data)  kelompok : AUTO_6 </vt:lpstr>
      <vt:lpstr>Seleksi fitur dan modelling total pendapatan dari data automatic checkout, warehouse dan inventory system (grocery_data)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with Tensorflow  Seleksi fitur dan modelling total pendapatan dari data automatic checkout, warehouse dan inventory system (grocery_data)  AUTO_6 1. Mayasari Dwi Partono - 152236035100-308 2. Ulfa Illiyina - 152236035100-538 3. Yulia Ratningsari - 152236035100-180 4. Mufita Rahmadina - 152236035100-880</dc:title>
  <dc:creator>fitra</dc:creator>
  <cp:lastModifiedBy>fitra</cp:lastModifiedBy>
  <cp:revision>12</cp:revision>
  <dcterms:modified xsi:type="dcterms:W3CDTF">2022-07-26T01:46:07Z</dcterms:modified>
</cp:coreProperties>
</file>