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6" r:id="rId4"/>
    <p:sldId id="268"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1" Type="http://schemas.openxmlformats.org/officeDocument/2006/relationships/image" Target="../media/image7.png"/></Relationships>
</file>

<file path=ppt/diagrams/_rels/data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7.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4B623D-DFAB-46C4-ABC4-1CD7113DE932}"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vi-VN"/>
        </a:p>
      </dgm:t>
    </dgm:pt>
    <dgm:pt modelId="{E7087169-0CB8-45F4-AEF1-3FA3E3B5DA44}">
      <dgm:prSet phldrT="[Text]" custT="1"/>
      <dgm:spPr/>
      <dgm:t>
        <a:bodyPr/>
        <a:lstStyle/>
        <a:p>
          <a:r>
            <a:rPr lang="en-US" sz="3200" dirty="0" err="1" smtClean="0">
              <a:latin typeface="Times New Roman" pitchFamily="18" charset="0"/>
              <a:cs typeface="Times New Roman" pitchFamily="18" charset="0"/>
            </a:rPr>
            <a:t>Định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nghĩa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động</a:t>
          </a:r>
          <a:endParaRPr lang="vi-VN" sz="3200" dirty="0">
            <a:latin typeface="Times New Roman" pitchFamily="18" charset="0"/>
            <a:cs typeface="Times New Roman" pitchFamily="18" charset="0"/>
          </a:endParaRPr>
        </a:p>
      </dgm:t>
    </dgm:pt>
    <dgm:pt modelId="{9F7670E3-41E6-4C89-9571-98CF1E8CB2B4}" type="parTrans" cxnId="{08160BDC-845C-46FD-BA4F-ADCD64BCC51B}">
      <dgm:prSet/>
      <dgm:spPr/>
      <dgm:t>
        <a:bodyPr/>
        <a:lstStyle/>
        <a:p>
          <a:endParaRPr lang="vi-VN"/>
        </a:p>
      </dgm:t>
    </dgm:pt>
    <dgm:pt modelId="{1C1623C0-9714-4CB8-B228-8D074483F47D}" type="sibTrans" cxnId="{08160BDC-845C-46FD-BA4F-ADCD64BCC51B}">
      <dgm:prSet/>
      <dgm:spPr/>
      <dgm:t>
        <a:bodyPr/>
        <a:lstStyle/>
        <a:p>
          <a:endParaRPr lang="vi-VN"/>
        </a:p>
      </dgm:t>
    </dgm:pt>
    <dgm:pt modelId="{110F6CE1-3E15-44DF-86E3-E713B25D61E7}">
      <dgm:prSet phldrT="[Text]" custT="1"/>
      <dgm:spPr/>
      <dgm:t>
        <a:bodyPr/>
        <a:lstStyle/>
        <a:p>
          <a:r>
            <a:rPr lang="en-US" sz="3200" dirty="0" err="1" smtClean="0">
              <a:latin typeface="Times New Roman" pitchFamily="18" charset="0"/>
              <a:cs typeface="Times New Roman" pitchFamily="18" charset="0"/>
            </a:rPr>
            <a:t>Tình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huống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đặt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ra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câu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hỏi</a:t>
          </a:r>
          <a:endParaRPr lang="vi-VN" sz="3200" dirty="0">
            <a:latin typeface="Times New Roman" pitchFamily="18" charset="0"/>
            <a:cs typeface="Times New Roman" pitchFamily="18" charset="0"/>
          </a:endParaRPr>
        </a:p>
      </dgm:t>
    </dgm:pt>
    <dgm:pt modelId="{96C6436F-5393-4DAC-8662-5ABF37D27C86}" type="parTrans" cxnId="{FE8FFF5E-6F2F-4D93-AE07-B192CB49DDA0}">
      <dgm:prSet/>
      <dgm:spPr/>
      <dgm:t>
        <a:bodyPr/>
        <a:lstStyle/>
        <a:p>
          <a:endParaRPr lang="vi-VN"/>
        </a:p>
      </dgm:t>
    </dgm:pt>
    <dgm:pt modelId="{D214AE2D-7E7C-46D2-81FC-1786AFF3CCF4}" type="sibTrans" cxnId="{FE8FFF5E-6F2F-4D93-AE07-B192CB49DDA0}">
      <dgm:prSet/>
      <dgm:spPr/>
      <dgm:t>
        <a:bodyPr/>
        <a:lstStyle/>
        <a:p>
          <a:endParaRPr lang="vi-VN"/>
        </a:p>
      </dgm:t>
    </dgm:pt>
    <dgm:pt modelId="{7BB6D983-0B48-425B-BB64-7FA34A21CED0}">
      <dgm:prSet phldrT="[Text]" custT="1"/>
      <dgm:spPr/>
      <dgm:t>
        <a:bodyPr/>
        <a:lstStyle/>
        <a:p>
          <a:r>
            <a:rPr lang="en-US" sz="3200" dirty="0" smtClean="0">
              <a:latin typeface="Times New Roman" pitchFamily="18" charset="0"/>
              <a:cs typeface="Times New Roman" pitchFamily="18" charset="0"/>
            </a:rPr>
            <a:t>Clip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hiện</a:t>
          </a:r>
          <a:endParaRPr lang="vi-VN" sz="3200" dirty="0">
            <a:latin typeface="Times New Roman" pitchFamily="18" charset="0"/>
            <a:cs typeface="Times New Roman" pitchFamily="18" charset="0"/>
          </a:endParaRPr>
        </a:p>
      </dgm:t>
    </dgm:pt>
    <dgm:pt modelId="{63AB36C1-343A-4F24-B71D-A6AF5653069A}" type="parTrans" cxnId="{72486E2D-0047-458B-A363-45679D203D73}">
      <dgm:prSet/>
      <dgm:spPr/>
      <dgm:t>
        <a:bodyPr/>
        <a:lstStyle/>
        <a:p>
          <a:endParaRPr lang="vi-VN"/>
        </a:p>
      </dgm:t>
    </dgm:pt>
    <dgm:pt modelId="{36E644D4-8AB1-4D7C-82BB-8B0D48378923}" type="sibTrans" cxnId="{72486E2D-0047-458B-A363-45679D203D73}">
      <dgm:prSet/>
      <dgm:spPr/>
      <dgm:t>
        <a:bodyPr/>
        <a:lstStyle/>
        <a:p>
          <a:endParaRPr lang="vi-VN"/>
        </a:p>
      </dgm:t>
    </dgm:pt>
    <dgm:pt modelId="{766319A4-BE00-4391-AAE3-0520248C10B1}" type="pres">
      <dgm:prSet presAssocID="{044B623D-DFAB-46C4-ABC4-1CD7113DE932}" presName="linear" presStyleCnt="0">
        <dgm:presLayoutVars>
          <dgm:dir/>
          <dgm:resizeHandles val="exact"/>
        </dgm:presLayoutVars>
      </dgm:prSet>
      <dgm:spPr/>
    </dgm:pt>
    <dgm:pt modelId="{20C8F47E-925E-4962-8922-281EEB31AFFC}" type="pres">
      <dgm:prSet presAssocID="{E7087169-0CB8-45F4-AEF1-3FA3E3B5DA44}" presName="comp" presStyleCnt="0"/>
      <dgm:spPr/>
    </dgm:pt>
    <dgm:pt modelId="{DECC3872-A519-4141-A160-2D5BACCD2DB6}" type="pres">
      <dgm:prSet presAssocID="{E7087169-0CB8-45F4-AEF1-3FA3E3B5DA44}" presName="box" presStyleLbl="node1" presStyleIdx="0" presStyleCnt="3" custLinFactNeighborX="388" custLinFactNeighborY="1242"/>
      <dgm:spPr/>
      <dgm:t>
        <a:bodyPr/>
        <a:lstStyle/>
        <a:p>
          <a:endParaRPr lang="vi-VN"/>
        </a:p>
      </dgm:t>
    </dgm:pt>
    <dgm:pt modelId="{C2EB9213-34E5-4685-84A2-32F75B24E126}" type="pres">
      <dgm:prSet presAssocID="{E7087169-0CB8-45F4-AEF1-3FA3E3B5DA44}" presName="img" presStyleLbl="fgImgPlace1" presStyleIdx="0" presStyleCnt="3"/>
      <dgm:spPr>
        <a:blipFill rotWithShape="1">
          <a:blip xmlns:r="http://schemas.openxmlformats.org/officeDocument/2006/relationships" r:embed="rId1"/>
          <a:stretch>
            <a:fillRect/>
          </a:stretch>
        </a:blipFill>
      </dgm:spPr>
    </dgm:pt>
    <dgm:pt modelId="{4762F66E-3CA5-4A92-A3DF-4CCD89CA687A}" type="pres">
      <dgm:prSet presAssocID="{E7087169-0CB8-45F4-AEF1-3FA3E3B5DA44}" presName="text" presStyleLbl="node1" presStyleIdx="0" presStyleCnt="3">
        <dgm:presLayoutVars>
          <dgm:bulletEnabled val="1"/>
        </dgm:presLayoutVars>
      </dgm:prSet>
      <dgm:spPr/>
      <dgm:t>
        <a:bodyPr/>
        <a:lstStyle/>
        <a:p>
          <a:endParaRPr lang="vi-VN"/>
        </a:p>
      </dgm:t>
    </dgm:pt>
    <dgm:pt modelId="{50688766-DEB8-416F-8338-E0FB722B6380}" type="pres">
      <dgm:prSet presAssocID="{1C1623C0-9714-4CB8-B228-8D074483F47D}" presName="spacer" presStyleCnt="0"/>
      <dgm:spPr/>
    </dgm:pt>
    <dgm:pt modelId="{878DB960-274B-4AF8-B43A-55E7C4A8865C}" type="pres">
      <dgm:prSet presAssocID="{110F6CE1-3E15-44DF-86E3-E713B25D61E7}" presName="comp" presStyleCnt="0"/>
      <dgm:spPr/>
    </dgm:pt>
    <dgm:pt modelId="{B2ED3256-3913-4E72-AD4E-ABB8B32CEF4D}" type="pres">
      <dgm:prSet presAssocID="{110F6CE1-3E15-44DF-86E3-E713B25D61E7}" presName="box" presStyleLbl="node1" presStyleIdx="1" presStyleCnt="3"/>
      <dgm:spPr/>
      <dgm:t>
        <a:bodyPr/>
        <a:lstStyle/>
        <a:p>
          <a:endParaRPr lang="vi-VN"/>
        </a:p>
      </dgm:t>
    </dgm:pt>
    <dgm:pt modelId="{1B04B01C-CD65-4AD0-B8CC-CF2EEFB46105}" type="pres">
      <dgm:prSet presAssocID="{110F6CE1-3E15-44DF-86E3-E713B25D61E7}" presName="img" presStyleLbl="fgImgPlace1" presStyleIdx="1" presStyleCnt="3"/>
      <dgm:spPr>
        <a:blipFill rotWithShape="1">
          <a:blip xmlns:r="http://schemas.openxmlformats.org/officeDocument/2006/relationships" r:embed="rId2"/>
          <a:stretch>
            <a:fillRect/>
          </a:stretch>
        </a:blipFill>
      </dgm:spPr>
    </dgm:pt>
    <dgm:pt modelId="{E5ACC568-20E5-44C3-A958-47EBBAE862DC}" type="pres">
      <dgm:prSet presAssocID="{110F6CE1-3E15-44DF-86E3-E713B25D61E7}" presName="text" presStyleLbl="node1" presStyleIdx="1" presStyleCnt="3">
        <dgm:presLayoutVars>
          <dgm:bulletEnabled val="1"/>
        </dgm:presLayoutVars>
      </dgm:prSet>
      <dgm:spPr/>
      <dgm:t>
        <a:bodyPr/>
        <a:lstStyle/>
        <a:p>
          <a:endParaRPr lang="vi-VN"/>
        </a:p>
      </dgm:t>
    </dgm:pt>
    <dgm:pt modelId="{78F68929-A928-445C-88DA-E3C1B4E2394D}" type="pres">
      <dgm:prSet presAssocID="{D214AE2D-7E7C-46D2-81FC-1786AFF3CCF4}" presName="spacer" presStyleCnt="0"/>
      <dgm:spPr/>
    </dgm:pt>
    <dgm:pt modelId="{0BA65C5C-0B68-4746-A6DC-321E35EA79E6}" type="pres">
      <dgm:prSet presAssocID="{7BB6D983-0B48-425B-BB64-7FA34A21CED0}" presName="comp" presStyleCnt="0"/>
      <dgm:spPr/>
    </dgm:pt>
    <dgm:pt modelId="{AE58A019-3B37-4444-A9B5-D44145AC3163}" type="pres">
      <dgm:prSet presAssocID="{7BB6D983-0B48-425B-BB64-7FA34A21CED0}" presName="box" presStyleLbl="node1" presStyleIdx="2" presStyleCnt="3"/>
      <dgm:spPr/>
      <dgm:t>
        <a:bodyPr/>
        <a:lstStyle/>
        <a:p>
          <a:endParaRPr lang="vi-VN"/>
        </a:p>
      </dgm:t>
    </dgm:pt>
    <dgm:pt modelId="{E413C441-C6D2-47B8-9B62-FB659126D099}" type="pres">
      <dgm:prSet presAssocID="{7BB6D983-0B48-425B-BB64-7FA34A21CED0}" presName="img" presStyleLbl="fgImgPlace1" presStyleIdx="2" presStyleCnt="3"/>
      <dgm:spPr>
        <a:blipFill rotWithShape="1">
          <a:blip xmlns:r="http://schemas.openxmlformats.org/officeDocument/2006/relationships" r:embed="rId3"/>
          <a:stretch>
            <a:fillRect/>
          </a:stretch>
        </a:blipFill>
      </dgm:spPr>
    </dgm:pt>
    <dgm:pt modelId="{4ED4C836-0CCC-4726-AED5-577F6800BEAE}" type="pres">
      <dgm:prSet presAssocID="{7BB6D983-0B48-425B-BB64-7FA34A21CED0}" presName="text" presStyleLbl="node1" presStyleIdx="2" presStyleCnt="3">
        <dgm:presLayoutVars>
          <dgm:bulletEnabled val="1"/>
        </dgm:presLayoutVars>
      </dgm:prSet>
      <dgm:spPr/>
      <dgm:t>
        <a:bodyPr/>
        <a:lstStyle/>
        <a:p>
          <a:endParaRPr lang="vi-VN"/>
        </a:p>
      </dgm:t>
    </dgm:pt>
  </dgm:ptLst>
  <dgm:cxnLst>
    <dgm:cxn modelId="{22019FD0-229A-4179-8B3D-7FCF83B49BCD}" type="presOf" srcId="{044B623D-DFAB-46C4-ABC4-1CD7113DE932}" destId="{766319A4-BE00-4391-AAE3-0520248C10B1}" srcOrd="0" destOrd="0" presId="urn:microsoft.com/office/officeart/2005/8/layout/vList4"/>
    <dgm:cxn modelId="{FE8FFF5E-6F2F-4D93-AE07-B192CB49DDA0}" srcId="{044B623D-DFAB-46C4-ABC4-1CD7113DE932}" destId="{110F6CE1-3E15-44DF-86E3-E713B25D61E7}" srcOrd="1" destOrd="0" parTransId="{96C6436F-5393-4DAC-8662-5ABF37D27C86}" sibTransId="{D214AE2D-7E7C-46D2-81FC-1786AFF3CCF4}"/>
    <dgm:cxn modelId="{F83D0B7D-20CF-44C9-9384-C2234A1B8790}" type="presOf" srcId="{110F6CE1-3E15-44DF-86E3-E713B25D61E7}" destId="{E5ACC568-20E5-44C3-A958-47EBBAE862DC}" srcOrd="1" destOrd="0" presId="urn:microsoft.com/office/officeart/2005/8/layout/vList4"/>
    <dgm:cxn modelId="{E3C4A802-75DB-48F2-AB60-CF4596BF8C41}" type="presOf" srcId="{E7087169-0CB8-45F4-AEF1-3FA3E3B5DA44}" destId="{DECC3872-A519-4141-A160-2D5BACCD2DB6}" srcOrd="0" destOrd="0" presId="urn:microsoft.com/office/officeart/2005/8/layout/vList4"/>
    <dgm:cxn modelId="{08160BDC-845C-46FD-BA4F-ADCD64BCC51B}" srcId="{044B623D-DFAB-46C4-ABC4-1CD7113DE932}" destId="{E7087169-0CB8-45F4-AEF1-3FA3E3B5DA44}" srcOrd="0" destOrd="0" parTransId="{9F7670E3-41E6-4C89-9571-98CF1E8CB2B4}" sibTransId="{1C1623C0-9714-4CB8-B228-8D074483F47D}"/>
    <dgm:cxn modelId="{72486E2D-0047-458B-A363-45679D203D73}" srcId="{044B623D-DFAB-46C4-ABC4-1CD7113DE932}" destId="{7BB6D983-0B48-425B-BB64-7FA34A21CED0}" srcOrd="2" destOrd="0" parTransId="{63AB36C1-343A-4F24-B71D-A6AF5653069A}" sibTransId="{36E644D4-8AB1-4D7C-82BB-8B0D48378923}"/>
    <dgm:cxn modelId="{AE5A0880-5077-4F6B-BE37-05A5A49B40B1}" type="presOf" srcId="{7BB6D983-0B48-425B-BB64-7FA34A21CED0}" destId="{4ED4C836-0CCC-4726-AED5-577F6800BEAE}" srcOrd="1" destOrd="0" presId="urn:microsoft.com/office/officeart/2005/8/layout/vList4"/>
    <dgm:cxn modelId="{C250248D-5351-401B-8CF7-D5222482372E}" type="presOf" srcId="{110F6CE1-3E15-44DF-86E3-E713B25D61E7}" destId="{B2ED3256-3913-4E72-AD4E-ABB8B32CEF4D}" srcOrd="0" destOrd="0" presId="urn:microsoft.com/office/officeart/2005/8/layout/vList4"/>
    <dgm:cxn modelId="{1AB682BA-4416-4AAE-B901-F133A9F26C1E}" type="presOf" srcId="{E7087169-0CB8-45F4-AEF1-3FA3E3B5DA44}" destId="{4762F66E-3CA5-4A92-A3DF-4CCD89CA687A}" srcOrd="1" destOrd="0" presId="urn:microsoft.com/office/officeart/2005/8/layout/vList4"/>
    <dgm:cxn modelId="{72057021-1083-4C6F-AD0F-F9BA38D8278C}" type="presOf" srcId="{7BB6D983-0B48-425B-BB64-7FA34A21CED0}" destId="{AE58A019-3B37-4444-A9B5-D44145AC3163}" srcOrd="0" destOrd="0" presId="urn:microsoft.com/office/officeart/2005/8/layout/vList4"/>
    <dgm:cxn modelId="{2CC262A7-FCBE-45EB-AFC5-13481275C49D}" type="presParOf" srcId="{766319A4-BE00-4391-AAE3-0520248C10B1}" destId="{20C8F47E-925E-4962-8922-281EEB31AFFC}" srcOrd="0" destOrd="0" presId="urn:microsoft.com/office/officeart/2005/8/layout/vList4"/>
    <dgm:cxn modelId="{3BDC9AB2-2007-4220-BDA9-C49FA031FA2A}" type="presParOf" srcId="{20C8F47E-925E-4962-8922-281EEB31AFFC}" destId="{DECC3872-A519-4141-A160-2D5BACCD2DB6}" srcOrd="0" destOrd="0" presId="urn:microsoft.com/office/officeart/2005/8/layout/vList4"/>
    <dgm:cxn modelId="{EDE95CB7-00FB-4FAF-97A7-0D016ECBF175}" type="presParOf" srcId="{20C8F47E-925E-4962-8922-281EEB31AFFC}" destId="{C2EB9213-34E5-4685-84A2-32F75B24E126}" srcOrd="1" destOrd="0" presId="urn:microsoft.com/office/officeart/2005/8/layout/vList4"/>
    <dgm:cxn modelId="{6BEF4BD6-8A0F-4DD4-B776-A01CE07A8CF4}" type="presParOf" srcId="{20C8F47E-925E-4962-8922-281EEB31AFFC}" destId="{4762F66E-3CA5-4A92-A3DF-4CCD89CA687A}" srcOrd="2" destOrd="0" presId="urn:microsoft.com/office/officeart/2005/8/layout/vList4"/>
    <dgm:cxn modelId="{C85DA609-CF9C-4AED-8DEE-423C61C0A27E}" type="presParOf" srcId="{766319A4-BE00-4391-AAE3-0520248C10B1}" destId="{50688766-DEB8-416F-8338-E0FB722B6380}" srcOrd="1" destOrd="0" presId="urn:microsoft.com/office/officeart/2005/8/layout/vList4"/>
    <dgm:cxn modelId="{67EE7AA7-3BB2-4347-BC07-824EFF3134C0}" type="presParOf" srcId="{766319A4-BE00-4391-AAE3-0520248C10B1}" destId="{878DB960-274B-4AF8-B43A-55E7C4A8865C}" srcOrd="2" destOrd="0" presId="urn:microsoft.com/office/officeart/2005/8/layout/vList4"/>
    <dgm:cxn modelId="{EDA72D0B-C8FB-490C-8F34-66B7D7F73EAA}" type="presParOf" srcId="{878DB960-274B-4AF8-B43A-55E7C4A8865C}" destId="{B2ED3256-3913-4E72-AD4E-ABB8B32CEF4D}" srcOrd="0" destOrd="0" presId="urn:microsoft.com/office/officeart/2005/8/layout/vList4"/>
    <dgm:cxn modelId="{B51634ED-FE3A-40A5-A70F-0023D6B54BE1}" type="presParOf" srcId="{878DB960-274B-4AF8-B43A-55E7C4A8865C}" destId="{1B04B01C-CD65-4AD0-B8CC-CF2EEFB46105}" srcOrd="1" destOrd="0" presId="urn:microsoft.com/office/officeart/2005/8/layout/vList4"/>
    <dgm:cxn modelId="{F2E66B85-9460-48E7-B2EB-50805255BA73}" type="presParOf" srcId="{878DB960-274B-4AF8-B43A-55E7C4A8865C}" destId="{E5ACC568-20E5-44C3-A958-47EBBAE862DC}" srcOrd="2" destOrd="0" presId="urn:microsoft.com/office/officeart/2005/8/layout/vList4"/>
    <dgm:cxn modelId="{32F9E0B6-1BA4-4EEE-B8FD-B54A9C35CB99}" type="presParOf" srcId="{766319A4-BE00-4391-AAE3-0520248C10B1}" destId="{78F68929-A928-445C-88DA-E3C1B4E2394D}" srcOrd="3" destOrd="0" presId="urn:microsoft.com/office/officeart/2005/8/layout/vList4"/>
    <dgm:cxn modelId="{F3825638-408F-44B1-8D32-34D2660A5371}" type="presParOf" srcId="{766319A4-BE00-4391-AAE3-0520248C10B1}" destId="{0BA65C5C-0B68-4746-A6DC-321E35EA79E6}" srcOrd="4" destOrd="0" presId="urn:microsoft.com/office/officeart/2005/8/layout/vList4"/>
    <dgm:cxn modelId="{00507A21-C172-4BC1-81E2-CFDDDF6DE68E}" type="presParOf" srcId="{0BA65C5C-0B68-4746-A6DC-321E35EA79E6}" destId="{AE58A019-3B37-4444-A9B5-D44145AC3163}" srcOrd="0" destOrd="0" presId="urn:microsoft.com/office/officeart/2005/8/layout/vList4"/>
    <dgm:cxn modelId="{EF093B6B-6D54-43B2-86FE-AF77F08E087D}" type="presParOf" srcId="{0BA65C5C-0B68-4746-A6DC-321E35EA79E6}" destId="{E413C441-C6D2-47B8-9B62-FB659126D099}" srcOrd="1" destOrd="0" presId="urn:microsoft.com/office/officeart/2005/8/layout/vList4"/>
    <dgm:cxn modelId="{035A5BDD-BD35-4CF4-8F0D-22B7F99CA60A}" type="presParOf" srcId="{0BA65C5C-0B68-4746-A6DC-321E35EA79E6}" destId="{4ED4C836-0CCC-4726-AED5-577F6800BEAE}"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4B623D-DFAB-46C4-ABC4-1CD7113DE932}"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vi-VN"/>
        </a:p>
      </dgm:t>
    </dgm:pt>
    <dgm:pt modelId="{7BB6D983-0B48-425B-BB64-7FA34A21CED0}">
      <dgm:prSet phldrT="[Text]" custT="1"/>
      <dgm:spPr/>
      <dgm:t>
        <a:bodyPr/>
        <a:lstStyle/>
        <a:p>
          <a:r>
            <a:rPr lang="en-US" sz="3200" dirty="0" err="1" smtClean="0">
              <a:latin typeface="Times New Roman" pitchFamily="18" charset="0"/>
              <a:cs typeface="Times New Roman" pitchFamily="18" charset="0"/>
            </a:rPr>
            <a:t>Giải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đáp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câu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hỏi</a:t>
          </a:r>
          <a:endParaRPr lang="vi-VN" sz="3200" dirty="0">
            <a:latin typeface="Times New Roman" pitchFamily="18" charset="0"/>
            <a:cs typeface="Times New Roman" pitchFamily="18" charset="0"/>
          </a:endParaRPr>
        </a:p>
      </dgm:t>
    </dgm:pt>
    <dgm:pt modelId="{63AB36C1-343A-4F24-B71D-A6AF5653069A}" type="parTrans" cxnId="{72486E2D-0047-458B-A363-45679D203D73}">
      <dgm:prSet/>
      <dgm:spPr/>
      <dgm:t>
        <a:bodyPr/>
        <a:lstStyle/>
        <a:p>
          <a:endParaRPr lang="vi-VN"/>
        </a:p>
      </dgm:t>
    </dgm:pt>
    <dgm:pt modelId="{36E644D4-8AB1-4D7C-82BB-8B0D48378923}" type="sibTrans" cxnId="{72486E2D-0047-458B-A363-45679D203D73}">
      <dgm:prSet/>
      <dgm:spPr/>
      <dgm:t>
        <a:bodyPr/>
        <a:lstStyle/>
        <a:p>
          <a:endParaRPr lang="vi-VN"/>
        </a:p>
      </dgm:t>
    </dgm:pt>
    <dgm:pt modelId="{766319A4-BE00-4391-AAE3-0520248C10B1}" type="pres">
      <dgm:prSet presAssocID="{044B623D-DFAB-46C4-ABC4-1CD7113DE932}" presName="linear" presStyleCnt="0">
        <dgm:presLayoutVars>
          <dgm:dir/>
          <dgm:resizeHandles val="exact"/>
        </dgm:presLayoutVars>
      </dgm:prSet>
      <dgm:spPr/>
    </dgm:pt>
    <dgm:pt modelId="{0BA65C5C-0B68-4746-A6DC-321E35EA79E6}" type="pres">
      <dgm:prSet presAssocID="{7BB6D983-0B48-425B-BB64-7FA34A21CED0}" presName="comp" presStyleCnt="0"/>
      <dgm:spPr/>
    </dgm:pt>
    <dgm:pt modelId="{AE58A019-3B37-4444-A9B5-D44145AC3163}" type="pres">
      <dgm:prSet presAssocID="{7BB6D983-0B48-425B-BB64-7FA34A21CED0}" presName="box" presStyleLbl="node1" presStyleIdx="0" presStyleCnt="1" custLinFactNeighborY="-17066"/>
      <dgm:spPr/>
      <dgm:t>
        <a:bodyPr/>
        <a:lstStyle/>
        <a:p>
          <a:endParaRPr lang="vi-VN"/>
        </a:p>
      </dgm:t>
    </dgm:pt>
    <dgm:pt modelId="{E413C441-C6D2-47B8-9B62-FB659126D099}" type="pres">
      <dgm:prSet presAssocID="{7BB6D983-0B48-425B-BB64-7FA34A21CED0}" presName="img" presStyleLbl="fgImgPlace1" presStyleIdx="0" presStyleCnt="1"/>
      <dgm:spPr>
        <a:blipFill rotWithShape="1">
          <a:blip xmlns:r="http://schemas.openxmlformats.org/officeDocument/2006/relationships" r:embed="rId1"/>
          <a:stretch>
            <a:fillRect/>
          </a:stretch>
        </a:blipFill>
      </dgm:spPr>
    </dgm:pt>
    <dgm:pt modelId="{4ED4C836-0CCC-4726-AED5-577F6800BEAE}" type="pres">
      <dgm:prSet presAssocID="{7BB6D983-0B48-425B-BB64-7FA34A21CED0}" presName="text" presStyleLbl="node1" presStyleIdx="0" presStyleCnt="1">
        <dgm:presLayoutVars>
          <dgm:bulletEnabled val="1"/>
        </dgm:presLayoutVars>
      </dgm:prSet>
      <dgm:spPr/>
      <dgm:t>
        <a:bodyPr/>
        <a:lstStyle/>
        <a:p>
          <a:endParaRPr lang="vi-VN"/>
        </a:p>
      </dgm:t>
    </dgm:pt>
  </dgm:ptLst>
  <dgm:cxnLst>
    <dgm:cxn modelId="{266E1AB7-53BE-449C-85AF-B01F020F24B9}" type="presOf" srcId="{044B623D-DFAB-46C4-ABC4-1CD7113DE932}" destId="{766319A4-BE00-4391-AAE3-0520248C10B1}" srcOrd="0" destOrd="0" presId="urn:microsoft.com/office/officeart/2005/8/layout/vList4"/>
    <dgm:cxn modelId="{79E1CCF2-3B80-4D5D-BCF0-3B03FCA6D2E3}" type="presOf" srcId="{7BB6D983-0B48-425B-BB64-7FA34A21CED0}" destId="{4ED4C836-0CCC-4726-AED5-577F6800BEAE}" srcOrd="1" destOrd="0" presId="urn:microsoft.com/office/officeart/2005/8/layout/vList4"/>
    <dgm:cxn modelId="{72486E2D-0047-458B-A363-45679D203D73}" srcId="{044B623D-DFAB-46C4-ABC4-1CD7113DE932}" destId="{7BB6D983-0B48-425B-BB64-7FA34A21CED0}" srcOrd="0" destOrd="0" parTransId="{63AB36C1-343A-4F24-B71D-A6AF5653069A}" sibTransId="{36E644D4-8AB1-4D7C-82BB-8B0D48378923}"/>
    <dgm:cxn modelId="{D5FF262D-91BA-4E0D-B24D-E130034A4D55}" type="presOf" srcId="{7BB6D983-0B48-425B-BB64-7FA34A21CED0}" destId="{AE58A019-3B37-4444-A9B5-D44145AC3163}" srcOrd="0" destOrd="0" presId="urn:microsoft.com/office/officeart/2005/8/layout/vList4"/>
    <dgm:cxn modelId="{9170E058-46E6-47A8-BD0D-AA989116783F}" type="presParOf" srcId="{766319A4-BE00-4391-AAE3-0520248C10B1}" destId="{0BA65C5C-0B68-4746-A6DC-321E35EA79E6}" srcOrd="0" destOrd="0" presId="urn:microsoft.com/office/officeart/2005/8/layout/vList4"/>
    <dgm:cxn modelId="{2D4976EC-BADB-4161-B49F-B8E2E82540D3}" type="presParOf" srcId="{0BA65C5C-0B68-4746-A6DC-321E35EA79E6}" destId="{AE58A019-3B37-4444-A9B5-D44145AC3163}" srcOrd="0" destOrd="0" presId="urn:microsoft.com/office/officeart/2005/8/layout/vList4"/>
    <dgm:cxn modelId="{ED2D1BC4-8257-4B28-B783-99E851131A95}" type="presParOf" srcId="{0BA65C5C-0B68-4746-A6DC-321E35EA79E6}" destId="{E413C441-C6D2-47B8-9B62-FB659126D099}" srcOrd="1" destOrd="0" presId="urn:microsoft.com/office/officeart/2005/8/layout/vList4"/>
    <dgm:cxn modelId="{8CB9D55B-75C9-42A4-881A-1F6EAA28CAB8}" type="presParOf" srcId="{0BA65C5C-0B68-4746-A6DC-321E35EA79E6}" destId="{4ED4C836-0CCC-4726-AED5-577F6800BEAE}" srcOrd="2" destOrd="0" presId="urn:microsoft.com/office/officeart/2005/8/layout/vLis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7C8C9D-E18A-4E18-85B4-906039036CF9}" type="doc">
      <dgm:prSet loTypeId="urn:microsoft.com/office/officeart/2005/8/layout/hList7" loCatId="list" qsTypeId="urn:microsoft.com/office/officeart/2005/8/quickstyle/simple3" qsCatId="simple" csTypeId="urn:microsoft.com/office/officeart/2005/8/colors/accent1_2" csCatId="accent1" phldr="1"/>
      <dgm:spPr/>
    </dgm:pt>
    <dgm:pt modelId="{7ADA3310-08D1-48D8-8B24-C115BF7A45FB}">
      <dgm:prSet phldrT="[Text]" custT="1"/>
      <dgm:spPr/>
      <dgm:t>
        <a:bodyPr/>
        <a:lstStyle/>
        <a:p>
          <a:pPr algn="ctr"/>
          <a:endParaRPr lang="vi-VN" sz="1800" b="1" smtClean="0">
            <a:latin typeface="Times New Roman" pitchFamily="18" charset="0"/>
            <a:cs typeface="Times New Roman" pitchFamily="18" charset="0"/>
          </a:endParaRPr>
        </a:p>
        <a:p>
          <a:pPr algn="ctr"/>
          <a:endParaRPr lang="vi-VN" sz="1800" b="1" smtClean="0">
            <a:latin typeface="Times New Roman" pitchFamily="18" charset="0"/>
            <a:cs typeface="Times New Roman" pitchFamily="18" charset="0"/>
          </a:endParaRPr>
        </a:p>
        <a:p>
          <a:pPr algn="ctr"/>
          <a:r>
            <a:rPr lang="vi-VN" sz="1800" b="1" smtClean="0">
              <a:latin typeface="Times New Roman" pitchFamily="18" charset="0"/>
              <a:cs typeface="Times New Roman" pitchFamily="18" charset="0"/>
            </a:rPr>
            <a:t>Phạm vi điều chỉnh</a:t>
          </a:r>
          <a:endParaRPr lang="vi-VN" sz="1800" smtClean="0">
            <a:latin typeface="Times New Roman" pitchFamily="18" charset="0"/>
            <a:cs typeface="Times New Roman" pitchFamily="18" charset="0"/>
          </a:endParaRPr>
        </a:p>
        <a:p>
          <a:pPr algn="just"/>
          <a:r>
            <a:rPr lang="vi-VN" sz="1800" smtClean="0">
              <a:latin typeface="Times New Roman" pitchFamily="18" charset="0"/>
              <a:cs typeface="Times New Roman" pitchFamily="18" charset="0"/>
            </a:rPr>
            <a:t>Bộ luật lao động quy định tiêu chuẩn lao động; quyền, nghĩa vụ, trách nhiệm của người lao động, người sử dụng lao động, tổ chức đại diện tập thể lao động, tổ chức đại diện người sử dụng lao động trong quan hệ lao động và các quan hệ khác liên quan trực tiếp đến quan hệ lao động; quản lý nhà nước về lao động.</a:t>
          </a:r>
          <a:endParaRPr lang="vi-VN" sz="1800" dirty="0">
            <a:latin typeface="Times New Roman" pitchFamily="18" charset="0"/>
            <a:cs typeface="Times New Roman" pitchFamily="18" charset="0"/>
          </a:endParaRPr>
        </a:p>
      </dgm:t>
    </dgm:pt>
    <dgm:pt modelId="{34C3FA4D-2DFC-452B-B0C4-4FC2A8F1D231}" type="parTrans" cxnId="{6D76FC61-DB18-4C5A-9777-ECC8BFEE714C}">
      <dgm:prSet/>
      <dgm:spPr/>
      <dgm:t>
        <a:bodyPr/>
        <a:lstStyle/>
        <a:p>
          <a:endParaRPr lang="vi-VN"/>
        </a:p>
      </dgm:t>
    </dgm:pt>
    <dgm:pt modelId="{FCF3FE28-DABA-47C3-BD0F-4CF7CD51FDF9}" type="sibTrans" cxnId="{6D76FC61-DB18-4C5A-9777-ECC8BFEE714C}">
      <dgm:prSet/>
      <dgm:spPr/>
      <dgm:t>
        <a:bodyPr/>
        <a:lstStyle/>
        <a:p>
          <a:endParaRPr lang="vi-VN"/>
        </a:p>
      </dgm:t>
    </dgm:pt>
    <dgm:pt modelId="{52BE93DD-955F-4F8A-8F37-A4E897203AD7}">
      <dgm:prSet phldrT="[Text]" custT="1"/>
      <dgm:spPr/>
      <dgm:t>
        <a:bodyPr/>
        <a:lstStyle/>
        <a:p>
          <a:pPr algn="ctr"/>
          <a:endParaRPr lang="vi-VN" sz="1800" b="1" dirty="0" smtClean="0">
            <a:latin typeface="Times New Roman" pitchFamily="18" charset="0"/>
            <a:cs typeface="Times New Roman" pitchFamily="18" charset="0"/>
          </a:endParaRPr>
        </a:p>
        <a:p>
          <a:pPr algn="ctr"/>
          <a:endParaRPr lang="vi-VN" sz="1600" b="1" dirty="0" smtClean="0">
            <a:latin typeface="Times New Roman" pitchFamily="18" charset="0"/>
            <a:cs typeface="Times New Roman" pitchFamily="18" charset="0"/>
          </a:endParaRPr>
        </a:p>
        <a:p>
          <a:pPr algn="ctr"/>
          <a:r>
            <a:rPr lang="vi-VN" sz="1600" b="1" dirty="0" smtClean="0">
              <a:latin typeface="Times New Roman" pitchFamily="18" charset="0"/>
              <a:cs typeface="Times New Roman" pitchFamily="18" charset="0"/>
            </a:rPr>
            <a:t>Đối tượng áp dụng</a:t>
          </a:r>
          <a:endParaRPr lang="vi-VN" sz="1600" dirty="0" smtClean="0">
            <a:latin typeface="Times New Roman" pitchFamily="18" charset="0"/>
            <a:cs typeface="Times New Roman" pitchFamily="18" charset="0"/>
          </a:endParaRPr>
        </a:p>
        <a:p>
          <a:pPr algn="just"/>
          <a:r>
            <a:rPr lang="vi-VN" sz="1600" dirty="0" smtClean="0">
              <a:latin typeface="Times New Roman" pitchFamily="18" charset="0"/>
              <a:cs typeface="Times New Roman" pitchFamily="18" charset="0"/>
            </a:rPr>
            <a:t>1. Người lao động Việt Nam, người học nghề, tập nghề và người lao động khác được quy định tại Bộ luật này.</a:t>
          </a:r>
        </a:p>
        <a:p>
          <a:pPr algn="just"/>
          <a:r>
            <a:rPr lang="vi-VN" sz="1600" dirty="0" smtClean="0">
              <a:latin typeface="Times New Roman" pitchFamily="18" charset="0"/>
              <a:cs typeface="Times New Roman" pitchFamily="18" charset="0"/>
            </a:rPr>
            <a:t>2. Người sử dụng lao động.</a:t>
          </a:r>
        </a:p>
        <a:p>
          <a:pPr algn="just"/>
          <a:r>
            <a:rPr lang="vi-VN" sz="1600" dirty="0" smtClean="0">
              <a:latin typeface="Times New Roman" pitchFamily="18" charset="0"/>
              <a:cs typeface="Times New Roman" pitchFamily="18" charset="0"/>
            </a:rPr>
            <a:t>3. Người lao động nước ngoài làm việc tại Việt Nam.</a:t>
          </a:r>
        </a:p>
        <a:p>
          <a:pPr algn="just"/>
          <a:r>
            <a:rPr lang="vi-VN" sz="1600" dirty="0" smtClean="0">
              <a:latin typeface="Times New Roman" pitchFamily="18" charset="0"/>
              <a:cs typeface="Times New Roman" pitchFamily="18" charset="0"/>
            </a:rPr>
            <a:t>4. Cơ quan, tổ chức, cá nhân khác có liên quan trực tiếp đến quan hệ lao động.</a:t>
          </a:r>
          <a:endParaRPr lang="vi-VN" sz="1600" dirty="0">
            <a:latin typeface="Times New Roman" pitchFamily="18" charset="0"/>
            <a:cs typeface="Times New Roman" pitchFamily="18" charset="0"/>
          </a:endParaRPr>
        </a:p>
      </dgm:t>
    </dgm:pt>
    <dgm:pt modelId="{D3D22AD9-1124-4EB4-9B13-112D25AC4A9D}" type="parTrans" cxnId="{55A8AB21-7038-4493-9E60-1293F7FD2E75}">
      <dgm:prSet/>
      <dgm:spPr/>
      <dgm:t>
        <a:bodyPr/>
        <a:lstStyle/>
        <a:p>
          <a:endParaRPr lang="vi-VN"/>
        </a:p>
      </dgm:t>
    </dgm:pt>
    <dgm:pt modelId="{6667681A-781F-4662-906D-0EA685FB55AE}" type="sibTrans" cxnId="{55A8AB21-7038-4493-9E60-1293F7FD2E75}">
      <dgm:prSet/>
      <dgm:spPr/>
      <dgm:t>
        <a:bodyPr/>
        <a:lstStyle/>
        <a:p>
          <a:endParaRPr lang="vi-VN"/>
        </a:p>
      </dgm:t>
    </dgm:pt>
    <dgm:pt modelId="{E73A73EA-507E-4340-91C1-9270B9BB075D}" type="pres">
      <dgm:prSet presAssocID="{C67C8C9D-E18A-4E18-85B4-906039036CF9}" presName="Name0" presStyleCnt="0">
        <dgm:presLayoutVars>
          <dgm:dir/>
          <dgm:resizeHandles val="exact"/>
        </dgm:presLayoutVars>
      </dgm:prSet>
      <dgm:spPr/>
    </dgm:pt>
    <dgm:pt modelId="{A5234D2A-D496-4004-A806-A35826E41F23}" type="pres">
      <dgm:prSet presAssocID="{C67C8C9D-E18A-4E18-85B4-906039036CF9}" presName="fgShape" presStyleLbl="fgShp" presStyleIdx="0" presStyleCnt="1" custScaleY="36410" custLinFactNeighborX="-629" custLinFactNeighborY="89999"/>
      <dgm:spPr/>
    </dgm:pt>
    <dgm:pt modelId="{89617DA2-D385-4BE7-841E-C97466F00ADD}" type="pres">
      <dgm:prSet presAssocID="{C67C8C9D-E18A-4E18-85B4-906039036CF9}" presName="linComp" presStyleCnt="0"/>
      <dgm:spPr/>
    </dgm:pt>
    <dgm:pt modelId="{8F02BCD7-C03E-45FA-9987-3BEBE833FAB9}" type="pres">
      <dgm:prSet presAssocID="{7ADA3310-08D1-48D8-8B24-C115BF7A45FB}" presName="compNode" presStyleCnt="0"/>
      <dgm:spPr/>
    </dgm:pt>
    <dgm:pt modelId="{1E12F7E4-3365-4BF8-99AA-53CF87EF8ED9}" type="pres">
      <dgm:prSet presAssocID="{7ADA3310-08D1-48D8-8B24-C115BF7A45FB}" presName="bkgdShape" presStyleLbl="node1" presStyleIdx="0" presStyleCnt="2"/>
      <dgm:spPr/>
      <dgm:t>
        <a:bodyPr/>
        <a:lstStyle/>
        <a:p>
          <a:endParaRPr lang="vi-VN"/>
        </a:p>
      </dgm:t>
    </dgm:pt>
    <dgm:pt modelId="{83CCBADA-CBB0-4617-96DF-9A2165015869}" type="pres">
      <dgm:prSet presAssocID="{7ADA3310-08D1-48D8-8B24-C115BF7A45FB}" presName="nodeTx" presStyleLbl="node1" presStyleIdx="0" presStyleCnt="2">
        <dgm:presLayoutVars>
          <dgm:bulletEnabled val="1"/>
        </dgm:presLayoutVars>
      </dgm:prSet>
      <dgm:spPr/>
      <dgm:t>
        <a:bodyPr/>
        <a:lstStyle/>
        <a:p>
          <a:endParaRPr lang="vi-VN"/>
        </a:p>
      </dgm:t>
    </dgm:pt>
    <dgm:pt modelId="{8ACA7CED-47EF-49B7-8EE0-BB6875367C7B}" type="pres">
      <dgm:prSet presAssocID="{7ADA3310-08D1-48D8-8B24-C115BF7A45FB}" presName="invisiNode" presStyleLbl="node1" presStyleIdx="0" presStyleCnt="2"/>
      <dgm:spPr/>
    </dgm:pt>
    <dgm:pt modelId="{B2F8E131-B981-4B53-AB91-8AB0D8E19FBB}" type="pres">
      <dgm:prSet presAssocID="{7ADA3310-08D1-48D8-8B24-C115BF7A45FB}" presName="imagNode" presStyleLbl="fgImgPlace1" presStyleIdx="0" presStyleCnt="2"/>
      <dgm:spPr>
        <a:blipFill rotWithShape="1">
          <a:blip xmlns:r="http://schemas.openxmlformats.org/officeDocument/2006/relationships" r:embed="rId1"/>
          <a:stretch>
            <a:fillRect/>
          </a:stretch>
        </a:blipFill>
      </dgm:spPr>
    </dgm:pt>
    <dgm:pt modelId="{A805C32F-94B0-4696-8B3F-10B00981941F}" type="pres">
      <dgm:prSet presAssocID="{FCF3FE28-DABA-47C3-BD0F-4CF7CD51FDF9}" presName="sibTrans" presStyleLbl="sibTrans2D1" presStyleIdx="0" presStyleCnt="0"/>
      <dgm:spPr/>
    </dgm:pt>
    <dgm:pt modelId="{78B3C946-B2B0-4923-B1C3-029E0834A541}" type="pres">
      <dgm:prSet presAssocID="{52BE93DD-955F-4F8A-8F37-A4E897203AD7}" presName="compNode" presStyleCnt="0"/>
      <dgm:spPr/>
    </dgm:pt>
    <dgm:pt modelId="{CB743B7E-EF58-4128-82F6-5844DCA10C03}" type="pres">
      <dgm:prSet presAssocID="{52BE93DD-955F-4F8A-8F37-A4E897203AD7}" presName="bkgdShape" presStyleLbl="node1" presStyleIdx="1" presStyleCnt="2" custLinFactNeighborX="1407" custLinFactNeighborY="770"/>
      <dgm:spPr/>
      <dgm:t>
        <a:bodyPr/>
        <a:lstStyle/>
        <a:p>
          <a:endParaRPr lang="vi-VN"/>
        </a:p>
      </dgm:t>
    </dgm:pt>
    <dgm:pt modelId="{9A26E1A8-915F-4B03-8C8C-4BA41C6038D1}" type="pres">
      <dgm:prSet presAssocID="{52BE93DD-955F-4F8A-8F37-A4E897203AD7}" presName="nodeTx" presStyleLbl="node1" presStyleIdx="1" presStyleCnt="2">
        <dgm:presLayoutVars>
          <dgm:bulletEnabled val="1"/>
        </dgm:presLayoutVars>
      </dgm:prSet>
      <dgm:spPr/>
      <dgm:t>
        <a:bodyPr/>
        <a:lstStyle/>
        <a:p>
          <a:endParaRPr lang="vi-VN"/>
        </a:p>
      </dgm:t>
    </dgm:pt>
    <dgm:pt modelId="{C6033E3D-0125-40BE-97B2-B80F85BEDB2B}" type="pres">
      <dgm:prSet presAssocID="{52BE93DD-955F-4F8A-8F37-A4E897203AD7}" presName="invisiNode" presStyleLbl="node1" presStyleIdx="1" presStyleCnt="2"/>
      <dgm:spPr/>
    </dgm:pt>
    <dgm:pt modelId="{3ADA491C-CBE5-4256-8347-9E52FD995F12}" type="pres">
      <dgm:prSet presAssocID="{52BE93DD-955F-4F8A-8F37-A4E897203AD7}" presName="imagNode" presStyleLbl="fgImgPlace1" presStyleIdx="1" presStyleCnt="2" custLinFactNeighborX="5368" custLinFactNeighborY="2313"/>
      <dgm:spPr>
        <a:blipFill rotWithShape="1">
          <a:blip xmlns:r="http://schemas.openxmlformats.org/officeDocument/2006/relationships" r:embed="rId2"/>
          <a:stretch>
            <a:fillRect/>
          </a:stretch>
        </a:blipFill>
      </dgm:spPr>
    </dgm:pt>
  </dgm:ptLst>
  <dgm:cxnLst>
    <dgm:cxn modelId="{A0238F5E-AD03-44FB-A550-787A6F17933E}" type="presOf" srcId="{7ADA3310-08D1-48D8-8B24-C115BF7A45FB}" destId="{83CCBADA-CBB0-4617-96DF-9A2165015869}" srcOrd="1" destOrd="0" presId="urn:microsoft.com/office/officeart/2005/8/layout/hList7"/>
    <dgm:cxn modelId="{A7007D52-8B1B-481A-AAC6-973EBA013C81}" type="presOf" srcId="{FCF3FE28-DABA-47C3-BD0F-4CF7CD51FDF9}" destId="{A805C32F-94B0-4696-8B3F-10B00981941F}" srcOrd="0" destOrd="0" presId="urn:microsoft.com/office/officeart/2005/8/layout/hList7"/>
    <dgm:cxn modelId="{9AD88BB4-A15B-4785-8D8A-31CBF5B23B60}" type="presOf" srcId="{7ADA3310-08D1-48D8-8B24-C115BF7A45FB}" destId="{1E12F7E4-3365-4BF8-99AA-53CF87EF8ED9}" srcOrd="0" destOrd="0" presId="urn:microsoft.com/office/officeart/2005/8/layout/hList7"/>
    <dgm:cxn modelId="{6D76FC61-DB18-4C5A-9777-ECC8BFEE714C}" srcId="{C67C8C9D-E18A-4E18-85B4-906039036CF9}" destId="{7ADA3310-08D1-48D8-8B24-C115BF7A45FB}" srcOrd="0" destOrd="0" parTransId="{34C3FA4D-2DFC-452B-B0C4-4FC2A8F1D231}" sibTransId="{FCF3FE28-DABA-47C3-BD0F-4CF7CD51FDF9}"/>
    <dgm:cxn modelId="{7C8D2489-0C9A-4117-AB10-5C19CA6EAEE1}" type="presOf" srcId="{C67C8C9D-E18A-4E18-85B4-906039036CF9}" destId="{E73A73EA-507E-4340-91C1-9270B9BB075D}" srcOrd="0" destOrd="0" presId="urn:microsoft.com/office/officeart/2005/8/layout/hList7"/>
    <dgm:cxn modelId="{55A8AB21-7038-4493-9E60-1293F7FD2E75}" srcId="{C67C8C9D-E18A-4E18-85B4-906039036CF9}" destId="{52BE93DD-955F-4F8A-8F37-A4E897203AD7}" srcOrd="1" destOrd="0" parTransId="{D3D22AD9-1124-4EB4-9B13-112D25AC4A9D}" sibTransId="{6667681A-781F-4662-906D-0EA685FB55AE}"/>
    <dgm:cxn modelId="{8E69851F-EE0F-42E1-AFB5-57294884123D}" type="presOf" srcId="{52BE93DD-955F-4F8A-8F37-A4E897203AD7}" destId="{9A26E1A8-915F-4B03-8C8C-4BA41C6038D1}" srcOrd="1" destOrd="0" presId="urn:microsoft.com/office/officeart/2005/8/layout/hList7"/>
    <dgm:cxn modelId="{D66FE85E-A6D4-4361-B04A-9A5F91DBBC4F}" type="presOf" srcId="{52BE93DD-955F-4F8A-8F37-A4E897203AD7}" destId="{CB743B7E-EF58-4128-82F6-5844DCA10C03}" srcOrd="0" destOrd="0" presId="urn:microsoft.com/office/officeart/2005/8/layout/hList7"/>
    <dgm:cxn modelId="{87D8B497-6D45-4C16-BAE2-DB45586370B4}" type="presParOf" srcId="{E73A73EA-507E-4340-91C1-9270B9BB075D}" destId="{A5234D2A-D496-4004-A806-A35826E41F23}" srcOrd="0" destOrd="0" presId="urn:microsoft.com/office/officeart/2005/8/layout/hList7"/>
    <dgm:cxn modelId="{A771C469-E9EB-4FF9-8346-E02E790E7290}" type="presParOf" srcId="{E73A73EA-507E-4340-91C1-9270B9BB075D}" destId="{89617DA2-D385-4BE7-841E-C97466F00ADD}" srcOrd="1" destOrd="0" presId="urn:microsoft.com/office/officeart/2005/8/layout/hList7"/>
    <dgm:cxn modelId="{BF46E249-BCE6-469C-A8E0-1F60A2B1DDDD}" type="presParOf" srcId="{89617DA2-D385-4BE7-841E-C97466F00ADD}" destId="{8F02BCD7-C03E-45FA-9987-3BEBE833FAB9}" srcOrd="0" destOrd="0" presId="urn:microsoft.com/office/officeart/2005/8/layout/hList7"/>
    <dgm:cxn modelId="{37AF3B33-98C9-48EE-A10F-CB4B144F28F0}" type="presParOf" srcId="{8F02BCD7-C03E-45FA-9987-3BEBE833FAB9}" destId="{1E12F7E4-3365-4BF8-99AA-53CF87EF8ED9}" srcOrd="0" destOrd="0" presId="urn:microsoft.com/office/officeart/2005/8/layout/hList7"/>
    <dgm:cxn modelId="{945AF3D2-E73E-4687-A1BD-7446F617FFDD}" type="presParOf" srcId="{8F02BCD7-C03E-45FA-9987-3BEBE833FAB9}" destId="{83CCBADA-CBB0-4617-96DF-9A2165015869}" srcOrd="1" destOrd="0" presId="urn:microsoft.com/office/officeart/2005/8/layout/hList7"/>
    <dgm:cxn modelId="{4B8F3F9E-8A9E-4927-8F3F-1BAFEB39B93C}" type="presParOf" srcId="{8F02BCD7-C03E-45FA-9987-3BEBE833FAB9}" destId="{8ACA7CED-47EF-49B7-8EE0-BB6875367C7B}" srcOrd="2" destOrd="0" presId="urn:microsoft.com/office/officeart/2005/8/layout/hList7"/>
    <dgm:cxn modelId="{E695ED0D-BF44-49A7-9727-19BFF477B9C3}" type="presParOf" srcId="{8F02BCD7-C03E-45FA-9987-3BEBE833FAB9}" destId="{B2F8E131-B981-4B53-AB91-8AB0D8E19FBB}" srcOrd="3" destOrd="0" presId="urn:microsoft.com/office/officeart/2005/8/layout/hList7"/>
    <dgm:cxn modelId="{40CFFD37-89D0-47E1-B797-EA54F2B59F73}" type="presParOf" srcId="{89617DA2-D385-4BE7-841E-C97466F00ADD}" destId="{A805C32F-94B0-4696-8B3F-10B00981941F}" srcOrd="1" destOrd="0" presId="urn:microsoft.com/office/officeart/2005/8/layout/hList7"/>
    <dgm:cxn modelId="{0AD5F9AC-788E-4F0D-87C5-2F535867B9E6}" type="presParOf" srcId="{89617DA2-D385-4BE7-841E-C97466F00ADD}" destId="{78B3C946-B2B0-4923-B1C3-029E0834A541}" srcOrd="2" destOrd="0" presId="urn:microsoft.com/office/officeart/2005/8/layout/hList7"/>
    <dgm:cxn modelId="{46C6F3A4-94DE-40FE-94C5-9E288FC0AA4A}" type="presParOf" srcId="{78B3C946-B2B0-4923-B1C3-029E0834A541}" destId="{CB743B7E-EF58-4128-82F6-5844DCA10C03}" srcOrd="0" destOrd="0" presId="urn:microsoft.com/office/officeart/2005/8/layout/hList7"/>
    <dgm:cxn modelId="{3274CACC-03D9-4811-B30B-D86718F11A19}" type="presParOf" srcId="{78B3C946-B2B0-4923-B1C3-029E0834A541}" destId="{9A26E1A8-915F-4B03-8C8C-4BA41C6038D1}" srcOrd="1" destOrd="0" presId="urn:microsoft.com/office/officeart/2005/8/layout/hList7"/>
    <dgm:cxn modelId="{AA3EE21C-446B-4640-895D-3504D610E31C}" type="presParOf" srcId="{78B3C946-B2B0-4923-B1C3-029E0834A541}" destId="{C6033E3D-0125-40BE-97B2-B80F85BEDB2B}" srcOrd="2" destOrd="0" presId="urn:microsoft.com/office/officeart/2005/8/layout/hList7"/>
    <dgm:cxn modelId="{BF382A6D-1956-4FE6-A8FF-30CC3110522F}" type="presParOf" srcId="{78B3C946-B2B0-4923-B1C3-029E0834A541}" destId="{3ADA491C-CBE5-4256-8347-9E52FD995F12}"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C3872-A519-4141-A160-2D5BACCD2DB6}">
      <dsp:nvSpPr>
        <dsp:cNvPr id="0" name=""/>
        <dsp:cNvSpPr/>
      </dsp:nvSpPr>
      <dsp:spPr>
        <a:xfrm>
          <a:off x="0" y="10122"/>
          <a:ext cx="6096000" cy="8150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err="1" smtClean="0">
              <a:latin typeface="Times New Roman" pitchFamily="18" charset="0"/>
              <a:cs typeface="Times New Roman" pitchFamily="18" charset="0"/>
            </a:rPr>
            <a:t>Định</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nghĩa</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luật</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lao</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động</a:t>
          </a:r>
          <a:endParaRPr lang="vi-VN" sz="3200" kern="1200" dirty="0">
            <a:latin typeface="Times New Roman" pitchFamily="18" charset="0"/>
            <a:cs typeface="Times New Roman" pitchFamily="18" charset="0"/>
          </a:endParaRPr>
        </a:p>
      </dsp:txBody>
      <dsp:txXfrm>
        <a:off x="1300702" y="10122"/>
        <a:ext cx="4795298" cy="815019"/>
      </dsp:txXfrm>
    </dsp:sp>
    <dsp:sp modelId="{C2EB9213-34E5-4685-84A2-32F75B24E126}">
      <dsp:nvSpPr>
        <dsp:cNvPr id="0" name=""/>
        <dsp:cNvSpPr/>
      </dsp:nvSpPr>
      <dsp:spPr>
        <a:xfrm>
          <a:off x="81502" y="81502"/>
          <a:ext cx="1219200" cy="652015"/>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ED3256-3913-4E72-AD4E-ABB8B32CEF4D}">
      <dsp:nvSpPr>
        <dsp:cNvPr id="0" name=""/>
        <dsp:cNvSpPr/>
      </dsp:nvSpPr>
      <dsp:spPr>
        <a:xfrm>
          <a:off x="0" y="896521"/>
          <a:ext cx="6096000" cy="8150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err="1" smtClean="0">
              <a:latin typeface="Times New Roman" pitchFamily="18" charset="0"/>
              <a:cs typeface="Times New Roman" pitchFamily="18" charset="0"/>
            </a:rPr>
            <a:t>Tình</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huống</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đặt</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ra</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và</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câu</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hỏi</a:t>
          </a:r>
          <a:endParaRPr lang="vi-VN" sz="3200" kern="1200" dirty="0">
            <a:latin typeface="Times New Roman" pitchFamily="18" charset="0"/>
            <a:cs typeface="Times New Roman" pitchFamily="18" charset="0"/>
          </a:endParaRPr>
        </a:p>
      </dsp:txBody>
      <dsp:txXfrm>
        <a:off x="1300702" y="896521"/>
        <a:ext cx="4795298" cy="815019"/>
      </dsp:txXfrm>
    </dsp:sp>
    <dsp:sp modelId="{1B04B01C-CD65-4AD0-B8CC-CF2EEFB46105}">
      <dsp:nvSpPr>
        <dsp:cNvPr id="0" name=""/>
        <dsp:cNvSpPr/>
      </dsp:nvSpPr>
      <dsp:spPr>
        <a:xfrm>
          <a:off x="81502" y="978023"/>
          <a:ext cx="1219200" cy="652015"/>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58A019-3B37-4444-A9B5-D44145AC3163}">
      <dsp:nvSpPr>
        <dsp:cNvPr id="0" name=""/>
        <dsp:cNvSpPr/>
      </dsp:nvSpPr>
      <dsp:spPr>
        <a:xfrm>
          <a:off x="0" y="1793043"/>
          <a:ext cx="6096000" cy="8150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latin typeface="Times New Roman" pitchFamily="18" charset="0"/>
              <a:cs typeface="Times New Roman" pitchFamily="18" charset="0"/>
            </a:rPr>
            <a:t>Clip </a:t>
          </a:r>
          <a:r>
            <a:rPr lang="en-US" sz="3200" kern="1200" dirty="0" err="1" smtClean="0">
              <a:latin typeface="Times New Roman" pitchFamily="18" charset="0"/>
              <a:cs typeface="Times New Roman" pitchFamily="18" charset="0"/>
            </a:rPr>
            <a:t>thực</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hiện</a:t>
          </a:r>
          <a:endParaRPr lang="vi-VN" sz="3200" kern="1200" dirty="0">
            <a:latin typeface="Times New Roman" pitchFamily="18" charset="0"/>
            <a:cs typeface="Times New Roman" pitchFamily="18" charset="0"/>
          </a:endParaRPr>
        </a:p>
      </dsp:txBody>
      <dsp:txXfrm>
        <a:off x="1300702" y="1793043"/>
        <a:ext cx="4795298" cy="815019"/>
      </dsp:txXfrm>
    </dsp:sp>
    <dsp:sp modelId="{E413C441-C6D2-47B8-9B62-FB659126D099}">
      <dsp:nvSpPr>
        <dsp:cNvPr id="0" name=""/>
        <dsp:cNvSpPr/>
      </dsp:nvSpPr>
      <dsp:spPr>
        <a:xfrm>
          <a:off x="81502" y="1874545"/>
          <a:ext cx="1219200" cy="652015"/>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8A019-3B37-4444-A9B5-D44145AC3163}">
      <dsp:nvSpPr>
        <dsp:cNvPr id="0" name=""/>
        <dsp:cNvSpPr/>
      </dsp:nvSpPr>
      <dsp:spPr>
        <a:xfrm>
          <a:off x="0" y="0"/>
          <a:ext cx="6096000" cy="8438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err="1" smtClean="0">
              <a:latin typeface="Times New Roman" pitchFamily="18" charset="0"/>
              <a:cs typeface="Times New Roman" pitchFamily="18" charset="0"/>
            </a:rPr>
            <a:t>Giải</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đáp</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câu</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hỏi</a:t>
          </a:r>
          <a:endParaRPr lang="vi-VN" sz="3200" kern="1200" dirty="0">
            <a:latin typeface="Times New Roman" pitchFamily="18" charset="0"/>
            <a:cs typeface="Times New Roman" pitchFamily="18" charset="0"/>
          </a:endParaRPr>
        </a:p>
      </dsp:txBody>
      <dsp:txXfrm>
        <a:off x="1303586" y="0"/>
        <a:ext cx="4792413" cy="843868"/>
      </dsp:txXfrm>
    </dsp:sp>
    <dsp:sp modelId="{E413C441-C6D2-47B8-9B62-FB659126D099}">
      <dsp:nvSpPr>
        <dsp:cNvPr id="0" name=""/>
        <dsp:cNvSpPr/>
      </dsp:nvSpPr>
      <dsp:spPr>
        <a:xfrm>
          <a:off x="84386" y="84386"/>
          <a:ext cx="1219200" cy="675094"/>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2F7E4-3365-4BF8-99AA-53CF87EF8ED9}">
      <dsp:nvSpPr>
        <dsp:cNvPr id="0" name=""/>
        <dsp:cNvSpPr/>
      </dsp:nvSpPr>
      <dsp:spPr>
        <a:xfrm>
          <a:off x="3222" y="0"/>
          <a:ext cx="3691086" cy="4800600"/>
        </a:xfrm>
        <a:prstGeom prst="roundRect">
          <a:avLst>
            <a:gd name="adj" fmla="val 10000"/>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vi-VN" sz="1800" b="1" kern="1200" smtClean="0">
            <a:latin typeface="Times New Roman" pitchFamily="18" charset="0"/>
            <a:cs typeface="Times New Roman" pitchFamily="18" charset="0"/>
          </a:endParaRPr>
        </a:p>
        <a:p>
          <a:pPr lvl="0" algn="ctr" defTabSz="800100">
            <a:lnSpc>
              <a:spcPct val="90000"/>
            </a:lnSpc>
            <a:spcBef>
              <a:spcPct val="0"/>
            </a:spcBef>
            <a:spcAft>
              <a:spcPct val="35000"/>
            </a:spcAft>
          </a:pPr>
          <a:endParaRPr lang="vi-VN" sz="1800" b="1" kern="1200" smtClean="0">
            <a:latin typeface="Times New Roman" pitchFamily="18" charset="0"/>
            <a:cs typeface="Times New Roman" pitchFamily="18" charset="0"/>
          </a:endParaRPr>
        </a:p>
        <a:p>
          <a:pPr lvl="0" algn="ctr" defTabSz="800100">
            <a:lnSpc>
              <a:spcPct val="90000"/>
            </a:lnSpc>
            <a:spcBef>
              <a:spcPct val="0"/>
            </a:spcBef>
            <a:spcAft>
              <a:spcPct val="35000"/>
            </a:spcAft>
          </a:pPr>
          <a:r>
            <a:rPr lang="vi-VN" sz="1800" b="1" kern="1200" smtClean="0">
              <a:latin typeface="Times New Roman" pitchFamily="18" charset="0"/>
              <a:cs typeface="Times New Roman" pitchFamily="18" charset="0"/>
            </a:rPr>
            <a:t>Phạm vi điều chỉnh</a:t>
          </a:r>
          <a:endParaRPr lang="vi-VN" sz="1800" kern="1200" smtClean="0">
            <a:latin typeface="Times New Roman" pitchFamily="18" charset="0"/>
            <a:cs typeface="Times New Roman" pitchFamily="18" charset="0"/>
          </a:endParaRPr>
        </a:p>
        <a:p>
          <a:pPr lvl="0" algn="just" defTabSz="800100">
            <a:lnSpc>
              <a:spcPct val="90000"/>
            </a:lnSpc>
            <a:spcBef>
              <a:spcPct val="0"/>
            </a:spcBef>
            <a:spcAft>
              <a:spcPct val="35000"/>
            </a:spcAft>
          </a:pPr>
          <a:r>
            <a:rPr lang="vi-VN" sz="1800" kern="1200" smtClean="0">
              <a:latin typeface="Times New Roman" pitchFamily="18" charset="0"/>
              <a:cs typeface="Times New Roman" pitchFamily="18" charset="0"/>
            </a:rPr>
            <a:t>Bộ luật lao động quy định tiêu chuẩn lao động; quyền, nghĩa vụ, trách nhiệm của người lao động, người sử dụng lao động, tổ chức đại diện tập thể lao động, tổ chức đại diện người sử dụng lao động trong quan hệ lao động và các quan hệ khác liên quan trực tiếp đến quan hệ lao động; quản lý nhà nước về lao động.</a:t>
          </a:r>
          <a:endParaRPr lang="vi-VN" sz="1800" kern="1200" dirty="0">
            <a:latin typeface="Times New Roman" pitchFamily="18" charset="0"/>
            <a:cs typeface="Times New Roman" pitchFamily="18" charset="0"/>
          </a:endParaRPr>
        </a:p>
      </dsp:txBody>
      <dsp:txXfrm>
        <a:off x="3222" y="1920240"/>
        <a:ext cx="3691086" cy="1920240"/>
      </dsp:txXfrm>
    </dsp:sp>
    <dsp:sp modelId="{B2F8E131-B981-4B53-AB91-8AB0D8E19FBB}">
      <dsp:nvSpPr>
        <dsp:cNvPr id="0" name=""/>
        <dsp:cNvSpPr/>
      </dsp:nvSpPr>
      <dsp:spPr>
        <a:xfrm>
          <a:off x="1049465" y="288036"/>
          <a:ext cx="1598599" cy="1598599"/>
        </a:xfrm>
        <a:prstGeom prst="ellipse">
          <a:avLst/>
        </a:prstGeom>
        <a:blipFill rotWithShape="1">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1">
          <a:scrgbClr r="0" g="0" b="0"/>
        </a:lnRef>
        <a:fillRef idx="1">
          <a:scrgbClr r="0" g="0" b="0"/>
        </a:fillRef>
        <a:effectRef idx="1">
          <a:scrgbClr r="0" g="0" b="0"/>
        </a:effectRef>
        <a:fontRef idx="minor"/>
      </dsp:style>
    </dsp:sp>
    <dsp:sp modelId="{CB743B7E-EF58-4128-82F6-5844DCA10C03}">
      <dsp:nvSpPr>
        <dsp:cNvPr id="0" name=""/>
        <dsp:cNvSpPr/>
      </dsp:nvSpPr>
      <dsp:spPr>
        <a:xfrm>
          <a:off x="3808263" y="0"/>
          <a:ext cx="3691086" cy="4800600"/>
        </a:xfrm>
        <a:prstGeom prst="roundRect">
          <a:avLst>
            <a:gd name="adj" fmla="val 10000"/>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vi-VN" sz="1800" b="1" kern="1200" dirty="0" smtClean="0">
            <a:latin typeface="Times New Roman" pitchFamily="18" charset="0"/>
            <a:cs typeface="Times New Roman" pitchFamily="18" charset="0"/>
          </a:endParaRPr>
        </a:p>
        <a:p>
          <a:pPr lvl="0" algn="ctr" defTabSz="800100">
            <a:lnSpc>
              <a:spcPct val="90000"/>
            </a:lnSpc>
            <a:spcBef>
              <a:spcPct val="0"/>
            </a:spcBef>
            <a:spcAft>
              <a:spcPct val="35000"/>
            </a:spcAft>
          </a:pPr>
          <a:endParaRPr lang="vi-VN" sz="1600" b="1" kern="1200" dirty="0" smtClean="0">
            <a:latin typeface="Times New Roman" pitchFamily="18" charset="0"/>
            <a:cs typeface="Times New Roman" pitchFamily="18" charset="0"/>
          </a:endParaRPr>
        </a:p>
        <a:p>
          <a:pPr lvl="0" algn="ctr" defTabSz="800100">
            <a:lnSpc>
              <a:spcPct val="90000"/>
            </a:lnSpc>
            <a:spcBef>
              <a:spcPct val="0"/>
            </a:spcBef>
            <a:spcAft>
              <a:spcPct val="35000"/>
            </a:spcAft>
          </a:pPr>
          <a:r>
            <a:rPr lang="vi-VN" sz="1600" b="1" kern="1200" dirty="0" smtClean="0">
              <a:latin typeface="Times New Roman" pitchFamily="18" charset="0"/>
              <a:cs typeface="Times New Roman" pitchFamily="18" charset="0"/>
            </a:rPr>
            <a:t>Đối tượng áp dụng</a:t>
          </a:r>
          <a:endParaRPr lang="vi-VN" sz="1600" kern="1200" dirty="0" smtClean="0">
            <a:latin typeface="Times New Roman" pitchFamily="18" charset="0"/>
            <a:cs typeface="Times New Roman" pitchFamily="18" charset="0"/>
          </a:endParaRPr>
        </a:p>
        <a:p>
          <a:pPr lvl="0" algn="just" defTabSz="800100">
            <a:lnSpc>
              <a:spcPct val="90000"/>
            </a:lnSpc>
            <a:spcBef>
              <a:spcPct val="0"/>
            </a:spcBef>
            <a:spcAft>
              <a:spcPct val="35000"/>
            </a:spcAft>
          </a:pPr>
          <a:r>
            <a:rPr lang="vi-VN" sz="1600" kern="1200" dirty="0" smtClean="0">
              <a:latin typeface="Times New Roman" pitchFamily="18" charset="0"/>
              <a:cs typeface="Times New Roman" pitchFamily="18" charset="0"/>
            </a:rPr>
            <a:t>1. Người lao động Việt Nam, người học nghề, tập nghề và người lao động khác được quy định tại Bộ luật này.</a:t>
          </a:r>
        </a:p>
        <a:p>
          <a:pPr lvl="0" algn="just" defTabSz="800100">
            <a:lnSpc>
              <a:spcPct val="90000"/>
            </a:lnSpc>
            <a:spcBef>
              <a:spcPct val="0"/>
            </a:spcBef>
            <a:spcAft>
              <a:spcPct val="35000"/>
            </a:spcAft>
          </a:pPr>
          <a:r>
            <a:rPr lang="vi-VN" sz="1600" kern="1200" dirty="0" smtClean="0">
              <a:latin typeface="Times New Roman" pitchFamily="18" charset="0"/>
              <a:cs typeface="Times New Roman" pitchFamily="18" charset="0"/>
            </a:rPr>
            <a:t>2. Người sử dụng lao động.</a:t>
          </a:r>
        </a:p>
        <a:p>
          <a:pPr lvl="0" algn="just" defTabSz="800100">
            <a:lnSpc>
              <a:spcPct val="90000"/>
            </a:lnSpc>
            <a:spcBef>
              <a:spcPct val="0"/>
            </a:spcBef>
            <a:spcAft>
              <a:spcPct val="35000"/>
            </a:spcAft>
          </a:pPr>
          <a:r>
            <a:rPr lang="vi-VN" sz="1600" kern="1200" dirty="0" smtClean="0">
              <a:latin typeface="Times New Roman" pitchFamily="18" charset="0"/>
              <a:cs typeface="Times New Roman" pitchFamily="18" charset="0"/>
            </a:rPr>
            <a:t>3. Người lao động nước ngoài làm việc tại Việt Nam.</a:t>
          </a:r>
        </a:p>
        <a:p>
          <a:pPr lvl="0" algn="just" defTabSz="800100">
            <a:lnSpc>
              <a:spcPct val="90000"/>
            </a:lnSpc>
            <a:spcBef>
              <a:spcPct val="0"/>
            </a:spcBef>
            <a:spcAft>
              <a:spcPct val="35000"/>
            </a:spcAft>
          </a:pPr>
          <a:r>
            <a:rPr lang="vi-VN" sz="1600" kern="1200" dirty="0" smtClean="0">
              <a:latin typeface="Times New Roman" pitchFamily="18" charset="0"/>
              <a:cs typeface="Times New Roman" pitchFamily="18" charset="0"/>
            </a:rPr>
            <a:t>4. Cơ quan, tổ chức, cá nhân khác có liên quan trực tiếp đến quan hệ lao động.</a:t>
          </a:r>
          <a:endParaRPr lang="vi-VN" sz="1600" kern="1200" dirty="0">
            <a:latin typeface="Times New Roman" pitchFamily="18" charset="0"/>
            <a:cs typeface="Times New Roman" pitchFamily="18" charset="0"/>
          </a:endParaRPr>
        </a:p>
      </dsp:txBody>
      <dsp:txXfrm>
        <a:off x="3808263" y="1920240"/>
        <a:ext cx="3691086" cy="1920240"/>
      </dsp:txXfrm>
    </dsp:sp>
    <dsp:sp modelId="{3ADA491C-CBE5-4256-8347-9E52FD995F12}">
      <dsp:nvSpPr>
        <dsp:cNvPr id="0" name=""/>
        <dsp:cNvSpPr/>
      </dsp:nvSpPr>
      <dsp:spPr>
        <a:xfrm>
          <a:off x="4937097" y="325011"/>
          <a:ext cx="1598599" cy="1598599"/>
        </a:xfrm>
        <a:prstGeom prst="ellipse">
          <a:avLst/>
        </a:prstGeom>
        <a:blipFill rotWithShape="1">
          <a:blip xmlns:r="http://schemas.openxmlformats.org/officeDocument/2006/relationships" r:embed="rId2"/>
          <a:stretch>
            <a:fillRect/>
          </a:stretch>
        </a:blipFill>
        <a:ln w="9525"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1">
          <a:scrgbClr r="0" g="0" b="0"/>
        </a:lnRef>
        <a:fillRef idx="1">
          <a:scrgbClr r="0" g="0" b="0"/>
        </a:fillRef>
        <a:effectRef idx="1">
          <a:scrgbClr r="0" g="0" b="0"/>
        </a:effectRef>
        <a:fontRef idx="minor"/>
      </dsp:style>
    </dsp:sp>
    <dsp:sp modelId="{A5234D2A-D496-4004-A806-A35826E41F23}">
      <dsp:nvSpPr>
        <dsp:cNvPr id="0" name=""/>
        <dsp:cNvSpPr/>
      </dsp:nvSpPr>
      <dsp:spPr>
        <a:xfrm>
          <a:off x="256576" y="4538415"/>
          <a:ext cx="6899402" cy="262184"/>
        </a:xfrm>
        <a:prstGeom prst="leftRightArrow">
          <a:avLst/>
        </a:prstGeom>
        <a:gradFill rotWithShape="0">
          <a:gsLst>
            <a:gs pos="0">
              <a:schemeClr val="accent1">
                <a:tint val="60000"/>
                <a:hueOff val="0"/>
                <a:satOff val="0"/>
                <a:lumOff val="0"/>
                <a:alphaOff val="0"/>
                <a:tint val="35000"/>
                <a:satMod val="253000"/>
              </a:schemeClr>
            </a:gs>
            <a:gs pos="50000">
              <a:schemeClr val="accent1">
                <a:tint val="60000"/>
                <a:hueOff val="0"/>
                <a:satOff val="0"/>
                <a:lumOff val="0"/>
                <a:alphaOff val="0"/>
                <a:tint val="42000"/>
                <a:satMod val="255000"/>
              </a:schemeClr>
            </a:gs>
            <a:gs pos="97000">
              <a:schemeClr val="accent1">
                <a:tint val="60000"/>
                <a:hueOff val="0"/>
                <a:satOff val="0"/>
                <a:lumOff val="0"/>
                <a:alphaOff val="0"/>
                <a:tint val="53000"/>
                <a:satMod val="260000"/>
              </a:schemeClr>
            </a:gs>
            <a:gs pos="100000">
              <a:schemeClr val="accent1">
                <a:tint val="60000"/>
                <a:hueOff val="0"/>
                <a:satOff val="0"/>
                <a:lumOff val="0"/>
                <a:alphaOff val="0"/>
                <a:tint val="56000"/>
                <a:satMod val="275000"/>
              </a:schemeClr>
            </a:gs>
          </a:gsLst>
          <a:path path="circle">
            <a:fillToRect l="50000" t="50000" r="50000" b="50000"/>
          </a:path>
        </a:gradFill>
        <a:ln w="9525"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B2D001-90FC-4AAA-B03A-F77C0D78553C}" type="datetimeFigureOut">
              <a:rPr lang="vi-VN" smtClean="0"/>
              <a:t>22/11/2016</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84EB73-7693-46E8-AE07-5FFE25D0FB9C}" type="slidenum">
              <a:rPr lang="vi-VN" smtClean="0"/>
              <a:t>‹#›</a:t>
            </a:fld>
            <a:endParaRPr lang="vi-VN"/>
          </a:p>
        </p:txBody>
      </p:sp>
    </p:spTree>
    <p:extLst>
      <p:ext uri="{BB962C8B-B14F-4D97-AF65-F5344CB8AC3E}">
        <p14:creationId xmlns:p14="http://schemas.microsoft.com/office/powerpoint/2010/main" val="385622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784EB73-7693-46E8-AE07-5FFE25D0FB9C}" type="slidenum">
              <a:rPr lang="vi-VN" smtClean="0"/>
              <a:t>8</a:t>
            </a:fld>
            <a:endParaRPr lang="vi-VN"/>
          </a:p>
        </p:txBody>
      </p:sp>
    </p:spTree>
    <p:extLst>
      <p:ext uri="{BB962C8B-B14F-4D97-AF65-F5344CB8AC3E}">
        <p14:creationId xmlns:p14="http://schemas.microsoft.com/office/powerpoint/2010/main" val="358804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9883593-1356-41A6-BECC-092A79E3265B}" type="datetimeFigureOut">
              <a:rPr lang="vi-VN" smtClean="0"/>
              <a:t>22/11/2016</a:t>
            </a:fld>
            <a:endParaRPr lang="vi-VN"/>
          </a:p>
        </p:txBody>
      </p:sp>
      <p:sp>
        <p:nvSpPr>
          <p:cNvPr id="20" name="Footer Placeholder 19"/>
          <p:cNvSpPr>
            <a:spLocks noGrp="1"/>
          </p:cNvSpPr>
          <p:nvPr>
            <p:ph type="ftr" sz="quarter" idx="11"/>
          </p:nvPr>
        </p:nvSpPr>
        <p:spPr/>
        <p:txBody>
          <a:bodyPr/>
          <a:lstStyle>
            <a:extLst/>
          </a:lstStyle>
          <a:p>
            <a:endParaRPr lang="vi-VN"/>
          </a:p>
        </p:txBody>
      </p:sp>
      <p:sp>
        <p:nvSpPr>
          <p:cNvPr id="10" name="Slide Number Placeholder 9"/>
          <p:cNvSpPr>
            <a:spLocks noGrp="1"/>
          </p:cNvSpPr>
          <p:nvPr>
            <p:ph type="sldNum" sz="quarter" idx="12"/>
          </p:nvPr>
        </p:nvSpPr>
        <p:spPr/>
        <p:txBody>
          <a:bodyPr/>
          <a:lstStyle>
            <a:extLst/>
          </a:lstStyle>
          <a:p>
            <a:fld id="{B49B6366-4DD3-4ADD-8B9F-4345DB3698A9}" type="slidenum">
              <a:rPr lang="vi-VN" smtClean="0"/>
              <a:t>‹#›</a:t>
            </a:fld>
            <a:endParaRPr lang="vi-V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883593-1356-41A6-BECC-092A79E3265B}" type="datetimeFigureOut">
              <a:rPr lang="vi-VN" smtClean="0"/>
              <a:t>22/11/2016</a:t>
            </a:fld>
            <a:endParaRPr lang="vi-VN"/>
          </a:p>
        </p:txBody>
      </p:sp>
      <p:sp>
        <p:nvSpPr>
          <p:cNvPr id="5" name="Footer Placeholder 4"/>
          <p:cNvSpPr>
            <a:spLocks noGrp="1"/>
          </p:cNvSpPr>
          <p:nvPr>
            <p:ph type="ftr" sz="quarter" idx="11"/>
          </p:nvPr>
        </p:nvSpPr>
        <p:spPr/>
        <p:txBody>
          <a:bodyPr/>
          <a:lstStyle>
            <a:extLst/>
          </a:lstStyle>
          <a:p>
            <a:endParaRPr lang="vi-VN"/>
          </a:p>
        </p:txBody>
      </p:sp>
      <p:sp>
        <p:nvSpPr>
          <p:cNvPr id="6" name="Slide Number Placeholder 5"/>
          <p:cNvSpPr>
            <a:spLocks noGrp="1"/>
          </p:cNvSpPr>
          <p:nvPr>
            <p:ph type="sldNum" sz="quarter" idx="12"/>
          </p:nvPr>
        </p:nvSpPr>
        <p:spPr/>
        <p:txBody>
          <a:bodyPr/>
          <a:lstStyle>
            <a:extLst/>
          </a:lstStyle>
          <a:p>
            <a:fld id="{B49B6366-4DD3-4ADD-8B9F-4345DB3698A9}"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883593-1356-41A6-BECC-092A79E3265B}" type="datetimeFigureOut">
              <a:rPr lang="vi-VN" smtClean="0"/>
              <a:t>22/11/2016</a:t>
            </a:fld>
            <a:endParaRPr lang="vi-VN"/>
          </a:p>
        </p:txBody>
      </p:sp>
      <p:sp>
        <p:nvSpPr>
          <p:cNvPr id="5" name="Footer Placeholder 4"/>
          <p:cNvSpPr>
            <a:spLocks noGrp="1"/>
          </p:cNvSpPr>
          <p:nvPr>
            <p:ph type="ftr" sz="quarter" idx="11"/>
          </p:nvPr>
        </p:nvSpPr>
        <p:spPr/>
        <p:txBody>
          <a:bodyPr/>
          <a:lstStyle>
            <a:extLst/>
          </a:lstStyle>
          <a:p>
            <a:endParaRPr lang="vi-VN"/>
          </a:p>
        </p:txBody>
      </p:sp>
      <p:sp>
        <p:nvSpPr>
          <p:cNvPr id="6" name="Slide Number Placeholder 5"/>
          <p:cNvSpPr>
            <a:spLocks noGrp="1"/>
          </p:cNvSpPr>
          <p:nvPr>
            <p:ph type="sldNum" sz="quarter" idx="12"/>
          </p:nvPr>
        </p:nvSpPr>
        <p:spPr/>
        <p:txBody>
          <a:bodyPr/>
          <a:lstStyle>
            <a:extLst/>
          </a:lstStyle>
          <a:p>
            <a:fld id="{B49B6366-4DD3-4ADD-8B9F-4345DB3698A9}"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883593-1356-41A6-BECC-092A79E3265B}" type="datetimeFigureOut">
              <a:rPr lang="vi-VN" smtClean="0"/>
              <a:t>22/11/2016</a:t>
            </a:fld>
            <a:endParaRPr lang="vi-VN"/>
          </a:p>
        </p:txBody>
      </p:sp>
      <p:sp>
        <p:nvSpPr>
          <p:cNvPr id="5" name="Footer Placeholder 4"/>
          <p:cNvSpPr>
            <a:spLocks noGrp="1"/>
          </p:cNvSpPr>
          <p:nvPr>
            <p:ph type="ftr" sz="quarter" idx="11"/>
          </p:nvPr>
        </p:nvSpPr>
        <p:spPr/>
        <p:txBody>
          <a:bodyPr/>
          <a:lstStyle>
            <a:extLst/>
          </a:lstStyle>
          <a:p>
            <a:endParaRPr lang="vi-VN"/>
          </a:p>
        </p:txBody>
      </p:sp>
      <p:sp>
        <p:nvSpPr>
          <p:cNvPr id="6" name="Slide Number Placeholder 5"/>
          <p:cNvSpPr>
            <a:spLocks noGrp="1"/>
          </p:cNvSpPr>
          <p:nvPr>
            <p:ph type="sldNum" sz="quarter" idx="12"/>
          </p:nvPr>
        </p:nvSpPr>
        <p:spPr/>
        <p:txBody>
          <a:bodyPr/>
          <a:lstStyle>
            <a:extLst/>
          </a:lstStyle>
          <a:p>
            <a:fld id="{B49B6366-4DD3-4ADD-8B9F-4345DB3698A9}" type="slidenum">
              <a:rPr lang="vi-VN" smtClean="0"/>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9883593-1356-41A6-BECC-092A79E3265B}" type="datetimeFigureOut">
              <a:rPr lang="vi-VN" smtClean="0"/>
              <a:t>22/11/2016</a:t>
            </a:fld>
            <a:endParaRPr lang="vi-VN"/>
          </a:p>
        </p:txBody>
      </p:sp>
      <p:sp>
        <p:nvSpPr>
          <p:cNvPr id="5" name="Footer Placeholder 4"/>
          <p:cNvSpPr>
            <a:spLocks noGrp="1"/>
          </p:cNvSpPr>
          <p:nvPr>
            <p:ph type="ftr" sz="quarter" idx="11"/>
          </p:nvPr>
        </p:nvSpPr>
        <p:spPr/>
        <p:txBody>
          <a:bodyPr/>
          <a:lstStyle>
            <a:extLst/>
          </a:lstStyle>
          <a:p>
            <a:endParaRPr lang="vi-VN"/>
          </a:p>
        </p:txBody>
      </p:sp>
      <p:sp>
        <p:nvSpPr>
          <p:cNvPr id="6" name="Slide Number Placeholder 5"/>
          <p:cNvSpPr>
            <a:spLocks noGrp="1"/>
          </p:cNvSpPr>
          <p:nvPr>
            <p:ph type="sldNum" sz="quarter" idx="12"/>
          </p:nvPr>
        </p:nvSpPr>
        <p:spPr/>
        <p:txBody>
          <a:bodyPr/>
          <a:lstStyle>
            <a:extLst/>
          </a:lstStyle>
          <a:p>
            <a:fld id="{B49B6366-4DD3-4ADD-8B9F-4345DB3698A9}" type="slidenum">
              <a:rPr lang="vi-VN" smtClean="0"/>
              <a:t>‹#›</a:t>
            </a:fld>
            <a:endParaRPr lang="vi-V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883593-1356-41A6-BECC-092A79E3265B}" type="datetimeFigureOut">
              <a:rPr lang="vi-VN" smtClean="0"/>
              <a:t>22/11/2016</a:t>
            </a:fld>
            <a:endParaRPr lang="vi-VN"/>
          </a:p>
        </p:txBody>
      </p:sp>
      <p:sp>
        <p:nvSpPr>
          <p:cNvPr id="6" name="Footer Placeholder 5"/>
          <p:cNvSpPr>
            <a:spLocks noGrp="1"/>
          </p:cNvSpPr>
          <p:nvPr>
            <p:ph type="ftr" sz="quarter" idx="11"/>
          </p:nvPr>
        </p:nvSpPr>
        <p:spPr/>
        <p:txBody>
          <a:bodyPr/>
          <a:lstStyle>
            <a:extLst/>
          </a:lstStyle>
          <a:p>
            <a:endParaRPr lang="vi-VN"/>
          </a:p>
        </p:txBody>
      </p:sp>
      <p:sp>
        <p:nvSpPr>
          <p:cNvPr id="7" name="Slide Number Placeholder 6"/>
          <p:cNvSpPr>
            <a:spLocks noGrp="1"/>
          </p:cNvSpPr>
          <p:nvPr>
            <p:ph type="sldNum" sz="quarter" idx="12"/>
          </p:nvPr>
        </p:nvSpPr>
        <p:spPr/>
        <p:txBody>
          <a:bodyPr/>
          <a:lstStyle>
            <a:extLst/>
          </a:lstStyle>
          <a:p>
            <a:fld id="{B49B6366-4DD3-4ADD-8B9F-4345DB3698A9}" type="slidenum">
              <a:rPr lang="vi-VN" smtClean="0"/>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9883593-1356-41A6-BECC-092A79E3265B}" type="datetimeFigureOut">
              <a:rPr lang="vi-VN" smtClean="0"/>
              <a:t>22/11/2016</a:t>
            </a:fld>
            <a:endParaRPr lang="vi-VN"/>
          </a:p>
        </p:txBody>
      </p:sp>
      <p:sp>
        <p:nvSpPr>
          <p:cNvPr id="8" name="Footer Placeholder 7"/>
          <p:cNvSpPr>
            <a:spLocks noGrp="1"/>
          </p:cNvSpPr>
          <p:nvPr>
            <p:ph type="ftr" sz="quarter" idx="11"/>
          </p:nvPr>
        </p:nvSpPr>
        <p:spPr/>
        <p:txBody>
          <a:bodyPr/>
          <a:lstStyle>
            <a:extLst/>
          </a:lstStyle>
          <a:p>
            <a:endParaRPr lang="vi-VN"/>
          </a:p>
        </p:txBody>
      </p:sp>
      <p:sp>
        <p:nvSpPr>
          <p:cNvPr id="9" name="Slide Number Placeholder 8"/>
          <p:cNvSpPr>
            <a:spLocks noGrp="1"/>
          </p:cNvSpPr>
          <p:nvPr>
            <p:ph type="sldNum" sz="quarter" idx="12"/>
          </p:nvPr>
        </p:nvSpPr>
        <p:spPr/>
        <p:txBody>
          <a:bodyPr/>
          <a:lstStyle>
            <a:extLst/>
          </a:lstStyle>
          <a:p>
            <a:fld id="{B49B6366-4DD3-4ADD-8B9F-4345DB3698A9}" type="slidenum">
              <a:rPr lang="vi-VN" smtClean="0"/>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9883593-1356-41A6-BECC-092A79E3265B}" type="datetimeFigureOut">
              <a:rPr lang="vi-VN" smtClean="0"/>
              <a:t>22/11/2016</a:t>
            </a:fld>
            <a:endParaRPr lang="vi-VN"/>
          </a:p>
        </p:txBody>
      </p:sp>
      <p:sp>
        <p:nvSpPr>
          <p:cNvPr id="4" name="Footer Placeholder 3"/>
          <p:cNvSpPr>
            <a:spLocks noGrp="1"/>
          </p:cNvSpPr>
          <p:nvPr>
            <p:ph type="ftr" sz="quarter" idx="11"/>
          </p:nvPr>
        </p:nvSpPr>
        <p:spPr/>
        <p:txBody>
          <a:bodyPr/>
          <a:lstStyle>
            <a:extLst/>
          </a:lstStyle>
          <a:p>
            <a:endParaRPr lang="vi-VN"/>
          </a:p>
        </p:txBody>
      </p:sp>
      <p:sp>
        <p:nvSpPr>
          <p:cNvPr id="5" name="Slide Number Placeholder 4"/>
          <p:cNvSpPr>
            <a:spLocks noGrp="1"/>
          </p:cNvSpPr>
          <p:nvPr>
            <p:ph type="sldNum" sz="quarter" idx="12"/>
          </p:nvPr>
        </p:nvSpPr>
        <p:spPr/>
        <p:txBody>
          <a:bodyPr/>
          <a:lstStyle>
            <a:extLst/>
          </a:lstStyle>
          <a:p>
            <a:fld id="{B49B6366-4DD3-4ADD-8B9F-4345DB3698A9}"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9883593-1356-41A6-BECC-092A79E3265B}" type="datetimeFigureOut">
              <a:rPr lang="vi-VN" smtClean="0"/>
              <a:t>22/11/2016</a:t>
            </a:fld>
            <a:endParaRPr lang="vi-VN"/>
          </a:p>
        </p:txBody>
      </p:sp>
      <p:sp>
        <p:nvSpPr>
          <p:cNvPr id="3" name="Footer Placeholder 2"/>
          <p:cNvSpPr>
            <a:spLocks noGrp="1"/>
          </p:cNvSpPr>
          <p:nvPr>
            <p:ph type="ftr" sz="quarter" idx="11"/>
          </p:nvPr>
        </p:nvSpPr>
        <p:spPr/>
        <p:txBody>
          <a:bodyPr/>
          <a:lstStyle>
            <a:extLst/>
          </a:lstStyle>
          <a:p>
            <a:endParaRPr lang="vi-VN"/>
          </a:p>
        </p:txBody>
      </p:sp>
      <p:sp>
        <p:nvSpPr>
          <p:cNvPr id="4" name="Slide Number Placeholder 3"/>
          <p:cNvSpPr>
            <a:spLocks noGrp="1"/>
          </p:cNvSpPr>
          <p:nvPr>
            <p:ph type="sldNum" sz="quarter" idx="12"/>
          </p:nvPr>
        </p:nvSpPr>
        <p:spPr/>
        <p:txBody>
          <a:bodyPr/>
          <a:lstStyle>
            <a:extLst/>
          </a:lstStyle>
          <a:p>
            <a:fld id="{B49B6366-4DD3-4ADD-8B9F-4345DB3698A9}" type="slidenum">
              <a:rPr lang="vi-VN" smtClean="0"/>
              <a:t>‹#›</a:t>
            </a:fld>
            <a:endParaRPr lang="vi-V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883593-1356-41A6-BECC-092A79E3265B}" type="datetimeFigureOut">
              <a:rPr lang="vi-VN" smtClean="0"/>
              <a:t>22/11/2016</a:t>
            </a:fld>
            <a:endParaRPr lang="vi-VN"/>
          </a:p>
        </p:txBody>
      </p:sp>
      <p:sp>
        <p:nvSpPr>
          <p:cNvPr id="6" name="Footer Placeholder 5"/>
          <p:cNvSpPr>
            <a:spLocks noGrp="1"/>
          </p:cNvSpPr>
          <p:nvPr>
            <p:ph type="ftr" sz="quarter" idx="11"/>
          </p:nvPr>
        </p:nvSpPr>
        <p:spPr/>
        <p:txBody>
          <a:bodyPr/>
          <a:lstStyle>
            <a:extLst/>
          </a:lstStyle>
          <a:p>
            <a:endParaRPr lang="vi-VN"/>
          </a:p>
        </p:txBody>
      </p:sp>
      <p:sp>
        <p:nvSpPr>
          <p:cNvPr id="7" name="Slide Number Placeholder 6"/>
          <p:cNvSpPr>
            <a:spLocks noGrp="1"/>
          </p:cNvSpPr>
          <p:nvPr>
            <p:ph type="sldNum" sz="quarter" idx="12"/>
          </p:nvPr>
        </p:nvSpPr>
        <p:spPr/>
        <p:txBody>
          <a:bodyPr/>
          <a:lstStyle>
            <a:extLst/>
          </a:lstStyle>
          <a:p>
            <a:fld id="{B49B6366-4DD3-4ADD-8B9F-4345DB3698A9}" type="slidenum">
              <a:rPr lang="vi-VN" smtClean="0"/>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9883593-1356-41A6-BECC-092A79E3265B}" type="datetimeFigureOut">
              <a:rPr lang="vi-VN" smtClean="0"/>
              <a:t>22/11/2016</a:t>
            </a:fld>
            <a:endParaRPr lang="vi-VN"/>
          </a:p>
        </p:txBody>
      </p:sp>
      <p:sp>
        <p:nvSpPr>
          <p:cNvPr id="6" name="Footer Placeholder 5"/>
          <p:cNvSpPr>
            <a:spLocks noGrp="1"/>
          </p:cNvSpPr>
          <p:nvPr>
            <p:ph type="ftr" sz="quarter" idx="11"/>
          </p:nvPr>
        </p:nvSpPr>
        <p:spPr/>
        <p:txBody>
          <a:bodyPr/>
          <a:lstStyle>
            <a:extLst/>
          </a:lstStyle>
          <a:p>
            <a:endParaRPr lang="vi-VN"/>
          </a:p>
        </p:txBody>
      </p:sp>
      <p:sp>
        <p:nvSpPr>
          <p:cNvPr id="7" name="Slide Number Placeholder 6"/>
          <p:cNvSpPr>
            <a:spLocks noGrp="1"/>
          </p:cNvSpPr>
          <p:nvPr>
            <p:ph type="sldNum" sz="quarter" idx="12"/>
          </p:nvPr>
        </p:nvSpPr>
        <p:spPr/>
        <p:txBody>
          <a:bodyPr/>
          <a:lstStyle>
            <a:extLst/>
          </a:lstStyle>
          <a:p>
            <a:fld id="{B49B6366-4DD3-4ADD-8B9F-4345DB3698A9}" type="slidenum">
              <a:rPr lang="vi-VN" smtClean="0"/>
              <a:t>‹#›</a:t>
            </a:fld>
            <a:endParaRPr lang="vi-V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9883593-1356-41A6-BECC-092A79E3265B}" type="datetimeFigureOut">
              <a:rPr lang="vi-VN" smtClean="0"/>
              <a:t>22/11/2016</a:t>
            </a:fld>
            <a:endParaRPr lang="vi-V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vi-V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49B6366-4DD3-4ADD-8B9F-4345DB3698A9}" type="slidenum">
              <a:rPr lang="vi-VN" smtClean="0"/>
              <a:t>‹#›</a:t>
            </a:fld>
            <a:endParaRPr lang="vi-V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1340768"/>
            <a:ext cx="7406640" cy="936104"/>
          </a:xfrm>
        </p:spPr>
        <p:txBody>
          <a:bodyPr>
            <a:normAutofit/>
          </a:bodyPr>
          <a:lstStyle/>
          <a:p>
            <a:pPr algn="ctr"/>
            <a:r>
              <a:rPr lang="en-US" dirty="0" smtClean="0"/>
              <a:t>MÔN PHÁP LUẬT</a:t>
            </a:r>
            <a:endParaRPr lang="vi-VN" dirty="0"/>
          </a:p>
        </p:txBody>
      </p:sp>
      <p:sp>
        <p:nvSpPr>
          <p:cNvPr id="3" name="Subtitle 2"/>
          <p:cNvSpPr>
            <a:spLocks noGrp="1"/>
          </p:cNvSpPr>
          <p:nvPr>
            <p:ph type="subTitle" idx="1"/>
          </p:nvPr>
        </p:nvSpPr>
        <p:spPr>
          <a:xfrm>
            <a:off x="4678849" y="2636912"/>
            <a:ext cx="4131439" cy="3888432"/>
          </a:xfrm>
        </p:spPr>
        <p:txBody>
          <a:bodyPr>
            <a:normAutofit lnSpcReduction="10000"/>
          </a:bodyPr>
          <a:lstStyle/>
          <a:p>
            <a:r>
              <a:rPr lang="en-US" dirty="0" err="1" smtClean="0">
                <a:latin typeface="Times New Roman" pitchFamily="18" charset="0"/>
                <a:cs typeface="Times New Roman" pitchFamily="18" charset="0"/>
              </a:rPr>
              <a:t>Nhóm</a:t>
            </a:r>
            <a:r>
              <a:rPr lang="en-US" dirty="0" smtClean="0">
                <a:latin typeface="Times New Roman" pitchFamily="18" charset="0"/>
                <a:cs typeface="Times New Roman" pitchFamily="18" charset="0"/>
              </a:rPr>
              <a:t> 1: </a:t>
            </a:r>
          </a:p>
          <a:p>
            <a:pPr marL="541782" indent="-514350">
              <a:buFont typeface="+mj-lt"/>
              <a:buAutoNum type="arabicPeriod"/>
            </a:pPr>
            <a:r>
              <a:rPr lang="en-US" dirty="0" err="1" smtClean="0">
                <a:latin typeface="Times New Roman" pitchFamily="18" charset="0"/>
                <a:cs typeface="Times New Roman" pitchFamily="18" charset="0"/>
              </a:rPr>
              <a:t>Đào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Hồng</a:t>
            </a:r>
            <a:endParaRPr lang="en-US" dirty="0" smtClean="0">
              <a:latin typeface="Times New Roman" pitchFamily="18" charset="0"/>
              <a:cs typeface="Times New Roman" pitchFamily="18" charset="0"/>
            </a:endParaRPr>
          </a:p>
          <a:p>
            <a:pPr marL="541782" indent="-514350">
              <a:buFont typeface="+mj-lt"/>
              <a:buAutoNum type="arabicPeriod"/>
            </a:pPr>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endParaRPr lang="en-US" dirty="0" smtClean="0">
              <a:latin typeface="Times New Roman" pitchFamily="18" charset="0"/>
              <a:cs typeface="Times New Roman" pitchFamily="18" charset="0"/>
            </a:endParaRPr>
          </a:p>
          <a:p>
            <a:pPr marL="541782" indent="-514350">
              <a:buFont typeface="+mj-lt"/>
              <a:buAutoNum type="arabicPeriod"/>
            </a:pPr>
            <a:r>
              <a:rPr lang="en-US" dirty="0" err="1" smtClean="0">
                <a:latin typeface="Times New Roman" pitchFamily="18" charset="0"/>
                <a:cs typeface="Times New Roman" pitchFamily="18" charset="0"/>
              </a:rPr>
              <a:t>Trần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Tuân</a:t>
            </a:r>
            <a:endParaRPr lang="en-US" dirty="0" smtClean="0">
              <a:latin typeface="Times New Roman" pitchFamily="18" charset="0"/>
              <a:cs typeface="Times New Roman" pitchFamily="18" charset="0"/>
            </a:endParaRPr>
          </a:p>
          <a:p>
            <a:pPr marL="541782" indent="-514350">
              <a:buFont typeface="+mj-lt"/>
              <a:buAutoNum type="arabicPeriod"/>
            </a:pPr>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Anh</a:t>
            </a:r>
            <a:endParaRPr lang="en-US" dirty="0" smtClean="0">
              <a:latin typeface="Times New Roman" pitchFamily="18" charset="0"/>
              <a:cs typeface="Times New Roman" pitchFamily="18" charset="0"/>
            </a:endParaRPr>
          </a:p>
          <a:p>
            <a:pPr marL="541782" indent="-514350">
              <a:buFont typeface="+mj-lt"/>
              <a:buAutoNum type="arabicPeriod"/>
            </a:pPr>
            <a:r>
              <a:rPr lang="en-US" dirty="0" err="1" smtClean="0">
                <a:latin typeface="Times New Roman" pitchFamily="18" charset="0"/>
                <a:cs typeface="Times New Roman" pitchFamily="18" charset="0"/>
              </a:rPr>
              <a:t>Đỗ</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Hải</a:t>
            </a:r>
            <a:endParaRPr lang="en-US" dirty="0" smtClean="0">
              <a:latin typeface="Times New Roman" pitchFamily="18" charset="0"/>
              <a:cs typeface="Times New Roman" pitchFamily="18" charset="0"/>
            </a:endParaRPr>
          </a:p>
          <a:p>
            <a:pPr marL="541782" indent="-514350">
              <a:buFont typeface="+mj-lt"/>
              <a:buAutoNum type="arabicPeriod"/>
            </a:pPr>
            <a:r>
              <a:rPr lang="en-US" dirty="0" err="1" smtClean="0">
                <a:latin typeface="Times New Roman" pitchFamily="18" charset="0"/>
                <a:cs typeface="Times New Roman" pitchFamily="18" charset="0"/>
              </a:rPr>
              <a:t>Tạ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Hiếu</a:t>
            </a:r>
            <a:endParaRPr lang="en-US" dirty="0" smtClean="0">
              <a:latin typeface="Times New Roman" pitchFamily="18" charset="0"/>
              <a:cs typeface="Times New Roman" pitchFamily="18" charset="0"/>
            </a:endParaRPr>
          </a:p>
          <a:p>
            <a:pPr marL="541782" indent="-514350">
              <a:buFont typeface="+mj-lt"/>
              <a:buAutoNum type="arabicPeriod"/>
            </a:pP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Đại</a:t>
            </a:r>
            <a:endParaRPr lang="en-US" dirty="0" smtClean="0">
              <a:latin typeface="Times New Roman" pitchFamily="18" charset="0"/>
              <a:cs typeface="Times New Roman" pitchFamily="18" charset="0"/>
            </a:endParaRPr>
          </a:p>
          <a:p>
            <a:pPr marL="541782" indent="-514350">
              <a:buFont typeface="+mj-lt"/>
              <a:buAutoNum type="arabicPeriod"/>
            </a:pPr>
            <a:r>
              <a:rPr lang="en-US" dirty="0" err="1" smtClean="0">
                <a:latin typeface="Times New Roman" pitchFamily="18" charset="0"/>
                <a:cs typeface="Times New Roman" pitchFamily="18" charset="0"/>
              </a:rPr>
              <a:t>Ngô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Khánh</a:t>
            </a:r>
            <a:endParaRPr lang="vi-VN"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729344"/>
            <a:ext cx="2425824" cy="3723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160494"/>
            <a:ext cx="3334816" cy="1160817"/>
          </a:xfrm>
          <a:prstGeom prst="rect">
            <a:avLst/>
          </a:prstGeom>
        </p:spPr>
      </p:pic>
    </p:spTree>
    <p:extLst>
      <p:ext uri="{BB962C8B-B14F-4D97-AF65-F5344CB8AC3E}">
        <p14:creationId xmlns:p14="http://schemas.microsoft.com/office/powerpoint/2010/main" val="105392441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32656"/>
            <a:ext cx="7498080" cy="706090"/>
          </a:xfrm>
        </p:spPr>
        <p:txBody>
          <a:bodyPr>
            <a:normAutofit/>
          </a:bodyPr>
          <a:lstStyle/>
          <a:p>
            <a:pPr algn="ctr"/>
            <a:r>
              <a:rPr lang="vi-VN" sz="3600" dirty="0" smtClean="0">
                <a:latin typeface="Times New Roman" pitchFamily="18" charset="0"/>
                <a:cs typeface="Times New Roman" pitchFamily="18" charset="0"/>
              </a:rPr>
              <a:t>Trợ </a:t>
            </a:r>
            <a:r>
              <a:rPr lang="vi-VN" sz="3600" dirty="0">
                <a:latin typeface="Times New Roman" pitchFamily="18" charset="0"/>
                <a:cs typeface="Times New Roman" pitchFamily="18" charset="0"/>
              </a:rPr>
              <a:t>cấp thôi việc</a:t>
            </a:r>
            <a:endParaRPr lang="vi-VN" sz="3600" dirty="0"/>
          </a:p>
        </p:txBody>
      </p:sp>
      <p:sp>
        <p:nvSpPr>
          <p:cNvPr id="3" name="Content Placeholder 2"/>
          <p:cNvSpPr>
            <a:spLocks noGrp="1"/>
          </p:cNvSpPr>
          <p:nvPr>
            <p:ph idx="1"/>
          </p:nvPr>
        </p:nvSpPr>
        <p:spPr>
          <a:xfrm>
            <a:off x="1289898" y="1484784"/>
            <a:ext cx="7240848" cy="720080"/>
          </a:xfrm>
        </p:spPr>
        <p:txBody>
          <a:bodyPr>
            <a:normAutofit fontScale="77500" lnSpcReduction="20000"/>
          </a:bodyPr>
          <a:lstStyle/>
          <a:p>
            <a:r>
              <a:rPr lang="vi-VN" dirty="0">
                <a:latin typeface="Times New Roman" pitchFamily="18" charset="0"/>
                <a:cs typeface="Times New Roman" pitchFamily="18" charset="0"/>
              </a:rPr>
              <a:t>Điều 48 Bộ luật Lao động năm 2012 có quy định về trợ cấp thôi việc như sau:</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2780928"/>
            <a:ext cx="3278138"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1259632" y="2420888"/>
            <a:ext cx="3960440" cy="4104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vi-VN" sz="1600" dirty="0" smtClean="0">
                <a:latin typeface="Times New Roman" pitchFamily="18" charset="0"/>
                <a:cs typeface="Times New Roman" pitchFamily="18" charset="0"/>
              </a:rPr>
              <a:t>Khi hợp đồng lao động chấm dứt theo quy định tại các khoản 1, 2, 3, 5, 6, 7, 9 và 10 Điều 36 của Bộ luật này</a:t>
            </a:r>
          </a:p>
          <a:p>
            <a:pPr marL="342900" indent="-342900">
              <a:buFontTx/>
              <a:buAutoNum type="arabicPeriod"/>
            </a:pPr>
            <a:r>
              <a:rPr lang="vi-VN" sz="1600" dirty="0">
                <a:latin typeface="Times New Roman" pitchFamily="18" charset="0"/>
                <a:cs typeface="Times New Roman" pitchFamily="18" charset="0"/>
              </a:rPr>
              <a:t>Thời gian làm việc để tính trợ cấp thôi việc là tổng thời gian người lao động đã làm việc thực tế cho người sử dụng lao động trừ đi thời gian người lao động đã tham gia bảo hiểm thất nghiệp theo quy định của Luật bảo hiểm xã </a:t>
            </a:r>
            <a:r>
              <a:rPr lang="vi-VN" sz="1600" dirty="0" smtClean="0">
                <a:latin typeface="Times New Roman" pitchFamily="18" charset="0"/>
                <a:cs typeface="Times New Roman" pitchFamily="18" charset="0"/>
              </a:rPr>
              <a:t>hội</a:t>
            </a:r>
          </a:p>
          <a:p>
            <a:pPr marL="342900" indent="-342900">
              <a:buFontTx/>
              <a:buAutoNum type="arabicPeriod"/>
            </a:pPr>
            <a:r>
              <a:rPr lang="vi-VN" sz="1600" dirty="0" smtClean="0">
                <a:latin typeface="Times New Roman" pitchFamily="18" charset="0"/>
                <a:cs typeface="Times New Roman" pitchFamily="18" charset="0"/>
              </a:rPr>
              <a:t>Tiền </a:t>
            </a:r>
            <a:r>
              <a:rPr lang="vi-VN" sz="1600" dirty="0">
                <a:latin typeface="Times New Roman" pitchFamily="18" charset="0"/>
                <a:cs typeface="Times New Roman" pitchFamily="18" charset="0"/>
              </a:rPr>
              <a:t>lương để tính trợ cấp thôi việc là tiền lương bình quân theo hợp đồng lao động của 06 tháng liền kề trước khi người lao động thôi việc</a:t>
            </a:r>
            <a:r>
              <a:rPr lang="vi-VN" sz="1600" dirty="0" smtClean="0">
                <a:latin typeface="Times New Roman" pitchFamily="18" charset="0"/>
                <a:cs typeface="Times New Roman" pitchFamily="18" charset="0"/>
              </a:rPr>
              <a:t>.</a:t>
            </a:r>
          </a:p>
          <a:p>
            <a:endParaRPr lang="vi-VN" sz="1600" dirty="0">
              <a:latin typeface="Times New Roman" pitchFamily="18" charset="0"/>
              <a:cs typeface="Times New Roman"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7" y="44624"/>
            <a:ext cx="1584177" cy="551437"/>
          </a:xfrm>
          <a:prstGeom prst="rect">
            <a:avLst/>
          </a:prstGeom>
        </p:spPr>
      </p:pic>
    </p:spTree>
    <p:extLst>
      <p:ext uri="{BB962C8B-B14F-4D97-AF65-F5344CB8AC3E}">
        <p14:creationId xmlns:p14="http://schemas.microsoft.com/office/powerpoint/2010/main" val="4053781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124744"/>
            <a:ext cx="7498080" cy="720080"/>
          </a:xfrm>
        </p:spPr>
        <p:txBody>
          <a:bodyPr>
            <a:noAutofit/>
          </a:bodyPr>
          <a:lstStyle/>
          <a:p>
            <a:pPr algn="ctr"/>
            <a:r>
              <a:rPr lang="vi-VN" sz="3200" dirty="0" smtClean="0">
                <a:latin typeface="Times New Roman" pitchFamily="18" charset="0"/>
                <a:cs typeface="Times New Roman" pitchFamily="18" charset="0"/>
              </a:rPr>
              <a:t>Các </a:t>
            </a:r>
            <a:r>
              <a:rPr lang="vi-VN" sz="3200" dirty="0">
                <a:latin typeface="Times New Roman" pitchFamily="18" charset="0"/>
                <a:cs typeface="Times New Roman" pitchFamily="18" charset="0"/>
              </a:rPr>
              <a:t>khoản liên quan đến quyền lợi </a:t>
            </a:r>
            <a:r>
              <a:rPr lang="vi-VN" sz="3200" dirty="0" smtClean="0">
                <a:latin typeface="Times New Roman" pitchFamily="18" charset="0"/>
                <a:cs typeface="Times New Roman" pitchFamily="18" charset="0"/>
              </a:rPr>
              <a:t/>
            </a:r>
            <a:br>
              <a:rPr lang="vi-VN" sz="3200" dirty="0" smtClean="0">
                <a:latin typeface="Times New Roman" pitchFamily="18" charset="0"/>
                <a:cs typeface="Times New Roman" pitchFamily="18" charset="0"/>
              </a:rPr>
            </a:br>
            <a:r>
              <a:rPr lang="vi-VN" sz="3200" dirty="0" smtClean="0">
                <a:latin typeface="Times New Roman" pitchFamily="18" charset="0"/>
                <a:cs typeface="Times New Roman" pitchFamily="18" charset="0"/>
              </a:rPr>
              <a:t>của </a:t>
            </a:r>
            <a:r>
              <a:rPr lang="vi-VN" sz="3200" dirty="0">
                <a:latin typeface="Times New Roman" pitchFamily="18" charset="0"/>
                <a:cs typeface="Times New Roman" pitchFamily="18" charset="0"/>
              </a:rPr>
              <a:t>2 bên </a:t>
            </a:r>
            <a:br>
              <a:rPr lang="vi-VN" sz="3200" dirty="0">
                <a:latin typeface="Times New Roman" pitchFamily="18" charset="0"/>
                <a:cs typeface="Times New Roman" pitchFamily="18" charset="0"/>
              </a:rPr>
            </a:br>
            <a:endParaRPr lang="vi-VN" sz="32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916832"/>
            <a:ext cx="3923928" cy="419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1115616" y="2060847"/>
            <a:ext cx="3744416" cy="405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latin typeface="Times New Roman" pitchFamily="18" charset="0"/>
                <a:cs typeface="Times New Roman" pitchFamily="18" charset="0"/>
              </a:rPr>
              <a:t>Khi chấm dứt hợp đồng lao động anh A còn được thanh toán các khoản liên quan đến quyền lợi của 2 </a:t>
            </a:r>
            <a:r>
              <a:rPr lang="vi-VN" sz="2800" dirty="0" smtClean="0">
                <a:latin typeface="Times New Roman" pitchFamily="18" charset="0"/>
                <a:cs typeface="Times New Roman" pitchFamily="18" charset="0"/>
              </a:rPr>
              <a:t>bên: Được trả </a:t>
            </a:r>
            <a:r>
              <a:rPr lang="vi-VN" sz="2800" dirty="0" smtClean="0">
                <a:latin typeface="Times New Roman" pitchFamily="18" charset="0"/>
                <a:cs typeface="Times New Roman" pitchFamily="18" charset="0"/>
              </a:rPr>
              <a:t>lại Sổ bảo hiểm và các giấy tờ khi giao kết công ty đã giữ của anh </a:t>
            </a:r>
            <a:r>
              <a:rPr lang="vi-VN" sz="2800" dirty="0" smtClean="0">
                <a:latin typeface="Times New Roman" pitchFamily="18" charset="0"/>
                <a:cs typeface="Times New Roman" pitchFamily="18" charset="0"/>
              </a:rPr>
              <a:t>A...</a:t>
            </a:r>
            <a:endParaRPr lang="vi-VN" sz="2800"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7" y="44624"/>
            <a:ext cx="1584177" cy="551437"/>
          </a:xfrm>
          <a:prstGeom prst="rect">
            <a:avLst/>
          </a:prstGeom>
        </p:spPr>
      </p:pic>
    </p:spTree>
    <p:extLst>
      <p:ext uri="{BB962C8B-B14F-4D97-AF65-F5344CB8AC3E}">
        <p14:creationId xmlns:p14="http://schemas.microsoft.com/office/powerpoint/2010/main" val="1537078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vi-V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80728"/>
            <a:ext cx="7704856" cy="511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004783"/>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2074"/>
          </a:xfrm>
        </p:spPr>
        <p:txBody>
          <a:bodyPr>
            <a:normAutofit fontScale="90000"/>
          </a:bodyPr>
          <a:lstStyle/>
          <a:p>
            <a:pPr algn="ct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a:t>
            </a:r>
            <a:endParaRPr lang="vi-VN" dirty="0">
              <a:latin typeface="Times New Roman" pitchFamily="18" charset="0"/>
              <a:cs typeface="Times New Roman" pitchFamily="18" charset="0"/>
            </a:endParaRPr>
          </a:p>
        </p:txBody>
      </p:sp>
      <p:sp>
        <p:nvSpPr>
          <p:cNvPr id="3" name="Content Placeholder 2"/>
          <p:cNvSpPr>
            <a:spLocks noGrp="1"/>
          </p:cNvSpPr>
          <p:nvPr>
            <p:ph idx="1"/>
          </p:nvPr>
        </p:nvSpPr>
        <p:spPr>
          <a:xfrm>
            <a:off x="1573913" y="1124744"/>
            <a:ext cx="7498080" cy="864096"/>
          </a:xfrm>
        </p:spPr>
        <p:txBody>
          <a:bodyPr>
            <a:normAutofit/>
          </a:bodyPr>
          <a:lstStyle/>
          <a:p>
            <a:pPr marL="82296" indent="0" algn="ctr">
              <a:buNone/>
            </a:pPr>
            <a:r>
              <a:rPr lang="en-US" dirty="0" err="1" smtClean="0">
                <a:latin typeface="Times New Roman" pitchFamily="18" charset="0"/>
                <a:cs typeface="Times New Roman" pitchFamily="18" charset="0"/>
              </a:rPr>
              <a:t>Chủ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7" y="116632"/>
            <a:ext cx="1810785" cy="630317"/>
          </a:xfrm>
          <a:prstGeom prst="rect">
            <a:avLst/>
          </a:prstGeom>
        </p:spPr>
      </p:pic>
      <p:graphicFrame>
        <p:nvGraphicFramePr>
          <p:cNvPr id="5" name="Diagram 4"/>
          <p:cNvGraphicFramePr/>
          <p:nvPr>
            <p:extLst>
              <p:ext uri="{D42A27DB-BD31-4B8C-83A1-F6EECF244321}">
                <p14:modId xmlns:p14="http://schemas.microsoft.com/office/powerpoint/2010/main" val="3761602006"/>
              </p:ext>
            </p:extLst>
          </p:nvPr>
        </p:nvGraphicFramePr>
        <p:xfrm>
          <a:off x="1547664" y="2204864"/>
          <a:ext cx="6096000" cy="2608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3760456693"/>
              </p:ext>
            </p:extLst>
          </p:nvPr>
        </p:nvGraphicFramePr>
        <p:xfrm>
          <a:off x="1547664" y="5013176"/>
          <a:ext cx="6096000" cy="8438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30546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735832"/>
            <a:ext cx="7704856" cy="1333128"/>
          </a:xfrm>
        </p:spPr>
        <p:txBody>
          <a:bodyPr>
            <a:normAutofit fontScale="77500" lnSpcReduction="20000"/>
          </a:bodyPr>
          <a:lstStyle/>
          <a:p>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 </a:t>
            </a:r>
            <a:r>
              <a:rPr lang="en-US" dirty="0" err="1">
                <a:latin typeface="Times New Roman" pitchFamily="18" charset="0"/>
                <a:cs typeface="Times New Roman" pitchFamily="18" charset="0"/>
              </a:rPr>
              <a:t>L</a:t>
            </a:r>
            <a:r>
              <a:rPr lang="en-US" dirty="0" err="1" smtClean="0">
                <a:latin typeface="Times New Roman" pitchFamily="18" charset="0"/>
                <a:cs typeface="Times New Roman" pitchFamily="18" charset="0"/>
              </a:rPr>
              <a:t>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V</a:t>
            </a:r>
            <a:r>
              <a:rPr lang="en-US" dirty="0" err="1" smtClean="0">
                <a:latin typeface="Times New Roman" pitchFamily="18" charset="0"/>
                <a:cs typeface="Times New Roman" pitchFamily="18" charset="0"/>
              </a:rPr>
              <a:t>iệt</a:t>
            </a:r>
            <a:r>
              <a:rPr lang="en-US" dirty="0" smtClean="0">
                <a:latin typeface="Times New Roman" pitchFamily="18" charset="0"/>
                <a:cs typeface="Times New Roman" pitchFamily="18" charset="0"/>
              </a:rPr>
              <a:t> Nam, </a:t>
            </a: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do </a:t>
            </a:r>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ban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chỉnh</a:t>
            </a:r>
            <a:r>
              <a:rPr lang="en-US" dirty="0" smtClean="0">
                <a:latin typeface="Times New Roman" pitchFamily="18" charset="0"/>
                <a:cs typeface="Times New Roman" pitchFamily="18" charset="0"/>
              </a:rPr>
              <a:t>: </a:t>
            </a:r>
          </a:p>
        </p:txBody>
      </p:sp>
      <p:sp>
        <p:nvSpPr>
          <p:cNvPr id="4" name="Title 1"/>
          <p:cNvSpPr>
            <a:spLocks noGrp="1"/>
          </p:cNvSpPr>
          <p:nvPr>
            <p:ph type="title"/>
          </p:nvPr>
        </p:nvSpPr>
        <p:spPr>
          <a:xfrm>
            <a:off x="1435608" y="1196752"/>
            <a:ext cx="7498080" cy="360040"/>
          </a:xfrm>
        </p:spPr>
        <p:txBody>
          <a:bodyPr>
            <a:normAutofit fontScale="90000"/>
          </a:bodyPr>
          <a:lstStyle/>
          <a:p>
            <a:pPr algn="ctr"/>
            <a:r>
              <a:rPr lang="en-US" dirty="0" err="1">
                <a:latin typeface="Times New Roman" pitchFamily="18" charset="0"/>
                <a:cs typeface="Times New Roman" pitchFamily="18" charset="0"/>
              </a:rPr>
              <a:t>Chủ</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đề</a:t>
            </a:r>
            <a:r>
              <a:rPr lang="en-US" dirty="0">
                <a:latin typeface="Times New Roman" pitchFamily="18" charset="0"/>
                <a:cs typeface="Times New Roman" pitchFamily="18" charset="0"/>
              </a:rPr>
              <a:t> 1: </a:t>
            </a:r>
            <a:r>
              <a:rPr lang="en-US" dirty="0" err="1">
                <a:latin typeface="Times New Roman" pitchFamily="18" charset="0"/>
                <a:cs typeface="Times New Roman" pitchFamily="18" charset="0"/>
              </a:rPr>
              <a:t>Pháp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vi-V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429000"/>
            <a:ext cx="321754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1277825" y="3068960"/>
            <a:ext cx="3798231" cy="187220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giữa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endParaRPr lang="vi-VN" dirty="0">
              <a:latin typeface="Times New Roman" pitchFamily="18" charset="0"/>
              <a:cs typeface="Times New Roman" pitchFamily="18" charset="0"/>
            </a:endParaRPr>
          </a:p>
        </p:txBody>
      </p:sp>
      <p:sp>
        <p:nvSpPr>
          <p:cNvPr id="10" name="Right Arrow 9"/>
          <p:cNvSpPr/>
          <p:nvPr/>
        </p:nvSpPr>
        <p:spPr>
          <a:xfrm>
            <a:off x="1284007" y="4941168"/>
            <a:ext cx="3792049" cy="18002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endParaRPr lang="vi-VN" dirty="0">
              <a:latin typeface="Times New Roman" pitchFamily="18" charset="0"/>
              <a:cs typeface="Times New Roman"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62379"/>
            <a:ext cx="1810785" cy="630317"/>
          </a:xfrm>
          <a:prstGeom prst="rect">
            <a:avLst/>
          </a:prstGeom>
        </p:spPr>
      </p:pic>
    </p:spTree>
    <p:extLst>
      <p:ext uri="{BB962C8B-B14F-4D97-AF65-F5344CB8AC3E}">
        <p14:creationId xmlns:p14="http://schemas.microsoft.com/office/powerpoint/2010/main" val="5483742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856" y="274638"/>
            <a:ext cx="4608512" cy="922114"/>
          </a:xfrm>
        </p:spPr>
        <p:txBody>
          <a:bodyPr>
            <a:normAutofit/>
          </a:bodyPr>
          <a:lstStyle/>
          <a:p>
            <a:pPr algn="ctr"/>
            <a:r>
              <a:rPr lang="en-US" sz="3600" dirty="0" err="1">
                <a:latin typeface="Times New Roman" pitchFamily="18" charset="0"/>
                <a:cs typeface="Times New Roman" pitchFamily="18" charset="0"/>
              </a:rPr>
              <a:t>Pháp</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lao</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động</a:t>
            </a:r>
            <a:endParaRPr lang="vi-V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3748814"/>
              </p:ext>
            </p:extLst>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3608" y="62379"/>
            <a:ext cx="1810785" cy="630317"/>
          </a:xfrm>
          <a:prstGeom prst="rect">
            <a:avLst/>
          </a:prstGeom>
        </p:spPr>
      </p:pic>
    </p:spTree>
    <p:extLst>
      <p:ext uri="{BB962C8B-B14F-4D97-AF65-F5344CB8AC3E}">
        <p14:creationId xmlns:p14="http://schemas.microsoft.com/office/powerpoint/2010/main" val="387684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620688"/>
            <a:ext cx="7498080" cy="648072"/>
          </a:xfrm>
        </p:spPr>
        <p:txBody>
          <a:bodyPr>
            <a:noAutofit/>
          </a:bodyPr>
          <a:lstStyle/>
          <a:p>
            <a:pPr algn="ctr"/>
            <a:r>
              <a:rPr lang="en-US" sz="3200" dirty="0" err="1">
                <a:latin typeface="Times New Roman" pitchFamily="18" charset="0"/>
                <a:cs typeface="Times New Roman" pitchFamily="18" charset="0"/>
              </a:rPr>
              <a:t>Chủ</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r>
              <a:rPr lang="en-US" sz="3200" dirty="0">
                <a:latin typeface="Times New Roman" pitchFamily="18" charset="0"/>
                <a:cs typeface="Times New Roman" pitchFamily="18" charset="0"/>
              </a:rPr>
              <a:t> 1: </a:t>
            </a:r>
            <a:r>
              <a:rPr lang="en-US" sz="3200" dirty="0" err="1">
                <a:latin typeface="Times New Roman" pitchFamily="18" charset="0"/>
                <a:cs typeface="Times New Roman" pitchFamily="18" charset="0"/>
              </a:rPr>
              <a:t>Pháp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lao</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động</a:t>
            </a:r>
            <a:endParaRPr lang="vi-VN" sz="3200" dirty="0"/>
          </a:p>
        </p:txBody>
      </p:sp>
      <p:sp>
        <p:nvSpPr>
          <p:cNvPr id="3" name="Content Placeholder 2"/>
          <p:cNvSpPr>
            <a:spLocks noGrp="1"/>
          </p:cNvSpPr>
          <p:nvPr>
            <p:ph idx="1"/>
          </p:nvPr>
        </p:nvSpPr>
        <p:spPr>
          <a:xfrm>
            <a:off x="1043608" y="1412776"/>
            <a:ext cx="7890080" cy="2736304"/>
          </a:xfrm>
        </p:spPr>
        <p:txBody>
          <a:bodyPr>
            <a:normAutofit fontScale="92500" lnSpcReduction="10000"/>
          </a:bodyPr>
          <a:lstStyle/>
          <a:p>
            <a:r>
              <a:rPr lang="en-US" sz="2400" dirty="0" err="1" smtClean="0">
                <a:latin typeface="Times New Roman" pitchFamily="18" charset="0"/>
                <a:cs typeface="Times New Roman" pitchFamily="18" charset="0"/>
              </a:rPr>
              <a:t>Tình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huống</a:t>
            </a:r>
            <a:r>
              <a:rPr lang="en-US" sz="2400" dirty="0" smtClean="0">
                <a:latin typeface="Times New Roman" pitchFamily="18" charset="0"/>
                <a:cs typeface="Times New Roman" pitchFamily="18" charset="0"/>
              </a:rPr>
              <a:t>: </a:t>
            </a:r>
          </a:p>
          <a:p>
            <a:pPr marL="82296" indent="0">
              <a:buNone/>
            </a:pPr>
            <a:r>
              <a:rPr lang="vi-VN" sz="2400" dirty="0">
                <a:latin typeface="Times New Roman" pitchFamily="18" charset="0"/>
                <a:cs typeface="Times New Roman" pitchFamily="18" charset="0"/>
              </a:rPr>
              <a:t>Anh A đã làm việc tại Công ty </a:t>
            </a:r>
            <a:r>
              <a:rPr lang="vi-VN" sz="2400" dirty="0" smtClean="0">
                <a:latin typeface="Times New Roman" pitchFamily="18" charset="0"/>
                <a:cs typeface="Times New Roman" pitchFamily="18" charset="0"/>
              </a:rPr>
              <a:t>X </a:t>
            </a:r>
            <a:r>
              <a:rPr lang="vi-VN" sz="2400" dirty="0" smtClean="0">
                <a:latin typeface="Times New Roman" pitchFamily="18" charset="0"/>
                <a:cs typeface="Times New Roman" pitchFamily="18" charset="0"/>
              </a:rPr>
              <a:t>được </a:t>
            </a:r>
            <a:r>
              <a:rPr lang="vi-VN" sz="2400" dirty="0">
                <a:latin typeface="Times New Roman" pitchFamily="18" charset="0"/>
                <a:cs typeface="Times New Roman" pitchFamily="18" charset="0"/>
              </a:rPr>
              <a:t>10 năm loại hợp đồng không xác định thời hạn (từ năm 2005 đến năm 2015 và Công ty tham gia bảo hiểm thất nghiệp cho anh từ tháng 01 năm 2009), </a:t>
            </a:r>
            <a:r>
              <a:rPr lang="en-US" sz="2400" dirty="0" smtClean="0">
                <a:latin typeface="Times New Roman" pitchFamily="18" charset="0"/>
                <a:cs typeface="Times New Roman" pitchFamily="18" charset="0"/>
              </a:rPr>
              <a:t>V</a:t>
            </a:r>
            <a:r>
              <a:rPr lang="vi-VN" sz="2400" dirty="0">
                <a:latin typeface="Times New Roman" pitchFamily="18" charset="0"/>
                <a:cs typeface="Times New Roman" pitchFamily="18" charset="0"/>
              </a:rPr>
              <a:t>ào tháng 9 năm 2015 anh A lên trình bày trưởng phòng nhân sự xin nghỉ việc và đề nghị Công ty chi trả trợ cấp thôi việc trong thời gian làm việc tại Công </a:t>
            </a:r>
            <a:r>
              <a:rPr lang="vi-VN" sz="2400" dirty="0" smtClean="0">
                <a:latin typeface="Times New Roman" pitchFamily="18" charset="0"/>
                <a:cs typeface="Times New Roman" pitchFamily="18" charset="0"/>
              </a:rPr>
              <a:t>ty. </a:t>
            </a:r>
            <a:r>
              <a:rPr lang="vi-VN" sz="2400" dirty="0">
                <a:latin typeface="Times New Roman" pitchFamily="18" charset="0"/>
                <a:cs typeface="Times New Roman" pitchFamily="18" charset="0"/>
              </a:rPr>
              <a:t>Được Trưởng phòng nhân sự thông báo anh A chỉ được hưởng trợ cấp thất nghiệp theo quy định của pháp luật? </a:t>
            </a:r>
          </a:p>
          <a:p>
            <a:endParaRPr lang="vi-VN" sz="2400" dirty="0">
              <a:latin typeface="Times New Roman" pitchFamily="18" charset="0"/>
              <a:cs typeface="Times New Roman" pitchFamily="18" charset="0"/>
            </a:endParaRPr>
          </a:p>
        </p:txBody>
      </p:sp>
      <p:sp>
        <p:nvSpPr>
          <p:cNvPr id="4" name="Rounded Rectangle 3"/>
          <p:cNvSpPr/>
          <p:nvPr/>
        </p:nvSpPr>
        <p:spPr>
          <a:xfrm>
            <a:off x="1331640" y="4149080"/>
            <a:ext cx="7416824" cy="216024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vi-VN" sz="2000" dirty="0">
                <a:latin typeface="Times New Roman" pitchFamily="18" charset="0"/>
                <a:cs typeface="Times New Roman" pitchFamily="18" charset="0"/>
              </a:rPr>
              <a:t>Vậy, Anh, chị hãy cho biết </a:t>
            </a:r>
            <a:endParaRPr lang="vi-VN" sz="2000" dirty="0" smtClean="0">
              <a:latin typeface="Times New Roman" pitchFamily="18" charset="0"/>
              <a:cs typeface="Times New Roman" pitchFamily="18" charset="0"/>
            </a:endParaRPr>
          </a:p>
          <a:p>
            <a:r>
              <a:rPr lang="vi-VN" sz="2000" dirty="0" smtClean="0">
                <a:latin typeface="Times New Roman" pitchFamily="18" charset="0"/>
                <a:cs typeface="Times New Roman" pitchFamily="18" charset="0"/>
              </a:rPr>
              <a:t>1. Trưởng </a:t>
            </a:r>
            <a:r>
              <a:rPr lang="vi-VN" sz="2000" dirty="0">
                <a:latin typeface="Times New Roman" pitchFamily="18" charset="0"/>
                <a:cs typeface="Times New Roman" pitchFamily="18" charset="0"/>
              </a:rPr>
              <a:t>phòng nhân sự phát biểu chỉ trả trợ cấp thất nghiệp là đúng hay sai? vì sao? </a:t>
            </a:r>
            <a:endParaRPr lang="vi-VN" sz="2000" dirty="0" smtClean="0">
              <a:latin typeface="Times New Roman" pitchFamily="18" charset="0"/>
              <a:cs typeface="Times New Roman" pitchFamily="18" charset="0"/>
            </a:endParaRPr>
          </a:p>
          <a:p>
            <a:r>
              <a:rPr lang="vi-VN" sz="2000" dirty="0" smtClean="0">
                <a:latin typeface="Times New Roman" pitchFamily="18" charset="0"/>
                <a:cs typeface="Times New Roman" pitchFamily="18" charset="0"/>
              </a:rPr>
              <a:t>2. Công </a:t>
            </a:r>
            <a:r>
              <a:rPr lang="vi-VN" sz="2000" dirty="0">
                <a:latin typeface="Times New Roman" pitchFamily="18" charset="0"/>
                <a:cs typeface="Times New Roman" pitchFamily="18" charset="0"/>
              </a:rPr>
              <a:t>ty có trách nhiệm trả trợ cấp </a:t>
            </a:r>
            <a:r>
              <a:rPr lang="vi-VN" sz="2000" dirty="0" smtClean="0">
                <a:latin typeface="Times New Roman" pitchFamily="18" charset="0"/>
                <a:cs typeface="Times New Roman" pitchFamily="18" charset="0"/>
              </a:rPr>
              <a:t>nào cho</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anh A </a:t>
            </a:r>
            <a:r>
              <a:rPr lang="vi-VN" sz="2000" dirty="0" smtClean="0">
                <a:latin typeface="Times New Roman" pitchFamily="18" charset="0"/>
                <a:cs typeface="Times New Roman" pitchFamily="18" charset="0"/>
              </a:rPr>
              <a:t>? </a:t>
            </a:r>
          </a:p>
          <a:p>
            <a:r>
              <a:rPr lang="vi-VN" sz="2000" dirty="0" smtClean="0">
                <a:latin typeface="Times New Roman" pitchFamily="18" charset="0"/>
                <a:cs typeface="Times New Roman" pitchFamily="18" charset="0"/>
              </a:rPr>
              <a:t>3. </a:t>
            </a:r>
            <a:r>
              <a:rPr lang="vi-VN" sz="2000" dirty="0" smtClean="0">
                <a:latin typeface="Times New Roman" pitchFamily="18" charset="0"/>
                <a:cs typeface="Times New Roman" pitchFamily="18" charset="0"/>
              </a:rPr>
              <a:t>Cụ </a:t>
            </a:r>
            <a:r>
              <a:rPr lang="vi-VN" sz="2000" dirty="0">
                <a:latin typeface="Times New Roman" pitchFamily="18" charset="0"/>
                <a:cs typeface="Times New Roman" pitchFamily="18" charset="0"/>
              </a:rPr>
              <a:t>thể quy định hiện hành giải quyết trong trường hợp trên?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299"/>
            <a:ext cx="1810785" cy="630317"/>
          </a:xfrm>
          <a:prstGeom prst="rect">
            <a:avLst/>
          </a:prstGeom>
        </p:spPr>
      </p:pic>
    </p:spTree>
    <p:extLst>
      <p:ext uri="{BB962C8B-B14F-4D97-AF65-F5344CB8AC3E}">
        <p14:creationId xmlns:p14="http://schemas.microsoft.com/office/powerpoint/2010/main" val="3475656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908720"/>
            <a:ext cx="7498080" cy="864096"/>
          </a:xfrm>
        </p:spPr>
        <p:txBody>
          <a:bodyPr>
            <a:normAutofit/>
          </a:bodyPr>
          <a:lstStyle/>
          <a:p>
            <a:pPr algn="ctr"/>
            <a:r>
              <a:rPr lang="vi-VN" sz="3600" dirty="0" smtClean="0">
                <a:latin typeface="Times New Roman" pitchFamily="18" charset="0"/>
                <a:cs typeface="Times New Roman" pitchFamily="18" charset="0"/>
              </a:rPr>
              <a:t>CLIP thực hiện</a:t>
            </a:r>
            <a:endParaRPr lang="vi-VN" sz="36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844824"/>
            <a:ext cx="7498080" cy="4403576"/>
          </a:xfrm>
        </p:spPr>
        <p:txBody>
          <a:bodyPr/>
          <a:lstStyle/>
          <a:p>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7" y="-27384"/>
            <a:ext cx="1810785" cy="630317"/>
          </a:xfrm>
          <a:prstGeom prst="rect">
            <a:avLst/>
          </a:prstGeom>
        </p:spPr>
      </p:pic>
    </p:spTree>
    <p:extLst>
      <p:ext uri="{BB962C8B-B14F-4D97-AF65-F5344CB8AC3E}">
        <p14:creationId xmlns:p14="http://schemas.microsoft.com/office/powerpoint/2010/main" val="23278652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332" y="692696"/>
            <a:ext cx="7498080" cy="706090"/>
          </a:xfrm>
        </p:spPr>
        <p:txBody>
          <a:bodyPr>
            <a:normAutofit/>
          </a:bodyPr>
          <a:lstStyle/>
          <a:p>
            <a:pPr algn="ctr"/>
            <a:r>
              <a:rPr lang="vi-VN" sz="3600" dirty="0" smtClean="0">
                <a:latin typeface="Times New Roman" pitchFamily="18" charset="0"/>
                <a:cs typeface="Times New Roman" pitchFamily="18" charset="0"/>
              </a:rPr>
              <a:t>Giải đáp tình huống</a:t>
            </a:r>
            <a:endParaRPr lang="vi-VN" sz="3600" dirty="0">
              <a:latin typeface="Times New Roman" pitchFamily="18" charset="0"/>
              <a:cs typeface="Times New Roman" pitchFamily="18" charset="0"/>
            </a:endParaRPr>
          </a:p>
        </p:txBody>
      </p:sp>
      <p:sp>
        <p:nvSpPr>
          <p:cNvPr id="3" name="Content Placeholder 2"/>
          <p:cNvSpPr>
            <a:spLocks noGrp="1"/>
          </p:cNvSpPr>
          <p:nvPr>
            <p:ph idx="1"/>
          </p:nvPr>
        </p:nvSpPr>
        <p:spPr>
          <a:xfrm>
            <a:off x="1405938" y="1772816"/>
            <a:ext cx="7498080" cy="1189112"/>
          </a:xfrm>
        </p:spPr>
        <p:txBody>
          <a:bodyPr>
            <a:normAutofit fontScale="85000" lnSpcReduction="20000"/>
          </a:bodyPr>
          <a:lstStyle/>
          <a:p>
            <a:r>
              <a:rPr lang="vi-VN" dirty="0">
                <a:latin typeface="Times New Roman" pitchFamily="18" charset="0"/>
                <a:cs typeface="Times New Roman" pitchFamily="18" charset="0"/>
              </a:rPr>
              <a:t>Trưởng phòng nhân sự phát biểu chỉ trả trợ cấp thất nghiệp là </a:t>
            </a:r>
            <a:r>
              <a:rPr lang="vi-VN" dirty="0" smtClean="0">
                <a:latin typeface="Times New Roman" pitchFamily="18" charset="0"/>
                <a:cs typeface="Times New Roman" pitchFamily="18" charset="0"/>
              </a:rPr>
              <a:t>sai</a:t>
            </a:r>
          </a:p>
          <a:p>
            <a:r>
              <a:rPr lang="vi-VN" dirty="0">
                <a:latin typeface="Times New Roman" pitchFamily="18" charset="0"/>
                <a:cs typeface="Times New Roman" pitchFamily="18" charset="0"/>
              </a:rPr>
              <a:t>Công ty có trách </a:t>
            </a:r>
            <a:r>
              <a:rPr lang="vi-VN" dirty="0" smtClean="0">
                <a:latin typeface="Times New Roman" pitchFamily="18" charset="0"/>
                <a:cs typeface="Times New Roman" pitchFamily="18" charset="0"/>
              </a:rPr>
              <a:t>nhiệm chi trả các khoản:</a:t>
            </a:r>
          </a:p>
          <a:p>
            <a:endParaRPr lang="vi-VN" dirty="0"/>
          </a:p>
        </p:txBody>
      </p:sp>
      <p:sp>
        <p:nvSpPr>
          <p:cNvPr id="4" name="Rounded Rectangle 3"/>
          <p:cNvSpPr/>
          <p:nvPr/>
        </p:nvSpPr>
        <p:spPr>
          <a:xfrm>
            <a:off x="1431981" y="3311600"/>
            <a:ext cx="6840760" cy="66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a:latin typeface="Times New Roman" pitchFamily="18" charset="0"/>
                <a:cs typeface="Times New Roman" pitchFamily="18" charset="0"/>
              </a:rPr>
              <a:t>1. Trợ cấp thất nghiệp</a:t>
            </a:r>
          </a:p>
        </p:txBody>
      </p:sp>
      <p:sp>
        <p:nvSpPr>
          <p:cNvPr id="5" name="Rounded Rectangle 4"/>
          <p:cNvSpPr/>
          <p:nvPr/>
        </p:nvSpPr>
        <p:spPr>
          <a:xfrm>
            <a:off x="1405938" y="4333292"/>
            <a:ext cx="6840760" cy="6078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a:latin typeface="Times New Roman" pitchFamily="18" charset="0"/>
                <a:cs typeface="Times New Roman" pitchFamily="18" charset="0"/>
              </a:rPr>
              <a:t>2. Trợ cấp thôi việc </a:t>
            </a:r>
          </a:p>
        </p:txBody>
      </p:sp>
      <p:sp>
        <p:nvSpPr>
          <p:cNvPr id="8" name="Rounded Rectangle 7"/>
          <p:cNvSpPr/>
          <p:nvPr/>
        </p:nvSpPr>
        <p:spPr>
          <a:xfrm>
            <a:off x="1405938" y="5309592"/>
            <a:ext cx="6840760" cy="711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latin typeface="Times New Roman" pitchFamily="18" charset="0"/>
                <a:cs typeface="Times New Roman" pitchFamily="18" charset="0"/>
              </a:rPr>
              <a:t>3. </a:t>
            </a:r>
            <a:r>
              <a:rPr lang="vi-VN" sz="2400" dirty="0" smtClean="0"/>
              <a:t>Các </a:t>
            </a:r>
            <a:r>
              <a:rPr lang="vi-VN" sz="2400" dirty="0"/>
              <a:t>khoản liên quan đến quyền lợi của 2 bên</a:t>
            </a:r>
            <a:r>
              <a:rPr lang="vi-VN" sz="2400" dirty="0" smtClean="0">
                <a:latin typeface="Times New Roman" pitchFamily="18" charset="0"/>
                <a:cs typeface="Times New Roman" pitchFamily="18" charset="0"/>
              </a:rPr>
              <a:t> </a:t>
            </a:r>
            <a:endParaRPr lang="vi-VN" sz="2400" dirty="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7" y="44624"/>
            <a:ext cx="1810785" cy="630317"/>
          </a:xfrm>
          <a:prstGeom prst="rect">
            <a:avLst/>
          </a:prstGeom>
        </p:spPr>
      </p:pic>
    </p:spTree>
    <p:extLst>
      <p:ext uri="{BB962C8B-B14F-4D97-AF65-F5344CB8AC3E}">
        <p14:creationId xmlns:p14="http://schemas.microsoft.com/office/powerpoint/2010/main" val="3977380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48680"/>
            <a:ext cx="7498080" cy="634082"/>
          </a:xfrm>
        </p:spPr>
        <p:txBody>
          <a:bodyPr>
            <a:normAutofit fontScale="90000"/>
          </a:bodyPr>
          <a:lstStyle/>
          <a:p>
            <a:pPr algn="ctr"/>
            <a:r>
              <a:rPr lang="vi-VN" sz="4400" dirty="0" smtClean="0">
                <a:latin typeface="Times New Roman" pitchFamily="18" charset="0"/>
                <a:cs typeface="Times New Roman" pitchFamily="18" charset="0"/>
              </a:rPr>
              <a:t/>
            </a:r>
            <a:br>
              <a:rPr lang="vi-VN" sz="4400" dirty="0" smtClean="0">
                <a:latin typeface="Times New Roman" pitchFamily="18" charset="0"/>
                <a:cs typeface="Times New Roman" pitchFamily="18" charset="0"/>
              </a:rPr>
            </a:br>
            <a:r>
              <a:rPr lang="vi-VN" sz="4000" dirty="0" smtClean="0">
                <a:latin typeface="Times New Roman" pitchFamily="18" charset="0"/>
                <a:cs typeface="Times New Roman" pitchFamily="18" charset="0"/>
              </a:rPr>
              <a:t>Trợ </a:t>
            </a:r>
            <a:r>
              <a:rPr lang="vi-VN" sz="4000" dirty="0">
                <a:latin typeface="Times New Roman" pitchFamily="18" charset="0"/>
                <a:cs typeface="Times New Roman" pitchFamily="18" charset="0"/>
              </a:rPr>
              <a:t>cấp thất nghiệp</a:t>
            </a:r>
            <a:r>
              <a:rPr lang="vi-VN" sz="4400" dirty="0">
                <a:latin typeface="Times New Roman" pitchFamily="18" charset="0"/>
                <a:cs typeface="Times New Roman" pitchFamily="18" charset="0"/>
              </a:rPr>
              <a:t/>
            </a:r>
            <a:br>
              <a:rPr lang="vi-VN" sz="4400" dirty="0">
                <a:latin typeface="Times New Roman" pitchFamily="18" charset="0"/>
                <a:cs typeface="Times New Roman" pitchFamily="18" charset="0"/>
              </a:rPr>
            </a:br>
            <a:endParaRPr lang="vi-VN" dirty="0"/>
          </a:p>
        </p:txBody>
      </p:sp>
      <p:sp>
        <p:nvSpPr>
          <p:cNvPr id="3" name="Content Placeholder 2"/>
          <p:cNvSpPr>
            <a:spLocks noGrp="1"/>
          </p:cNvSpPr>
          <p:nvPr>
            <p:ph idx="1"/>
          </p:nvPr>
        </p:nvSpPr>
        <p:spPr>
          <a:xfrm>
            <a:off x="1435608" y="1556792"/>
            <a:ext cx="7498080" cy="1296144"/>
          </a:xfrm>
        </p:spPr>
        <p:txBody>
          <a:bodyPr>
            <a:normAutofit fontScale="62500" lnSpcReduction="20000"/>
          </a:bodyPr>
          <a:lstStyle/>
          <a:p>
            <a:pPr marL="82296" indent="0">
              <a:buNone/>
            </a:pPr>
            <a:r>
              <a:rPr lang="vi-VN" sz="2800" dirty="0">
                <a:latin typeface="Times New Roman" pitchFamily="18" charset="0"/>
                <a:cs typeface="Times New Roman" pitchFamily="18" charset="0"/>
              </a:rPr>
              <a:t>Điều 49 Luật việc làm 2013 quy định về điều kiện hưởng trợ cấp thất nghiệp như sau:</a:t>
            </a:r>
          </a:p>
          <a:p>
            <a:pPr marL="82296" indent="0">
              <a:buNone/>
            </a:pPr>
            <a:r>
              <a:rPr lang="vi-VN" sz="2800" dirty="0">
                <a:latin typeface="Times New Roman" pitchFamily="18" charset="0"/>
                <a:cs typeface="Times New Roman" pitchFamily="18" charset="0"/>
              </a:rPr>
              <a:t>"Người lao động quy định tại khoản 1 Điều 43 của Luật này đang đóng bảo hiểm thất nghiệp được hưởng trợ cấp thất nghiệp khi có đủ các điều kiện sau đây</a:t>
            </a:r>
            <a:r>
              <a:rPr lang="vi-VN"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a:p>
            <a:endParaRPr lang="vi-V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4009" y="2924944"/>
            <a:ext cx="3971925" cy="357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5616" y="2924944"/>
            <a:ext cx="4028394" cy="3571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9496" indent="-457200">
              <a:buAutoNum type="arabicPeriod"/>
            </a:pPr>
            <a:r>
              <a:rPr lang="vi-VN" sz="1600" dirty="0" smtClean="0">
                <a:latin typeface="Times New Roman" pitchFamily="18" charset="0"/>
                <a:cs typeface="Times New Roman" pitchFamily="18" charset="0"/>
              </a:rPr>
              <a:t>Chấm dứt hợp đồng lao động hoặc hợp đồng làm việc</a:t>
            </a:r>
          </a:p>
          <a:p>
            <a:pPr marL="539496" indent="-457200">
              <a:buAutoNum type="arabicPeriod"/>
            </a:pPr>
            <a:r>
              <a:rPr lang="vi-VN" sz="1600" dirty="0">
                <a:latin typeface="Times New Roman" pitchFamily="18" charset="0"/>
                <a:cs typeface="Times New Roman" pitchFamily="18" charset="0"/>
              </a:rPr>
              <a:t>Đã đóng bảo hiểm thất nghiệp từ đủ 12 tháng trở lên trong thời gian 24 tháng trước khi chấm dứt hợp đồng lao động hoặc hợp đồng làm việc đối với trường hợp quy định tại điểm a và điểm b khoản 1 Điều 43 của Luật </a:t>
            </a:r>
            <a:r>
              <a:rPr lang="vi-VN" sz="1600" dirty="0" smtClean="0">
                <a:latin typeface="Times New Roman" pitchFamily="18" charset="0"/>
                <a:cs typeface="Times New Roman" pitchFamily="18" charset="0"/>
              </a:rPr>
              <a:t>này</a:t>
            </a:r>
          </a:p>
          <a:p>
            <a:pPr marL="539496" indent="-457200">
              <a:buFontTx/>
              <a:buAutoNum type="arabicPeriod"/>
            </a:pPr>
            <a:r>
              <a:rPr lang="vi-VN" sz="1600" dirty="0">
                <a:latin typeface="Times New Roman" pitchFamily="18" charset="0"/>
                <a:cs typeface="Times New Roman" pitchFamily="18" charset="0"/>
              </a:rPr>
              <a:t>Đã nộp hồ sơ hưởng trợ cấp thất nghiệp tại trung tâm dịch vụ việc làm theo quy định tại khoản 1 Điều 46 của Luật này;</a:t>
            </a:r>
          </a:p>
          <a:p>
            <a:pPr marL="539496" indent="-457200">
              <a:buAutoNum type="arabicPeriod"/>
            </a:pPr>
            <a:r>
              <a:rPr lang="vi-VN" sz="1600" dirty="0">
                <a:latin typeface="Times New Roman" pitchFamily="18" charset="0"/>
                <a:cs typeface="Times New Roman" pitchFamily="18" charset="0"/>
              </a:rPr>
              <a:t>Chưa tìm được việc làm sau 15 ngày, kể từ ngày nộp hồ sơ hưởng bảo hiểm thất nghiệp,</a:t>
            </a:r>
            <a:endParaRPr lang="vi-VN" sz="1600" dirty="0" smtClean="0">
              <a:latin typeface="Times New Roman" pitchFamily="18" charset="0"/>
              <a:cs typeface="Times New Roman"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7" y="62380"/>
            <a:ext cx="1512169" cy="526372"/>
          </a:xfrm>
          <a:prstGeom prst="rect">
            <a:avLst/>
          </a:prstGeom>
        </p:spPr>
      </p:pic>
    </p:spTree>
    <p:extLst>
      <p:ext uri="{BB962C8B-B14F-4D97-AF65-F5344CB8AC3E}">
        <p14:creationId xmlns:p14="http://schemas.microsoft.com/office/powerpoint/2010/main" val="19123251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76672"/>
            <a:ext cx="7498080" cy="432048"/>
          </a:xfrm>
        </p:spPr>
        <p:txBody>
          <a:bodyPr>
            <a:noAutofit/>
          </a:bodyPr>
          <a:lstStyle/>
          <a:p>
            <a:pPr algn="ctr"/>
            <a:r>
              <a:rPr lang="vi-VN" sz="3600" dirty="0" smtClean="0">
                <a:latin typeface="Times New Roman" pitchFamily="18" charset="0"/>
                <a:cs typeface="Times New Roman" pitchFamily="18" charset="0"/>
              </a:rPr>
              <a:t>Trợ </a:t>
            </a:r>
            <a:r>
              <a:rPr lang="vi-VN" sz="3600" dirty="0">
                <a:latin typeface="Times New Roman" pitchFamily="18" charset="0"/>
                <a:cs typeface="Times New Roman" pitchFamily="18" charset="0"/>
              </a:rPr>
              <a:t>cấp thất nghiệp</a:t>
            </a:r>
            <a:endParaRPr lang="vi-VN" sz="3600" dirty="0"/>
          </a:p>
        </p:txBody>
      </p:sp>
      <p:sp>
        <p:nvSpPr>
          <p:cNvPr id="3" name="Content Placeholder 2"/>
          <p:cNvSpPr>
            <a:spLocks noGrp="1"/>
          </p:cNvSpPr>
          <p:nvPr>
            <p:ph idx="1"/>
          </p:nvPr>
        </p:nvSpPr>
        <p:spPr>
          <a:xfrm>
            <a:off x="1435608" y="1340768"/>
            <a:ext cx="7498080" cy="936104"/>
          </a:xfrm>
        </p:spPr>
        <p:txBody>
          <a:bodyPr>
            <a:normAutofit fontScale="62500" lnSpcReduction="20000"/>
          </a:bodyPr>
          <a:lstStyle/>
          <a:p>
            <a:r>
              <a:rPr lang="vi-VN" dirty="0"/>
              <a:t>Về mức hưởng và thời gian hưởng được quy định tại điều 50 Luật việc làm 2013 như sau:</a:t>
            </a:r>
          </a:p>
          <a:p>
            <a:pPr marL="82296" indent="0">
              <a:buNone/>
            </a:pPr>
            <a:r>
              <a:rPr lang="vi-VN" dirty="0"/>
              <a:t>"Điều 50. Mức, thời gian, thời điểm hưởng trợ cấp thất nghiệp</a:t>
            </a:r>
          </a:p>
          <a:p>
            <a:endParaRPr lang="vi-VN" dirty="0"/>
          </a:p>
        </p:txBody>
      </p:sp>
      <p:sp>
        <p:nvSpPr>
          <p:cNvPr id="4" name="Rectangle 3"/>
          <p:cNvSpPr/>
          <p:nvPr/>
        </p:nvSpPr>
        <p:spPr>
          <a:xfrm>
            <a:off x="1043608" y="2566717"/>
            <a:ext cx="4176464" cy="4032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Mức hưởng trợ cấp thất nghiệp hằng tháng bằng 60% mức bình quân tiền lương tháng đóng bảo hiểm thất nghiệp của 06 tháng liền kề trước khi thất </a:t>
            </a:r>
            <a:r>
              <a:rPr lang="vi-VN" dirty="0" smtClean="0">
                <a:latin typeface="Times New Roman" pitchFamily="18" charset="0"/>
                <a:cs typeface="Times New Roman" pitchFamily="18" charset="0"/>
              </a:rPr>
              <a:t>nghiệp</a:t>
            </a:r>
          </a:p>
          <a:p>
            <a:pPr marL="342900" indent="-342900">
              <a:buFont typeface="+mj-lt"/>
              <a:buAutoNum type="arabicPeriod"/>
            </a:pPr>
            <a:r>
              <a:rPr lang="vi-VN" dirty="0">
                <a:latin typeface="Times New Roman" pitchFamily="18" charset="0"/>
                <a:cs typeface="Times New Roman" pitchFamily="18" charset="0"/>
              </a:rPr>
              <a:t>Thời gian hưởng trợ cấp thất nghiệp được tính theo số tháng đóng bảo hiểm thất nghiệp, cứ đóng đủ 12 tháng đến đủ 36 tháng thì được hưởng 03 tháng trợ cấp thất nghiệp</a:t>
            </a:r>
            <a:r>
              <a:rPr lang="vi-VN" dirty="0" smtClean="0">
                <a:latin typeface="Times New Roman" pitchFamily="18" charset="0"/>
                <a:cs typeface="Times New Roman" pitchFamily="18" charset="0"/>
              </a:rPr>
              <a:t> </a:t>
            </a:r>
          </a:p>
          <a:p>
            <a:pPr marL="342900" indent="-342900">
              <a:buFont typeface="+mj-lt"/>
              <a:buAutoNum type="arabicPeriod"/>
            </a:pPr>
            <a:r>
              <a:rPr lang="vi-VN" dirty="0">
                <a:latin typeface="Times New Roman" pitchFamily="18" charset="0"/>
                <a:cs typeface="Times New Roman" pitchFamily="18" charset="0"/>
              </a:rPr>
              <a:t>3. Thời điểm hưởng trợ cấp thất nghiệp được tính từ ngày thứ 16, kể từ ngày nộp đủ hồ sơ hưởng trợ cấp thất nghiệp theo quy định tại khoản 1 Điều 46 của Luật này</a:t>
            </a:r>
            <a:r>
              <a:rPr lang="vi-VN" dirty="0" smtClean="0">
                <a:latin typeface="Times New Roman" pitchFamily="18" charset="0"/>
                <a:cs typeface="Times New Roman" pitchFamily="18" charset="0"/>
              </a:rPr>
              <a:t>."</a:t>
            </a:r>
            <a:endParaRPr lang="vi-VN"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598740"/>
            <a:ext cx="3707904" cy="40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7" y="44624"/>
            <a:ext cx="1512169" cy="526372"/>
          </a:xfrm>
          <a:prstGeom prst="rect">
            <a:avLst/>
          </a:prstGeom>
        </p:spPr>
      </p:pic>
    </p:spTree>
    <p:extLst>
      <p:ext uri="{BB962C8B-B14F-4D97-AF65-F5344CB8AC3E}">
        <p14:creationId xmlns:p14="http://schemas.microsoft.com/office/powerpoint/2010/main" val="752562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172</TotalTime>
  <Words>1036</Words>
  <Application>Microsoft Office PowerPoint</Application>
  <PresentationFormat>On-screen Show (4:3)</PresentationFormat>
  <Paragraphs>67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MÔN PHÁP LUẬT</vt:lpstr>
      <vt:lpstr>Nội dung</vt:lpstr>
      <vt:lpstr>Chủ đề 1: Pháp luật lao động </vt:lpstr>
      <vt:lpstr>Pháp luật lao động</vt:lpstr>
      <vt:lpstr>Chủ đề 1: Pháp luật lao động</vt:lpstr>
      <vt:lpstr>CLIP thực hiện</vt:lpstr>
      <vt:lpstr>Giải đáp tình huống</vt:lpstr>
      <vt:lpstr> Trợ cấp thất nghiệp </vt:lpstr>
      <vt:lpstr>Trợ cấp thất nghiệp</vt:lpstr>
      <vt:lpstr>Trợ cấp thôi việc</vt:lpstr>
      <vt:lpstr>Các khoản liên quan đến quyền lợi  của 2 bên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dc:title>
  <dc:creator>khanhhoa</dc:creator>
  <cp:lastModifiedBy>khanhhoa</cp:lastModifiedBy>
  <cp:revision>20</cp:revision>
  <dcterms:created xsi:type="dcterms:W3CDTF">2016-11-21T00:02:31Z</dcterms:created>
  <dcterms:modified xsi:type="dcterms:W3CDTF">2016-11-22T12:44:38Z</dcterms:modified>
</cp:coreProperties>
</file>