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7"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DA6D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6.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6096000" y="838200"/>
            <a:ext cx="3048000" cy="1031051"/>
          </a:xfrm>
          <a:prstGeom prst="rect">
            <a:avLst/>
          </a:prstGeom>
          <a:noFill/>
        </p:spPr>
        <p:txBody>
          <a:bodyPr wrap="square" rtlCol="0">
            <a:spAutoFit/>
          </a:bodyPr>
          <a:lstStyle/>
          <a:p>
            <a:pPr algn="ctr"/>
            <a:r>
              <a:rPr lang="en-US" sz="2500" b="1" u="sng" dirty="0" smtClean="0">
                <a:solidFill>
                  <a:srgbClr val="DA6D00"/>
                </a:solidFill>
                <a:latin typeface="Comic Sans MS" pitchFamily="66" charset="0"/>
              </a:rPr>
              <a:t>Meet </a:t>
            </a:r>
            <a:r>
              <a:rPr lang="en-US" sz="2500" b="1" u="sng" dirty="0" err="1" smtClean="0">
                <a:solidFill>
                  <a:srgbClr val="DA6D00"/>
                </a:solidFill>
                <a:latin typeface="Comic Sans MS" pitchFamily="66" charset="0"/>
              </a:rPr>
              <a:t>Robol-Nex</a:t>
            </a:r>
            <a:r>
              <a:rPr lang="en-US" sz="2500" b="1" u="sng" dirty="0" smtClean="0">
                <a:solidFill>
                  <a:srgbClr val="DA6D00"/>
                </a:solidFill>
                <a:latin typeface="Comic Sans MS" pitchFamily="66" charset="0"/>
              </a:rPr>
              <a:t> </a:t>
            </a:r>
            <a:r>
              <a:rPr lang="en-US" u="sng" dirty="0" smtClean="0">
                <a:solidFill>
                  <a:srgbClr val="DA6D00"/>
                </a:solidFill>
                <a:latin typeface="Comic Sans MS" pitchFamily="66" charset="0"/>
              </a:rPr>
              <a:t>:</a:t>
            </a:r>
            <a:r>
              <a:rPr lang="en-US" u="sng" dirty="0" smtClean="0">
                <a:latin typeface="Comic Sans MS" pitchFamily="66" charset="0"/>
              </a:rPr>
              <a:t> </a:t>
            </a:r>
          </a:p>
          <a:p>
            <a:pPr algn="ctr"/>
            <a:r>
              <a:rPr lang="en-US" dirty="0" smtClean="0">
                <a:solidFill>
                  <a:srgbClr val="DA6D00"/>
                </a:solidFill>
                <a:latin typeface="Comic Sans MS" pitchFamily="66" charset="0"/>
              </a:rPr>
              <a:t>World’s First Physically Programmable Robot</a:t>
            </a:r>
            <a:endParaRPr lang="en-US" dirty="0">
              <a:solidFill>
                <a:srgbClr val="DA6D00"/>
              </a:solidFill>
              <a:latin typeface="Comic Sans MS" pitchFamily="66" charset="0"/>
            </a:endParaRPr>
          </a:p>
        </p:txBody>
      </p:sp>
      <p:pic>
        <p:nvPicPr>
          <p:cNvPr id="8" name="Picture 7" descr="Robol- Nex_112.jpg"/>
          <p:cNvPicPr>
            <a:picLocks noChangeAspect="1"/>
          </p:cNvPicPr>
          <p:nvPr/>
        </p:nvPicPr>
        <p:blipFill>
          <a:blip r:embed="rId2"/>
          <a:stretch>
            <a:fillRect/>
          </a:stretch>
        </p:blipFill>
        <p:spPr>
          <a:xfrm>
            <a:off x="228600" y="457200"/>
            <a:ext cx="5638800" cy="1905000"/>
          </a:xfrm>
          <a:prstGeom prst="rect">
            <a:avLst/>
          </a:prstGeom>
        </p:spPr>
      </p:pic>
      <p:sp>
        <p:nvSpPr>
          <p:cNvPr id="9" name="TextBox 8"/>
          <p:cNvSpPr txBox="1"/>
          <p:nvPr/>
        </p:nvSpPr>
        <p:spPr>
          <a:xfrm>
            <a:off x="0" y="2514600"/>
            <a:ext cx="52578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Physical Programming with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pic>
        <p:nvPicPr>
          <p:cNvPr id="10" name="Picture 9" descr="Robol-Nex 111.jpg"/>
          <p:cNvPicPr>
            <a:picLocks noChangeAspect="1"/>
          </p:cNvPicPr>
          <p:nvPr/>
        </p:nvPicPr>
        <p:blipFill>
          <a:blip r:embed="rId3"/>
          <a:stretch>
            <a:fillRect/>
          </a:stretch>
        </p:blipFill>
        <p:spPr>
          <a:xfrm>
            <a:off x="5562600" y="2895600"/>
            <a:ext cx="3581400" cy="3962400"/>
          </a:xfrm>
          <a:prstGeom prst="rect">
            <a:avLst/>
          </a:prstGeom>
        </p:spPr>
      </p:pic>
      <p:sp>
        <p:nvSpPr>
          <p:cNvPr id="11" name="TextBox 10"/>
          <p:cNvSpPr txBox="1"/>
          <p:nvPr/>
        </p:nvSpPr>
        <p:spPr>
          <a:xfrm>
            <a:off x="0" y="2887682"/>
            <a:ext cx="5562600" cy="3970318"/>
          </a:xfrm>
          <a:prstGeom prst="rect">
            <a:avLst/>
          </a:prstGeom>
          <a:noFill/>
        </p:spPr>
        <p:txBody>
          <a:bodyPr wrap="square" rtlCol="0">
            <a:spAutoFit/>
          </a:bodyPr>
          <a:lstStyle/>
          <a:p>
            <a:pPr algn="just"/>
            <a:r>
              <a:rPr lang="en-US" b="1" i="1" dirty="0" smtClean="0">
                <a:solidFill>
                  <a:srgbClr val="DA6D00"/>
                </a:solidFill>
                <a:latin typeface="Comic Sans MS" pitchFamily="66" charset="0"/>
              </a:rPr>
              <a:t>Everyone is wondering when we would be able to speak with a Robot? When would it be that I will command my Robot to bring a cup of tea or wake me up exactly at sunrise in the morning?</a:t>
            </a:r>
          </a:p>
          <a:p>
            <a:pPr algn="just"/>
            <a:r>
              <a:rPr lang="en-US" b="1" i="1" dirty="0" smtClean="0">
                <a:solidFill>
                  <a:srgbClr val="DA6D00"/>
                </a:solidFill>
                <a:latin typeface="Comic Sans MS" pitchFamily="66" charset="0"/>
              </a:rPr>
              <a:t>Physical programming interface is the simplest language to communicate with a Robot. The functions are written on physical blocks and commands the Robot to act according to the sentences formed using these functions.</a:t>
            </a:r>
          </a:p>
          <a:p>
            <a:pPr algn="just"/>
            <a:r>
              <a:rPr lang="en-US" b="1" i="1" dirty="0" smtClean="0">
                <a:solidFill>
                  <a:srgbClr val="DA6D00"/>
                </a:solidFill>
                <a:latin typeface="Comic Sans MS" pitchFamily="66" charset="0"/>
              </a:rPr>
              <a:t>You can’t talk to the Robot but you surely can write it down for him in simple plain English. Yes that’s true it’s not a distant future now, The future is Now.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0"/>
            <a:ext cx="1524000" cy="369332"/>
          </a:xfrm>
          <a:prstGeom prst="rect">
            <a:avLst/>
          </a:prstGeom>
          <a:noFill/>
        </p:spPr>
        <p:txBody>
          <a:bodyPr wrap="square" rtlCol="0">
            <a:spAutoFit/>
          </a:bodyPr>
          <a:lstStyle/>
          <a:p>
            <a:r>
              <a:rPr lang="en-US" b="1" u="sng" dirty="0" smtClean="0">
                <a:solidFill>
                  <a:srgbClr val="DA6D00"/>
                </a:solidFill>
                <a:latin typeface="Comic Sans MS" pitchFamily="66" charset="0"/>
              </a:rPr>
              <a:t>Let’s Play.</a:t>
            </a:r>
            <a:endParaRPr lang="en-US" b="1" u="sng" dirty="0">
              <a:solidFill>
                <a:srgbClr val="DA6D00"/>
              </a:solidFill>
              <a:latin typeface="Comic Sans MS" pitchFamily="66" charset="0"/>
            </a:endParaRPr>
          </a:p>
        </p:txBody>
      </p:sp>
      <p:pic>
        <p:nvPicPr>
          <p:cNvPr id="3" name="Picture 2" descr="Playcards 1.1.jpg"/>
          <p:cNvPicPr>
            <a:picLocks noChangeAspect="1"/>
          </p:cNvPicPr>
          <p:nvPr/>
        </p:nvPicPr>
        <p:blipFill>
          <a:blip r:embed="rId2" cstate="print"/>
          <a:stretch>
            <a:fillRect/>
          </a:stretch>
        </p:blipFill>
        <p:spPr>
          <a:xfrm>
            <a:off x="0" y="533400"/>
            <a:ext cx="1981200" cy="2590800"/>
          </a:xfrm>
          <a:prstGeom prst="rect">
            <a:avLst/>
          </a:prstGeom>
        </p:spPr>
      </p:pic>
      <p:pic>
        <p:nvPicPr>
          <p:cNvPr id="4" name="Picture 3" descr="Playcards 1.2.jpg"/>
          <p:cNvPicPr>
            <a:picLocks noChangeAspect="1"/>
          </p:cNvPicPr>
          <p:nvPr/>
        </p:nvPicPr>
        <p:blipFill>
          <a:blip r:embed="rId3"/>
          <a:stretch>
            <a:fillRect/>
          </a:stretch>
        </p:blipFill>
        <p:spPr>
          <a:xfrm>
            <a:off x="2362200" y="533400"/>
            <a:ext cx="2057400" cy="2590800"/>
          </a:xfrm>
          <a:prstGeom prst="rect">
            <a:avLst/>
          </a:prstGeom>
        </p:spPr>
      </p:pic>
      <p:pic>
        <p:nvPicPr>
          <p:cNvPr id="5" name="Picture 4" descr="Playcards 1.5.jpg"/>
          <p:cNvPicPr>
            <a:picLocks noChangeAspect="1"/>
          </p:cNvPicPr>
          <p:nvPr/>
        </p:nvPicPr>
        <p:blipFill>
          <a:blip r:embed="rId4" cstate="print"/>
          <a:stretch>
            <a:fillRect/>
          </a:stretch>
        </p:blipFill>
        <p:spPr>
          <a:xfrm>
            <a:off x="4876800" y="533400"/>
            <a:ext cx="1930400" cy="2590800"/>
          </a:xfrm>
          <a:prstGeom prst="rect">
            <a:avLst/>
          </a:prstGeom>
        </p:spPr>
      </p:pic>
      <p:pic>
        <p:nvPicPr>
          <p:cNvPr id="6" name="Picture 5" descr="Playcards 1.3.jpg"/>
          <p:cNvPicPr>
            <a:picLocks noChangeAspect="1"/>
          </p:cNvPicPr>
          <p:nvPr/>
        </p:nvPicPr>
        <p:blipFill>
          <a:blip r:embed="rId5" cstate="print"/>
          <a:stretch>
            <a:fillRect/>
          </a:stretch>
        </p:blipFill>
        <p:spPr>
          <a:xfrm>
            <a:off x="7239000" y="533400"/>
            <a:ext cx="1905000" cy="2590800"/>
          </a:xfrm>
          <a:prstGeom prst="rect">
            <a:avLst/>
          </a:prstGeom>
        </p:spPr>
      </p:pic>
      <p:sp>
        <p:nvSpPr>
          <p:cNvPr id="7" name="TextBox 6"/>
          <p:cNvSpPr txBox="1"/>
          <p:nvPr/>
        </p:nvSpPr>
        <p:spPr>
          <a:xfrm>
            <a:off x="3200400" y="3276600"/>
            <a:ext cx="2819400" cy="369332"/>
          </a:xfrm>
          <a:prstGeom prst="rect">
            <a:avLst/>
          </a:prstGeom>
          <a:noFill/>
        </p:spPr>
        <p:txBody>
          <a:bodyPr wrap="square" rtlCol="0">
            <a:spAutoFit/>
          </a:bodyPr>
          <a:lstStyle/>
          <a:p>
            <a:r>
              <a:rPr lang="en-US" b="1" u="sng" dirty="0" smtClean="0">
                <a:solidFill>
                  <a:srgbClr val="DA6D00"/>
                </a:solidFill>
                <a:latin typeface="Comic Sans MS" pitchFamily="66" charset="0"/>
              </a:rPr>
              <a:t>Introducing </a:t>
            </a:r>
            <a:r>
              <a:rPr lang="en-US" b="1" u="sng" dirty="0" err="1" smtClean="0">
                <a:solidFill>
                  <a:srgbClr val="DA6D00"/>
                </a:solidFill>
                <a:latin typeface="Comic Sans MS" pitchFamily="66" charset="0"/>
              </a:rPr>
              <a:t>Playcards</a:t>
            </a:r>
            <a:endParaRPr lang="en-US" b="1" u="sng" dirty="0">
              <a:solidFill>
                <a:srgbClr val="DA6D00"/>
              </a:solidFill>
              <a:latin typeface="Comic Sans MS" pitchFamily="66" charset="0"/>
            </a:endParaRPr>
          </a:p>
        </p:txBody>
      </p:sp>
      <p:sp>
        <p:nvSpPr>
          <p:cNvPr id="8" name="TextBox 7"/>
          <p:cNvSpPr txBox="1"/>
          <p:nvPr/>
        </p:nvSpPr>
        <p:spPr>
          <a:xfrm>
            <a:off x="0" y="3718679"/>
            <a:ext cx="9144000" cy="2631490"/>
          </a:xfrm>
          <a:prstGeom prst="rect">
            <a:avLst/>
          </a:prstGeom>
          <a:noFill/>
        </p:spPr>
        <p:txBody>
          <a:bodyPr wrap="square" rtlCol="0">
            <a:spAutoFit/>
          </a:bodyPr>
          <a:lstStyle/>
          <a:p>
            <a:r>
              <a:rPr lang="en-US" sz="1500" b="1" dirty="0" err="1" smtClean="0">
                <a:solidFill>
                  <a:srgbClr val="DA6D00"/>
                </a:solidFill>
                <a:latin typeface="Comic Sans MS" pitchFamily="66" charset="0"/>
              </a:rPr>
              <a:t>Playcards</a:t>
            </a:r>
            <a:r>
              <a:rPr lang="en-US" sz="1500" b="1" dirty="0" smtClean="0">
                <a:solidFill>
                  <a:srgbClr val="DA6D00"/>
                </a:solidFill>
                <a:latin typeface="Comic Sans MS" pitchFamily="66" charset="0"/>
              </a:rPr>
              <a:t> are Games and Activities designed to help you play &amp; understand How </a:t>
            </a:r>
            <a:r>
              <a:rPr lang="en-US" sz="1500" b="1" dirty="0" err="1" smtClean="0">
                <a:solidFill>
                  <a:srgbClr val="DA6D00"/>
                </a:solidFill>
                <a:latin typeface="Comic Sans MS" pitchFamily="66" charset="0"/>
              </a:rPr>
              <a:t>Rora</a:t>
            </a:r>
            <a:r>
              <a:rPr lang="en-US" sz="1500" b="1" dirty="0" smtClean="0">
                <a:solidFill>
                  <a:srgbClr val="DA6D00"/>
                </a:solidFill>
                <a:latin typeface="Comic Sans MS" pitchFamily="66" charset="0"/>
              </a:rPr>
              <a:t> Works.</a:t>
            </a:r>
          </a:p>
          <a:p>
            <a:r>
              <a:rPr lang="en-US" sz="1500" b="1" dirty="0" smtClean="0">
                <a:solidFill>
                  <a:srgbClr val="DA6D00"/>
                </a:solidFill>
                <a:latin typeface="Comic Sans MS" pitchFamily="66" charset="0"/>
              </a:rPr>
              <a:t>Are you hungry? Program </a:t>
            </a:r>
            <a:r>
              <a:rPr lang="en-US" sz="1500" b="1" dirty="0" err="1" smtClean="0">
                <a:solidFill>
                  <a:srgbClr val="DA6D00"/>
                </a:solidFill>
                <a:latin typeface="Comic Sans MS" pitchFamily="66" charset="0"/>
              </a:rPr>
              <a:t>Rora</a:t>
            </a:r>
            <a:r>
              <a:rPr lang="en-US" sz="1500" b="1" dirty="0" smtClean="0">
                <a:solidFill>
                  <a:srgbClr val="DA6D00"/>
                </a:solidFill>
                <a:latin typeface="Comic Sans MS" pitchFamily="66" charset="0"/>
              </a:rPr>
              <a:t> to bring you snacks from Mommy.</a:t>
            </a:r>
          </a:p>
          <a:p>
            <a:r>
              <a:rPr lang="en-US" sz="1500" b="1" dirty="0" smtClean="0">
                <a:solidFill>
                  <a:srgbClr val="DA6D00"/>
                </a:solidFill>
                <a:latin typeface="Comic Sans MS" pitchFamily="66" charset="0"/>
              </a:rPr>
              <a:t>Want to scare your Friends? We have some Ideas but you can always create more.</a:t>
            </a:r>
          </a:p>
          <a:p>
            <a:r>
              <a:rPr lang="en-US" sz="1500" b="1" dirty="0" smtClean="0">
                <a:solidFill>
                  <a:srgbClr val="DA6D00"/>
                </a:solidFill>
                <a:latin typeface="Comic Sans MS" pitchFamily="66" charset="0"/>
              </a:rPr>
              <a:t>Want to measure how fast you run? We got a Program for You.</a:t>
            </a:r>
          </a:p>
          <a:p>
            <a:r>
              <a:rPr lang="en-US" sz="1500" b="1" dirty="0" smtClean="0">
                <a:solidFill>
                  <a:srgbClr val="DA6D00"/>
                </a:solidFill>
                <a:latin typeface="Comic Sans MS" pitchFamily="66" charset="0"/>
              </a:rPr>
              <a:t>Want to wish Birthday in Style? Let </a:t>
            </a:r>
            <a:r>
              <a:rPr lang="en-US" sz="1500" b="1" dirty="0" err="1" smtClean="0">
                <a:solidFill>
                  <a:srgbClr val="DA6D00"/>
                </a:solidFill>
                <a:latin typeface="Comic Sans MS" pitchFamily="66" charset="0"/>
              </a:rPr>
              <a:t>Rora</a:t>
            </a:r>
            <a:r>
              <a:rPr lang="en-US" sz="1500" b="1" dirty="0" smtClean="0">
                <a:solidFill>
                  <a:srgbClr val="DA6D00"/>
                </a:solidFill>
                <a:latin typeface="Comic Sans MS" pitchFamily="66" charset="0"/>
              </a:rPr>
              <a:t> tune it for you.</a:t>
            </a:r>
          </a:p>
          <a:p>
            <a:r>
              <a:rPr lang="en-US" sz="1500" b="1" dirty="0" smtClean="0">
                <a:solidFill>
                  <a:srgbClr val="DA6D00"/>
                </a:solidFill>
                <a:latin typeface="Comic Sans MS" pitchFamily="66" charset="0"/>
              </a:rPr>
              <a:t>25 </a:t>
            </a:r>
            <a:r>
              <a:rPr lang="en-US" sz="1500" b="1" dirty="0" err="1" smtClean="0">
                <a:solidFill>
                  <a:srgbClr val="DA6D00"/>
                </a:solidFill>
                <a:latin typeface="Comic Sans MS" pitchFamily="66" charset="0"/>
              </a:rPr>
              <a:t>Playcards</a:t>
            </a:r>
            <a:r>
              <a:rPr lang="en-US" sz="1500" b="1" dirty="0" smtClean="0">
                <a:solidFill>
                  <a:srgbClr val="DA6D00"/>
                </a:solidFill>
                <a:latin typeface="Comic Sans MS" pitchFamily="66" charset="0"/>
              </a:rPr>
              <a:t> are provided along with </a:t>
            </a:r>
            <a:r>
              <a:rPr lang="en-US" sz="1500" b="1" dirty="0" err="1" smtClean="0">
                <a:solidFill>
                  <a:srgbClr val="DA6D00"/>
                </a:solidFill>
                <a:latin typeface="Comic Sans MS" pitchFamily="66" charset="0"/>
              </a:rPr>
              <a:t>Rora</a:t>
            </a:r>
            <a:r>
              <a:rPr lang="en-US" sz="1500" b="1" dirty="0" smtClean="0">
                <a:solidFill>
                  <a:srgbClr val="DA6D00"/>
                </a:solidFill>
                <a:latin typeface="Comic Sans MS" pitchFamily="66" charset="0"/>
              </a:rPr>
              <a:t> in the Box. </a:t>
            </a:r>
          </a:p>
          <a:p>
            <a:r>
              <a:rPr lang="en-US" sz="1500" b="1" dirty="0" smtClean="0">
                <a:solidFill>
                  <a:srgbClr val="DA6D00"/>
                </a:solidFill>
                <a:latin typeface="Comic Sans MS" pitchFamily="66" charset="0"/>
              </a:rPr>
              <a:t>The cards are divided in 5 stages Programmer Level 1 to Programmer Level 5.</a:t>
            </a:r>
          </a:p>
          <a:p>
            <a:r>
              <a:rPr lang="en-US" sz="1500" b="1" dirty="0" smtClean="0">
                <a:solidFill>
                  <a:srgbClr val="DA6D00"/>
                </a:solidFill>
                <a:latin typeface="Comic Sans MS" pitchFamily="66" charset="0"/>
              </a:rPr>
              <a:t>Start with </a:t>
            </a:r>
            <a:r>
              <a:rPr lang="en-US" sz="1500" b="1" dirty="0" smtClean="0">
                <a:solidFill>
                  <a:srgbClr val="DA6D00"/>
                </a:solidFill>
                <a:latin typeface="Comic Sans MS" pitchFamily="66" charset="0"/>
              </a:rPr>
              <a:t>Level </a:t>
            </a:r>
            <a:r>
              <a:rPr lang="en-US" sz="1500" b="1" dirty="0" smtClean="0">
                <a:solidFill>
                  <a:srgbClr val="DA6D00"/>
                </a:solidFill>
                <a:latin typeface="Comic Sans MS" pitchFamily="66" charset="0"/>
              </a:rPr>
              <a:t>1 Programs </a:t>
            </a:r>
            <a:r>
              <a:rPr lang="en-US" sz="1500" b="1" dirty="0" smtClean="0">
                <a:solidFill>
                  <a:srgbClr val="DA6D00"/>
                </a:solidFill>
                <a:latin typeface="Comic Sans MS" pitchFamily="66" charset="0"/>
              </a:rPr>
              <a:t>and gradually increase </a:t>
            </a:r>
            <a:r>
              <a:rPr lang="en-US" sz="1500" b="1" smtClean="0">
                <a:solidFill>
                  <a:srgbClr val="DA6D00"/>
                </a:solidFill>
                <a:latin typeface="Comic Sans MS" pitchFamily="66" charset="0"/>
              </a:rPr>
              <a:t>to Level </a:t>
            </a:r>
            <a:r>
              <a:rPr lang="en-US" sz="1500" b="1" dirty="0" smtClean="0">
                <a:solidFill>
                  <a:srgbClr val="DA6D00"/>
                </a:solidFill>
                <a:latin typeface="Comic Sans MS" pitchFamily="66" charset="0"/>
              </a:rPr>
              <a:t>5 to become a pro.</a:t>
            </a:r>
          </a:p>
          <a:p>
            <a:r>
              <a:rPr lang="en-US" sz="1500" b="1" dirty="0" smtClean="0">
                <a:solidFill>
                  <a:srgbClr val="DA6D00"/>
                </a:solidFill>
                <a:latin typeface="Comic Sans MS" pitchFamily="66" charset="0"/>
              </a:rPr>
              <a:t>On one side are brief instructions and on the other side are example Programs according to a common layout of a Room and House. In the Next pages, learn how to use them in your Room by simply changing a few coins.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0"/>
            <a:ext cx="3505200" cy="477054"/>
          </a:xfrm>
          <a:prstGeom prst="rect">
            <a:avLst/>
          </a:prstGeom>
          <a:noFill/>
        </p:spPr>
        <p:txBody>
          <a:bodyPr wrap="square" rtlCol="0">
            <a:spAutoFit/>
          </a:bodyPr>
          <a:lstStyle/>
          <a:p>
            <a:r>
              <a:rPr lang="en-US" sz="2500" b="1" u="sng" dirty="0" smtClean="0">
                <a:solidFill>
                  <a:srgbClr val="DA6D00"/>
                </a:solidFill>
              </a:rPr>
              <a:t>Introducing to the Coins. </a:t>
            </a:r>
            <a:endParaRPr lang="en-US" sz="2500" b="1" u="sng" dirty="0">
              <a:solidFill>
                <a:srgbClr val="DA6D00"/>
              </a:solidFill>
            </a:endParaRPr>
          </a:p>
        </p:txBody>
      </p:sp>
      <p:sp>
        <p:nvSpPr>
          <p:cNvPr id="3" name="TextBox 2"/>
          <p:cNvSpPr txBox="1"/>
          <p:nvPr/>
        </p:nvSpPr>
        <p:spPr>
          <a:xfrm>
            <a:off x="304800" y="1981200"/>
            <a:ext cx="8229600" cy="4801314"/>
          </a:xfrm>
          <a:prstGeom prst="rect">
            <a:avLst/>
          </a:prstGeom>
          <a:noFill/>
        </p:spPr>
        <p:txBody>
          <a:bodyPr wrap="square" rtlCol="0">
            <a:spAutoFit/>
          </a:bodyPr>
          <a:lstStyle/>
          <a:p>
            <a:r>
              <a:rPr lang="en-US" dirty="0" smtClean="0">
                <a:solidFill>
                  <a:srgbClr val="DA6D00"/>
                </a:solidFill>
              </a:rPr>
              <a:t> </a:t>
            </a:r>
            <a:r>
              <a:rPr lang="en-US" b="1" dirty="0" smtClean="0">
                <a:solidFill>
                  <a:srgbClr val="DA6D00"/>
                </a:solidFill>
              </a:rPr>
              <a:t>STOP- Always use STOP command in the last </a:t>
            </a:r>
            <a:r>
              <a:rPr lang="en-US" b="1" dirty="0" smtClean="0">
                <a:solidFill>
                  <a:srgbClr val="DA6D00"/>
                </a:solidFill>
              </a:rPr>
              <a:t>of a sentence to </a:t>
            </a:r>
            <a:r>
              <a:rPr lang="en-US" b="1" dirty="0" smtClean="0">
                <a:solidFill>
                  <a:srgbClr val="DA6D00"/>
                </a:solidFill>
              </a:rPr>
              <a:t>finish the </a:t>
            </a:r>
            <a:r>
              <a:rPr lang="en-US" b="1" dirty="0" smtClean="0">
                <a:solidFill>
                  <a:srgbClr val="DA6D00"/>
                </a:solidFill>
              </a:rPr>
              <a:t>work.</a:t>
            </a:r>
          </a:p>
          <a:p>
            <a:r>
              <a:rPr lang="en-US" b="1" dirty="0" smtClean="0">
                <a:solidFill>
                  <a:srgbClr val="DA6D00"/>
                </a:solidFill>
              </a:rPr>
              <a:t>WHEN – Use this command before sound, light, touch, wall, no wall and rain to activate the senses.</a:t>
            </a:r>
          </a:p>
          <a:p>
            <a:r>
              <a:rPr lang="en-US" b="1" dirty="0" smtClean="0">
                <a:solidFill>
                  <a:srgbClr val="DA6D00"/>
                </a:solidFill>
              </a:rPr>
              <a:t>THEN</a:t>
            </a:r>
            <a:r>
              <a:rPr lang="en-US" dirty="0" smtClean="0">
                <a:solidFill>
                  <a:srgbClr val="DA6D00"/>
                </a:solidFill>
              </a:rPr>
              <a:t> – Use this command to tell </a:t>
            </a:r>
            <a:r>
              <a:rPr lang="en-US" dirty="0" err="1" smtClean="0">
                <a:solidFill>
                  <a:srgbClr val="DA6D00"/>
                </a:solidFill>
              </a:rPr>
              <a:t>Rora</a:t>
            </a:r>
            <a:r>
              <a:rPr lang="en-US" dirty="0" smtClean="0">
                <a:solidFill>
                  <a:srgbClr val="DA6D00"/>
                </a:solidFill>
              </a:rPr>
              <a:t> what to do next after </a:t>
            </a:r>
            <a:r>
              <a:rPr lang="en-US" dirty="0" err="1" smtClean="0">
                <a:solidFill>
                  <a:srgbClr val="DA6D00"/>
                </a:solidFill>
              </a:rPr>
              <a:t>Rora</a:t>
            </a:r>
            <a:r>
              <a:rPr lang="en-US" dirty="0" smtClean="0">
                <a:solidFill>
                  <a:srgbClr val="DA6D00"/>
                </a:solidFill>
              </a:rPr>
              <a:t> senses the desired entity. Like – WHEN WALL THEN FORWARD.</a:t>
            </a:r>
          </a:p>
          <a:p>
            <a:r>
              <a:rPr lang="en-US" b="1" dirty="0" smtClean="0">
                <a:solidFill>
                  <a:srgbClr val="DA6D00"/>
                </a:solidFill>
              </a:rPr>
              <a:t>FOR – This command is used to tell </a:t>
            </a:r>
            <a:r>
              <a:rPr lang="en-US" b="1" dirty="0" err="1" smtClean="0">
                <a:solidFill>
                  <a:srgbClr val="DA6D00"/>
                </a:solidFill>
              </a:rPr>
              <a:t>Rora</a:t>
            </a:r>
            <a:r>
              <a:rPr lang="en-US" b="1" dirty="0" smtClean="0">
                <a:solidFill>
                  <a:srgbClr val="DA6D00"/>
                </a:solidFill>
              </a:rPr>
              <a:t> the amount of </a:t>
            </a:r>
            <a:r>
              <a:rPr lang="en-US" b="1" u="sng" dirty="0" smtClean="0">
                <a:solidFill>
                  <a:srgbClr val="DA6D00"/>
                </a:solidFill>
              </a:rPr>
              <a:t>time</a:t>
            </a:r>
            <a:r>
              <a:rPr lang="en-US" b="1" dirty="0" smtClean="0">
                <a:solidFill>
                  <a:srgbClr val="DA6D00"/>
                </a:solidFill>
              </a:rPr>
              <a:t> you want her to travel and the amount of </a:t>
            </a:r>
            <a:r>
              <a:rPr lang="en-US" b="1" u="sng" dirty="0" smtClean="0">
                <a:solidFill>
                  <a:srgbClr val="DA6D00"/>
                </a:solidFill>
              </a:rPr>
              <a:t>distance</a:t>
            </a:r>
            <a:r>
              <a:rPr lang="en-US" b="1" dirty="0" smtClean="0">
                <a:solidFill>
                  <a:srgbClr val="DA6D00"/>
                </a:solidFill>
              </a:rPr>
              <a:t> you want her to travel. Like WHEN WALL THEN FORWARD FOR 2 SECONDS.</a:t>
            </a:r>
          </a:p>
          <a:p>
            <a:r>
              <a:rPr lang="en-US" b="1" dirty="0" smtClean="0">
                <a:solidFill>
                  <a:srgbClr val="DA6D00"/>
                </a:solidFill>
              </a:rPr>
              <a:t>WHEN SOUND GO FORWARD FOR 5 FOOT</a:t>
            </a:r>
            <a:endParaRPr lang="en-US" dirty="0" smtClean="0">
              <a:solidFill>
                <a:srgbClr val="DA6D00"/>
              </a:solidFill>
            </a:endParaRPr>
          </a:p>
          <a:p>
            <a:r>
              <a:rPr lang="en-US" b="1" dirty="0" smtClean="0">
                <a:solidFill>
                  <a:srgbClr val="DA6D00"/>
                </a:solidFill>
              </a:rPr>
              <a:t>WAIT-FOR</a:t>
            </a:r>
            <a:r>
              <a:rPr lang="en-US" dirty="0" smtClean="0">
                <a:solidFill>
                  <a:srgbClr val="DA6D00"/>
                </a:solidFill>
              </a:rPr>
              <a:t>  - Use this command to tell </a:t>
            </a:r>
            <a:r>
              <a:rPr lang="en-US" dirty="0" err="1" smtClean="0">
                <a:solidFill>
                  <a:srgbClr val="DA6D00"/>
                </a:solidFill>
              </a:rPr>
              <a:t>Rora</a:t>
            </a:r>
            <a:r>
              <a:rPr lang="en-US" dirty="0" smtClean="0">
                <a:solidFill>
                  <a:srgbClr val="DA6D00"/>
                </a:solidFill>
              </a:rPr>
              <a:t> to wait before starting a work. Like WHEN LIGHT WAIT-FOR 30 MINUTE THEN BUZZ.</a:t>
            </a:r>
            <a:endParaRPr lang="en-US" b="1" dirty="0" smtClean="0">
              <a:solidFill>
                <a:srgbClr val="DA6D00"/>
              </a:solidFill>
            </a:endParaRPr>
          </a:p>
          <a:p>
            <a:r>
              <a:rPr lang="en-US" dirty="0" smtClean="0">
                <a:solidFill>
                  <a:srgbClr val="DA6D00"/>
                </a:solidFill>
              </a:rPr>
              <a:t> </a:t>
            </a:r>
            <a:r>
              <a:rPr lang="en-US" b="1" dirty="0" smtClean="0">
                <a:solidFill>
                  <a:srgbClr val="DA6D00"/>
                </a:solidFill>
              </a:rPr>
              <a:t>AND – This command is used when you want </a:t>
            </a:r>
            <a:r>
              <a:rPr lang="en-US" b="1" dirty="0" err="1" smtClean="0">
                <a:solidFill>
                  <a:srgbClr val="DA6D00"/>
                </a:solidFill>
              </a:rPr>
              <a:t>Rora</a:t>
            </a:r>
            <a:r>
              <a:rPr lang="en-US" b="1" dirty="0" smtClean="0">
                <a:solidFill>
                  <a:srgbClr val="DA6D00"/>
                </a:solidFill>
              </a:rPr>
              <a:t> to perform 2 actions together. Like WHEN SOUND THEN BLINK AND BUZZ FOR 5 SECONDS. ( Always specify the length of the work or else </a:t>
            </a:r>
            <a:r>
              <a:rPr lang="en-US" b="1" dirty="0" err="1" smtClean="0">
                <a:solidFill>
                  <a:srgbClr val="DA6D00"/>
                </a:solidFill>
              </a:rPr>
              <a:t>Rora</a:t>
            </a:r>
            <a:r>
              <a:rPr lang="en-US" b="1" dirty="0" smtClean="0">
                <a:solidFill>
                  <a:srgbClr val="DA6D00"/>
                </a:solidFill>
              </a:rPr>
              <a:t> will keep doing it indefinitely)</a:t>
            </a:r>
          </a:p>
          <a:p>
            <a:r>
              <a:rPr lang="en-US" dirty="0" smtClean="0">
                <a:solidFill>
                  <a:srgbClr val="DA6D00"/>
                </a:solidFill>
              </a:rPr>
              <a:t> </a:t>
            </a:r>
            <a:r>
              <a:rPr lang="en-US" b="1" dirty="0" smtClean="0">
                <a:solidFill>
                  <a:srgbClr val="DA6D00"/>
                </a:solidFill>
              </a:rPr>
              <a:t>NEXT- Next denotes the end of a sentence.</a:t>
            </a:r>
          </a:p>
          <a:p>
            <a:r>
              <a:rPr lang="en-US" b="1" dirty="0" smtClean="0">
                <a:solidFill>
                  <a:srgbClr val="DA6D00"/>
                </a:solidFill>
              </a:rPr>
              <a:t>REPEAT – Use this command to repeat the work.</a:t>
            </a:r>
          </a:p>
          <a:p>
            <a:r>
              <a:rPr lang="en-US" dirty="0" smtClean="0">
                <a:solidFill>
                  <a:srgbClr val="DA6D00"/>
                </a:solidFill>
              </a:rPr>
              <a:t> </a:t>
            </a:r>
            <a:r>
              <a:rPr lang="en-US" b="1" dirty="0" smtClean="0">
                <a:solidFill>
                  <a:srgbClr val="DA6D00"/>
                </a:solidFill>
              </a:rPr>
              <a:t>RETURN</a:t>
            </a:r>
            <a:r>
              <a:rPr lang="en-US" dirty="0" smtClean="0">
                <a:solidFill>
                  <a:srgbClr val="DA6D00"/>
                </a:solidFill>
              </a:rPr>
              <a:t> </a:t>
            </a:r>
            <a:r>
              <a:rPr lang="en-US" dirty="0" smtClean="0">
                <a:solidFill>
                  <a:srgbClr val="DA6D00"/>
                </a:solidFill>
              </a:rPr>
              <a:t>– Use this command to return </a:t>
            </a:r>
            <a:r>
              <a:rPr lang="en-US" dirty="0" err="1" smtClean="0">
                <a:solidFill>
                  <a:srgbClr val="DA6D00"/>
                </a:solidFill>
              </a:rPr>
              <a:t>Rora</a:t>
            </a:r>
            <a:r>
              <a:rPr lang="en-US" dirty="0" smtClean="0">
                <a:solidFill>
                  <a:srgbClr val="DA6D00"/>
                </a:solidFill>
              </a:rPr>
              <a:t> back to its initial position.</a:t>
            </a:r>
          </a:p>
        </p:txBody>
      </p:sp>
      <p:sp>
        <p:nvSpPr>
          <p:cNvPr id="4" name="TextBox 3"/>
          <p:cNvSpPr txBox="1"/>
          <p:nvPr/>
        </p:nvSpPr>
        <p:spPr>
          <a:xfrm>
            <a:off x="381000" y="457200"/>
            <a:ext cx="8305800" cy="1200329"/>
          </a:xfrm>
          <a:prstGeom prst="rect">
            <a:avLst/>
          </a:prstGeom>
          <a:noFill/>
        </p:spPr>
        <p:txBody>
          <a:bodyPr wrap="square" rtlCol="0">
            <a:spAutoFit/>
          </a:bodyPr>
          <a:lstStyle/>
          <a:p>
            <a:r>
              <a:rPr lang="en-US" b="1" dirty="0" smtClean="0">
                <a:solidFill>
                  <a:srgbClr val="663300"/>
                </a:solidFill>
              </a:rPr>
              <a:t>Output Coins : FORWARD- For Going Forward	</a:t>
            </a:r>
            <a:r>
              <a:rPr lang="en-US" b="1" dirty="0" smtClean="0">
                <a:solidFill>
                  <a:srgbClr val="663300"/>
                </a:solidFill>
              </a:rPr>
              <a:t> BLINK </a:t>
            </a:r>
            <a:r>
              <a:rPr lang="en-US" b="1" dirty="0" smtClean="0">
                <a:solidFill>
                  <a:srgbClr val="663300"/>
                </a:solidFill>
              </a:rPr>
              <a:t>EYES- Both the eyes will blink</a:t>
            </a:r>
          </a:p>
          <a:p>
            <a:r>
              <a:rPr lang="en-US" b="1" dirty="0" smtClean="0">
                <a:solidFill>
                  <a:srgbClr val="663300"/>
                </a:solidFill>
              </a:rPr>
              <a:t>REVERSE- For Going Reverse		</a:t>
            </a:r>
            <a:r>
              <a:rPr lang="en-US" b="1" dirty="0" smtClean="0">
                <a:solidFill>
                  <a:srgbClr val="663300"/>
                </a:solidFill>
              </a:rPr>
              <a:t> </a:t>
            </a:r>
            <a:r>
              <a:rPr lang="en-US" b="1" dirty="0" smtClean="0">
                <a:solidFill>
                  <a:srgbClr val="663300"/>
                </a:solidFill>
              </a:rPr>
              <a:t>BUZZ- </a:t>
            </a:r>
            <a:r>
              <a:rPr lang="en-US" b="1" dirty="0" err="1" smtClean="0">
                <a:solidFill>
                  <a:srgbClr val="663300"/>
                </a:solidFill>
              </a:rPr>
              <a:t>Rora</a:t>
            </a:r>
            <a:r>
              <a:rPr lang="en-US" b="1" dirty="0" smtClean="0">
                <a:solidFill>
                  <a:srgbClr val="663300"/>
                </a:solidFill>
              </a:rPr>
              <a:t> will start Buzzing</a:t>
            </a:r>
          </a:p>
          <a:p>
            <a:r>
              <a:rPr lang="en-US" b="1" dirty="0" smtClean="0">
                <a:solidFill>
                  <a:srgbClr val="663300"/>
                </a:solidFill>
              </a:rPr>
              <a:t> RIGHT- For Going Right	 </a:t>
            </a:r>
            <a:r>
              <a:rPr lang="en-US" b="1" dirty="0" smtClean="0">
                <a:solidFill>
                  <a:srgbClr val="663300"/>
                </a:solidFill>
              </a:rPr>
              <a:t>B' </a:t>
            </a:r>
            <a:r>
              <a:rPr lang="en-US" b="1" dirty="0" smtClean="0">
                <a:solidFill>
                  <a:srgbClr val="663300"/>
                </a:solidFill>
              </a:rPr>
              <a:t>DAY- </a:t>
            </a:r>
            <a:r>
              <a:rPr lang="en-US" b="1" dirty="0" err="1" smtClean="0">
                <a:solidFill>
                  <a:srgbClr val="663300"/>
                </a:solidFill>
              </a:rPr>
              <a:t>Rora</a:t>
            </a:r>
            <a:r>
              <a:rPr lang="en-US" b="1" dirty="0" smtClean="0">
                <a:solidFill>
                  <a:srgbClr val="663300"/>
                </a:solidFill>
              </a:rPr>
              <a:t> will sing a Birthday Melody for You</a:t>
            </a:r>
          </a:p>
          <a:p>
            <a:r>
              <a:rPr lang="en-US" b="1" dirty="0" smtClean="0">
                <a:solidFill>
                  <a:srgbClr val="663300"/>
                </a:solidFill>
              </a:rPr>
              <a:t> LEFT- For going Left	</a:t>
            </a:r>
            <a:r>
              <a:rPr lang="en-US" b="1" dirty="0" smtClean="0">
                <a:solidFill>
                  <a:srgbClr val="663300"/>
                </a:solidFill>
              </a:rPr>
              <a:t> PANDA DANCE </a:t>
            </a:r>
            <a:r>
              <a:rPr lang="en-US" b="1" dirty="0" smtClean="0">
                <a:solidFill>
                  <a:srgbClr val="663300"/>
                </a:solidFill>
              </a:rPr>
              <a:t>– </a:t>
            </a:r>
            <a:r>
              <a:rPr lang="en-US" b="1" dirty="0" err="1" smtClean="0">
                <a:solidFill>
                  <a:srgbClr val="663300"/>
                </a:solidFill>
              </a:rPr>
              <a:t>Rora</a:t>
            </a:r>
            <a:r>
              <a:rPr lang="en-US" b="1" dirty="0" smtClean="0">
                <a:solidFill>
                  <a:srgbClr val="663300"/>
                </a:solidFill>
              </a:rPr>
              <a:t> will Dance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8600"/>
            <a:ext cx="4953000" cy="369332"/>
          </a:xfrm>
          <a:prstGeom prst="rect">
            <a:avLst/>
          </a:prstGeom>
          <a:noFill/>
        </p:spPr>
        <p:txBody>
          <a:bodyPr wrap="square" rtlCol="0">
            <a:spAutoFit/>
          </a:bodyPr>
          <a:lstStyle/>
          <a:p>
            <a:r>
              <a:rPr lang="en-US" dirty="0" smtClean="0"/>
              <a:t>How to Write the Programs? ( Commanding </a:t>
            </a:r>
            <a:r>
              <a:rPr lang="en-US" dirty="0" err="1" smtClean="0"/>
              <a:t>Rora</a:t>
            </a:r>
            <a:r>
              <a:rPr lang="en-US" dirty="0" smtClean="0"/>
              <a:t> )</a:t>
            </a:r>
            <a:endParaRPr lang="en-US" dirty="0"/>
          </a:p>
        </p:txBody>
      </p:sp>
      <p:sp>
        <p:nvSpPr>
          <p:cNvPr id="3" name="TextBox 2"/>
          <p:cNvSpPr txBox="1"/>
          <p:nvPr/>
        </p:nvSpPr>
        <p:spPr>
          <a:xfrm>
            <a:off x="381000" y="914400"/>
            <a:ext cx="3886200" cy="369332"/>
          </a:xfrm>
          <a:prstGeom prst="rect">
            <a:avLst/>
          </a:prstGeom>
          <a:noFill/>
        </p:spPr>
        <p:txBody>
          <a:bodyPr wrap="square" rtlCol="0">
            <a:spAutoFit/>
          </a:bodyPr>
          <a:lstStyle/>
          <a:p>
            <a:r>
              <a:rPr lang="en-US" dirty="0" smtClean="0"/>
              <a:t>1. Take out the Coins from the Slate.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772400" cy="400110"/>
          </a:xfrm>
          <a:prstGeom prst="rect">
            <a:avLst/>
          </a:prstGeom>
          <a:noFill/>
        </p:spPr>
        <p:txBody>
          <a:bodyPr wrap="square" rtlCol="0">
            <a:spAutoFit/>
          </a:bodyPr>
          <a:lstStyle/>
          <a:p>
            <a:r>
              <a:rPr lang="en-US" sz="2000" b="1" u="sng" dirty="0" smtClean="0">
                <a:solidFill>
                  <a:srgbClr val="DA6D00"/>
                </a:solidFill>
              </a:rPr>
              <a:t>Inspire Logical Thinking and Problem Solving Skills with Fun and Games</a:t>
            </a:r>
            <a:endParaRPr lang="en-US" sz="2000" b="1" u="sng" dirty="0">
              <a:solidFill>
                <a:srgbClr val="DA6D00"/>
              </a:solidFill>
            </a:endParaRPr>
          </a:p>
        </p:txBody>
      </p:sp>
      <p:sp>
        <p:nvSpPr>
          <p:cNvPr id="3" name="TextBox 2"/>
          <p:cNvSpPr txBox="1"/>
          <p:nvPr/>
        </p:nvSpPr>
        <p:spPr>
          <a:xfrm>
            <a:off x="4572000" y="685800"/>
            <a:ext cx="4419600" cy="3170099"/>
          </a:xfrm>
          <a:prstGeom prst="rect">
            <a:avLst/>
          </a:prstGeom>
          <a:noFill/>
        </p:spPr>
        <p:txBody>
          <a:bodyPr wrap="square" rtlCol="0">
            <a:spAutoFit/>
          </a:bodyPr>
          <a:lstStyle/>
          <a:p>
            <a:pPr algn="just"/>
            <a:r>
              <a:rPr lang="en-US" sz="2500" b="1" dirty="0" smtClean="0">
                <a:solidFill>
                  <a:srgbClr val="DA6D00"/>
                </a:solidFill>
                <a:latin typeface="Comic Sans MS" pitchFamily="66" charset="0"/>
              </a:rPr>
              <a:t>Programmers are well known for their critical Problem solving Skills. But how will a Kid like you, me, </a:t>
            </a:r>
            <a:r>
              <a:rPr lang="en-US" sz="2500" b="1" dirty="0" err="1" smtClean="0">
                <a:solidFill>
                  <a:srgbClr val="DA6D00"/>
                </a:solidFill>
                <a:latin typeface="Comic Sans MS" pitchFamily="66" charset="0"/>
              </a:rPr>
              <a:t>Jhon</a:t>
            </a:r>
            <a:r>
              <a:rPr lang="en-US" sz="2500" b="1" dirty="0" smtClean="0">
                <a:solidFill>
                  <a:srgbClr val="DA6D00"/>
                </a:solidFill>
                <a:latin typeface="Comic Sans MS" pitchFamily="66" charset="0"/>
              </a:rPr>
              <a:t>, Kumar and </a:t>
            </a:r>
            <a:r>
              <a:rPr lang="en-US" sz="2500" b="1" dirty="0" err="1" smtClean="0">
                <a:solidFill>
                  <a:srgbClr val="DA6D00"/>
                </a:solidFill>
                <a:latin typeface="Comic Sans MS" pitchFamily="66" charset="0"/>
              </a:rPr>
              <a:t>Rora</a:t>
            </a:r>
            <a:r>
              <a:rPr lang="en-US" sz="2500" b="1" dirty="0" smtClean="0">
                <a:solidFill>
                  <a:srgbClr val="DA6D00"/>
                </a:solidFill>
                <a:latin typeface="Comic Sans MS" pitchFamily="66" charset="0"/>
              </a:rPr>
              <a:t> will learn the one of the most complex Technical platform in the world?</a:t>
            </a:r>
            <a:r>
              <a:rPr lang="en-US" dirty="0" smtClean="0">
                <a:solidFill>
                  <a:srgbClr val="DA6D00"/>
                </a:solidFill>
                <a:latin typeface="Comic Sans MS" pitchFamily="66" charset="0"/>
              </a:rPr>
              <a:t> </a:t>
            </a:r>
          </a:p>
        </p:txBody>
      </p:sp>
      <p:sp>
        <p:nvSpPr>
          <p:cNvPr id="4" name="TextBox 3"/>
          <p:cNvSpPr txBox="1"/>
          <p:nvPr/>
        </p:nvSpPr>
        <p:spPr>
          <a:xfrm>
            <a:off x="0" y="4038600"/>
            <a:ext cx="4419600" cy="2862322"/>
          </a:xfrm>
          <a:prstGeom prst="rect">
            <a:avLst/>
          </a:prstGeom>
          <a:noFill/>
        </p:spPr>
        <p:txBody>
          <a:bodyPr wrap="square" rtlCol="0">
            <a:spAutoFit/>
          </a:bodyPr>
          <a:lstStyle/>
          <a:p>
            <a:pPr algn="ctr"/>
            <a:r>
              <a:rPr lang="en-US" sz="2000" i="1" dirty="0" smtClean="0">
                <a:solidFill>
                  <a:srgbClr val="DA6D00"/>
                </a:solidFill>
                <a:latin typeface="Comic Sans MS" pitchFamily="66" charset="0"/>
              </a:rPr>
              <a:t>Here physical programming comes to aid. With innovative games you will understand the concepts of Programming Logics. The </a:t>
            </a:r>
            <a:r>
              <a:rPr lang="en-US" sz="2000" i="1" dirty="0" err="1" smtClean="0">
                <a:solidFill>
                  <a:srgbClr val="DA6D00"/>
                </a:solidFill>
                <a:latin typeface="Comic Sans MS" pitchFamily="66" charset="0"/>
              </a:rPr>
              <a:t>Playcards</a:t>
            </a:r>
            <a:r>
              <a:rPr lang="en-US" sz="2000" i="1" dirty="0" smtClean="0">
                <a:solidFill>
                  <a:srgbClr val="DA6D00"/>
                </a:solidFill>
                <a:latin typeface="Comic Sans MS" pitchFamily="66" charset="0"/>
              </a:rPr>
              <a:t> will help you learn the concepts in most joyful ways. Solve and execute different tasks using your creativity. Programming was never this fun.</a:t>
            </a:r>
          </a:p>
        </p:txBody>
      </p:sp>
      <p:pic>
        <p:nvPicPr>
          <p:cNvPr id="1026" name="Picture 2"/>
          <p:cNvPicPr>
            <a:picLocks noChangeAspect="1" noChangeArrowheads="1"/>
          </p:cNvPicPr>
          <p:nvPr/>
        </p:nvPicPr>
        <p:blipFill>
          <a:blip r:embed="rId2"/>
          <a:srcRect/>
          <a:stretch>
            <a:fillRect/>
          </a:stretch>
        </p:blipFill>
        <p:spPr bwMode="auto">
          <a:xfrm>
            <a:off x="990600" y="762000"/>
            <a:ext cx="3286125" cy="2895600"/>
          </a:xfrm>
          <a:prstGeom prst="rect">
            <a:avLst/>
          </a:prstGeom>
          <a:noFill/>
          <a:ln w="9525">
            <a:noFill/>
            <a:miter lim="800000"/>
            <a:headEnd/>
            <a:tailEnd/>
          </a:ln>
          <a:effectLst/>
        </p:spPr>
      </p:pic>
      <p:pic>
        <p:nvPicPr>
          <p:cNvPr id="6" name="Picture 5" descr="16.jpg"/>
          <p:cNvPicPr>
            <a:picLocks noChangeAspect="1"/>
          </p:cNvPicPr>
          <p:nvPr/>
        </p:nvPicPr>
        <p:blipFill>
          <a:blip r:embed="rId3" cstate="print"/>
          <a:stretch>
            <a:fillRect/>
          </a:stretch>
        </p:blipFill>
        <p:spPr>
          <a:xfrm>
            <a:off x="4419600" y="4191000"/>
            <a:ext cx="4495800" cy="266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2819400" cy="861774"/>
          </a:xfrm>
          <a:prstGeom prst="rect">
            <a:avLst/>
          </a:prstGeom>
          <a:noFill/>
        </p:spPr>
        <p:txBody>
          <a:bodyPr wrap="square" rtlCol="0">
            <a:spAutoFit/>
          </a:bodyPr>
          <a:lstStyle/>
          <a:p>
            <a:r>
              <a:rPr lang="en-US" sz="2500" b="1" u="sng" dirty="0" smtClean="0">
                <a:solidFill>
                  <a:srgbClr val="DA6D00"/>
                </a:solidFill>
                <a:latin typeface="Comic Sans MS" pitchFamily="66" charset="0"/>
              </a:rPr>
              <a:t>MEET THE ALLIANCE</a:t>
            </a:r>
            <a:endParaRPr lang="en-US" sz="2500" b="1" u="sng" dirty="0">
              <a:solidFill>
                <a:srgbClr val="DA6D00"/>
              </a:solidFill>
              <a:latin typeface="Comic Sans MS" pitchFamily="66" charset="0"/>
            </a:endParaRPr>
          </a:p>
        </p:txBody>
      </p:sp>
      <p:sp>
        <p:nvSpPr>
          <p:cNvPr id="3" name="TextBox 2"/>
          <p:cNvSpPr txBox="1"/>
          <p:nvPr/>
        </p:nvSpPr>
        <p:spPr>
          <a:xfrm>
            <a:off x="0" y="1143000"/>
            <a:ext cx="3352800" cy="1477328"/>
          </a:xfrm>
          <a:prstGeom prst="rect">
            <a:avLst/>
          </a:prstGeom>
          <a:noFill/>
        </p:spPr>
        <p:txBody>
          <a:bodyPr wrap="square" rtlCol="0">
            <a:spAutoFit/>
          </a:bodyPr>
          <a:lstStyle/>
          <a:p>
            <a:r>
              <a:rPr lang="en-US" b="1" dirty="0" err="1" smtClean="0">
                <a:solidFill>
                  <a:srgbClr val="DA6D00"/>
                </a:solidFill>
                <a:latin typeface="Comic Sans MS" pitchFamily="66" charset="0"/>
              </a:rPr>
              <a:t>Robol-Nex</a:t>
            </a:r>
            <a:r>
              <a:rPr lang="en-US" b="1" dirty="0" smtClean="0">
                <a:solidFill>
                  <a:srgbClr val="DA6D00"/>
                </a:solidFill>
                <a:latin typeface="Comic Sans MS" pitchFamily="66" charset="0"/>
              </a:rPr>
              <a:t> has three buddies to help you Play.</a:t>
            </a:r>
          </a:p>
          <a:p>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the Bot.</a:t>
            </a:r>
          </a:p>
          <a:p>
            <a:r>
              <a:rPr lang="en-US" b="1" dirty="0" smtClean="0">
                <a:solidFill>
                  <a:srgbClr val="DA6D00"/>
                </a:solidFill>
                <a:latin typeface="Comic Sans MS" pitchFamily="66" charset="0"/>
              </a:rPr>
              <a:t>Slate, the interface.</a:t>
            </a:r>
          </a:p>
          <a:p>
            <a:r>
              <a:rPr lang="en-US" b="1" dirty="0" smtClean="0">
                <a:solidFill>
                  <a:srgbClr val="DA6D00"/>
                </a:solidFill>
                <a:latin typeface="Comic Sans MS" pitchFamily="66" charset="0"/>
              </a:rPr>
              <a:t>Coins, the commands.</a:t>
            </a:r>
            <a:endParaRPr lang="en-US" b="1" dirty="0">
              <a:solidFill>
                <a:srgbClr val="DA6D00"/>
              </a:solidFill>
              <a:latin typeface="Comic Sans MS" pitchFamily="66" charset="0"/>
            </a:endParaRPr>
          </a:p>
        </p:txBody>
      </p:sp>
      <p:pic>
        <p:nvPicPr>
          <p:cNvPr id="4" name="Picture 3" descr="RoboL-Nex img.028.jpg"/>
          <p:cNvPicPr>
            <a:picLocks noChangeAspect="1"/>
          </p:cNvPicPr>
          <p:nvPr/>
        </p:nvPicPr>
        <p:blipFill>
          <a:blip r:embed="rId2"/>
          <a:stretch>
            <a:fillRect/>
          </a:stretch>
        </p:blipFill>
        <p:spPr>
          <a:xfrm>
            <a:off x="3352800" y="0"/>
            <a:ext cx="5791200" cy="2590800"/>
          </a:xfrm>
          <a:prstGeom prst="rect">
            <a:avLst/>
          </a:prstGeom>
          <a:effectLst>
            <a:reflection blurRad="6350" stA="52000" endA="300" endPos="35000" dir="5400000" sy="-100000" algn="bl" rotWithShape="0"/>
          </a:effectLst>
        </p:spPr>
      </p:pic>
      <p:pic>
        <p:nvPicPr>
          <p:cNvPr id="5" name="Picture 4" descr="Robol-Nex Robo112.jpg"/>
          <p:cNvPicPr>
            <a:picLocks noChangeAspect="1"/>
          </p:cNvPicPr>
          <p:nvPr/>
        </p:nvPicPr>
        <p:blipFill>
          <a:blip r:embed="rId3" cstate="print"/>
          <a:stretch>
            <a:fillRect/>
          </a:stretch>
        </p:blipFill>
        <p:spPr>
          <a:xfrm>
            <a:off x="457200" y="2895600"/>
            <a:ext cx="2504941" cy="2895600"/>
          </a:xfrm>
          <a:prstGeom prst="rect">
            <a:avLst/>
          </a:prstGeom>
          <a:effectLst>
            <a:reflection blurRad="6350" stA="52000" endA="300" endPos="35000" dir="5400000" sy="-100000" algn="bl" rotWithShape="0"/>
          </a:effectLst>
        </p:spPr>
      </p:pic>
      <p:sp>
        <p:nvSpPr>
          <p:cNvPr id="6" name="TextBox 5"/>
          <p:cNvSpPr txBox="1"/>
          <p:nvPr/>
        </p:nvSpPr>
        <p:spPr>
          <a:xfrm>
            <a:off x="1295400" y="5867400"/>
            <a:ext cx="1143000" cy="430887"/>
          </a:xfrm>
          <a:prstGeom prst="rect">
            <a:avLst/>
          </a:prstGeom>
          <a:noFill/>
        </p:spPr>
        <p:txBody>
          <a:bodyPr wrap="square" rtlCol="0">
            <a:spAutoFit/>
          </a:bodyPr>
          <a:lstStyle/>
          <a:p>
            <a:r>
              <a:rPr lang="en-US" sz="2200" b="1" i="1" dirty="0" err="1" smtClean="0">
                <a:solidFill>
                  <a:srgbClr val="DA6D00"/>
                </a:solidFill>
                <a:latin typeface="Comic Sans MS" pitchFamily="66" charset="0"/>
              </a:rPr>
              <a:t>Rora</a:t>
            </a:r>
            <a:endParaRPr lang="en-US" sz="2200" b="1" i="1" dirty="0">
              <a:solidFill>
                <a:srgbClr val="DA6D00"/>
              </a:solidFill>
              <a:latin typeface="Comic Sans MS" pitchFamily="66" charset="0"/>
            </a:endParaRPr>
          </a:p>
        </p:txBody>
      </p:sp>
      <p:pic>
        <p:nvPicPr>
          <p:cNvPr id="7" name="Picture 6" descr="The Slate.jpg"/>
          <p:cNvPicPr>
            <a:picLocks noChangeAspect="1"/>
          </p:cNvPicPr>
          <p:nvPr/>
        </p:nvPicPr>
        <p:blipFill>
          <a:blip r:embed="rId4"/>
          <a:stretch>
            <a:fillRect/>
          </a:stretch>
        </p:blipFill>
        <p:spPr>
          <a:xfrm>
            <a:off x="3505200" y="2895600"/>
            <a:ext cx="2438401" cy="2895600"/>
          </a:xfrm>
          <a:prstGeom prst="rect">
            <a:avLst/>
          </a:prstGeom>
          <a:effectLst>
            <a:reflection blurRad="6350" stA="52000" endA="300" endPos="35000" dir="5400000" sy="-100000" algn="bl" rotWithShape="0"/>
          </a:effectLst>
        </p:spPr>
      </p:pic>
      <p:sp>
        <p:nvSpPr>
          <p:cNvPr id="8" name="TextBox 7"/>
          <p:cNvSpPr txBox="1"/>
          <p:nvPr/>
        </p:nvSpPr>
        <p:spPr>
          <a:xfrm>
            <a:off x="3962400" y="5867400"/>
            <a:ext cx="2362200" cy="430887"/>
          </a:xfrm>
          <a:prstGeom prst="rect">
            <a:avLst/>
          </a:prstGeom>
          <a:noFill/>
        </p:spPr>
        <p:txBody>
          <a:bodyPr wrap="square" rtlCol="0">
            <a:spAutoFit/>
          </a:bodyPr>
          <a:lstStyle/>
          <a:p>
            <a:r>
              <a:rPr lang="en-US" sz="2200" b="1" i="1" dirty="0" smtClean="0">
                <a:solidFill>
                  <a:srgbClr val="DA6D00"/>
                </a:solidFill>
                <a:latin typeface="Comic Sans MS" pitchFamily="66" charset="0"/>
              </a:rPr>
              <a:t>The Slate</a:t>
            </a:r>
            <a:endParaRPr lang="en-US" sz="2200" b="1" i="1" dirty="0">
              <a:solidFill>
                <a:srgbClr val="DA6D00"/>
              </a:solidFill>
              <a:latin typeface="Comic Sans MS" pitchFamily="66" charset="0"/>
            </a:endParaRPr>
          </a:p>
        </p:txBody>
      </p:sp>
      <p:pic>
        <p:nvPicPr>
          <p:cNvPr id="9" name="Picture 8" descr="Robol- Nex_IMG_3173.JPG"/>
          <p:cNvPicPr>
            <a:picLocks noChangeAspect="1"/>
          </p:cNvPicPr>
          <p:nvPr/>
        </p:nvPicPr>
        <p:blipFill>
          <a:blip r:embed="rId5" cstate="print"/>
          <a:stretch>
            <a:fillRect/>
          </a:stretch>
        </p:blipFill>
        <p:spPr>
          <a:xfrm>
            <a:off x="6477000" y="2895600"/>
            <a:ext cx="2438400" cy="2895600"/>
          </a:xfrm>
          <a:prstGeom prst="rect">
            <a:avLst/>
          </a:prstGeom>
          <a:effectLst>
            <a:reflection blurRad="6350" stA="52000" endA="300" endPos="35000" dir="5400000" sy="-100000" algn="bl" rotWithShape="0"/>
          </a:effectLst>
        </p:spPr>
      </p:pic>
      <p:sp>
        <p:nvSpPr>
          <p:cNvPr id="10" name="TextBox 9"/>
          <p:cNvSpPr txBox="1"/>
          <p:nvPr/>
        </p:nvSpPr>
        <p:spPr>
          <a:xfrm>
            <a:off x="7239000" y="5867400"/>
            <a:ext cx="1219200" cy="430887"/>
          </a:xfrm>
          <a:prstGeom prst="rect">
            <a:avLst/>
          </a:prstGeom>
          <a:noFill/>
        </p:spPr>
        <p:txBody>
          <a:bodyPr wrap="square" rtlCol="0">
            <a:spAutoFit/>
          </a:bodyPr>
          <a:lstStyle/>
          <a:p>
            <a:r>
              <a:rPr lang="en-US" sz="2200" b="1" i="1" dirty="0" smtClean="0">
                <a:solidFill>
                  <a:srgbClr val="DA6D00"/>
                </a:solidFill>
                <a:latin typeface="Comic Sans MS" pitchFamily="66" charset="0"/>
              </a:rPr>
              <a:t>Coins</a:t>
            </a:r>
            <a:endParaRPr lang="en-US" sz="2200" b="1" i="1" dirty="0">
              <a:solidFill>
                <a:srgbClr val="DA6D00"/>
              </a:solidFill>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 13.jpg"/>
          <p:cNvPicPr>
            <a:picLocks noChangeAspect="1"/>
          </p:cNvPicPr>
          <p:nvPr/>
        </p:nvPicPr>
        <p:blipFill>
          <a:blip r:embed="rId2"/>
          <a:stretch>
            <a:fillRect/>
          </a:stretch>
        </p:blipFill>
        <p:spPr>
          <a:xfrm>
            <a:off x="228600" y="0"/>
            <a:ext cx="8686800" cy="3105150"/>
          </a:xfrm>
          <a:prstGeom prst="rect">
            <a:avLst/>
          </a:prstGeom>
        </p:spPr>
      </p:pic>
      <p:sp>
        <p:nvSpPr>
          <p:cNvPr id="3" name="TextBox 2"/>
          <p:cNvSpPr txBox="1"/>
          <p:nvPr/>
        </p:nvSpPr>
        <p:spPr>
          <a:xfrm>
            <a:off x="3886200" y="3124200"/>
            <a:ext cx="20574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sp>
        <p:nvSpPr>
          <p:cNvPr id="4" name="TextBox 3"/>
          <p:cNvSpPr txBox="1"/>
          <p:nvPr/>
        </p:nvSpPr>
        <p:spPr>
          <a:xfrm>
            <a:off x="228600" y="3733800"/>
            <a:ext cx="8686800" cy="2585323"/>
          </a:xfrm>
          <a:prstGeom prst="rect">
            <a:avLst/>
          </a:prstGeom>
          <a:noFill/>
        </p:spPr>
        <p:txBody>
          <a:bodyPr wrap="square" rtlCol="0">
            <a:spAutoFit/>
          </a:bodyPr>
          <a:lstStyle/>
          <a:p>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is confined with two Motors that receive Info via RF Transmitters. She is equipped with LEDs, LDRs and rain sensors to provide a responsive and active environment.  The transmitter receives signals from the Slate which is physically programmed by Inserting Specified coins into the Slots.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can be Programmed for various functions and tasks.</a:t>
            </a:r>
          </a:p>
          <a:p>
            <a:r>
              <a:rPr lang="en-US" b="1" i="1" dirty="0" smtClean="0">
                <a:solidFill>
                  <a:srgbClr val="DA6D00"/>
                </a:solidFill>
                <a:latin typeface="Comic Sans MS" pitchFamily="66" charset="0"/>
              </a:rPr>
              <a:t>She</a:t>
            </a:r>
            <a:r>
              <a:rPr lang="en-US" b="1" dirty="0" smtClean="0">
                <a:solidFill>
                  <a:srgbClr val="DA6D00"/>
                </a:solidFill>
                <a:latin typeface="Comic Sans MS" pitchFamily="66" charset="0"/>
              </a:rPr>
              <a:t> has 5 primary sensors Light, Sound, Touch, Rain and Wall sensors. It can move, rotate and examine as per instructed by the Programmer (Kids). The sensors and the responses are used together to develop and execute different tasks.</a:t>
            </a:r>
            <a:endParaRPr lang="en-US" b="1" i="1" dirty="0" smtClean="0">
              <a:solidFill>
                <a:srgbClr val="DA6D00"/>
              </a:solidFill>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 15.jpg"/>
          <p:cNvPicPr>
            <a:picLocks noChangeAspect="1"/>
          </p:cNvPicPr>
          <p:nvPr/>
        </p:nvPicPr>
        <p:blipFill>
          <a:blip r:embed="rId2"/>
          <a:stretch>
            <a:fillRect/>
          </a:stretch>
        </p:blipFill>
        <p:spPr>
          <a:xfrm>
            <a:off x="228600" y="0"/>
            <a:ext cx="8686800" cy="3200400"/>
          </a:xfrm>
          <a:prstGeom prst="rect">
            <a:avLst/>
          </a:prstGeom>
        </p:spPr>
      </p:pic>
      <p:sp>
        <p:nvSpPr>
          <p:cNvPr id="3" name="TextBox 2"/>
          <p:cNvSpPr txBox="1"/>
          <p:nvPr/>
        </p:nvSpPr>
        <p:spPr>
          <a:xfrm>
            <a:off x="3810000" y="3276600"/>
            <a:ext cx="18288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The Slate</a:t>
            </a:r>
            <a:endParaRPr lang="en-US" sz="2500" b="1" u="sng" dirty="0">
              <a:solidFill>
                <a:srgbClr val="DA6D00"/>
              </a:solidFill>
              <a:latin typeface="Comic Sans MS" pitchFamily="66" charset="0"/>
            </a:endParaRPr>
          </a:p>
        </p:txBody>
      </p:sp>
      <p:sp>
        <p:nvSpPr>
          <p:cNvPr id="4" name="TextBox 3"/>
          <p:cNvSpPr txBox="1"/>
          <p:nvPr/>
        </p:nvSpPr>
        <p:spPr>
          <a:xfrm>
            <a:off x="304800" y="3886200"/>
            <a:ext cx="8610600" cy="2031325"/>
          </a:xfrm>
          <a:prstGeom prst="rect">
            <a:avLst/>
          </a:prstGeom>
          <a:noFill/>
        </p:spPr>
        <p:txBody>
          <a:bodyPr wrap="square" rtlCol="0">
            <a:spAutoFit/>
          </a:bodyPr>
          <a:lstStyle/>
          <a:p>
            <a:pPr algn="just"/>
            <a:r>
              <a:rPr lang="en-US" b="1" dirty="0" smtClean="0">
                <a:solidFill>
                  <a:srgbClr val="DA6D00"/>
                </a:solidFill>
                <a:latin typeface="Comic Sans MS" pitchFamily="66" charset="0"/>
              </a:rPr>
              <a:t>Slate is the Brain of </a:t>
            </a:r>
            <a:r>
              <a:rPr lang="en-US" b="1" dirty="0" err="1" smtClean="0">
                <a:solidFill>
                  <a:srgbClr val="DA6D00"/>
                </a:solidFill>
                <a:latin typeface="Comic Sans MS" pitchFamily="66" charset="0"/>
              </a:rPr>
              <a:t>Robo</a:t>
            </a:r>
            <a:r>
              <a:rPr lang="en-US" b="1" dirty="0" smtClean="0">
                <a:solidFill>
                  <a:srgbClr val="DA6D00"/>
                </a:solidFill>
                <a:latin typeface="Comic Sans MS" pitchFamily="66" charset="0"/>
              </a:rPr>
              <a:t>-L. It is the place where we tell the Robot What to do. Here we put in the functions we want </a:t>
            </a:r>
            <a:r>
              <a:rPr lang="en-US" b="1" dirty="0" err="1" smtClean="0">
                <a:solidFill>
                  <a:srgbClr val="DA6D00"/>
                </a:solidFill>
                <a:latin typeface="Comic Sans MS" pitchFamily="66" charset="0"/>
              </a:rPr>
              <a:t>Robo</a:t>
            </a:r>
            <a:r>
              <a:rPr lang="en-US" b="1" dirty="0" smtClean="0">
                <a:solidFill>
                  <a:srgbClr val="DA6D00"/>
                </a:solidFill>
                <a:latin typeface="Comic Sans MS" pitchFamily="66" charset="0"/>
              </a:rPr>
              <a:t>-L to perform. Using physical coins we can tell the Robot what we want it to do by simply inserting the required coins.</a:t>
            </a:r>
          </a:p>
          <a:p>
            <a:pPr algn="just"/>
            <a:r>
              <a:rPr lang="en-US" b="1" dirty="0" smtClean="0">
                <a:solidFill>
                  <a:srgbClr val="DA6D00"/>
                </a:solidFill>
                <a:latin typeface="Comic Sans MS" pitchFamily="66" charset="0"/>
              </a:rPr>
              <a:t>It is the interface between user and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You just need to tap in the coins to Program the Bot. No switches, No Screens, Just the swipe of a slider and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will know What to do next.</a:t>
            </a:r>
            <a:endParaRPr lang="en-US" b="1" dirty="0">
              <a:solidFill>
                <a:srgbClr val="DA6D00"/>
              </a:solidFill>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_113.jpg"/>
          <p:cNvPicPr>
            <a:picLocks noChangeAspect="1"/>
          </p:cNvPicPr>
          <p:nvPr/>
        </p:nvPicPr>
        <p:blipFill>
          <a:blip r:embed="rId2"/>
          <a:stretch>
            <a:fillRect/>
          </a:stretch>
        </p:blipFill>
        <p:spPr>
          <a:xfrm>
            <a:off x="228600" y="0"/>
            <a:ext cx="8686800" cy="3200400"/>
          </a:xfrm>
          <a:prstGeom prst="rect">
            <a:avLst/>
          </a:prstGeom>
        </p:spPr>
      </p:pic>
      <p:sp>
        <p:nvSpPr>
          <p:cNvPr id="3" name="TextBox 2"/>
          <p:cNvSpPr txBox="1"/>
          <p:nvPr/>
        </p:nvSpPr>
        <p:spPr>
          <a:xfrm>
            <a:off x="4114800" y="3276600"/>
            <a:ext cx="21336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Coins</a:t>
            </a:r>
            <a:endParaRPr lang="en-US" sz="2500" b="1" u="sng" dirty="0">
              <a:solidFill>
                <a:srgbClr val="DA6D00"/>
              </a:solidFill>
              <a:latin typeface="Comic Sans MS" pitchFamily="66" charset="0"/>
            </a:endParaRPr>
          </a:p>
        </p:txBody>
      </p:sp>
      <p:sp>
        <p:nvSpPr>
          <p:cNvPr id="4" name="TextBox 3"/>
          <p:cNvSpPr txBox="1"/>
          <p:nvPr/>
        </p:nvSpPr>
        <p:spPr>
          <a:xfrm>
            <a:off x="228600" y="3886200"/>
            <a:ext cx="8915400" cy="2308324"/>
          </a:xfrm>
          <a:prstGeom prst="rect">
            <a:avLst/>
          </a:prstGeom>
          <a:noFill/>
        </p:spPr>
        <p:txBody>
          <a:bodyPr wrap="square" rtlCol="0">
            <a:spAutoFit/>
          </a:bodyPr>
          <a:lstStyle/>
          <a:p>
            <a:pPr algn="just"/>
            <a:r>
              <a:rPr lang="en-US" b="1" dirty="0" smtClean="0">
                <a:solidFill>
                  <a:srgbClr val="DA6D00"/>
                </a:solidFill>
                <a:latin typeface="Comic Sans MS" pitchFamily="66" charset="0"/>
              </a:rPr>
              <a:t>There are 48 wooden units with one specified command written on the top. These units are square shaped buttons with a specific program written on it. Like LEFT, IF, THEN, ROTATE, BLINK, FORWARD etc.  These units are used to write the Program. </a:t>
            </a:r>
          </a:p>
          <a:p>
            <a:pPr algn="just"/>
            <a:r>
              <a:rPr lang="en-US" b="1" dirty="0" smtClean="0">
                <a:solidFill>
                  <a:srgbClr val="DA6D00"/>
                </a:solidFill>
                <a:latin typeface="Comic Sans MS" pitchFamily="66" charset="0"/>
              </a:rPr>
              <a:t>Coins are individual units made up of wood. Every chip represents a command. They are written atop of each coin. These commands, when, placed in right order form an executable program. This program is then executed by the Bot in Real Time.</a:t>
            </a:r>
            <a:endParaRPr lang="en-US" b="1" dirty="0">
              <a:solidFill>
                <a:srgbClr val="DA6D00"/>
              </a:solidFill>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_3.jpg"/>
          <p:cNvPicPr>
            <a:picLocks noChangeAspect="1"/>
          </p:cNvPicPr>
          <p:nvPr/>
        </p:nvPicPr>
        <p:blipFill>
          <a:blip r:embed="rId2"/>
          <a:stretch>
            <a:fillRect/>
          </a:stretch>
        </p:blipFill>
        <p:spPr>
          <a:xfrm>
            <a:off x="228600" y="0"/>
            <a:ext cx="8686800" cy="2057400"/>
          </a:xfrm>
          <a:prstGeom prst="rect">
            <a:avLst/>
          </a:prstGeom>
        </p:spPr>
      </p:pic>
      <p:sp>
        <p:nvSpPr>
          <p:cNvPr id="3" name="TextBox 2"/>
          <p:cNvSpPr txBox="1"/>
          <p:nvPr/>
        </p:nvSpPr>
        <p:spPr>
          <a:xfrm>
            <a:off x="1447800" y="2286000"/>
            <a:ext cx="59436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Humans have 5 senses, I got 5 too.</a:t>
            </a:r>
            <a:endParaRPr lang="en-US" sz="2500" b="1" u="sng" dirty="0">
              <a:solidFill>
                <a:srgbClr val="DA6D00"/>
              </a:solidFill>
              <a:latin typeface="Comic Sans MS" pitchFamily="66" charset="0"/>
            </a:endParaRPr>
          </a:p>
        </p:txBody>
      </p:sp>
      <p:sp>
        <p:nvSpPr>
          <p:cNvPr id="4" name="TextBox 3"/>
          <p:cNvSpPr txBox="1"/>
          <p:nvPr/>
        </p:nvSpPr>
        <p:spPr>
          <a:xfrm>
            <a:off x="152400" y="2743200"/>
            <a:ext cx="8839200" cy="1107996"/>
          </a:xfrm>
          <a:prstGeom prst="rect">
            <a:avLst/>
          </a:prstGeom>
          <a:noFill/>
        </p:spPr>
        <p:txBody>
          <a:bodyPr wrap="square" rtlCol="0">
            <a:spAutoFit/>
          </a:bodyPr>
          <a:lstStyle/>
          <a:p>
            <a:pPr algn="just"/>
            <a:r>
              <a:rPr lang="en-US" sz="2200" b="1" dirty="0" err="1" smtClean="0">
                <a:solidFill>
                  <a:srgbClr val="DA6D00"/>
                </a:solidFill>
                <a:latin typeface="Comic Sans MS" pitchFamily="66" charset="0"/>
              </a:rPr>
              <a:t>Robo</a:t>
            </a:r>
            <a:r>
              <a:rPr lang="en-US" sz="2200" b="1" dirty="0" smtClean="0">
                <a:solidFill>
                  <a:srgbClr val="DA6D00"/>
                </a:solidFill>
                <a:latin typeface="Comic Sans MS" pitchFamily="66" charset="0"/>
              </a:rPr>
              <a:t>-L is equipped with many sensors and has a delicate design. Each sensor can be used individually to perform Simple tasks as well as together for complex tasks. </a:t>
            </a:r>
          </a:p>
        </p:txBody>
      </p:sp>
      <p:pic>
        <p:nvPicPr>
          <p:cNvPr id="10" name="Picture 9" descr="Robol-Nex Robo 115.jpg"/>
          <p:cNvPicPr>
            <a:picLocks noChangeAspect="1"/>
          </p:cNvPicPr>
          <p:nvPr/>
        </p:nvPicPr>
        <p:blipFill>
          <a:blip r:embed="rId3"/>
          <a:stretch>
            <a:fillRect/>
          </a:stretch>
        </p:blipFill>
        <p:spPr>
          <a:xfrm>
            <a:off x="228600" y="3962400"/>
            <a:ext cx="1600200" cy="1752600"/>
          </a:xfrm>
          <a:prstGeom prst="rect">
            <a:avLst/>
          </a:prstGeom>
        </p:spPr>
      </p:pic>
      <p:pic>
        <p:nvPicPr>
          <p:cNvPr id="11" name="Picture 10" descr="Robol-Nex Robo 116.jpg"/>
          <p:cNvPicPr>
            <a:picLocks noChangeAspect="1"/>
          </p:cNvPicPr>
          <p:nvPr/>
        </p:nvPicPr>
        <p:blipFill>
          <a:blip r:embed="rId4" cstate="print"/>
          <a:stretch>
            <a:fillRect/>
          </a:stretch>
        </p:blipFill>
        <p:spPr>
          <a:xfrm>
            <a:off x="2133600" y="3962400"/>
            <a:ext cx="1524000" cy="1752600"/>
          </a:xfrm>
          <a:prstGeom prst="rect">
            <a:avLst/>
          </a:prstGeom>
        </p:spPr>
      </p:pic>
      <p:pic>
        <p:nvPicPr>
          <p:cNvPr id="12" name="Picture 11" descr="Robol-Nex Robo 117.jpg"/>
          <p:cNvPicPr>
            <a:picLocks noChangeAspect="1"/>
          </p:cNvPicPr>
          <p:nvPr/>
        </p:nvPicPr>
        <p:blipFill>
          <a:blip r:embed="rId5" cstate="print"/>
          <a:stretch>
            <a:fillRect/>
          </a:stretch>
        </p:blipFill>
        <p:spPr>
          <a:xfrm>
            <a:off x="3886200" y="3962400"/>
            <a:ext cx="1447800" cy="1752600"/>
          </a:xfrm>
          <a:prstGeom prst="rect">
            <a:avLst/>
          </a:prstGeom>
        </p:spPr>
      </p:pic>
      <p:pic>
        <p:nvPicPr>
          <p:cNvPr id="13" name="Picture 12" descr="Robol-Nex Robo113.jpg"/>
          <p:cNvPicPr>
            <a:picLocks noChangeAspect="1"/>
          </p:cNvPicPr>
          <p:nvPr/>
        </p:nvPicPr>
        <p:blipFill>
          <a:blip r:embed="rId6" cstate="print"/>
          <a:stretch>
            <a:fillRect/>
          </a:stretch>
        </p:blipFill>
        <p:spPr>
          <a:xfrm>
            <a:off x="5562600" y="3962400"/>
            <a:ext cx="1447800" cy="1752600"/>
          </a:xfrm>
          <a:prstGeom prst="rect">
            <a:avLst/>
          </a:prstGeom>
        </p:spPr>
      </p:pic>
      <p:pic>
        <p:nvPicPr>
          <p:cNvPr id="14" name="Picture 13" descr="Robol-nex Robo114.jpg"/>
          <p:cNvPicPr>
            <a:picLocks noChangeAspect="1"/>
          </p:cNvPicPr>
          <p:nvPr/>
        </p:nvPicPr>
        <p:blipFill>
          <a:blip r:embed="rId7" cstate="print"/>
          <a:stretch>
            <a:fillRect/>
          </a:stretch>
        </p:blipFill>
        <p:spPr>
          <a:xfrm>
            <a:off x="7239000" y="3962400"/>
            <a:ext cx="1524000" cy="1795462"/>
          </a:xfrm>
          <a:prstGeom prst="rect">
            <a:avLst/>
          </a:prstGeom>
        </p:spPr>
      </p:pic>
      <p:sp>
        <p:nvSpPr>
          <p:cNvPr id="15" name="TextBox 14"/>
          <p:cNvSpPr txBox="1"/>
          <p:nvPr/>
        </p:nvSpPr>
        <p:spPr>
          <a:xfrm>
            <a:off x="304800" y="5867400"/>
            <a:ext cx="1524000" cy="381000"/>
          </a:xfrm>
          <a:prstGeom prst="rect">
            <a:avLst/>
          </a:prstGeom>
          <a:noFill/>
        </p:spPr>
        <p:txBody>
          <a:bodyPr wrap="square" rtlCol="0">
            <a:spAutoFit/>
          </a:bodyPr>
          <a:lstStyle/>
          <a:p>
            <a:r>
              <a:rPr lang="en-US" b="1" dirty="0" smtClean="0">
                <a:solidFill>
                  <a:srgbClr val="DA6D00"/>
                </a:solidFill>
                <a:latin typeface="Comic Sans MS" pitchFamily="66" charset="0"/>
              </a:rPr>
              <a:t>Wall Sensor</a:t>
            </a:r>
            <a:endParaRPr lang="en-US" dirty="0">
              <a:solidFill>
                <a:srgbClr val="DA6D00"/>
              </a:solidFill>
              <a:latin typeface="Comic Sans MS" pitchFamily="66" charset="0"/>
            </a:endParaRPr>
          </a:p>
        </p:txBody>
      </p:sp>
      <p:sp>
        <p:nvSpPr>
          <p:cNvPr id="16" name="TextBox 15"/>
          <p:cNvSpPr txBox="1"/>
          <p:nvPr/>
        </p:nvSpPr>
        <p:spPr>
          <a:xfrm>
            <a:off x="3886200" y="5867400"/>
            <a:ext cx="1524000" cy="369332"/>
          </a:xfrm>
          <a:prstGeom prst="rect">
            <a:avLst/>
          </a:prstGeom>
          <a:noFill/>
        </p:spPr>
        <p:txBody>
          <a:bodyPr wrap="square" rtlCol="0">
            <a:spAutoFit/>
          </a:bodyPr>
          <a:lstStyle/>
          <a:p>
            <a:r>
              <a:rPr lang="en-US" b="1" dirty="0" smtClean="0">
                <a:solidFill>
                  <a:srgbClr val="DA6D00"/>
                </a:solidFill>
                <a:latin typeface="Comic Sans MS" pitchFamily="66" charset="0"/>
              </a:rPr>
              <a:t>Rain Sensor</a:t>
            </a:r>
            <a:endParaRPr lang="en-US" dirty="0">
              <a:solidFill>
                <a:srgbClr val="DA6D00"/>
              </a:solidFill>
              <a:latin typeface="Comic Sans MS" pitchFamily="66" charset="0"/>
            </a:endParaRPr>
          </a:p>
        </p:txBody>
      </p:sp>
      <p:sp>
        <p:nvSpPr>
          <p:cNvPr id="17" name="Rectangle 16"/>
          <p:cNvSpPr/>
          <p:nvPr/>
        </p:nvSpPr>
        <p:spPr>
          <a:xfrm>
            <a:off x="5486400" y="5867400"/>
            <a:ext cx="1792478" cy="369332"/>
          </a:xfrm>
          <a:prstGeom prst="rect">
            <a:avLst/>
          </a:prstGeom>
        </p:spPr>
        <p:txBody>
          <a:bodyPr wrap="none">
            <a:spAutoFit/>
          </a:bodyPr>
          <a:lstStyle/>
          <a:p>
            <a:r>
              <a:rPr lang="en-US" b="1" dirty="0" smtClean="0">
                <a:solidFill>
                  <a:srgbClr val="DA6D00"/>
                </a:solidFill>
                <a:latin typeface="Comic Sans MS" pitchFamily="66" charset="0"/>
              </a:rPr>
              <a:t>Touch Sensor </a:t>
            </a:r>
            <a:endParaRPr lang="en-US" dirty="0">
              <a:solidFill>
                <a:srgbClr val="DA6D00"/>
              </a:solidFill>
              <a:latin typeface="Comic Sans MS" pitchFamily="66" charset="0"/>
            </a:endParaRPr>
          </a:p>
        </p:txBody>
      </p:sp>
      <p:sp>
        <p:nvSpPr>
          <p:cNvPr id="18" name="Rectangle 17"/>
          <p:cNvSpPr/>
          <p:nvPr/>
        </p:nvSpPr>
        <p:spPr>
          <a:xfrm>
            <a:off x="2133600" y="5867400"/>
            <a:ext cx="1693092" cy="369332"/>
          </a:xfrm>
          <a:prstGeom prst="rect">
            <a:avLst/>
          </a:prstGeom>
        </p:spPr>
        <p:txBody>
          <a:bodyPr wrap="none">
            <a:spAutoFit/>
          </a:bodyPr>
          <a:lstStyle/>
          <a:p>
            <a:r>
              <a:rPr lang="en-US" b="1" dirty="0" smtClean="0">
                <a:solidFill>
                  <a:srgbClr val="DA6D00"/>
                </a:solidFill>
                <a:latin typeface="Comic Sans MS" pitchFamily="66" charset="0"/>
              </a:rPr>
              <a:t>Light Sensor </a:t>
            </a:r>
            <a:endParaRPr lang="en-US" dirty="0">
              <a:solidFill>
                <a:srgbClr val="DA6D00"/>
              </a:solidFill>
              <a:latin typeface="Comic Sans MS" pitchFamily="66" charset="0"/>
            </a:endParaRPr>
          </a:p>
        </p:txBody>
      </p:sp>
      <p:sp>
        <p:nvSpPr>
          <p:cNvPr id="19" name="Rectangle 18"/>
          <p:cNvSpPr/>
          <p:nvPr/>
        </p:nvSpPr>
        <p:spPr>
          <a:xfrm>
            <a:off x="7162800" y="5867400"/>
            <a:ext cx="1697901" cy="369332"/>
          </a:xfrm>
          <a:prstGeom prst="rect">
            <a:avLst/>
          </a:prstGeom>
        </p:spPr>
        <p:txBody>
          <a:bodyPr wrap="none">
            <a:spAutoFit/>
          </a:bodyPr>
          <a:lstStyle/>
          <a:p>
            <a:r>
              <a:rPr lang="en-US" b="1" dirty="0" smtClean="0">
                <a:solidFill>
                  <a:srgbClr val="DA6D00"/>
                </a:solidFill>
                <a:latin typeface="Comic Sans MS" pitchFamily="66" charset="0"/>
              </a:rPr>
              <a:t>Sound Sensor</a:t>
            </a:r>
            <a:endParaRPr lang="en-US" dirty="0">
              <a:solidFill>
                <a:srgbClr val="DA6D00"/>
              </a:solidFill>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0"/>
            <a:ext cx="7315200" cy="553998"/>
          </a:xfrm>
          <a:prstGeom prst="rect">
            <a:avLst/>
          </a:prstGeom>
          <a:noFill/>
        </p:spPr>
        <p:txBody>
          <a:bodyPr wrap="square" rtlCol="0">
            <a:spAutoFit/>
          </a:bodyPr>
          <a:lstStyle/>
          <a:p>
            <a:pPr algn="just"/>
            <a:r>
              <a:rPr lang="en-US" sz="1500" dirty="0" smtClean="0">
                <a:solidFill>
                  <a:srgbClr val="DA6D00"/>
                </a:solidFill>
                <a:latin typeface="Comic Sans MS" pitchFamily="66" charset="0"/>
              </a:rPr>
              <a:t>Sound 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could feel sound. You can Program her to find its way back to you whenever you clap. When you want your her to appear Just Clap.</a:t>
            </a:r>
          </a:p>
        </p:txBody>
      </p:sp>
      <p:pic>
        <p:nvPicPr>
          <p:cNvPr id="3" name="Picture 2" descr="Robol-Nex Robo 115.jpg"/>
          <p:cNvPicPr>
            <a:picLocks noChangeAspect="1"/>
          </p:cNvPicPr>
          <p:nvPr/>
        </p:nvPicPr>
        <p:blipFill>
          <a:blip r:embed="rId2"/>
          <a:stretch>
            <a:fillRect/>
          </a:stretch>
        </p:blipFill>
        <p:spPr>
          <a:xfrm>
            <a:off x="0" y="0"/>
            <a:ext cx="1828800" cy="1371600"/>
          </a:xfrm>
          <a:prstGeom prst="rect">
            <a:avLst/>
          </a:prstGeom>
        </p:spPr>
      </p:pic>
      <p:sp>
        <p:nvSpPr>
          <p:cNvPr id="4" name="TextBox 3"/>
          <p:cNvSpPr txBox="1"/>
          <p:nvPr/>
        </p:nvSpPr>
        <p:spPr>
          <a:xfrm>
            <a:off x="2133600" y="0"/>
            <a:ext cx="6858000" cy="553998"/>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Wall Sensor-</a:t>
            </a:r>
            <a:r>
              <a:rPr lang="en-US" sz="1500" dirty="0" smtClean="0">
                <a:solidFill>
                  <a:srgbClr val="DA6D00"/>
                </a:solidFill>
                <a:latin typeface="Comic Sans MS" pitchFamily="66" charset="0"/>
              </a:rPr>
              <a:t>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will never crash unless you tell her to. She is equipped with LDRs which can sense the wall before touching it.</a:t>
            </a:r>
            <a:endParaRPr lang="en-US" sz="1500" dirty="0">
              <a:solidFill>
                <a:srgbClr val="DA6D00"/>
              </a:solidFill>
              <a:latin typeface="Comic Sans MS" pitchFamily="66" charset="0"/>
            </a:endParaRPr>
          </a:p>
        </p:txBody>
      </p:sp>
      <p:pic>
        <p:nvPicPr>
          <p:cNvPr id="5" name="Picture 4" descr="Robol-Nex Robo 116.jpg"/>
          <p:cNvPicPr>
            <a:picLocks noChangeAspect="1"/>
          </p:cNvPicPr>
          <p:nvPr/>
        </p:nvPicPr>
        <p:blipFill>
          <a:blip r:embed="rId3" cstate="print"/>
          <a:stretch>
            <a:fillRect/>
          </a:stretch>
        </p:blipFill>
        <p:spPr>
          <a:xfrm>
            <a:off x="7620000" y="685800"/>
            <a:ext cx="1524000" cy="1600200"/>
          </a:xfrm>
          <a:prstGeom prst="rect">
            <a:avLst/>
          </a:prstGeom>
        </p:spPr>
      </p:pic>
      <p:sp>
        <p:nvSpPr>
          <p:cNvPr id="6" name="TextBox 5"/>
          <p:cNvSpPr txBox="1"/>
          <p:nvPr/>
        </p:nvSpPr>
        <p:spPr>
          <a:xfrm>
            <a:off x="0" y="1447800"/>
            <a:ext cx="7467600" cy="553998"/>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Rain 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has two Rain sensors on the top of its Body. So the next time you are running away from dripping Rain she will run with you too.</a:t>
            </a:r>
          </a:p>
        </p:txBody>
      </p:sp>
      <p:pic>
        <p:nvPicPr>
          <p:cNvPr id="7" name="Picture 6" descr="Robol-Nex Robo 117.jpg"/>
          <p:cNvPicPr>
            <a:picLocks noChangeAspect="1"/>
          </p:cNvPicPr>
          <p:nvPr/>
        </p:nvPicPr>
        <p:blipFill>
          <a:blip r:embed="rId4" cstate="print"/>
          <a:stretch>
            <a:fillRect/>
          </a:stretch>
        </p:blipFill>
        <p:spPr>
          <a:xfrm>
            <a:off x="0" y="2362200"/>
            <a:ext cx="1828800" cy="1447800"/>
          </a:xfrm>
          <a:prstGeom prst="rect">
            <a:avLst/>
          </a:prstGeom>
        </p:spPr>
      </p:pic>
      <p:sp>
        <p:nvSpPr>
          <p:cNvPr id="8" name="TextBox 7"/>
          <p:cNvSpPr txBox="1"/>
          <p:nvPr/>
        </p:nvSpPr>
        <p:spPr>
          <a:xfrm>
            <a:off x="1828800" y="2438400"/>
            <a:ext cx="7162800" cy="1061829"/>
          </a:xfrm>
          <a:prstGeom prst="rect">
            <a:avLst/>
          </a:prstGeom>
          <a:noFill/>
        </p:spPr>
        <p:txBody>
          <a:bodyPr wrap="square" rtlCol="0">
            <a:spAutoFit/>
          </a:bodyPr>
          <a:lstStyle/>
          <a:p>
            <a:pPr algn="just"/>
            <a:r>
              <a:rPr lang="en-US" b="1" dirty="0" smtClean="0">
                <a:solidFill>
                  <a:srgbClr val="DA6D00"/>
                </a:solidFill>
                <a:latin typeface="Comic Sans MS" pitchFamily="66" charset="0"/>
              </a:rPr>
              <a:t> </a:t>
            </a:r>
            <a:r>
              <a:rPr lang="en-US" sz="1500" b="1" dirty="0" smtClean="0">
                <a:solidFill>
                  <a:srgbClr val="DA6D00"/>
                </a:solidFill>
                <a:latin typeface="Comic Sans MS" pitchFamily="66" charset="0"/>
              </a:rPr>
              <a:t>Light Sensor </a:t>
            </a:r>
            <a:r>
              <a:rPr lang="en-US" sz="1500" dirty="0" smtClean="0">
                <a:solidFill>
                  <a:srgbClr val="DA6D00"/>
                </a:solidFill>
                <a:latin typeface="Comic Sans MS" pitchFamily="66" charset="0"/>
              </a:rPr>
              <a:t>In older times Roosters used to give the wakeup call, Now Its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can detect light and for a simple program IF LIGHT BUZZ you can turn her it to perfect Morning Alarm, It will only start buzzing when the sunlight enters your Room.</a:t>
            </a:r>
          </a:p>
        </p:txBody>
      </p:sp>
      <p:pic>
        <p:nvPicPr>
          <p:cNvPr id="9" name="Picture 8" descr="Robol-Nex Robo113.jpg"/>
          <p:cNvPicPr>
            <a:picLocks noChangeAspect="1"/>
          </p:cNvPicPr>
          <p:nvPr/>
        </p:nvPicPr>
        <p:blipFill>
          <a:blip r:embed="rId5" cstate="print"/>
          <a:stretch>
            <a:fillRect/>
          </a:stretch>
        </p:blipFill>
        <p:spPr>
          <a:xfrm>
            <a:off x="7696200" y="3429000"/>
            <a:ext cx="1447800" cy="1752600"/>
          </a:xfrm>
          <a:prstGeom prst="rect">
            <a:avLst/>
          </a:prstGeom>
        </p:spPr>
      </p:pic>
      <p:sp>
        <p:nvSpPr>
          <p:cNvPr id="10" name="TextBox 9"/>
          <p:cNvSpPr txBox="1"/>
          <p:nvPr/>
        </p:nvSpPr>
        <p:spPr>
          <a:xfrm>
            <a:off x="0" y="3962400"/>
            <a:ext cx="7543800" cy="1015663"/>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Touch 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is designed to recognize your touch. Just start any Program with If Touch Coins and she will execute the as soon as someone touches it. Best Example If Touch Buzz and your Buddy will inform you if someone touches her without your Permission.</a:t>
            </a:r>
          </a:p>
        </p:txBody>
      </p:sp>
      <p:pic>
        <p:nvPicPr>
          <p:cNvPr id="12" name="Picture 11" descr="Robol-nex Robo114.jpg"/>
          <p:cNvPicPr>
            <a:picLocks noChangeAspect="1"/>
          </p:cNvPicPr>
          <p:nvPr/>
        </p:nvPicPr>
        <p:blipFill>
          <a:blip r:embed="rId6" cstate="print"/>
          <a:stretch>
            <a:fillRect/>
          </a:stretch>
        </p:blipFill>
        <p:spPr>
          <a:xfrm>
            <a:off x="0" y="5062538"/>
            <a:ext cx="1524000" cy="1109662"/>
          </a:xfrm>
          <a:prstGeom prst="rect">
            <a:avLst/>
          </a:prstGeom>
        </p:spPr>
      </p:pic>
      <p:sp>
        <p:nvSpPr>
          <p:cNvPr id="13" name="TextBox 12"/>
          <p:cNvSpPr txBox="1"/>
          <p:nvPr/>
        </p:nvSpPr>
        <p:spPr>
          <a:xfrm>
            <a:off x="0" y="6211669"/>
            <a:ext cx="9144000" cy="646331"/>
          </a:xfrm>
          <a:prstGeom prst="rect">
            <a:avLst/>
          </a:prstGeom>
          <a:noFill/>
        </p:spPr>
        <p:txBody>
          <a:bodyPr wrap="square" rtlCol="0">
            <a:spAutoFit/>
          </a:bodyPr>
          <a:lstStyle/>
          <a:p>
            <a:r>
              <a:rPr lang="en-US" b="1" i="1" dirty="0" smtClean="0">
                <a:solidFill>
                  <a:srgbClr val="DA6D00"/>
                </a:solidFill>
                <a:latin typeface="Comic Sans MS" pitchFamily="66" charset="0"/>
              </a:rPr>
              <a:t>So much for Individual Functions, you can use the Buzzer, LEDs, the movement skills, melodies etc to perform some really Cool Tasks.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0"/>
            <a:ext cx="39624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Programming with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sp>
        <p:nvSpPr>
          <p:cNvPr id="3" name="TextBox 2"/>
          <p:cNvSpPr txBox="1"/>
          <p:nvPr/>
        </p:nvSpPr>
        <p:spPr>
          <a:xfrm>
            <a:off x="1066800" y="609600"/>
            <a:ext cx="7010400" cy="369332"/>
          </a:xfrm>
          <a:prstGeom prst="rect">
            <a:avLst/>
          </a:prstGeom>
          <a:noFill/>
        </p:spPr>
        <p:txBody>
          <a:bodyPr wrap="square" rtlCol="0">
            <a:spAutoFit/>
          </a:bodyPr>
          <a:lstStyle/>
          <a:p>
            <a:r>
              <a:rPr lang="en-US" b="1" dirty="0" smtClean="0">
                <a:solidFill>
                  <a:srgbClr val="DA6D00"/>
                </a:solidFill>
                <a:latin typeface="Comic Sans MS" pitchFamily="66" charset="0"/>
              </a:rPr>
              <a:t>Programming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is as simple as counting 1, 2 , 3, 4, 5 ..</a:t>
            </a:r>
            <a:endParaRPr lang="en-US" b="1" dirty="0">
              <a:solidFill>
                <a:srgbClr val="DA6D00"/>
              </a:solidFill>
              <a:latin typeface="Comic Sans MS" pitchFamily="66" charset="0"/>
            </a:endParaRPr>
          </a:p>
        </p:txBody>
      </p:sp>
      <p:sp>
        <p:nvSpPr>
          <p:cNvPr id="4" name="TextBox 3"/>
          <p:cNvSpPr txBox="1"/>
          <p:nvPr/>
        </p:nvSpPr>
        <p:spPr>
          <a:xfrm>
            <a:off x="228600" y="2819400"/>
            <a:ext cx="1524000" cy="646331"/>
          </a:xfrm>
          <a:prstGeom prst="rect">
            <a:avLst/>
          </a:prstGeom>
          <a:noFill/>
        </p:spPr>
        <p:txBody>
          <a:bodyPr wrap="square" rtlCol="0">
            <a:spAutoFit/>
          </a:bodyPr>
          <a:lstStyle/>
          <a:p>
            <a:r>
              <a:rPr lang="en-US" b="1" dirty="0" smtClean="0">
                <a:solidFill>
                  <a:srgbClr val="DA6D00"/>
                </a:solidFill>
                <a:latin typeface="Comic Sans MS" pitchFamily="66" charset="0"/>
              </a:rPr>
              <a:t>Think of </a:t>
            </a:r>
            <a:r>
              <a:rPr lang="en-US" b="1" dirty="0" smtClean="0">
                <a:solidFill>
                  <a:srgbClr val="DA6D00"/>
                </a:solidFill>
                <a:latin typeface="Comic Sans MS" pitchFamily="66" charset="0"/>
              </a:rPr>
              <a:t>an Activity.</a:t>
            </a:r>
            <a:endParaRPr lang="en-US" b="1" dirty="0">
              <a:solidFill>
                <a:srgbClr val="DA6D00"/>
              </a:solidFill>
              <a:latin typeface="Comic Sans MS" pitchFamily="66" charset="0"/>
            </a:endParaRPr>
          </a:p>
        </p:txBody>
      </p:sp>
      <p:sp>
        <p:nvSpPr>
          <p:cNvPr id="5" name="TextBox 4"/>
          <p:cNvSpPr txBox="1"/>
          <p:nvPr/>
        </p:nvSpPr>
        <p:spPr>
          <a:xfrm>
            <a:off x="2057400" y="2819400"/>
            <a:ext cx="1905000" cy="646331"/>
          </a:xfrm>
          <a:prstGeom prst="rect">
            <a:avLst/>
          </a:prstGeom>
          <a:noFill/>
        </p:spPr>
        <p:txBody>
          <a:bodyPr wrap="square" rtlCol="0">
            <a:spAutoFit/>
          </a:bodyPr>
          <a:lstStyle/>
          <a:p>
            <a:r>
              <a:rPr lang="en-US" b="1" dirty="0" smtClean="0">
                <a:solidFill>
                  <a:srgbClr val="DA6D00"/>
                </a:solidFill>
                <a:latin typeface="Comic Sans MS" pitchFamily="66" charset="0"/>
              </a:rPr>
              <a:t>Switch on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and </a:t>
            </a:r>
            <a:r>
              <a:rPr lang="en-US" b="1" dirty="0" smtClean="0">
                <a:solidFill>
                  <a:srgbClr val="DA6D00"/>
                </a:solidFill>
                <a:latin typeface="Comic Sans MS" pitchFamily="66" charset="0"/>
              </a:rPr>
              <a:t>the Slate.</a:t>
            </a:r>
            <a:endParaRPr lang="en-US" b="1" dirty="0">
              <a:solidFill>
                <a:srgbClr val="DA6D00"/>
              </a:solidFill>
              <a:latin typeface="Comic Sans MS" pitchFamily="66" charset="0"/>
            </a:endParaRPr>
          </a:p>
        </p:txBody>
      </p:sp>
      <p:sp>
        <p:nvSpPr>
          <p:cNvPr id="6" name="TextBox 5"/>
          <p:cNvSpPr txBox="1"/>
          <p:nvPr/>
        </p:nvSpPr>
        <p:spPr>
          <a:xfrm>
            <a:off x="4191000" y="2819400"/>
            <a:ext cx="4953000" cy="1200329"/>
          </a:xfrm>
          <a:prstGeom prst="rect">
            <a:avLst/>
          </a:prstGeom>
          <a:noFill/>
        </p:spPr>
        <p:txBody>
          <a:bodyPr wrap="square" rtlCol="0">
            <a:spAutoFit/>
          </a:bodyPr>
          <a:lstStyle/>
          <a:p>
            <a:pPr algn="just"/>
            <a:r>
              <a:rPr lang="en-US" b="1" dirty="0" smtClean="0">
                <a:solidFill>
                  <a:srgbClr val="DA6D00"/>
                </a:solidFill>
                <a:latin typeface="Comic Sans MS" pitchFamily="66" charset="0"/>
              </a:rPr>
              <a:t>Talk </a:t>
            </a:r>
            <a:r>
              <a:rPr lang="en-US" b="1" dirty="0" smtClean="0">
                <a:solidFill>
                  <a:srgbClr val="DA6D00"/>
                </a:solidFill>
                <a:latin typeface="Comic Sans MS" pitchFamily="66" charset="0"/>
              </a:rPr>
              <a:t>to</a:t>
            </a:r>
            <a:r>
              <a:rPr lang="en-US" b="1" dirty="0" smtClean="0">
                <a:solidFill>
                  <a:srgbClr val="DA6D00"/>
                </a:solidFill>
                <a:latin typeface="Comic Sans MS" pitchFamily="66" charset="0"/>
              </a:rPr>
              <a:t>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 Tell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what to do and how to do it by placing the relevant coins in the slate.  (Go to the Next page to learn how to write the Programs)</a:t>
            </a:r>
            <a:endParaRPr lang="en-US" b="1" dirty="0">
              <a:solidFill>
                <a:srgbClr val="DA6D00"/>
              </a:solidFill>
              <a:latin typeface="Comic Sans MS" pitchFamily="66" charset="0"/>
            </a:endParaRPr>
          </a:p>
        </p:txBody>
      </p:sp>
      <p:sp>
        <p:nvSpPr>
          <p:cNvPr id="7" name="TextBox 6"/>
          <p:cNvSpPr txBox="1"/>
          <p:nvPr/>
        </p:nvSpPr>
        <p:spPr>
          <a:xfrm>
            <a:off x="0" y="5934670"/>
            <a:ext cx="4191000" cy="646331"/>
          </a:xfrm>
          <a:prstGeom prst="rect">
            <a:avLst/>
          </a:prstGeom>
          <a:noFill/>
        </p:spPr>
        <p:txBody>
          <a:bodyPr wrap="square" rtlCol="0">
            <a:spAutoFit/>
          </a:bodyPr>
          <a:lstStyle/>
          <a:p>
            <a:r>
              <a:rPr lang="en-US" b="1" dirty="0" smtClean="0">
                <a:solidFill>
                  <a:srgbClr val="DA6D00"/>
                </a:solidFill>
                <a:latin typeface="Comic Sans MS" pitchFamily="66" charset="0"/>
              </a:rPr>
              <a:t>Slide the Scanner to send the Program to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a:t>
            </a:r>
            <a:endParaRPr lang="en-US" b="1" dirty="0">
              <a:solidFill>
                <a:srgbClr val="DA6D00"/>
              </a:solidFill>
              <a:latin typeface="Comic Sans MS" pitchFamily="66" charset="0"/>
            </a:endParaRPr>
          </a:p>
        </p:txBody>
      </p:sp>
      <p:pic>
        <p:nvPicPr>
          <p:cNvPr id="8" name="Picture 7" descr="Robol-Nex Robo 118.jpg"/>
          <p:cNvPicPr>
            <a:picLocks noChangeAspect="1"/>
          </p:cNvPicPr>
          <p:nvPr/>
        </p:nvPicPr>
        <p:blipFill>
          <a:blip r:embed="rId2" cstate="print"/>
          <a:stretch>
            <a:fillRect/>
          </a:stretch>
        </p:blipFill>
        <p:spPr>
          <a:xfrm>
            <a:off x="2133600" y="1295400"/>
            <a:ext cx="1676400" cy="1524000"/>
          </a:xfrm>
          <a:prstGeom prst="rect">
            <a:avLst/>
          </a:prstGeom>
        </p:spPr>
      </p:pic>
      <p:pic>
        <p:nvPicPr>
          <p:cNvPr id="9" name="Picture 8" descr="Thinking Kid.jpg"/>
          <p:cNvPicPr>
            <a:picLocks noChangeAspect="1"/>
          </p:cNvPicPr>
          <p:nvPr/>
        </p:nvPicPr>
        <p:blipFill>
          <a:blip r:embed="rId3" cstate="print"/>
          <a:stretch>
            <a:fillRect/>
          </a:stretch>
        </p:blipFill>
        <p:spPr>
          <a:xfrm>
            <a:off x="304800" y="1524000"/>
            <a:ext cx="1371600" cy="1307592"/>
          </a:xfrm>
          <a:prstGeom prst="rect">
            <a:avLst/>
          </a:prstGeom>
        </p:spPr>
      </p:pic>
      <p:pic>
        <p:nvPicPr>
          <p:cNvPr id="10" name="Picture 9" descr="Robol Nex Robo 119.png"/>
          <p:cNvPicPr>
            <a:picLocks noChangeAspect="1"/>
          </p:cNvPicPr>
          <p:nvPr/>
        </p:nvPicPr>
        <p:blipFill>
          <a:blip r:embed="rId4"/>
          <a:stretch>
            <a:fillRect/>
          </a:stretch>
        </p:blipFill>
        <p:spPr>
          <a:xfrm>
            <a:off x="4267200" y="1219200"/>
            <a:ext cx="4876800" cy="1466850"/>
          </a:xfrm>
          <a:prstGeom prst="rect">
            <a:avLst/>
          </a:prstGeom>
        </p:spPr>
      </p:pic>
      <p:pic>
        <p:nvPicPr>
          <p:cNvPr id="11" name="Picture 10" descr="14212099_1745498255712051_9034161544030134191_n.jpg"/>
          <p:cNvPicPr>
            <a:picLocks noChangeAspect="1"/>
          </p:cNvPicPr>
          <p:nvPr/>
        </p:nvPicPr>
        <p:blipFill>
          <a:blip r:embed="rId5"/>
          <a:stretch>
            <a:fillRect/>
          </a:stretch>
        </p:blipFill>
        <p:spPr>
          <a:xfrm>
            <a:off x="0" y="4038600"/>
            <a:ext cx="4191000" cy="1905000"/>
          </a:xfrm>
          <a:prstGeom prst="rect">
            <a:avLst/>
          </a:prstGeom>
        </p:spPr>
      </p:pic>
      <p:pic>
        <p:nvPicPr>
          <p:cNvPr id="12" name="Picture 11" descr="IMG_2104.JPG"/>
          <p:cNvPicPr>
            <a:picLocks noChangeAspect="1"/>
          </p:cNvPicPr>
          <p:nvPr/>
        </p:nvPicPr>
        <p:blipFill>
          <a:blip r:embed="rId6" cstate="print"/>
          <a:stretch>
            <a:fillRect/>
          </a:stretch>
        </p:blipFill>
        <p:spPr>
          <a:xfrm>
            <a:off x="4572000" y="4038600"/>
            <a:ext cx="4572000" cy="1905000"/>
          </a:xfrm>
          <a:prstGeom prst="rect">
            <a:avLst/>
          </a:prstGeom>
        </p:spPr>
      </p:pic>
      <p:sp>
        <p:nvSpPr>
          <p:cNvPr id="13" name="TextBox 12"/>
          <p:cNvSpPr txBox="1"/>
          <p:nvPr/>
        </p:nvSpPr>
        <p:spPr>
          <a:xfrm>
            <a:off x="4572000" y="6019800"/>
            <a:ext cx="4572000" cy="646331"/>
          </a:xfrm>
          <a:prstGeom prst="rect">
            <a:avLst/>
          </a:prstGeom>
          <a:noFill/>
        </p:spPr>
        <p:txBody>
          <a:bodyPr wrap="square" rtlCol="0">
            <a:spAutoFit/>
          </a:bodyPr>
          <a:lstStyle/>
          <a:p>
            <a:pPr algn="ct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will accomplish the work as you command.</a:t>
            </a:r>
            <a:endParaRPr lang="en-US" b="1" dirty="0">
              <a:solidFill>
                <a:srgbClr val="DA6D00"/>
              </a:solidFill>
              <a:latin typeface="Comic Sans MS"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1309</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Windows User</cp:lastModifiedBy>
  <cp:revision>89</cp:revision>
  <dcterms:created xsi:type="dcterms:W3CDTF">2006-08-16T00:00:00Z</dcterms:created>
  <dcterms:modified xsi:type="dcterms:W3CDTF">2016-10-12T12:08:01Z</dcterms:modified>
</cp:coreProperties>
</file>