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D00"/>
    <a:srgbClr val="66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6.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6096000" y="838200"/>
            <a:ext cx="3048000" cy="1031051"/>
          </a:xfrm>
          <a:prstGeom prst="rect">
            <a:avLst/>
          </a:prstGeom>
          <a:noFill/>
        </p:spPr>
        <p:txBody>
          <a:bodyPr wrap="square" rtlCol="0">
            <a:spAutoFit/>
          </a:bodyPr>
          <a:lstStyle/>
          <a:p>
            <a:pPr algn="ctr"/>
            <a:r>
              <a:rPr lang="en-US" sz="2500" b="1" u="sng" dirty="0" smtClean="0">
                <a:solidFill>
                  <a:srgbClr val="DA6D00"/>
                </a:solidFill>
                <a:latin typeface="Comic Sans MS" pitchFamily="66" charset="0"/>
              </a:rPr>
              <a:t>Meet </a:t>
            </a:r>
            <a:r>
              <a:rPr lang="en-US" sz="2500" b="1" u="sng" dirty="0" err="1" smtClean="0">
                <a:solidFill>
                  <a:srgbClr val="DA6D00"/>
                </a:solidFill>
                <a:latin typeface="Comic Sans MS" pitchFamily="66" charset="0"/>
              </a:rPr>
              <a:t>Robol-Nex</a:t>
            </a:r>
            <a:r>
              <a:rPr lang="en-US" sz="2500" b="1" u="sng" dirty="0" smtClean="0">
                <a:solidFill>
                  <a:srgbClr val="DA6D00"/>
                </a:solidFill>
                <a:latin typeface="Comic Sans MS" pitchFamily="66" charset="0"/>
              </a:rPr>
              <a:t> </a:t>
            </a:r>
            <a:r>
              <a:rPr lang="en-US" u="sng" dirty="0" smtClean="0">
                <a:solidFill>
                  <a:srgbClr val="DA6D00"/>
                </a:solidFill>
                <a:latin typeface="Comic Sans MS" pitchFamily="66" charset="0"/>
              </a:rPr>
              <a:t>:</a:t>
            </a:r>
            <a:r>
              <a:rPr lang="en-US" u="sng" dirty="0" smtClean="0">
                <a:latin typeface="Comic Sans MS" pitchFamily="66" charset="0"/>
              </a:rPr>
              <a:t> </a:t>
            </a:r>
          </a:p>
          <a:p>
            <a:pPr algn="ctr"/>
            <a:r>
              <a:rPr lang="en-US" dirty="0" smtClean="0">
                <a:solidFill>
                  <a:srgbClr val="DA6D00"/>
                </a:solidFill>
                <a:latin typeface="Comic Sans MS" pitchFamily="66" charset="0"/>
              </a:rPr>
              <a:t>World’s First Physically Programmable Robot</a:t>
            </a:r>
            <a:endParaRPr lang="en-US" dirty="0">
              <a:solidFill>
                <a:srgbClr val="DA6D00"/>
              </a:solidFill>
              <a:latin typeface="Comic Sans MS" pitchFamily="66" charset="0"/>
            </a:endParaRPr>
          </a:p>
        </p:txBody>
      </p:sp>
      <p:pic>
        <p:nvPicPr>
          <p:cNvPr id="8" name="Picture 7" descr="Robol- Nex_112.jpg"/>
          <p:cNvPicPr>
            <a:picLocks noChangeAspect="1"/>
          </p:cNvPicPr>
          <p:nvPr/>
        </p:nvPicPr>
        <p:blipFill>
          <a:blip r:embed="rId2"/>
          <a:stretch>
            <a:fillRect/>
          </a:stretch>
        </p:blipFill>
        <p:spPr>
          <a:xfrm>
            <a:off x="228600" y="457200"/>
            <a:ext cx="5638800" cy="1905000"/>
          </a:xfrm>
          <a:prstGeom prst="rect">
            <a:avLst/>
          </a:prstGeom>
        </p:spPr>
      </p:pic>
      <p:sp>
        <p:nvSpPr>
          <p:cNvPr id="9" name="TextBox 8"/>
          <p:cNvSpPr txBox="1"/>
          <p:nvPr/>
        </p:nvSpPr>
        <p:spPr>
          <a:xfrm>
            <a:off x="0" y="2514600"/>
            <a:ext cx="52578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Physical Programming with </a:t>
            </a:r>
            <a:r>
              <a:rPr lang="en-US" sz="2500" b="1" u="sng" dirty="0" err="1" smtClean="0">
                <a:solidFill>
                  <a:srgbClr val="DA6D00"/>
                </a:solidFill>
                <a:latin typeface="Comic Sans MS" pitchFamily="66" charset="0"/>
              </a:rPr>
              <a:t>Rora</a:t>
            </a:r>
            <a:endParaRPr lang="en-US" sz="2500" b="1" u="sng" dirty="0">
              <a:solidFill>
                <a:srgbClr val="DA6D00"/>
              </a:solidFill>
              <a:latin typeface="Comic Sans MS" pitchFamily="66" charset="0"/>
            </a:endParaRPr>
          </a:p>
        </p:txBody>
      </p:sp>
      <p:pic>
        <p:nvPicPr>
          <p:cNvPr id="10" name="Picture 9" descr="Robol-Nex 111.jpg"/>
          <p:cNvPicPr>
            <a:picLocks noChangeAspect="1"/>
          </p:cNvPicPr>
          <p:nvPr/>
        </p:nvPicPr>
        <p:blipFill>
          <a:blip r:embed="rId3"/>
          <a:stretch>
            <a:fillRect/>
          </a:stretch>
        </p:blipFill>
        <p:spPr>
          <a:xfrm>
            <a:off x="5562600" y="2895600"/>
            <a:ext cx="3581400" cy="3962400"/>
          </a:xfrm>
          <a:prstGeom prst="rect">
            <a:avLst/>
          </a:prstGeom>
        </p:spPr>
      </p:pic>
      <p:sp>
        <p:nvSpPr>
          <p:cNvPr id="11" name="TextBox 10"/>
          <p:cNvSpPr txBox="1"/>
          <p:nvPr/>
        </p:nvSpPr>
        <p:spPr>
          <a:xfrm>
            <a:off x="0" y="2887682"/>
            <a:ext cx="5562600" cy="3970318"/>
          </a:xfrm>
          <a:prstGeom prst="rect">
            <a:avLst/>
          </a:prstGeom>
          <a:noFill/>
        </p:spPr>
        <p:txBody>
          <a:bodyPr wrap="square" rtlCol="0">
            <a:spAutoFit/>
          </a:bodyPr>
          <a:lstStyle/>
          <a:p>
            <a:pPr algn="just"/>
            <a:r>
              <a:rPr lang="en-US" b="1" i="1" dirty="0" smtClean="0">
                <a:solidFill>
                  <a:srgbClr val="DA6D00"/>
                </a:solidFill>
                <a:latin typeface="Comic Sans MS" pitchFamily="66" charset="0"/>
              </a:rPr>
              <a:t>Everyone is wondering when we would be able to speak with a Robot? When would it be that I will command my Robot to bring a cup of tea or wake me up exactly at sunrise in the morning?</a:t>
            </a:r>
          </a:p>
          <a:p>
            <a:pPr algn="just"/>
            <a:r>
              <a:rPr lang="en-US" b="1" i="1" dirty="0" smtClean="0">
                <a:solidFill>
                  <a:srgbClr val="DA6D00"/>
                </a:solidFill>
                <a:latin typeface="Comic Sans MS" pitchFamily="66" charset="0"/>
              </a:rPr>
              <a:t>Physical programming interface is the simplest language to communicate with a Robot. The functions are written on physical blocks and commands the Robot to act according to the sentences formed using these functions.</a:t>
            </a:r>
          </a:p>
          <a:p>
            <a:pPr algn="just"/>
            <a:r>
              <a:rPr lang="en-US" b="1" i="1" dirty="0" smtClean="0">
                <a:solidFill>
                  <a:srgbClr val="DA6D00"/>
                </a:solidFill>
                <a:latin typeface="Comic Sans MS" pitchFamily="66" charset="0"/>
              </a:rPr>
              <a:t>You can’t talk to the Robot but you surely can write it down for him in simple plain English. Yes that’s true it’s not a distant future now, The future is Now.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772400" cy="400110"/>
          </a:xfrm>
          <a:prstGeom prst="rect">
            <a:avLst/>
          </a:prstGeom>
          <a:noFill/>
        </p:spPr>
        <p:txBody>
          <a:bodyPr wrap="square" rtlCol="0">
            <a:spAutoFit/>
          </a:bodyPr>
          <a:lstStyle/>
          <a:p>
            <a:r>
              <a:rPr lang="en-US" sz="2000" b="1" u="sng" dirty="0" smtClean="0">
                <a:solidFill>
                  <a:srgbClr val="DA6D00"/>
                </a:solidFill>
              </a:rPr>
              <a:t>Inspire Logical Thinking and Problem Solving Skills with Fun and Games</a:t>
            </a:r>
            <a:endParaRPr lang="en-US" sz="2000" b="1" u="sng" dirty="0">
              <a:solidFill>
                <a:srgbClr val="DA6D00"/>
              </a:solidFill>
            </a:endParaRPr>
          </a:p>
        </p:txBody>
      </p:sp>
      <p:sp>
        <p:nvSpPr>
          <p:cNvPr id="3" name="TextBox 2"/>
          <p:cNvSpPr txBox="1"/>
          <p:nvPr/>
        </p:nvSpPr>
        <p:spPr>
          <a:xfrm>
            <a:off x="4572000" y="685800"/>
            <a:ext cx="4419600" cy="3170099"/>
          </a:xfrm>
          <a:prstGeom prst="rect">
            <a:avLst/>
          </a:prstGeom>
          <a:noFill/>
        </p:spPr>
        <p:txBody>
          <a:bodyPr wrap="square" rtlCol="0">
            <a:spAutoFit/>
          </a:bodyPr>
          <a:lstStyle/>
          <a:p>
            <a:pPr algn="just"/>
            <a:r>
              <a:rPr lang="en-US" sz="2500" b="1" dirty="0" smtClean="0">
                <a:solidFill>
                  <a:srgbClr val="DA6D00"/>
                </a:solidFill>
                <a:latin typeface="Comic Sans MS" pitchFamily="66" charset="0"/>
              </a:rPr>
              <a:t>Programmers are well known for their critical Problem solving Skills. But how will a Kid like you, me, </a:t>
            </a:r>
            <a:r>
              <a:rPr lang="en-US" sz="2500" b="1" dirty="0" err="1" smtClean="0">
                <a:solidFill>
                  <a:srgbClr val="DA6D00"/>
                </a:solidFill>
                <a:latin typeface="Comic Sans MS" pitchFamily="66" charset="0"/>
              </a:rPr>
              <a:t>Jhon</a:t>
            </a:r>
            <a:r>
              <a:rPr lang="en-US" sz="2500" b="1" dirty="0" smtClean="0">
                <a:solidFill>
                  <a:srgbClr val="DA6D00"/>
                </a:solidFill>
                <a:latin typeface="Comic Sans MS" pitchFamily="66" charset="0"/>
              </a:rPr>
              <a:t>, Kumar and </a:t>
            </a:r>
            <a:r>
              <a:rPr lang="en-US" sz="2500" b="1" dirty="0" err="1" smtClean="0">
                <a:solidFill>
                  <a:srgbClr val="DA6D00"/>
                </a:solidFill>
                <a:latin typeface="Comic Sans MS" pitchFamily="66" charset="0"/>
              </a:rPr>
              <a:t>Rora</a:t>
            </a:r>
            <a:r>
              <a:rPr lang="en-US" sz="2500" b="1" dirty="0" smtClean="0">
                <a:solidFill>
                  <a:srgbClr val="DA6D00"/>
                </a:solidFill>
                <a:latin typeface="Comic Sans MS" pitchFamily="66" charset="0"/>
              </a:rPr>
              <a:t> will learn the one of the most complex Technical platform in the world?</a:t>
            </a:r>
            <a:r>
              <a:rPr lang="en-US" dirty="0" smtClean="0">
                <a:solidFill>
                  <a:srgbClr val="DA6D00"/>
                </a:solidFill>
                <a:latin typeface="Comic Sans MS" pitchFamily="66" charset="0"/>
              </a:rPr>
              <a:t> </a:t>
            </a:r>
            <a:endParaRPr lang="en-US" dirty="0" smtClean="0">
              <a:solidFill>
                <a:srgbClr val="DA6D00"/>
              </a:solidFill>
              <a:latin typeface="Comic Sans MS" pitchFamily="66" charset="0"/>
            </a:endParaRPr>
          </a:p>
        </p:txBody>
      </p:sp>
      <p:sp>
        <p:nvSpPr>
          <p:cNvPr id="4" name="TextBox 3"/>
          <p:cNvSpPr txBox="1"/>
          <p:nvPr/>
        </p:nvSpPr>
        <p:spPr>
          <a:xfrm>
            <a:off x="0" y="4038600"/>
            <a:ext cx="4419600" cy="2862322"/>
          </a:xfrm>
          <a:prstGeom prst="rect">
            <a:avLst/>
          </a:prstGeom>
          <a:noFill/>
        </p:spPr>
        <p:txBody>
          <a:bodyPr wrap="square" rtlCol="0">
            <a:spAutoFit/>
          </a:bodyPr>
          <a:lstStyle/>
          <a:p>
            <a:pPr algn="ctr"/>
            <a:r>
              <a:rPr lang="en-US" sz="2000" i="1" dirty="0" smtClean="0">
                <a:solidFill>
                  <a:srgbClr val="DA6D00"/>
                </a:solidFill>
                <a:latin typeface="Comic Sans MS" pitchFamily="66" charset="0"/>
              </a:rPr>
              <a:t>Here physical programming comes to aid. With innovative games you will understand </a:t>
            </a:r>
            <a:r>
              <a:rPr lang="en-US" sz="2000" i="1" dirty="0" smtClean="0">
                <a:solidFill>
                  <a:srgbClr val="DA6D00"/>
                </a:solidFill>
                <a:latin typeface="Comic Sans MS" pitchFamily="66" charset="0"/>
              </a:rPr>
              <a:t>the concepts </a:t>
            </a:r>
            <a:r>
              <a:rPr lang="en-US" sz="2000" i="1" dirty="0" smtClean="0">
                <a:solidFill>
                  <a:srgbClr val="DA6D00"/>
                </a:solidFill>
                <a:latin typeface="Comic Sans MS" pitchFamily="66" charset="0"/>
              </a:rPr>
              <a:t>of Programming Logics. </a:t>
            </a:r>
            <a:r>
              <a:rPr lang="en-US" sz="2000" i="1" dirty="0" smtClean="0">
                <a:solidFill>
                  <a:srgbClr val="DA6D00"/>
                </a:solidFill>
                <a:latin typeface="Comic Sans MS" pitchFamily="66" charset="0"/>
              </a:rPr>
              <a:t>The </a:t>
            </a:r>
            <a:r>
              <a:rPr lang="en-US" sz="2000" i="1" dirty="0" err="1" smtClean="0">
                <a:solidFill>
                  <a:srgbClr val="DA6D00"/>
                </a:solidFill>
                <a:latin typeface="Comic Sans MS" pitchFamily="66" charset="0"/>
              </a:rPr>
              <a:t>Playcards</a:t>
            </a:r>
            <a:r>
              <a:rPr lang="en-US" sz="2000" i="1" dirty="0" smtClean="0">
                <a:solidFill>
                  <a:srgbClr val="DA6D00"/>
                </a:solidFill>
                <a:latin typeface="Comic Sans MS" pitchFamily="66" charset="0"/>
              </a:rPr>
              <a:t> will help you learn the concepts in most joyful ways</a:t>
            </a:r>
            <a:r>
              <a:rPr lang="en-US" sz="2000" i="1" dirty="0" smtClean="0">
                <a:solidFill>
                  <a:srgbClr val="DA6D00"/>
                </a:solidFill>
                <a:latin typeface="Comic Sans MS" pitchFamily="66" charset="0"/>
              </a:rPr>
              <a:t>.</a:t>
            </a:r>
            <a:r>
              <a:rPr lang="en-US" sz="2000" i="1" dirty="0" smtClean="0">
                <a:solidFill>
                  <a:srgbClr val="DA6D00"/>
                </a:solidFill>
                <a:latin typeface="Comic Sans MS" pitchFamily="66" charset="0"/>
              </a:rPr>
              <a:t> Solve and execute different tasks using your creativity.</a:t>
            </a:r>
            <a:r>
              <a:rPr lang="en-US" sz="2000" i="1" dirty="0" smtClean="0">
                <a:solidFill>
                  <a:srgbClr val="DA6D00"/>
                </a:solidFill>
                <a:latin typeface="Comic Sans MS" pitchFamily="66" charset="0"/>
              </a:rPr>
              <a:t> Programming </a:t>
            </a:r>
            <a:r>
              <a:rPr lang="en-US" sz="2000" i="1" dirty="0" smtClean="0">
                <a:solidFill>
                  <a:srgbClr val="DA6D00"/>
                </a:solidFill>
                <a:latin typeface="Comic Sans MS" pitchFamily="66" charset="0"/>
              </a:rPr>
              <a:t>was never this fun</a:t>
            </a:r>
            <a:r>
              <a:rPr lang="en-US" sz="2000" i="1" dirty="0" smtClean="0">
                <a:solidFill>
                  <a:srgbClr val="DA6D00"/>
                </a:solidFill>
                <a:latin typeface="Comic Sans MS" pitchFamily="66" charset="0"/>
              </a:rPr>
              <a:t>.</a:t>
            </a:r>
            <a:endParaRPr lang="en-US" sz="2000" i="1" dirty="0" smtClean="0">
              <a:solidFill>
                <a:srgbClr val="DA6D00"/>
              </a:solidFill>
              <a:latin typeface="Comic Sans MS" pitchFamily="66" charset="0"/>
            </a:endParaRPr>
          </a:p>
        </p:txBody>
      </p:sp>
      <p:pic>
        <p:nvPicPr>
          <p:cNvPr id="1026" name="Picture 2"/>
          <p:cNvPicPr>
            <a:picLocks noChangeAspect="1" noChangeArrowheads="1"/>
          </p:cNvPicPr>
          <p:nvPr/>
        </p:nvPicPr>
        <p:blipFill>
          <a:blip r:embed="rId2"/>
          <a:srcRect/>
          <a:stretch>
            <a:fillRect/>
          </a:stretch>
        </p:blipFill>
        <p:spPr bwMode="auto">
          <a:xfrm>
            <a:off x="990600" y="762000"/>
            <a:ext cx="3286125" cy="2895600"/>
          </a:xfrm>
          <a:prstGeom prst="rect">
            <a:avLst/>
          </a:prstGeom>
          <a:noFill/>
          <a:ln w="9525">
            <a:noFill/>
            <a:miter lim="800000"/>
            <a:headEnd/>
            <a:tailEnd/>
          </a:ln>
          <a:effectLst/>
        </p:spPr>
      </p:pic>
      <p:pic>
        <p:nvPicPr>
          <p:cNvPr id="6" name="Picture 5" descr="16.jpg"/>
          <p:cNvPicPr>
            <a:picLocks noChangeAspect="1"/>
          </p:cNvPicPr>
          <p:nvPr/>
        </p:nvPicPr>
        <p:blipFill>
          <a:blip r:embed="rId3" cstate="print"/>
          <a:stretch>
            <a:fillRect/>
          </a:stretch>
        </p:blipFill>
        <p:spPr>
          <a:xfrm>
            <a:off x="4419600" y="4191000"/>
            <a:ext cx="4495800" cy="2667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2819400" cy="861774"/>
          </a:xfrm>
          <a:prstGeom prst="rect">
            <a:avLst/>
          </a:prstGeom>
          <a:noFill/>
        </p:spPr>
        <p:txBody>
          <a:bodyPr wrap="square" rtlCol="0">
            <a:spAutoFit/>
          </a:bodyPr>
          <a:lstStyle/>
          <a:p>
            <a:r>
              <a:rPr lang="en-US" sz="2500" b="1" u="sng" dirty="0" smtClean="0">
                <a:solidFill>
                  <a:srgbClr val="DA6D00"/>
                </a:solidFill>
                <a:latin typeface="Comic Sans MS" pitchFamily="66" charset="0"/>
              </a:rPr>
              <a:t>MEET THE ALLIANCE</a:t>
            </a:r>
            <a:endParaRPr lang="en-US" sz="2500" b="1" u="sng" dirty="0">
              <a:solidFill>
                <a:srgbClr val="DA6D00"/>
              </a:solidFill>
              <a:latin typeface="Comic Sans MS" pitchFamily="66" charset="0"/>
            </a:endParaRPr>
          </a:p>
        </p:txBody>
      </p:sp>
      <p:sp>
        <p:nvSpPr>
          <p:cNvPr id="3" name="TextBox 2"/>
          <p:cNvSpPr txBox="1"/>
          <p:nvPr/>
        </p:nvSpPr>
        <p:spPr>
          <a:xfrm>
            <a:off x="0" y="1143000"/>
            <a:ext cx="3352800" cy="1477328"/>
          </a:xfrm>
          <a:prstGeom prst="rect">
            <a:avLst/>
          </a:prstGeom>
          <a:noFill/>
        </p:spPr>
        <p:txBody>
          <a:bodyPr wrap="square" rtlCol="0">
            <a:spAutoFit/>
          </a:bodyPr>
          <a:lstStyle/>
          <a:p>
            <a:r>
              <a:rPr lang="en-US" b="1" dirty="0" err="1" smtClean="0">
                <a:solidFill>
                  <a:srgbClr val="DA6D00"/>
                </a:solidFill>
                <a:latin typeface="Comic Sans MS" pitchFamily="66" charset="0"/>
              </a:rPr>
              <a:t>Robol-Nex</a:t>
            </a:r>
            <a:r>
              <a:rPr lang="en-US" b="1" dirty="0" smtClean="0">
                <a:solidFill>
                  <a:srgbClr val="DA6D00"/>
                </a:solidFill>
                <a:latin typeface="Comic Sans MS" pitchFamily="66" charset="0"/>
              </a:rPr>
              <a:t> has three buddies to help you Play.</a:t>
            </a:r>
          </a:p>
          <a:p>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the Bot.</a:t>
            </a:r>
          </a:p>
          <a:p>
            <a:r>
              <a:rPr lang="en-US" b="1" dirty="0" smtClean="0">
                <a:solidFill>
                  <a:srgbClr val="DA6D00"/>
                </a:solidFill>
                <a:latin typeface="Comic Sans MS" pitchFamily="66" charset="0"/>
              </a:rPr>
              <a:t>Slate, the interface.</a:t>
            </a:r>
          </a:p>
          <a:p>
            <a:r>
              <a:rPr lang="en-US" b="1" dirty="0" smtClean="0">
                <a:solidFill>
                  <a:srgbClr val="DA6D00"/>
                </a:solidFill>
                <a:latin typeface="Comic Sans MS" pitchFamily="66" charset="0"/>
              </a:rPr>
              <a:t>Coins, the commands.</a:t>
            </a:r>
            <a:endParaRPr lang="en-US" b="1" dirty="0">
              <a:solidFill>
                <a:srgbClr val="DA6D00"/>
              </a:solidFill>
              <a:latin typeface="Comic Sans MS" pitchFamily="66" charset="0"/>
            </a:endParaRPr>
          </a:p>
        </p:txBody>
      </p:sp>
      <p:pic>
        <p:nvPicPr>
          <p:cNvPr id="4" name="Picture 3" descr="RoboL-Nex img.028.jpg"/>
          <p:cNvPicPr>
            <a:picLocks noChangeAspect="1"/>
          </p:cNvPicPr>
          <p:nvPr/>
        </p:nvPicPr>
        <p:blipFill>
          <a:blip r:embed="rId2"/>
          <a:stretch>
            <a:fillRect/>
          </a:stretch>
        </p:blipFill>
        <p:spPr>
          <a:xfrm>
            <a:off x="3352800" y="0"/>
            <a:ext cx="5791200" cy="2590800"/>
          </a:xfrm>
          <a:prstGeom prst="rect">
            <a:avLst/>
          </a:prstGeom>
          <a:effectLst>
            <a:reflection blurRad="6350" stA="52000" endA="300" endPos="35000" dir="5400000" sy="-100000" algn="bl" rotWithShape="0"/>
          </a:effectLst>
        </p:spPr>
      </p:pic>
      <p:pic>
        <p:nvPicPr>
          <p:cNvPr id="5" name="Picture 4" descr="Robol-Nex Robo112.jpg"/>
          <p:cNvPicPr>
            <a:picLocks noChangeAspect="1"/>
          </p:cNvPicPr>
          <p:nvPr/>
        </p:nvPicPr>
        <p:blipFill>
          <a:blip r:embed="rId3" cstate="print"/>
          <a:stretch>
            <a:fillRect/>
          </a:stretch>
        </p:blipFill>
        <p:spPr>
          <a:xfrm>
            <a:off x="457200" y="2895600"/>
            <a:ext cx="2504941" cy="2895600"/>
          </a:xfrm>
          <a:prstGeom prst="rect">
            <a:avLst/>
          </a:prstGeom>
          <a:effectLst>
            <a:reflection blurRad="6350" stA="52000" endA="300" endPos="35000" dir="5400000" sy="-100000" algn="bl" rotWithShape="0"/>
          </a:effectLst>
        </p:spPr>
      </p:pic>
      <p:sp>
        <p:nvSpPr>
          <p:cNvPr id="6" name="TextBox 5"/>
          <p:cNvSpPr txBox="1"/>
          <p:nvPr/>
        </p:nvSpPr>
        <p:spPr>
          <a:xfrm>
            <a:off x="1295400" y="5867400"/>
            <a:ext cx="1143000" cy="430887"/>
          </a:xfrm>
          <a:prstGeom prst="rect">
            <a:avLst/>
          </a:prstGeom>
          <a:noFill/>
        </p:spPr>
        <p:txBody>
          <a:bodyPr wrap="square" rtlCol="0">
            <a:spAutoFit/>
          </a:bodyPr>
          <a:lstStyle/>
          <a:p>
            <a:r>
              <a:rPr lang="en-US" sz="2200" b="1" i="1" dirty="0" err="1" smtClean="0">
                <a:solidFill>
                  <a:srgbClr val="DA6D00"/>
                </a:solidFill>
                <a:latin typeface="Comic Sans MS" pitchFamily="66" charset="0"/>
              </a:rPr>
              <a:t>Rora</a:t>
            </a:r>
            <a:endParaRPr lang="en-US" sz="2200" b="1" i="1" dirty="0">
              <a:solidFill>
                <a:srgbClr val="DA6D00"/>
              </a:solidFill>
              <a:latin typeface="Comic Sans MS" pitchFamily="66" charset="0"/>
            </a:endParaRPr>
          </a:p>
        </p:txBody>
      </p:sp>
      <p:pic>
        <p:nvPicPr>
          <p:cNvPr id="7" name="Picture 6" descr="The Slate.jpg"/>
          <p:cNvPicPr>
            <a:picLocks noChangeAspect="1"/>
          </p:cNvPicPr>
          <p:nvPr/>
        </p:nvPicPr>
        <p:blipFill>
          <a:blip r:embed="rId4"/>
          <a:stretch>
            <a:fillRect/>
          </a:stretch>
        </p:blipFill>
        <p:spPr>
          <a:xfrm>
            <a:off x="3505200" y="2895600"/>
            <a:ext cx="2438401" cy="2895600"/>
          </a:xfrm>
          <a:prstGeom prst="rect">
            <a:avLst/>
          </a:prstGeom>
          <a:effectLst>
            <a:reflection blurRad="6350" stA="52000" endA="300" endPos="35000" dir="5400000" sy="-100000" algn="bl" rotWithShape="0"/>
          </a:effectLst>
        </p:spPr>
      </p:pic>
      <p:sp>
        <p:nvSpPr>
          <p:cNvPr id="8" name="TextBox 7"/>
          <p:cNvSpPr txBox="1"/>
          <p:nvPr/>
        </p:nvSpPr>
        <p:spPr>
          <a:xfrm>
            <a:off x="3962400" y="5867400"/>
            <a:ext cx="2362200" cy="430887"/>
          </a:xfrm>
          <a:prstGeom prst="rect">
            <a:avLst/>
          </a:prstGeom>
          <a:noFill/>
        </p:spPr>
        <p:txBody>
          <a:bodyPr wrap="square" rtlCol="0">
            <a:spAutoFit/>
          </a:bodyPr>
          <a:lstStyle/>
          <a:p>
            <a:r>
              <a:rPr lang="en-US" sz="2200" b="1" i="1" dirty="0" smtClean="0">
                <a:solidFill>
                  <a:srgbClr val="DA6D00"/>
                </a:solidFill>
                <a:latin typeface="Comic Sans MS" pitchFamily="66" charset="0"/>
              </a:rPr>
              <a:t>The Slate</a:t>
            </a:r>
            <a:endParaRPr lang="en-US" sz="2200" b="1" i="1" dirty="0">
              <a:solidFill>
                <a:srgbClr val="DA6D00"/>
              </a:solidFill>
              <a:latin typeface="Comic Sans MS" pitchFamily="66" charset="0"/>
            </a:endParaRPr>
          </a:p>
        </p:txBody>
      </p:sp>
      <p:pic>
        <p:nvPicPr>
          <p:cNvPr id="9" name="Picture 8" descr="Robol- Nex_IMG_3173.JPG"/>
          <p:cNvPicPr>
            <a:picLocks noChangeAspect="1"/>
          </p:cNvPicPr>
          <p:nvPr/>
        </p:nvPicPr>
        <p:blipFill>
          <a:blip r:embed="rId5" cstate="print"/>
          <a:stretch>
            <a:fillRect/>
          </a:stretch>
        </p:blipFill>
        <p:spPr>
          <a:xfrm>
            <a:off x="6477000" y="2895600"/>
            <a:ext cx="2438400" cy="2895600"/>
          </a:xfrm>
          <a:prstGeom prst="rect">
            <a:avLst/>
          </a:prstGeom>
          <a:effectLst>
            <a:reflection blurRad="6350" stA="52000" endA="300" endPos="35000" dir="5400000" sy="-100000" algn="bl" rotWithShape="0"/>
          </a:effectLst>
        </p:spPr>
      </p:pic>
      <p:sp>
        <p:nvSpPr>
          <p:cNvPr id="10" name="TextBox 9"/>
          <p:cNvSpPr txBox="1"/>
          <p:nvPr/>
        </p:nvSpPr>
        <p:spPr>
          <a:xfrm>
            <a:off x="7239000" y="5867400"/>
            <a:ext cx="1219200" cy="430887"/>
          </a:xfrm>
          <a:prstGeom prst="rect">
            <a:avLst/>
          </a:prstGeom>
          <a:noFill/>
        </p:spPr>
        <p:txBody>
          <a:bodyPr wrap="square" rtlCol="0">
            <a:spAutoFit/>
          </a:bodyPr>
          <a:lstStyle/>
          <a:p>
            <a:r>
              <a:rPr lang="en-US" sz="2200" b="1" i="1" dirty="0" smtClean="0">
                <a:solidFill>
                  <a:srgbClr val="DA6D00"/>
                </a:solidFill>
                <a:latin typeface="Comic Sans MS" pitchFamily="66" charset="0"/>
              </a:rPr>
              <a:t>Coins</a:t>
            </a:r>
            <a:endParaRPr lang="en-US" sz="2200" b="1" i="1" dirty="0">
              <a:solidFill>
                <a:srgbClr val="DA6D00"/>
              </a:solidFill>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l- Nex 13.jpg"/>
          <p:cNvPicPr>
            <a:picLocks noChangeAspect="1"/>
          </p:cNvPicPr>
          <p:nvPr/>
        </p:nvPicPr>
        <p:blipFill>
          <a:blip r:embed="rId2"/>
          <a:stretch>
            <a:fillRect/>
          </a:stretch>
        </p:blipFill>
        <p:spPr>
          <a:xfrm>
            <a:off x="228600" y="0"/>
            <a:ext cx="8686800" cy="3105150"/>
          </a:xfrm>
          <a:prstGeom prst="rect">
            <a:avLst/>
          </a:prstGeom>
        </p:spPr>
      </p:pic>
      <p:sp>
        <p:nvSpPr>
          <p:cNvPr id="3" name="TextBox 2"/>
          <p:cNvSpPr txBox="1"/>
          <p:nvPr/>
        </p:nvSpPr>
        <p:spPr>
          <a:xfrm>
            <a:off x="3886200" y="3124200"/>
            <a:ext cx="20574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   </a:t>
            </a:r>
            <a:r>
              <a:rPr lang="en-US" sz="2500" b="1" u="sng" dirty="0" err="1" smtClean="0">
                <a:solidFill>
                  <a:srgbClr val="DA6D00"/>
                </a:solidFill>
                <a:latin typeface="Comic Sans MS" pitchFamily="66" charset="0"/>
              </a:rPr>
              <a:t>Rora</a:t>
            </a:r>
            <a:endParaRPr lang="en-US" sz="2500" b="1" u="sng" dirty="0">
              <a:solidFill>
                <a:srgbClr val="DA6D00"/>
              </a:solidFill>
              <a:latin typeface="Comic Sans MS" pitchFamily="66" charset="0"/>
            </a:endParaRPr>
          </a:p>
        </p:txBody>
      </p:sp>
      <p:sp>
        <p:nvSpPr>
          <p:cNvPr id="4" name="TextBox 3"/>
          <p:cNvSpPr txBox="1"/>
          <p:nvPr/>
        </p:nvSpPr>
        <p:spPr>
          <a:xfrm>
            <a:off x="228600" y="3733800"/>
            <a:ext cx="8686800" cy="2585323"/>
          </a:xfrm>
          <a:prstGeom prst="rect">
            <a:avLst/>
          </a:prstGeom>
          <a:noFill/>
        </p:spPr>
        <p:txBody>
          <a:bodyPr wrap="square" rtlCol="0">
            <a:spAutoFit/>
          </a:bodyPr>
          <a:lstStyle/>
          <a:p>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a:t>
            </a:r>
            <a:r>
              <a:rPr lang="en-US" b="1" dirty="0" smtClean="0">
                <a:solidFill>
                  <a:srgbClr val="DA6D00"/>
                </a:solidFill>
                <a:latin typeface="Comic Sans MS" pitchFamily="66" charset="0"/>
              </a:rPr>
              <a:t>is confined with two Motors that receive Info via RF Transmitters. </a:t>
            </a:r>
            <a:r>
              <a:rPr lang="en-US" b="1" dirty="0" smtClean="0">
                <a:solidFill>
                  <a:srgbClr val="DA6D00"/>
                </a:solidFill>
                <a:latin typeface="Comic Sans MS" pitchFamily="66" charset="0"/>
              </a:rPr>
              <a:t>She </a:t>
            </a:r>
            <a:r>
              <a:rPr lang="en-US" b="1" dirty="0" smtClean="0">
                <a:solidFill>
                  <a:srgbClr val="DA6D00"/>
                </a:solidFill>
                <a:latin typeface="Comic Sans MS" pitchFamily="66" charset="0"/>
              </a:rPr>
              <a:t>is equipped with LEDs, LDRs and rain sensors to provide a responsive and active environment.  The transmitter receives signals from the Slate which is physically programmed by Inserting Specified coins into the Slots.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a:t>
            </a:r>
            <a:r>
              <a:rPr lang="en-US" b="1" dirty="0" smtClean="0">
                <a:solidFill>
                  <a:srgbClr val="DA6D00"/>
                </a:solidFill>
                <a:latin typeface="Comic Sans MS" pitchFamily="66" charset="0"/>
              </a:rPr>
              <a:t>can be Programmed for various functions and </a:t>
            </a:r>
            <a:r>
              <a:rPr lang="en-US" b="1" dirty="0" smtClean="0">
                <a:solidFill>
                  <a:srgbClr val="DA6D00"/>
                </a:solidFill>
                <a:latin typeface="Comic Sans MS" pitchFamily="66" charset="0"/>
              </a:rPr>
              <a:t>tasks.</a:t>
            </a:r>
          </a:p>
          <a:p>
            <a:r>
              <a:rPr lang="en-US" b="1" i="1" dirty="0" smtClean="0">
                <a:solidFill>
                  <a:srgbClr val="DA6D00"/>
                </a:solidFill>
                <a:latin typeface="Comic Sans MS" pitchFamily="66" charset="0"/>
              </a:rPr>
              <a:t>She</a:t>
            </a:r>
            <a:r>
              <a:rPr lang="en-US" b="1" dirty="0" smtClean="0">
                <a:solidFill>
                  <a:srgbClr val="DA6D00"/>
                </a:solidFill>
                <a:latin typeface="Comic Sans MS" pitchFamily="66" charset="0"/>
              </a:rPr>
              <a:t> </a:t>
            </a:r>
            <a:r>
              <a:rPr lang="en-US" b="1" dirty="0" smtClean="0">
                <a:solidFill>
                  <a:srgbClr val="DA6D00"/>
                </a:solidFill>
                <a:latin typeface="Comic Sans MS" pitchFamily="66" charset="0"/>
              </a:rPr>
              <a:t>has 5 primary sensors Light, Sound, Touch, Rain and Wall sensors. It can move, rotate and examine as per instructed by the Programmer (Kids). The sensors and the responses are used together to develop and execute different tasks.</a:t>
            </a:r>
            <a:endParaRPr lang="en-US" b="1" i="1" dirty="0" smtClean="0">
              <a:solidFill>
                <a:srgbClr val="DA6D00"/>
              </a:solidFill>
              <a:latin typeface="Comic Sans M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l- Nex 15.jpg"/>
          <p:cNvPicPr>
            <a:picLocks noChangeAspect="1"/>
          </p:cNvPicPr>
          <p:nvPr/>
        </p:nvPicPr>
        <p:blipFill>
          <a:blip r:embed="rId2"/>
          <a:stretch>
            <a:fillRect/>
          </a:stretch>
        </p:blipFill>
        <p:spPr>
          <a:xfrm>
            <a:off x="228600" y="0"/>
            <a:ext cx="8686800" cy="3200400"/>
          </a:xfrm>
          <a:prstGeom prst="rect">
            <a:avLst/>
          </a:prstGeom>
        </p:spPr>
      </p:pic>
      <p:sp>
        <p:nvSpPr>
          <p:cNvPr id="3" name="TextBox 2"/>
          <p:cNvSpPr txBox="1"/>
          <p:nvPr/>
        </p:nvSpPr>
        <p:spPr>
          <a:xfrm>
            <a:off x="3810000" y="3276600"/>
            <a:ext cx="18288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The Slate</a:t>
            </a:r>
            <a:endParaRPr lang="en-US" sz="2500" b="1" u="sng" dirty="0">
              <a:solidFill>
                <a:srgbClr val="DA6D00"/>
              </a:solidFill>
              <a:latin typeface="Comic Sans MS" pitchFamily="66" charset="0"/>
            </a:endParaRPr>
          </a:p>
        </p:txBody>
      </p:sp>
      <p:sp>
        <p:nvSpPr>
          <p:cNvPr id="4" name="TextBox 3"/>
          <p:cNvSpPr txBox="1"/>
          <p:nvPr/>
        </p:nvSpPr>
        <p:spPr>
          <a:xfrm>
            <a:off x="304800" y="3886200"/>
            <a:ext cx="8610600" cy="2031325"/>
          </a:xfrm>
          <a:prstGeom prst="rect">
            <a:avLst/>
          </a:prstGeom>
          <a:noFill/>
        </p:spPr>
        <p:txBody>
          <a:bodyPr wrap="square" rtlCol="0">
            <a:spAutoFit/>
          </a:bodyPr>
          <a:lstStyle/>
          <a:p>
            <a:pPr algn="just"/>
            <a:r>
              <a:rPr lang="en-US" b="1" dirty="0" smtClean="0">
                <a:solidFill>
                  <a:srgbClr val="DA6D00"/>
                </a:solidFill>
                <a:latin typeface="Comic Sans MS" pitchFamily="66" charset="0"/>
              </a:rPr>
              <a:t>Slate is the Brain of </a:t>
            </a:r>
            <a:r>
              <a:rPr lang="en-US" b="1" dirty="0" err="1" smtClean="0">
                <a:solidFill>
                  <a:srgbClr val="DA6D00"/>
                </a:solidFill>
                <a:latin typeface="Comic Sans MS" pitchFamily="66" charset="0"/>
              </a:rPr>
              <a:t>Robo</a:t>
            </a:r>
            <a:r>
              <a:rPr lang="en-US" b="1" dirty="0" smtClean="0">
                <a:solidFill>
                  <a:srgbClr val="DA6D00"/>
                </a:solidFill>
                <a:latin typeface="Comic Sans MS" pitchFamily="66" charset="0"/>
              </a:rPr>
              <a:t>-L. It is the place where we tell the Robot What to do. Here we put in the functions we want </a:t>
            </a:r>
            <a:r>
              <a:rPr lang="en-US" b="1" dirty="0" err="1" smtClean="0">
                <a:solidFill>
                  <a:srgbClr val="DA6D00"/>
                </a:solidFill>
                <a:latin typeface="Comic Sans MS" pitchFamily="66" charset="0"/>
              </a:rPr>
              <a:t>Robo</a:t>
            </a:r>
            <a:r>
              <a:rPr lang="en-US" b="1" dirty="0" smtClean="0">
                <a:solidFill>
                  <a:srgbClr val="DA6D00"/>
                </a:solidFill>
                <a:latin typeface="Comic Sans MS" pitchFamily="66" charset="0"/>
              </a:rPr>
              <a:t>-L to perform. Using physical coins we can tell the Robot what we want it to do by simply inserting the required coins</a:t>
            </a:r>
            <a:r>
              <a:rPr lang="en-US" b="1" dirty="0" smtClean="0">
                <a:solidFill>
                  <a:srgbClr val="DA6D00"/>
                </a:solidFill>
                <a:latin typeface="Comic Sans MS" pitchFamily="66" charset="0"/>
              </a:rPr>
              <a:t>.</a:t>
            </a:r>
          </a:p>
          <a:p>
            <a:pPr algn="just"/>
            <a:r>
              <a:rPr lang="en-US" b="1" dirty="0" smtClean="0">
                <a:solidFill>
                  <a:srgbClr val="DA6D00"/>
                </a:solidFill>
                <a:latin typeface="Comic Sans MS" pitchFamily="66" charset="0"/>
              </a:rPr>
              <a:t>It is </a:t>
            </a:r>
            <a:r>
              <a:rPr lang="en-US" b="1" dirty="0" smtClean="0">
                <a:solidFill>
                  <a:srgbClr val="DA6D00"/>
                </a:solidFill>
                <a:latin typeface="Comic Sans MS" pitchFamily="66" charset="0"/>
              </a:rPr>
              <a:t>the interface between user and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You </a:t>
            </a:r>
            <a:r>
              <a:rPr lang="en-US" b="1" dirty="0" smtClean="0">
                <a:solidFill>
                  <a:srgbClr val="DA6D00"/>
                </a:solidFill>
                <a:latin typeface="Comic Sans MS" pitchFamily="66" charset="0"/>
              </a:rPr>
              <a:t>just need to tap in the coins to Program the Bot. </a:t>
            </a:r>
            <a:r>
              <a:rPr lang="en-US" b="1" dirty="0" smtClean="0">
                <a:solidFill>
                  <a:srgbClr val="DA6D00"/>
                </a:solidFill>
                <a:latin typeface="Comic Sans MS" pitchFamily="66" charset="0"/>
              </a:rPr>
              <a:t>No </a:t>
            </a:r>
            <a:r>
              <a:rPr lang="en-US" b="1" dirty="0" smtClean="0">
                <a:solidFill>
                  <a:srgbClr val="DA6D00"/>
                </a:solidFill>
                <a:latin typeface="Comic Sans MS" pitchFamily="66" charset="0"/>
              </a:rPr>
              <a:t>switches, No Screens, Just the swipe of a slider and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a:t>
            </a:r>
            <a:r>
              <a:rPr lang="en-US" b="1" dirty="0" smtClean="0">
                <a:solidFill>
                  <a:srgbClr val="DA6D00"/>
                </a:solidFill>
                <a:latin typeface="Comic Sans MS" pitchFamily="66" charset="0"/>
              </a:rPr>
              <a:t>will know What to do next.</a:t>
            </a:r>
            <a:endParaRPr lang="en-US" b="1" dirty="0">
              <a:solidFill>
                <a:srgbClr val="DA6D00"/>
              </a:solidFill>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l- Nex_113.jpg"/>
          <p:cNvPicPr>
            <a:picLocks noChangeAspect="1"/>
          </p:cNvPicPr>
          <p:nvPr/>
        </p:nvPicPr>
        <p:blipFill>
          <a:blip r:embed="rId2"/>
          <a:stretch>
            <a:fillRect/>
          </a:stretch>
        </p:blipFill>
        <p:spPr>
          <a:xfrm>
            <a:off x="228600" y="0"/>
            <a:ext cx="8686800" cy="3200400"/>
          </a:xfrm>
          <a:prstGeom prst="rect">
            <a:avLst/>
          </a:prstGeom>
        </p:spPr>
      </p:pic>
      <p:sp>
        <p:nvSpPr>
          <p:cNvPr id="3" name="TextBox 2"/>
          <p:cNvSpPr txBox="1"/>
          <p:nvPr/>
        </p:nvSpPr>
        <p:spPr>
          <a:xfrm>
            <a:off x="4114800" y="3276600"/>
            <a:ext cx="21336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Coins</a:t>
            </a:r>
            <a:endParaRPr lang="en-US" sz="2500" b="1" u="sng" dirty="0">
              <a:solidFill>
                <a:srgbClr val="DA6D00"/>
              </a:solidFill>
              <a:latin typeface="Comic Sans MS" pitchFamily="66" charset="0"/>
            </a:endParaRPr>
          </a:p>
        </p:txBody>
      </p:sp>
      <p:sp>
        <p:nvSpPr>
          <p:cNvPr id="4" name="TextBox 3"/>
          <p:cNvSpPr txBox="1"/>
          <p:nvPr/>
        </p:nvSpPr>
        <p:spPr>
          <a:xfrm>
            <a:off x="228600" y="3886200"/>
            <a:ext cx="8915400" cy="2308324"/>
          </a:xfrm>
          <a:prstGeom prst="rect">
            <a:avLst/>
          </a:prstGeom>
          <a:noFill/>
        </p:spPr>
        <p:txBody>
          <a:bodyPr wrap="square" rtlCol="0">
            <a:spAutoFit/>
          </a:bodyPr>
          <a:lstStyle/>
          <a:p>
            <a:pPr algn="just"/>
            <a:r>
              <a:rPr lang="en-US" b="1" dirty="0" smtClean="0">
                <a:solidFill>
                  <a:srgbClr val="DA6D00"/>
                </a:solidFill>
                <a:latin typeface="Comic Sans MS" pitchFamily="66" charset="0"/>
              </a:rPr>
              <a:t>There are </a:t>
            </a:r>
            <a:r>
              <a:rPr lang="en-US" b="1" dirty="0" smtClean="0">
                <a:solidFill>
                  <a:srgbClr val="DA6D00"/>
                </a:solidFill>
                <a:latin typeface="Comic Sans MS" pitchFamily="66" charset="0"/>
              </a:rPr>
              <a:t>48 </a:t>
            </a:r>
            <a:r>
              <a:rPr lang="en-US" b="1" dirty="0" smtClean="0">
                <a:solidFill>
                  <a:srgbClr val="DA6D00"/>
                </a:solidFill>
                <a:latin typeface="Comic Sans MS" pitchFamily="66" charset="0"/>
              </a:rPr>
              <a:t>wooden units with one specified command written on the top. These units are square shaped buttons with a specific program written on it. Like </a:t>
            </a:r>
            <a:r>
              <a:rPr lang="en-US" b="1" dirty="0" smtClean="0">
                <a:solidFill>
                  <a:srgbClr val="DA6D00"/>
                </a:solidFill>
                <a:latin typeface="Comic Sans MS" pitchFamily="66" charset="0"/>
              </a:rPr>
              <a:t>LEFT, </a:t>
            </a:r>
            <a:r>
              <a:rPr lang="en-US" b="1" dirty="0" smtClean="0">
                <a:solidFill>
                  <a:srgbClr val="DA6D00"/>
                </a:solidFill>
                <a:latin typeface="Comic Sans MS" pitchFamily="66" charset="0"/>
              </a:rPr>
              <a:t>IF, THEN</a:t>
            </a:r>
            <a:r>
              <a:rPr lang="en-US" b="1" dirty="0" smtClean="0">
                <a:solidFill>
                  <a:srgbClr val="DA6D00"/>
                </a:solidFill>
                <a:latin typeface="Comic Sans MS" pitchFamily="66" charset="0"/>
              </a:rPr>
              <a:t>, </a:t>
            </a:r>
            <a:r>
              <a:rPr lang="en-US" b="1" dirty="0" smtClean="0">
                <a:solidFill>
                  <a:srgbClr val="DA6D00"/>
                </a:solidFill>
                <a:latin typeface="Comic Sans MS" pitchFamily="66" charset="0"/>
              </a:rPr>
              <a:t>ROTATE, </a:t>
            </a:r>
            <a:r>
              <a:rPr lang="en-US" b="1" dirty="0" smtClean="0">
                <a:solidFill>
                  <a:srgbClr val="DA6D00"/>
                </a:solidFill>
                <a:latin typeface="Comic Sans MS" pitchFamily="66" charset="0"/>
              </a:rPr>
              <a:t>BLINK, FORWARD </a:t>
            </a:r>
            <a:r>
              <a:rPr lang="en-US" b="1" dirty="0" smtClean="0">
                <a:solidFill>
                  <a:srgbClr val="DA6D00"/>
                </a:solidFill>
                <a:latin typeface="Comic Sans MS" pitchFamily="66" charset="0"/>
              </a:rPr>
              <a:t>etc.  These units are used to write the Program. </a:t>
            </a:r>
            <a:endParaRPr lang="en-US" b="1" dirty="0" smtClean="0">
              <a:solidFill>
                <a:srgbClr val="DA6D00"/>
              </a:solidFill>
              <a:latin typeface="Comic Sans MS" pitchFamily="66" charset="0"/>
            </a:endParaRPr>
          </a:p>
          <a:p>
            <a:pPr algn="just"/>
            <a:r>
              <a:rPr lang="en-US" b="1" dirty="0" smtClean="0">
                <a:solidFill>
                  <a:srgbClr val="DA6D00"/>
                </a:solidFill>
                <a:latin typeface="Comic Sans MS" pitchFamily="66" charset="0"/>
              </a:rPr>
              <a:t>Coins are individual units made up of wood. Every chip represents a command. They are written atop of each coin. These commands, when, placed in right order form an executable program. This program is then executed by the Bot in Real Time.</a:t>
            </a:r>
            <a:endParaRPr lang="en-US" b="1" dirty="0">
              <a:solidFill>
                <a:srgbClr val="DA6D00"/>
              </a:solidFill>
              <a:latin typeface="Comic Sans MS"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bol- Nex_3.jpg"/>
          <p:cNvPicPr>
            <a:picLocks noChangeAspect="1"/>
          </p:cNvPicPr>
          <p:nvPr/>
        </p:nvPicPr>
        <p:blipFill>
          <a:blip r:embed="rId2"/>
          <a:stretch>
            <a:fillRect/>
          </a:stretch>
        </p:blipFill>
        <p:spPr>
          <a:xfrm>
            <a:off x="228600" y="0"/>
            <a:ext cx="8686800" cy="2057400"/>
          </a:xfrm>
          <a:prstGeom prst="rect">
            <a:avLst/>
          </a:prstGeom>
        </p:spPr>
      </p:pic>
      <p:sp>
        <p:nvSpPr>
          <p:cNvPr id="3" name="TextBox 2"/>
          <p:cNvSpPr txBox="1"/>
          <p:nvPr/>
        </p:nvSpPr>
        <p:spPr>
          <a:xfrm>
            <a:off x="1447800" y="2286000"/>
            <a:ext cx="59436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Humans have 5 senses, I got 5 too.</a:t>
            </a:r>
            <a:endParaRPr lang="en-US" sz="2500" b="1" u="sng" dirty="0">
              <a:solidFill>
                <a:srgbClr val="DA6D00"/>
              </a:solidFill>
              <a:latin typeface="Comic Sans MS" pitchFamily="66" charset="0"/>
            </a:endParaRPr>
          </a:p>
        </p:txBody>
      </p:sp>
      <p:sp>
        <p:nvSpPr>
          <p:cNvPr id="4" name="TextBox 3"/>
          <p:cNvSpPr txBox="1"/>
          <p:nvPr/>
        </p:nvSpPr>
        <p:spPr>
          <a:xfrm>
            <a:off x="152400" y="2743200"/>
            <a:ext cx="8839200" cy="1107996"/>
          </a:xfrm>
          <a:prstGeom prst="rect">
            <a:avLst/>
          </a:prstGeom>
          <a:noFill/>
        </p:spPr>
        <p:txBody>
          <a:bodyPr wrap="square" rtlCol="0">
            <a:spAutoFit/>
          </a:bodyPr>
          <a:lstStyle/>
          <a:p>
            <a:pPr algn="just"/>
            <a:r>
              <a:rPr lang="en-US" sz="2200" b="1" dirty="0" err="1" smtClean="0">
                <a:solidFill>
                  <a:srgbClr val="DA6D00"/>
                </a:solidFill>
                <a:latin typeface="Comic Sans MS" pitchFamily="66" charset="0"/>
              </a:rPr>
              <a:t>Robo</a:t>
            </a:r>
            <a:r>
              <a:rPr lang="en-US" sz="2200" b="1" dirty="0" smtClean="0">
                <a:solidFill>
                  <a:srgbClr val="DA6D00"/>
                </a:solidFill>
                <a:latin typeface="Comic Sans MS" pitchFamily="66" charset="0"/>
              </a:rPr>
              <a:t>-L </a:t>
            </a:r>
            <a:r>
              <a:rPr lang="en-US" sz="2200" b="1" dirty="0" smtClean="0">
                <a:solidFill>
                  <a:srgbClr val="DA6D00"/>
                </a:solidFill>
                <a:latin typeface="Comic Sans MS" pitchFamily="66" charset="0"/>
              </a:rPr>
              <a:t>is equipped with many sensors and has a delicate design. Each sensor can be used individually to perform Simple tasks as well as together for complex tasks. </a:t>
            </a:r>
          </a:p>
        </p:txBody>
      </p:sp>
      <p:pic>
        <p:nvPicPr>
          <p:cNvPr id="10" name="Picture 9" descr="Robol-Nex Robo 115.jpg"/>
          <p:cNvPicPr>
            <a:picLocks noChangeAspect="1"/>
          </p:cNvPicPr>
          <p:nvPr/>
        </p:nvPicPr>
        <p:blipFill>
          <a:blip r:embed="rId3"/>
          <a:stretch>
            <a:fillRect/>
          </a:stretch>
        </p:blipFill>
        <p:spPr>
          <a:xfrm>
            <a:off x="228600" y="3962400"/>
            <a:ext cx="1600200" cy="1752600"/>
          </a:xfrm>
          <a:prstGeom prst="rect">
            <a:avLst/>
          </a:prstGeom>
        </p:spPr>
      </p:pic>
      <p:pic>
        <p:nvPicPr>
          <p:cNvPr id="11" name="Picture 10" descr="Robol-Nex Robo 116.jpg"/>
          <p:cNvPicPr>
            <a:picLocks noChangeAspect="1"/>
          </p:cNvPicPr>
          <p:nvPr/>
        </p:nvPicPr>
        <p:blipFill>
          <a:blip r:embed="rId4" cstate="print"/>
          <a:stretch>
            <a:fillRect/>
          </a:stretch>
        </p:blipFill>
        <p:spPr>
          <a:xfrm>
            <a:off x="2133600" y="3962400"/>
            <a:ext cx="1524000" cy="1752600"/>
          </a:xfrm>
          <a:prstGeom prst="rect">
            <a:avLst/>
          </a:prstGeom>
        </p:spPr>
      </p:pic>
      <p:pic>
        <p:nvPicPr>
          <p:cNvPr id="12" name="Picture 11" descr="Robol-Nex Robo 117.jpg"/>
          <p:cNvPicPr>
            <a:picLocks noChangeAspect="1"/>
          </p:cNvPicPr>
          <p:nvPr/>
        </p:nvPicPr>
        <p:blipFill>
          <a:blip r:embed="rId5" cstate="print"/>
          <a:stretch>
            <a:fillRect/>
          </a:stretch>
        </p:blipFill>
        <p:spPr>
          <a:xfrm>
            <a:off x="3886200" y="3962400"/>
            <a:ext cx="1447800" cy="1752600"/>
          </a:xfrm>
          <a:prstGeom prst="rect">
            <a:avLst/>
          </a:prstGeom>
        </p:spPr>
      </p:pic>
      <p:pic>
        <p:nvPicPr>
          <p:cNvPr id="13" name="Picture 12" descr="Robol-Nex Robo113.jpg"/>
          <p:cNvPicPr>
            <a:picLocks noChangeAspect="1"/>
          </p:cNvPicPr>
          <p:nvPr/>
        </p:nvPicPr>
        <p:blipFill>
          <a:blip r:embed="rId6" cstate="print"/>
          <a:stretch>
            <a:fillRect/>
          </a:stretch>
        </p:blipFill>
        <p:spPr>
          <a:xfrm>
            <a:off x="5562600" y="3962400"/>
            <a:ext cx="1447800" cy="1752600"/>
          </a:xfrm>
          <a:prstGeom prst="rect">
            <a:avLst/>
          </a:prstGeom>
        </p:spPr>
      </p:pic>
      <p:pic>
        <p:nvPicPr>
          <p:cNvPr id="14" name="Picture 13" descr="Robol-nex Robo114.jpg"/>
          <p:cNvPicPr>
            <a:picLocks noChangeAspect="1"/>
          </p:cNvPicPr>
          <p:nvPr/>
        </p:nvPicPr>
        <p:blipFill>
          <a:blip r:embed="rId7" cstate="print"/>
          <a:stretch>
            <a:fillRect/>
          </a:stretch>
        </p:blipFill>
        <p:spPr>
          <a:xfrm>
            <a:off x="7239000" y="3962400"/>
            <a:ext cx="1524000" cy="1795462"/>
          </a:xfrm>
          <a:prstGeom prst="rect">
            <a:avLst/>
          </a:prstGeom>
        </p:spPr>
      </p:pic>
      <p:sp>
        <p:nvSpPr>
          <p:cNvPr id="15" name="TextBox 14"/>
          <p:cNvSpPr txBox="1"/>
          <p:nvPr/>
        </p:nvSpPr>
        <p:spPr>
          <a:xfrm>
            <a:off x="304800" y="5867400"/>
            <a:ext cx="1524000" cy="381000"/>
          </a:xfrm>
          <a:prstGeom prst="rect">
            <a:avLst/>
          </a:prstGeom>
          <a:noFill/>
        </p:spPr>
        <p:txBody>
          <a:bodyPr wrap="square" rtlCol="0">
            <a:spAutoFit/>
          </a:bodyPr>
          <a:lstStyle/>
          <a:p>
            <a:r>
              <a:rPr lang="en-US" b="1" dirty="0" smtClean="0">
                <a:solidFill>
                  <a:srgbClr val="DA6D00"/>
                </a:solidFill>
                <a:latin typeface="Comic Sans MS" pitchFamily="66" charset="0"/>
              </a:rPr>
              <a:t>Wall </a:t>
            </a:r>
            <a:r>
              <a:rPr lang="en-US" b="1" dirty="0" smtClean="0">
                <a:solidFill>
                  <a:srgbClr val="DA6D00"/>
                </a:solidFill>
                <a:latin typeface="Comic Sans MS" pitchFamily="66" charset="0"/>
              </a:rPr>
              <a:t>Sensor</a:t>
            </a:r>
            <a:endParaRPr lang="en-US" dirty="0">
              <a:solidFill>
                <a:srgbClr val="DA6D00"/>
              </a:solidFill>
              <a:latin typeface="Comic Sans MS" pitchFamily="66" charset="0"/>
            </a:endParaRPr>
          </a:p>
        </p:txBody>
      </p:sp>
      <p:sp>
        <p:nvSpPr>
          <p:cNvPr id="16" name="TextBox 15"/>
          <p:cNvSpPr txBox="1"/>
          <p:nvPr/>
        </p:nvSpPr>
        <p:spPr>
          <a:xfrm>
            <a:off x="3886200" y="5867400"/>
            <a:ext cx="1524000" cy="369332"/>
          </a:xfrm>
          <a:prstGeom prst="rect">
            <a:avLst/>
          </a:prstGeom>
          <a:noFill/>
        </p:spPr>
        <p:txBody>
          <a:bodyPr wrap="square" rtlCol="0">
            <a:spAutoFit/>
          </a:bodyPr>
          <a:lstStyle/>
          <a:p>
            <a:r>
              <a:rPr lang="en-US" b="1" dirty="0" smtClean="0">
                <a:solidFill>
                  <a:srgbClr val="DA6D00"/>
                </a:solidFill>
                <a:latin typeface="Comic Sans MS" pitchFamily="66" charset="0"/>
              </a:rPr>
              <a:t>Rain </a:t>
            </a:r>
            <a:r>
              <a:rPr lang="en-US" b="1" dirty="0" smtClean="0">
                <a:solidFill>
                  <a:srgbClr val="DA6D00"/>
                </a:solidFill>
                <a:latin typeface="Comic Sans MS" pitchFamily="66" charset="0"/>
              </a:rPr>
              <a:t>Sensor</a:t>
            </a:r>
            <a:endParaRPr lang="en-US" dirty="0">
              <a:solidFill>
                <a:srgbClr val="DA6D00"/>
              </a:solidFill>
              <a:latin typeface="Comic Sans MS" pitchFamily="66" charset="0"/>
            </a:endParaRPr>
          </a:p>
        </p:txBody>
      </p:sp>
      <p:sp>
        <p:nvSpPr>
          <p:cNvPr id="17" name="Rectangle 16"/>
          <p:cNvSpPr/>
          <p:nvPr/>
        </p:nvSpPr>
        <p:spPr>
          <a:xfrm>
            <a:off x="5486400" y="5867400"/>
            <a:ext cx="1792478" cy="369332"/>
          </a:xfrm>
          <a:prstGeom prst="rect">
            <a:avLst/>
          </a:prstGeom>
        </p:spPr>
        <p:txBody>
          <a:bodyPr wrap="none">
            <a:spAutoFit/>
          </a:bodyPr>
          <a:lstStyle/>
          <a:p>
            <a:r>
              <a:rPr lang="en-US" b="1" dirty="0" smtClean="0">
                <a:solidFill>
                  <a:srgbClr val="DA6D00"/>
                </a:solidFill>
                <a:latin typeface="Comic Sans MS" pitchFamily="66" charset="0"/>
              </a:rPr>
              <a:t>Touch </a:t>
            </a:r>
            <a:r>
              <a:rPr lang="en-US" b="1" dirty="0" smtClean="0">
                <a:solidFill>
                  <a:srgbClr val="DA6D00"/>
                </a:solidFill>
                <a:latin typeface="Comic Sans MS" pitchFamily="66" charset="0"/>
              </a:rPr>
              <a:t>Sensor </a:t>
            </a:r>
            <a:endParaRPr lang="en-US" dirty="0">
              <a:solidFill>
                <a:srgbClr val="DA6D00"/>
              </a:solidFill>
              <a:latin typeface="Comic Sans MS" pitchFamily="66" charset="0"/>
            </a:endParaRPr>
          </a:p>
        </p:txBody>
      </p:sp>
      <p:sp>
        <p:nvSpPr>
          <p:cNvPr id="18" name="Rectangle 17"/>
          <p:cNvSpPr/>
          <p:nvPr/>
        </p:nvSpPr>
        <p:spPr>
          <a:xfrm>
            <a:off x="2133600" y="5867400"/>
            <a:ext cx="1693092" cy="369332"/>
          </a:xfrm>
          <a:prstGeom prst="rect">
            <a:avLst/>
          </a:prstGeom>
        </p:spPr>
        <p:txBody>
          <a:bodyPr wrap="none">
            <a:spAutoFit/>
          </a:bodyPr>
          <a:lstStyle/>
          <a:p>
            <a:r>
              <a:rPr lang="en-US" b="1" dirty="0" smtClean="0">
                <a:solidFill>
                  <a:srgbClr val="DA6D00"/>
                </a:solidFill>
                <a:latin typeface="Comic Sans MS" pitchFamily="66" charset="0"/>
              </a:rPr>
              <a:t>Light </a:t>
            </a:r>
            <a:r>
              <a:rPr lang="en-US" b="1" dirty="0" smtClean="0">
                <a:solidFill>
                  <a:srgbClr val="DA6D00"/>
                </a:solidFill>
                <a:latin typeface="Comic Sans MS" pitchFamily="66" charset="0"/>
              </a:rPr>
              <a:t>Sensor </a:t>
            </a:r>
            <a:endParaRPr lang="en-US" dirty="0">
              <a:solidFill>
                <a:srgbClr val="DA6D00"/>
              </a:solidFill>
              <a:latin typeface="Comic Sans MS" pitchFamily="66" charset="0"/>
            </a:endParaRPr>
          </a:p>
        </p:txBody>
      </p:sp>
      <p:sp>
        <p:nvSpPr>
          <p:cNvPr id="19" name="Rectangle 18"/>
          <p:cNvSpPr/>
          <p:nvPr/>
        </p:nvSpPr>
        <p:spPr>
          <a:xfrm>
            <a:off x="7162800" y="5867400"/>
            <a:ext cx="1697901" cy="369332"/>
          </a:xfrm>
          <a:prstGeom prst="rect">
            <a:avLst/>
          </a:prstGeom>
        </p:spPr>
        <p:txBody>
          <a:bodyPr wrap="none">
            <a:spAutoFit/>
          </a:bodyPr>
          <a:lstStyle/>
          <a:p>
            <a:r>
              <a:rPr lang="en-US" b="1" dirty="0" smtClean="0">
                <a:solidFill>
                  <a:srgbClr val="DA6D00"/>
                </a:solidFill>
                <a:latin typeface="Comic Sans MS" pitchFamily="66" charset="0"/>
              </a:rPr>
              <a:t>Sound Sensor</a:t>
            </a:r>
            <a:endParaRPr lang="en-US" dirty="0">
              <a:solidFill>
                <a:srgbClr val="DA6D00"/>
              </a:solidFill>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334000"/>
            <a:ext cx="7315200" cy="553998"/>
          </a:xfrm>
          <a:prstGeom prst="rect">
            <a:avLst/>
          </a:prstGeom>
          <a:noFill/>
        </p:spPr>
        <p:txBody>
          <a:bodyPr wrap="square" rtlCol="0">
            <a:spAutoFit/>
          </a:bodyPr>
          <a:lstStyle/>
          <a:p>
            <a:pPr algn="just"/>
            <a:r>
              <a:rPr lang="en-US" sz="1500" dirty="0" smtClean="0">
                <a:solidFill>
                  <a:srgbClr val="DA6D00"/>
                </a:solidFill>
                <a:latin typeface="Comic Sans MS" pitchFamily="66" charset="0"/>
              </a:rPr>
              <a:t>Sound </a:t>
            </a:r>
            <a:r>
              <a:rPr lang="en-US" sz="1500" dirty="0" smtClean="0">
                <a:solidFill>
                  <a:srgbClr val="DA6D00"/>
                </a:solidFill>
                <a:latin typeface="Comic Sans MS" pitchFamily="66" charset="0"/>
              </a:rPr>
              <a:t>Sensor-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could feel sound. </a:t>
            </a:r>
            <a:r>
              <a:rPr lang="en-US" sz="1500" dirty="0" smtClean="0">
                <a:solidFill>
                  <a:srgbClr val="DA6D00"/>
                </a:solidFill>
                <a:latin typeface="Comic Sans MS" pitchFamily="66" charset="0"/>
              </a:rPr>
              <a:t>You can Program </a:t>
            </a:r>
            <a:r>
              <a:rPr lang="en-US" sz="1500" dirty="0" smtClean="0">
                <a:solidFill>
                  <a:srgbClr val="DA6D00"/>
                </a:solidFill>
                <a:latin typeface="Comic Sans MS" pitchFamily="66" charset="0"/>
              </a:rPr>
              <a:t>her </a:t>
            </a:r>
            <a:r>
              <a:rPr lang="en-US" sz="1500" dirty="0" smtClean="0">
                <a:solidFill>
                  <a:srgbClr val="DA6D00"/>
                </a:solidFill>
                <a:latin typeface="Comic Sans MS" pitchFamily="66" charset="0"/>
              </a:rPr>
              <a:t>to find its way back to you whenever you clap. When you want your </a:t>
            </a:r>
            <a:r>
              <a:rPr lang="en-US" sz="1500" dirty="0" smtClean="0">
                <a:solidFill>
                  <a:srgbClr val="DA6D00"/>
                </a:solidFill>
                <a:latin typeface="Comic Sans MS" pitchFamily="66" charset="0"/>
              </a:rPr>
              <a:t>her </a:t>
            </a:r>
            <a:r>
              <a:rPr lang="en-US" sz="1500" dirty="0" smtClean="0">
                <a:solidFill>
                  <a:srgbClr val="DA6D00"/>
                </a:solidFill>
                <a:latin typeface="Comic Sans MS" pitchFamily="66" charset="0"/>
              </a:rPr>
              <a:t>to appear Just Clap</a:t>
            </a:r>
            <a:r>
              <a:rPr lang="en-US" sz="1500" dirty="0" smtClean="0">
                <a:solidFill>
                  <a:srgbClr val="DA6D00"/>
                </a:solidFill>
                <a:latin typeface="Comic Sans MS" pitchFamily="66" charset="0"/>
              </a:rPr>
              <a:t>.</a:t>
            </a:r>
            <a:endParaRPr lang="en-US" sz="1500" dirty="0" smtClean="0">
              <a:solidFill>
                <a:srgbClr val="DA6D00"/>
              </a:solidFill>
              <a:latin typeface="Comic Sans MS" pitchFamily="66" charset="0"/>
            </a:endParaRPr>
          </a:p>
        </p:txBody>
      </p:sp>
      <p:pic>
        <p:nvPicPr>
          <p:cNvPr id="3" name="Picture 2" descr="Robol-Nex Robo 115.jpg"/>
          <p:cNvPicPr>
            <a:picLocks noChangeAspect="1"/>
          </p:cNvPicPr>
          <p:nvPr/>
        </p:nvPicPr>
        <p:blipFill>
          <a:blip r:embed="rId2"/>
          <a:stretch>
            <a:fillRect/>
          </a:stretch>
        </p:blipFill>
        <p:spPr>
          <a:xfrm>
            <a:off x="0" y="0"/>
            <a:ext cx="1828800" cy="1371600"/>
          </a:xfrm>
          <a:prstGeom prst="rect">
            <a:avLst/>
          </a:prstGeom>
        </p:spPr>
      </p:pic>
      <p:sp>
        <p:nvSpPr>
          <p:cNvPr id="4" name="TextBox 3"/>
          <p:cNvSpPr txBox="1"/>
          <p:nvPr/>
        </p:nvSpPr>
        <p:spPr>
          <a:xfrm>
            <a:off x="2133600" y="0"/>
            <a:ext cx="6858000" cy="553998"/>
          </a:xfrm>
          <a:prstGeom prst="rect">
            <a:avLst/>
          </a:prstGeom>
          <a:noFill/>
        </p:spPr>
        <p:txBody>
          <a:bodyPr wrap="square" rtlCol="0">
            <a:spAutoFit/>
          </a:bodyPr>
          <a:lstStyle/>
          <a:p>
            <a:pPr algn="just"/>
            <a:r>
              <a:rPr lang="en-US" sz="1500" b="1" dirty="0" smtClean="0">
                <a:solidFill>
                  <a:srgbClr val="DA6D00"/>
                </a:solidFill>
                <a:latin typeface="Comic Sans MS" pitchFamily="66" charset="0"/>
              </a:rPr>
              <a:t>Wall Sensor-</a:t>
            </a:r>
            <a:r>
              <a:rPr lang="en-US" sz="1500" dirty="0" smtClean="0">
                <a:solidFill>
                  <a:srgbClr val="DA6D00"/>
                </a:solidFill>
                <a:latin typeface="Comic Sans MS" pitchFamily="66" charset="0"/>
              </a:rPr>
              <a:t>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a:t>
            </a:r>
            <a:r>
              <a:rPr lang="en-US" sz="1500" dirty="0" smtClean="0">
                <a:solidFill>
                  <a:srgbClr val="DA6D00"/>
                </a:solidFill>
                <a:latin typeface="Comic Sans MS" pitchFamily="66" charset="0"/>
              </a:rPr>
              <a:t>will never crash unless you tell </a:t>
            </a:r>
            <a:r>
              <a:rPr lang="en-US" sz="1500" dirty="0" smtClean="0">
                <a:solidFill>
                  <a:srgbClr val="DA6D00"/>
                </a:solidFill>
                <a:latin typeface="Comic Sans MS" pitchFamily="66" charset="0"/>
              </a:rPr>
              <a:t>her </a:t>
            </a:r>
            <a:r>
              <a:rPr lang="en-US" sz="1500" dirty="0" smtClean="0">
                <a:solidFill>
                  <a:srgbClr val="DA6D00"/>
                </a:solidFill>
                <a:latin typeface="Comic Sans MS" pitchFamily="66" charset="0"/>
              </a:rPr>
              <a:t>to. </a:t>
            </a:r>
            <a:r>
              <a:rPr lang="en-US" sz="1500" dirty="0" smtClean="0">
                <a:solidFill>
                  <a:srgbClr val="DA6D00"/>
                </a:solidFill>
                <a:latin typeface="Comic Sans MS" pitchFamily="66" charset="0"/>
              </a:rPr>
              <a:t>She is </a:t>
            </a:r>
            <a:r>
              <a:rPr lang="en-US" sz="1500" dirty="0" smtClean="0">
                <a:solidFill>
                  <a:srgbClr val="DA6D00"/>
                </a:solidFill>
                <a:latin typeface="Comic Sans MS" pitchFamily="66" charset="0"/>
              </a:rPr>
              <a:t>equipped </a:t>
            </a:r>
            <a:r>
              <a:rPr lang="en-US" sz="1500" dirty="0" smtClean="0">
                <a:solidFill>
                  <a:srgbClr val="DA6D00"/>
                </a:solidFill>
                <a:latin typeface="Comic Sans MS" pitchFamily="66" charset="0"/>
              </a:rPr>
              <a:t>with </a:t>
            </a:r>
            <a:r>
              <a:rPr lang="en-US" sz="1500" dirty="0" smtClean="0">
                <a:solidFill>
                  <a:srgbClr val="DA6D00"/>
                </a:solidFill>
                <a:latin typeface="Comic Sans MS" pitchFamily="66" charset="0"/>
              </a:rPr>
              <a:t>LDRs which can sense the wall before touching it.</a:t>
            </a:r>
            <a:endParaRPr lang="en-US" sz="1500" dirty="0">
              <a:solidFill>
                <a:srgbClr val="DA6D00"/>
              </a:solidFill>
              <a:latin typeface="Comic Sans MS" pitchFamily="66" charset="0"/>
            </a:endParaRPr>
          </a:p>
        </p:txBody>
      </p:sp>
      <p:pic>
        <p:nvPicPr>
          <p:cNvPr id="5" name="Picture 4" descr="Robol-Nex Robo 116.jpg"/>
          <p:cNvPicPr>
            <a:picLocks noChangeAspect="1"/>
          </p:cNvPicPr>
          <p:nvPr/>
        </p:nvPicPr>
        <p:blipFill>
          <a:blip r:embed="rId3" cstate="print"/>
          <a:stretch>
            <a:fillRect/>
          </a:stretch>
        </p:blipFill>
        <p:spPr>
          <a:xfrm>
            <a:off x="7620000" y="685800"/>
            <a:ext cx="1524000" cy="1600200"/>
          </a:xfrm>
          <a:prstGeom prst="rect">
            <a:avLst/>
          </a:prstGeom>
        </p:spPr>
      </p:pic>
      <p:sp>
        <p:nvSpPr>
          <p:cNvPr id="6" name="TextBox 5"/>
          <p:cNvSpPr txBox="1"/>
          <p:nvPr/>
        </p:nvSpPr>
        <p:spPr>
          <a:xfrm>
            <a:off x="0" y="1447800"/>
            <a:ext cx="7467600" cy="553998"/>
          </a:xfrm>
          <a:prstGeom prst="rect">
            <a:avLst/>
          </a:prstGeom>
          <a:noFill/>
        </p:spPr>
        <p:txBody>
          <a:bodyPr wrap="square" rtlCol="0">
            <a:spAutoFit/>
          </a:bodyPr>
          <a:lstStyle/>
          <a:p>
            <a:pPr algn="just"/>
            <a:r>
              <a:rPr lang="en-US" sz="1500" b="1" dirty="0" smtClean="0">
                <a:solidFill>
                  <a:srgbClr val="DA6D00"/>
                </a:solidFill>
                <a:latin typeface="Comic Sans MS" pitchFamily="66" charset="0"/>
              </a:rPr>
              <a:t>Rain Sensor-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has </a:t>
            </a:r>
            <a:r>
              <a:rPr lang="en-US" sz="1500" dirty="0" smtClean="0">
                <a:solidFill>
                  <a:srgbClr val="DA6D00"/>
                </a:solidFill>
                <a:latin typeface="Comic Sans MS" pitchFamily="66" charset="0"/>
              </a:rPr>
              <a:t>two Rain sensors on the top of its Body. So the next time you are running away from dripping Rain </a:t>
            </a:r>
            <a:r>
              <a:rPr lang="en-US" sz="1500" dirty="0" smtClean="0">
                <a:solidFill>
                  <a:srgbClr val="DA6D00"/>
                </a:solidFill>
                <a:latin typeface="Comic Sans MS" pitchFamily="66" charset="0"/>
              </a:rPr>
              <a:t>she will </a:t>
            </a:r>
            <a:r>
              <a:rPr lang="en-US" sz="1500" dirty="0" smtClean="0">
                <a:solidFill>
                  <a:srgbClr val="DA6D00"/>
                </a:solidFill>
                <a:latin typeface="Comic Sans MS" pitchFamily="66" charset="0"/>
              </a:rPr>
              <a:t>run with you too.</a:t>
            </a:r>
          </a:p>
        </p:txBody>
      </p:sp>
      <p:pic>
        <p:nvPicPr>
          <p:cNvPr id="7" name="Picture 6" descr="Robol-Nex Robo 117.jpg"/>
          <p:cNvPicPr>
            <a:picLocks noChangeAspect="1"/>
          </p:cNvPicPr>
          <p:nvPr/>
        </p:nvPicPr>
        <p:blipFill>
          <a:blip r:embed="rId4" cstate="print"/>
          <a:stretch>
            <a:fillRect/>
          </a:stretch>
        </p:blipFill>
        <p:spPr>
          <a:xfrm>
            <a:off x="0" y="2362200"/>
            <a:ext cx="1828800" cy="1447800"/>
          </a:xfrm>
          <a:prstGeom prst="rect">
            <a:avLst/>
          </a:prstGeom>
        </p:spPr>
      </p:pic>
      <p:sp>
        <p:nvSpPr>
          <p:cNvPr id="8" name="TextBox 7"/>
          <p:cNvSpPr txBox="1"/>
          <p:nvPr/>
        </p:nvSpPr>
        <p:spPr>
          <a:xfrm>
            <a:off x="1828800" y="2438400"/>
            <a:ext cx="7162800" cy="1061829"/>
          </a:xfrm>
          <a:prstGeom prst="rect">
            <a:avLst/>
          </a:prstGeom>
          <a:noFill/>
        </p:spPr>
        <p:txBody>
          <a:bodyPr wrap="square" rtlCol="0">
            <a:spAutoFit/>
          </a:bodyPr>
          <a:lstStyle/>
          <a:p>
            <a:pPr algn="just"/>
            <a:r>
              <a:rPr lang="en-US" b="1" dirty="0" smtClean="0">
                <a:solidFill>
                  <a:srgbClr val="DA6D00"/>
                </a:solidFill>
                <a:latin typeface="Comic Sans MS" pitchFamily="66" charset="0"/>
              </a:rPr>
              <a:t> </a:t>
            </a:r>
            <a:r>
              <a:rPr lang="en-US" sz="1500" b="1" dirty="0" smtClean="0">
                <a:solidFill>
                  <a:srgbClr val="DA6D00"/>
                </a:solidFill>
                <a:latin typeface="Comic Sans MS" pitchFamily="66" charset="0"/>
              </a:rPr>
              <a:t>Light Sensor </a:t>
            </a:r>
            <a:r>
              <a:rPr lang="en-US" sz="1500" dirty="0" smtClean="0">
                <a:solidFill>
                  <a:srgbClr val="DA6D00"/>
                </a:solidFill>
                <a:latin typeface="Comic Sans MS" pitchFamily="66" charset="0"/>
              </a:rPr>
              <a:t>In older times Roosters used to give the wakeup call, Now Its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a:t>
            </a:r>
            <a:r>
              <a:rPr lang="en-US" sz="1500" dirty="0" smtClean="0">
                <a:solidFill>
                  <a:srgbClr val="DA6D00"/>
                </a:solidFill>
                <a:latin typeface="Comic Sans MS" pitchFamily="66" charset="0"/>
              </a:rPr>
              <a:t>can detect light and for a simple program IF LIGHT BUZZ you can </a:t>
            </a:r>
            <a:r>
              <a:rPr lang="en-US" sz="1500" dirty="0" smtClean="0">
                <a:solidFill>
                  <a:srgbClr val="DA6D00"/>
                </a:solidFill>
                <a:latin typeface="Comic Sans MS" pitchFamily="66" charset="0"/>
              </a:rPr>
              <a:t>turn her </a:t>
            </a:r>
            <a:r>
              <a:rPr lang="en-US" sz="1500" dirty="0" smtClean="0">
                <a:solidFill>
                  <a:srgbClr val="DA6D00"/>
                </a:solidFill>
                <a:latin typeface="Comic Sans MS" pitchFamily="66" charset="0"/>
              </a:rPr>
              <a:t>it </a:t>
            </a:r>
            <a:r>
              <a:rPr lang="en-US" sz="1500" dirty="0" smtClean="0">
                <a:solidFill>
                  <a:srgbClr val="DA6D00"/>
                </a:solidFill>
                <a:latin typeface="Comic Sans MS" pitchFamily="66" charset="0"/>
              </a:rPr>
              <a:t>to </a:t>
            </a:r>
            <a:r>
              <a:rPr lang="en-US" sz="1500" dirty="0" smtClean="0">
                <a:solidFill>
                  <a:srgbClr val="DA6D00"/>
                </a:solidFill>
                <a:latin typeface="Comic Sans MS" pitchFamily="66" charset="0"/>
              </a:rPr>
              <a:t>perfect Morning Alarm, It will only start buzzing </a:t>
            </a:r>
            <a:r>
              <a:rPr lang="en-US" sz="1500" dirty="0" smtClean="0">
                <a:solidFill>
                  <a:srgbClr val="DA6D00"/>
                </a:solidFill>
                <a:latin typeface="Comic Sans MS" pitchFamily="66" charset="0"/>
              </a:rPr>
              <a:t>when </a:t>
            </a:r>
            <a:r>
              <a:rPr lang="en-US" sz="1500" dirty="0" smtClean="0">
                <a:solidFill>
                  <a:srgbClr val="DA6D00"/>
                </a:solidFill>
                <a:latin typeface="Comic Sans MS" pitchFamily="66" charset="0"/>
              </a:rPr>
              <a:t>the sunlight enters your Room</a:t>
            </a:r>
            <a:r>
              <a:rPr lang="en-US" sz="1500" dirty="0" smtClean="0">
                <a:solidFill>
                  <a:srgbClr val="DA6D00"/>
                </a:solidFill>
                <a:latin typeface="Comic Sans MS" pitchFamily="66" charset="0"/>
              </a:rPr>
              <a:t>.</a:t>
            </a:r>
            <a:endParaRPr lang="en-US" sz="1500" dirty="0" smtClean="0">
              <a:solidFill>
                <a:srgbClr val="DA6D00"/>
              </a:solidFill>
              <a:latin typeface="Comic Sans MS" pitchFamily="66" charset="0"/>
            </a:endParaRPr>
          </a:p>
        </p:txBody>
      </p:sp>
      <p:pic>
        <p:nvPicPr>
          <p:cNvPr id="9" name="Picture 8" descr="Robol-Nex Robo113.jpg"/>
          <p:cNvPicPr>
            <a:picLocks noChangeAspect="1"/>
          </p:cNvPicPr>
          <p:nvPr/>
        </p:nvPicPr>
        <p:blipFill>
          <a:blip r:embed="rId5" cstate="print"/>
          <a:stretch>
            <a:fillRect/>
          </a:stretch>
        </p:blipFill>
        <p:spPr>
          <a:xfrm>
            <a:off x="7696200" y="3429000"/>
            <a:ext cx="1447800" cy="1752600"/>
          </a:xfrm>
          <a:prstGeom prst="rect">
            <a:avLst/>
          </a:prstGeom>
        </p:spPr>
      </p:pic>
      <p:sp>
        <p:nvSpPr>
          <p:cNvPr id="10" name="TextBox 9"/>
          <p:cNvSpPr txBox="1"/>
          <p:nvPr/>
        </p:nvSpPr>
        <p:spPr>
          <a:xfrm>
            <a:off x="0" y="3962400"/>
            <a:ext cx="7543800" cy="1015663"/>
          </a:xfrm>
          <a:prstGeom prst="rect">
            <a:avLst/>
          </a:prstGeom>
          <a:noFill/>
        </p:spPr>
        <p:txBody>
          <a:bodyPr wrap="square" rtlCol="0">
            <a:spAutoFit/>
          </a:bodyPr>
          <a:lstStyle/>
          <a:p>
            <a:pPr algn="just"/>
            <a:r>
              <a:rPr lang="en-US" sz="1500" b="1" dirty="0" smtClean="0">
                <a:solidFill>
                  <a:srgbClr val="DA6D00"/>
                </a:solidFill>
                <a:latin typeface="Comic Sans MS" pitchFamily="66" charset="0"/>
              </a:rPr>
              <a:t>Touch Sensor- </a:t>
            </a:r>
            <a:r>
              <a:rPr lang="en-US" sz="1500" dirty="0" err="1" smtClean="0">
                <a:solidFill>
                  <a:srgbClr val="DA6D00"/>
                </a:solidFill>
                <a:latin typeface="Comic Sans MS" pitchFamily="66" charset="0"/>
              </a:rPr>
              <a:t>Rora</a:t>
            </a:r>
            <a:r>
              <a:rPr lang="en-US" sz="1500" dirty="0" smtClean="0">
                <a:solidFill>
                  <a:srgbClr val="DA6D00"/>
                </a:solidFill>
                <a:latin typeface="Comic Sans MS" pitchFamily="66" charset="0"/>
              </a:rPr>
              <a:t> </a:t>
            </a:r>
            <a:r>
              <a:rPr lang="en-US" sz="1500" dirty="0" smtClean="0">
                <a:solidFill>
                  <a:srgbClr val="DA6D00"/>
                </a:solidFill>
                <a:latin typeface="Comic Sans MS" pitchFamily="66" charset="0"/>
              </a:rPr>
              <a:t>is designed to recognize your touch. Just start any Program with If Touch Coins and </a:t>
            </a:r>
            <a:r>
              <a:rPr lang="en-US" sz="1500" dirty="0" smtClean="0">
                <a:solidFill>
                  <a:srgbClr val="DA6D00"/>
                </a:solidFill>
                <a:latin typeface="Comic Sans MS" pitchFamily="66" charset="0"/>
              </a:rPr>
              <a:t>she will </a:t>
            </a:r>
            <a:r>
              <a:rPr lang="en-US" sz="1500" dirty="0" smtClean="0">
                <a:solidFill>
                  <a:srgbClr val="DA6D00"/>
                </a:solidFill>
                <a:latin typeface="Comic Sans MS" pitchFamily="66" charset="0"/>
              </a:rPr>
              <a:t>execute the as soon as someone touches it. Best Example If Touch Buzz and your Buddy will inform you if someone touches </a:t>
            </a:r>
            <a:r>
              <a:rPr lang="en-US" sz="1500" dirty="0" smtClean="0">
                <a:solidFill>
                  <a:srgbClr val="DA6D00"/>
                </a:solidFill>
                <a:latin typeface="Comic Sans MS" pitchFamily="66" charset="0"/>
              </a:rPr>
              <a:t>her </a:t>
            </a:r>
            <a:r>
              <a:rPr lang="en-US" sz="1500" dirty="0" smtClean="0">
                <a:solidFill>
                  <a:srgbClr val="DA6D00"/>
                </a:solidFill>
                <a:latin typeface="Comic Sans MS" pitchFamily="66" charset="0"/>
              </a:rPr>
              <a:t>without your Permission</a:t>
            </a:r>
            <a:r>
              <a:rPr lang="en-US" sz="1500" dirty="0" smtClean="0">
                <a:solidFill>
                  <a:srgbClr val="DA6D00"/>
                </a:solidFill>
                <a:latin typeface="Comic Sans MS" pitchFamily="66" charset="0"/>
              </a:rPr>
              <a:t>.</a:t>
            </a:r>
            <a:endParaRPr lang="en-US" sz="1500" dirty="0" smtClean="0">
              <a:solidFill>
                <a:srgbClr val="DA6D00"/>
              </a:solidFill>
              <a:latin typeface="Comic Sans MS" pitchFamily="66" charset="0"/>
            </a:endParaRPr>
          </a:p>
        </p:txBody>
      </p:sp>
      <p:pic>
        <p:nvPicPr>
          <p:cNvPr id="12" name="Picture 11" descr="Robol-nex Robo114.jpg"/>
          <p:cNvPicPr>
            <a:picLocks noChangeAspect="1"/>
          </p:cNvPicPr>
          <p:nvPr/>
        </p:nvPicPr>
        <p:blipFill>
          <a:blip r:embed="rId6" cstate="print"/>
          <a:stretch>
            <a:fillRect/>
          </a:stretch>
        </p:blipFill>
        <p:spPr>
          <a:xfrm>
            <a:off x="0" y="5062538"/>
            <a:ext cx="1524000" cy="1109662"/>
          </a:xfrm>
          <a:prstGeom prst="rect">
            <a:avLst/>
          </a:prstGeom>
        </p:spPr>
      </p:pic>
      <p:sp>
        <p:nvSpPr>
          <p:cNvPr id="13" name="TextBox 12"/>
          <p:cNvSpPr txBox="1"/>
          <p:nvPr/>
        </p:nvSpPr>
        <p:spPr>
          <a:xfrm>
            <a:off x="0" y="6211669"/>
            <a:ext cx="9144000" cy="646331"/>
          </a:xfrm>
          <a:prstGeom prst="rect">
            <a:avLst/>
          </a:prstGeom>
          <a:noFill/>
        </p:spPr>
        <p:txBody>
          <a:bodyPr wrap="square" rtlCol="0">
            <a:spAutoFit/>
          </a:bodyPr>
          <a:lstStyle/>
          <a:p>
            <a:r>
              <a:rPr lang="en-US" b="1" i="1" dirty="0" smtClean="0">
                <a:solidFill>
                  <a:srgbClr val="DA6D00"/>
                </a:solidFill>
                <a:latin typeface="Comic Sans MS" pitchFamily="66" charset="0"/>
              </a:rPr>
              <a:t>So much for Individual Functions, you can use the Buzzer, LEDs, the movement skills, melodies etc to perform some really Cool Tasks.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0"/>
            <a:ext cx="3962400" cy="477054"/>
          </a:xfrm>
          <a:prstGeom prst="rect">
            <a:avLst/>
          </a:prstGeom>
          <a:noFill/>
        </p:spPr>
        <p:txBody>
          <a:bodyPr wrap="square" rtlCol="0">
            <a:spAutoFit/>
          </a:bodyPr>
          <a:lstStyle/>
          <a:p>
            <a:r>
              <a:rPr lang="en-US" sz="2500" b="1" u="sng" dirty="0" smtClean="0">
                <a:solidFill>
                  <a:srgbClr val="DA6D00"/>
                </a:solidFill>
                <a:latin typeface="Comic Sans MS" pitchFamily="66" charset="0"/>
              </a:rPr>
              <a:t>Programming with </a:t>
            </a:r>
            <a:r>
              <a:rPr lang="en-US" sz="2500" b="1" u="sng" dirty="0" err="1" smtClean="0">
                <a:solidFill>
                  <a:srgbClr val="DA6D00"/>
                </a:solidFill>
                <a:latin typeface="Comic Sans MS" pitchFamily="66" charset="0"/>
              </a:rPr>
              <a:t>Rora</a:t>
            </a:r>
            <a:endParaRPr lang="en-US" sz="2500" b="1" u="sng" dirty="0">
              <a:solidFill>
                <a:srgbClr val="DA6D00"/>
              </a:solidFill>
              <a:latin typeface="Comic Sans MS" pitchFamily="66" charset="0"/>
            </a:endParaRPr>
          </a:p>
        </p:txBody>
      </p:sp>
      <p:sp>
        <p:nvSpPr>
          <p:cNvPr id="3" name="TextBox 2"/>
          <p:cNvSpPr txBox="1"/>
          <p:nvPr/>
        </p:nvSpPr>
        <p:spPr>
          <a:xfrm>
            <a:off x="1066800" y="609600"/>
            <a:ext cx="7010400" cy="369332"/>
          </a:xfrm>
          <a:prstGeom prst="rect">
            <a:avLst/>
          </a:prstGeom>
          <a:noFill/>
        </p:spPr>
        <p:txBody>
          <a:bodyPr wrap="square" rtlCol="0">
            <a:spAutoFit/>
          </a:bodyPr>
          <a:lstStyle/>
          <a:p>
            <a:r>
              <a:rPr lang="en-US" b="1" dirty="0" smtClean="0">
                <a:solidFill>
                  <a:srgbClr val="DA6D00"/>
                </a:solidFill>
                <a:latin typeface="Comic Sans MS" pitchFamily="66" charset="0"/>
              </a:rPr>
              <a:t>Programming </a:t>
            </a:r>
            <a:r>
              <a:rPr lang="en-US" b="1" dirty="0" err="1" smtClean="0">
                <a:solidFill>
                  <a:srgbClr val="DA6D00"/>
                </a:solidFill>
                <a:latin typeface="Comic Sans MS" pitchFamily="66" charset="0"/>
              </a:rPr>
              <a:t>Rora</a:t>
            </a:r>
            <a:r>
              <a:rPr lang="en-US" b="1" dirty="0" smtClean="0">
                <a:solidFill>
                  <a:srgbClr val="DA6D00"/>
                </a:solidFill>
                <a:latin typeface="Comic Sans MS" pitchFamily="66" charset="0"/>
              </a:rPr>
              <a:t> is as simple as counting 1, 2 , 3, 4, 5 ..</a:t>
            </a:r>
            <a:endParaRPr lang="en-US" b="1" dirty="0">
              <a:solidFill>
                <a:srgbClr val="DA6D00"/>
              </a:solidFill>
              <a:latin typeface="Comic Sans MS" pitchFamily="66" charset="0"/>
            </a:endParaRPr>
          </a:p>
        </p:txBody>
      </p:sp>
      <p:sp>
        <p:nvSpPr>
          <p:cNvPr id="4" name="TextBox 3"/>
          <p:cNvSpPr txBox="1"/>
          <p:nvPr/>
        </p:nvSpPr>
        <p:spPr>
          <a:xfrm>
            <a:off x="457200" y="1752600"/>
            <a:ext cx="4343400" cy="369332"/>
          </a:xfrm>
          <a:prstGeom prst="rect">
            <a:avLst/>
          </a:prstGeom>
          <a:noFill/>
        </p:spPr>
        <p:txBody>
          <a:bodyPr wrap="square" rtlCol="0">
            <a:spAutoFit/>
          </a:bodyPr>
          <a:lstStyle/>
          <a:p>
            <a:r>
              <a:rPr lang="en-US" dirty="0" smtClean="0"/>
              <a:t>Think of a task.</a:t>
            </a:r>
            <a:endParaRPr lang="en-US" dirty="0"/>
          </a:p>
        </p:txBody>
      </p:sp>
      <p:sp>
        <p:nvSpPr>
          <p:cNvPr id="5" name="TextBox 4"/>
          <p:cNvSpPr txBox="1"/>
          <p:nvPr/>
        </p:nvSpPr>
        <p:spPr>
          <a:xfrm>
            <a:off x="381000" y="1295400"/>
            <a:ext cx="4343400" cy="369332"/>
          </a:xfrm>
          <a:prstGeom prst="rect">
            <a:avLst/>
          </a:prstGeom>
          <a:noFill/>
        </p:spPr>
        <p:txBody>
          <a:bodyPr wrap="square" rtlCol="0">
            <a:spAutoFit/>
          </a:bodyPr>
          <a:lstStyle/>
          <a:p>
            <a:r>
              <a:rPr lang="en-US" dirty="0" smtClean="0"/>
              <a:t>Switch on the Bot and the Slate.</a:t>
            </a:r>
            <a:endParaRPr lang="en-US" dirty="0"/>
          </a:p>
        </p:txBody>
      </p:sp>
      <p:sp>
        <p:nvSpPr>
          <p:cNvPr id="6" name="TextBox 5"/>
          <p:cNvSpPr txBox="1"/>
          <p:nvPr/>
        </p:nvSpPr>
        <p:spPr>
          <a:xfrm>
            <a:off x="533400" y="2286000"/>
            <a:ext cx="7620000" cy="646331"/>
          </a:xfrm>
          <a:prstGeom prst="rect">
            <a:avLst/>
          </a:prstGeom>
          <a:noFill/>
        </p:spPr>
        <p:txBody>
          <a:bodyPr wrap="square" rtlCol="0">
            <a:spAutoFit/>
          </a:bodyPr>
          <a:lstStyle/>
          <a:p>
            <a:r>
              <a:rPr lang="en-US" dirty="0" smtClean="0"/>
              <a:t>Talk with </a:t>
            </a:r>
            <a:r>
              <a:rPr lang="en-US" dirty="0" err="1" smtClean="0"/>
              <a:t>Rora</a:t>
            </a:r>
            <a:r>
              <a:rPr lang="en-US" dirty="0" smtClean="0"/>
              <a:t> : Tell </a:t>
            </a:r>
            <a:r>
              <a:rPr lang="en-US" dirty="0" err="1" smtClean="0"/>
              <a:t>Rora</a:t>
            </a:r>
            <a:r>
              <a:rPr lang="en-US" dirty="0" smtClean="0"/>
              <a:t> what to do and how to do it by placing the relevant coins in the slate.  (Go to the Next page to learn how to write the Programs)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877</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Windows User</cp:lastModifiedBy>
  <cp:revision>60</cp:revision>
  <dcterms:created xsi:type="dcterms:W3CDTF">2006-08-16T00:00:00Z</dcterms:created>
  <dcterms:modified xsi:type="dcterms:W3CDTF">2016-10-08T12:11:49Z</dcterms:modified>
</cp:coreProperties>
</file>