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61" r:id="rId6"/>
    <p:sldId id="269" r:id="rId7"/>
    <p:sldId id="262" r:id="rId8"/>
    <p:sldId id="263" r:id="rId9"/>
    <p:sldId id="264" r:id="rId10"/>
    <p:sldId id="265" r:id="rId11"/>
    <p:sldId id="266" r:id="rId12"/>
    <p:sldId id="267" r:id="rId13"/>
    <p:sldId id="268" r:id="rId14"/>
    <p:sldId id="258"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8" autoAdjust="0"/>
  </p:normalViewPr>
  <p:slideViewPr>
    <p:cSldViewPr snapToGrid="0" snapToObjects="1" showGuides="1">
      <p:cViewPr varScale="1">
        <p:scale>
          <a:sx n="107" d="100"/>
          <a:sy n="107" d="100"/>
        </p:scale>
        <p:origin x="114" y="58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11/3/2016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11/3/2016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11</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A93103B-FC81-411F-832E-F069B15F7C65}" type="datetime1">
              <a:rPr lang="en-US" smtClean="0"/>
              <a:t>11/3/2016</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smtClean="0"/>
              <a:t>09e-BM/DT/FSOFT - ©FPT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64EB5C-5122-4881-81CA-DE7BC5E3EA5B}" type="datetime1">
              <a:rPr lang="en-US" smtClean="0"/>
              <a:t>11/3/2016</a:t>
            </a:fld>
            <a:endParaRPr lang="en-US"/>
          </a:p>
        </p:txBody>
      </p:sp>
      <p:sp>
        <p:nvSpPr>
          <p:cNvPr id="5" name="Footer Placeholder 4"/>
          <p:cNvSpPr>
            <a:spLocks noGrp="1"/>
          </p:cNvSpPr>
          <p:nvPr>
            <p:ph type="ftr" sz="quarter" idx="11"/>
          </p:nvPr>
        </p:nvSpPr>
        <p:spPr/>
        <p:txBody>
          <a:bodyPr/>
          <a:lstStyle/>
          <a:p>
            <a:r>
              <a:rPr lang="en-US" smtClean="0"/>
              <a:t>09e-BM/DT/FSOFT - ©FPT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27CBA4-EAB6-4415-8AAA-1B8C7D287448}" type="datetime1">
              <a:rPr lang="en-US" smtClean="0"/>
              <a:t>11/3/2016</a:t>
            </a:fld>
            <a:endParaRPr lang="en-US"/>
          </a:p>
        </p:txBody>
      </p:sp>
      <p:sp>
        <p:nvSpPr>
          <p:cNvPr id="5" name="Footer Placeholder 4"/>
          <p:cNvSpPr>
            <a:spLocks noGrp="1"/>
          </p:cNvSpPr>
          <p:nvPr>
            <p:ph type="ftr" sz="quarter" idx="11"/>
          </p:nvPr>
        </p:nvSpPr>
        <p:spPr/>
        <p:txBody>
          <a:bodyPr/>
          <a:lstStyle/>
          <a:p>
            <a:r>
              <a:rPr lang="en-US" smtClean="0"/>
              <a:t>09e-BM/DT/FSOFT - ©FPT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7F0220-050A-456E-B997-65F71E152C2B}" type="datetime1">
              <a:rPr lang="en-US" smtClean="0"/>
              <a:t>11/3/2016</a:t>
            </a:fld>
            <a:endParaRPr lang="en-US"/>
          </a:p>
        </p:txBody>
      </p:sp>
      <p:sp>
        <p:nvSpPr>
          <p:cNvPr id="5" name="Footer Placeholder 4"/>
          <p:cNvSpPr>
            <a:spLocks noGrp="1"/>
          </p:cNvSpPr>
          <p:nvPr>
            <p:ph type="ftr" sz="quarter" idx="11"/>
          </p:nvPr>
        </p:nvSpPr>
        <p:spPr/>
        <p:txBody>
          <a:bodyPr/>
          <a:lstStyle/>
          <a:p>
            <a:r>
              <a:rPr lang="en-US" smtClean="0"/>
              <a:t>09e-BM/DT/FSOFT - ©FPT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8C4270-8B06-42F3-AE44-15BA16244004}" type="datetime1">
              <a:rPr lang="en-US" smtClean="0"/>
              <a:t>11/3/2016</a:t>
            </a:fld>
            <a:endParaRPr lang="en-US"/>
          </a:p>
        </p:txBody>
      </p:sp>
      <p:sp>
        <p:nvSpPr>
          <p:cNvPr id="5" name="Footer Placeholder 4"/>
          <p:cNvSpPr>
            <a:spLocks noGrp="1"/>
          </p:cNvSpPr>
          <p:nvPr>
            <p:ph type="ftr" sz="quarter" idx="11"/>
          </p:nvPr>
        </p:nvSpPr>
        <p:spPr/>
        <p:txBody>
          <a:bodyPr/>
          <a:lstStyle/>
          <a:p>
            <a:r>
              <a:rPr lang="en-US" smtClean="0"/>
              <a:t>09e-BM/DT/FSOFT - ©FPT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920018-8969-46EF-BED9-D0AB75EFFD50}" type="datetime1">
              <a:rPr lang="en-US" smtClean="0"/>
              <a:t>11/3/2016</a:t>
            </a:fld>
            <a:endParaRPr lang="en-US"/>
          </a:p>
        </p:txBody>
      </p:sp>
      <p:sp>
        <p:nvSpPr>
          <p:cNvPr id="6" name="Footer Placeholder 5"/>
          <p:cNvSpPr>
            <a:spLocks noGrp="1"/>
          </p:cNvSpPr>
          <p:nvPr>
            <p:ph type="ftr" sz="quarter" idx="11"/>
          </p:nvPr>
        </p:nvSpPr>
        <p:spPr/>
        <p:txBody>
          <a:bodyPr/>
          <a:lstStyle/>
          <a:p>
            <a:r>
              <a:rPr lang="en-US" smtClean="0"/>
              <a:t>09e-BM/DT/FSOFT - ©FPT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26B24A-0596-4170-82BB-705B302BD5F3}" type="datetime1">
              <a:rPr lang="en-US" smtClean="0"/>
              <a:t>11/3/2016</a:t>
            </a:fld>
            <a:endParaRPr lang="en-US"/>
          </a:p>
        </p:txBody>
      </p:sp>
      <p:sp>
        <p:nvSpPr>
          <p:cNvPr id="8" name="Footer Placeholder 7"/>
          <p:cNvSpPr>
            <a:spLocks noGrp="1"/>
          </p:cNvSpPr>
          <p:nvPr>
            <p:ph type="ftr" sz="quarter" idx="11"/>
          </p:nvPr>
        </p:nvSpPr>
        <p:spPr/>
        <p:txBody>
          <a:bodyPr/>
          <a:lstStyle/>
          <a:p>
            <a:r>
              <a:rPr lang="en-US" smtClean="0"/>
              <a:t>09e-BM/DT/FSOFT - ©FPT SOFTWARE - Corporate Training Center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058E5C-1CAE-4A3C-9324-467C4A8C0256}" type="datetime1">
              <a:rPr lang="en-US" smtClean="0"/>
              <a:t>11/3/2016</a:t>
            </a:fld>
            <a:endParaRPr lang="en-US"/>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04EBF-6AD8-452A-9C76-86B60B61D698}" type="datetime1">
              <a:rPr lang="en-US" smtClean="0"/>
              <a:t>11/3/2016</a:t>
            </a:fld>
            <a:endParaRPr lang="en-US"/>
          </a:p>
        </p:txBody>
      </p:sp>
      <p:sp>
        <p:nvSpPr>
          <p:cNvPr id="3" name="Footer Placeholder 2"/>
          <p:cNvSpPr>
            <a:spLocks noGrp="1"/>
          </p:cNvSpPr>
          <p:nvPr>
            <p:ph type="ftr" sz="quarter" idx="11"/>
          </p:nvPr>
        </p:nvSpPr>
        <p:spPr/>
        <p:txBody>
          <a:bodyPr/>
          <a:lstStyle/>
          <a:p>
            <a:r>
              <a:rPr lang="en-US" smtClean="0"/>
              <a:t>09e-BM/DT/FSOFT - ©FPT SOFTWARE - Corporate Training Center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076325"/>
            <a:ext cx="5111750" cy="35182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73D0357-F491-4A80-BD29-6C196D89501C}" type="datetime1">
              <a:rPr lang="en-US" smtClean="0"/>
              <a:t>11/3/2016</a:t>
            </a:fld>
            <a:endParaRPr lang="en-US"/>
          </a:p>
        </p:txBody>
      </p:sp>
      <p:sp>
        <p:nvSpPr>
          <p:cNvPr id="6" name="Footer Placeholder 5"/>
          <p:cNvSpPr>
            <a:spLocks noGrp="1"/>
          </p:cNvSpPr>
          <p:nvPr>
            <p:ph type="ftr" sz="quarter" idx="11"/>
          </p:nvPr>
        </p:nvSpPr>
        <p:spPr/>
        <p:txBody>
          <a:bodyPr/>
          <a:lstStyle/>
          <a:p>
            <a:r>
              <a:rPr lang="en-US" smtClean="0"/>
              <a:t>09e-BM/DT/FSOFT - ©FPT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59380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C5AD4B-C4B8-4BF3-A47C-1B714ECF9ED8}" type="datetime1">
              <a:rPr lang="en-US" smtClean="0"/>
              <a:t>11/3/2016</a:t>
            </a:fld>
            <a:endParaRPr lang="en-US"/>
          </a:p>
        </p:txBody>
      </p:sp>
      <p:sp>
        <p:nvSpPr>
          <p:cNvPr id="6" name="Footer Placeholder 5"/>
          <p:cNvSpPr>
            <a:spLocks noGrp="1"/>
          </p:cNvSpPr>
          <p:nvPr>
            <p:ph type="ftr" sz="quarter" idx="11"/>
          </p:nvPr>
        </p:nvSpPr>
        <p:spPr/>
        <p:txBody>
          <a:bodyPr/>
          <a:lstStyle/>
          <a:p>
            <a:r>
              <a:rPr lang="en-US" smtClean="0"/>
              <a:t>09e-BM/DT/FSOFT - ©FPT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8F31C43-9981-4C2A-B1DA-EF27A64864ED}" type="datetime1">
              <a:rPr lang="en-US" smtClean="0"/>
              <a:t>11/3/2016</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09e-BM/DT/FSOFT - ©FPT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ea typeface="Tahoma" pitchFamily="34" charset="0"/>
              </a:rPr>
              <a:t>LINUX BASELINE</a:t>
            </a:r>
            <a:endParaRPr lang="en-US" dirty="0"/>
          </a:p>
        </p:txBody>
      </p:sp>
      <p:sp>
        <p:nvSpPr>
          <p:cNvPr id="3" name="Subtitle 2"/>
          <p:cNvSpPr>
            <a:spLocks noGrp="1"/>
          </p:cNvSpPr>
          <p:nvPr>
            <p:ph type="subTitle" idx="1"/>
          </p:nvPr>
        </p:nvSpPr>
        <p:spPr/>
        <p:txBody>
          <a:bodyPr/>
          <a:lstStyle/>
          <a:p>
            <a:r>
              <a:rPr lang="en-US" b="1" dirty="0" smtClean="0">
                <a:ea typeface="Tahoma" pitchFamily="34" charset="0"/>
              </a:rPr>
              <a:t>Environments</a:t>
            </a:r>
            <a:endParaRPr lang="vi-VN" b="1" dirty="0">
              <a:ea typeface="Tahoma" pitchFamily="34" charset="0"/>
            </a:endParaRPr>
          </a:p>
          <a:p>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smtClean="0"/>
              <a:t>09e-BM/DT/FSOFT - ©FPT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en-US" sz="1800" i="1" dirty="0" err="1" smtClean="0">
                <a:latin typeface="Arial" panose="020B0604020202020204" pitchFamily="34" charset="0"/>
                <a:cs typeface="Arial" panose="020B0604020202020204" pitchFamily="34" charset="0"/>
              </a:rPr>
              <a:t>Danh</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sách</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Biến</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môi</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trường</a:t>
            </a:r>
            <a:endParaRPr lang="en-US" sz="1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62500" lnSpcReduction="20000"/>
          </a:bodyPr>
          <a:lstStyle/>
          <a:p>
            <a:pPr algn="just">
              <a:buFont typeface="Wingdings" panose="05000000000000000000" pitchFamily="2" charset="2"/>
              <a:buNone/>
            </a:pPr>
            <a:r>
              <a:rPr lang="vi-VN" altLang="en-US" sz="2000" b="1" dirty="0">
                <a:latin typeface="+mj-lt"/>
                <a:cs typeface="Courier New" panose="02070309020205020404" pitchFamily="49" charset="0"/>
              </a:rPr>
              <a:t>Chúng ta có thể thay đổi biến môi trường bằng cách thay đổi file: /etc/profile</a:t>
            </a:r>
            <a:r>
              <a:rPr lang="vi-VN" altLang="en-US" sz="2000" b="1" dirty="0" smtClean="0">
                <a:latin typeface="+mj-lt"/>
                <a:cs typeface="Courier New" panose="02070309020205020404" pitchFamily="49" charset="0"/>
              </a:rPr>
              <a:t>.</a:t>
            </a:r>
            <a:endParaRPr lang="en-US" altLang="en-US" sz="2000" b="1" dirty="0" smtClean="0">
              <a:latin typeface="+mj-lt"/>
              <a:cs typeface="Courier New" panose="02070309020205020404" pitchFamily="49" charset="0"/>
            </a:endParaRPr>
          </a:p>
          <a:p>
            <a:pPr algn="just">
              <a:buFont typeface="Wingdings" panose="05000000000000000000" pitchFamily="2" charset="2"/>
              <a:buNone/>
            </a:pPr>
            <a:endParaRPr lang="vi-VN" altLang="en-US" sz="2000" b="1" dirty="0">
              <a:latin typeface="+mj-lt"/>
              <a:cs typeface="Courier New" panose="02070309020205020404" pitchFamily="49" charset="0"/>
            </a:endParaRPr>
          </a:p>
          <a:p>
            <a:pPr algn="just">
              <a:buFont typeface="Wingdings" panose="05000000000000000000" pitchFamily="2" charset="2"/>
              <a:buNone/>
            </a:pPr>
            <a:r>
              <a:rPr lang="en-US" altLang="en-US" sz="1500" b="1" dirty="0" smtClean="0">
                <a:latin typeface="Courier New" panose="02070309020205020404" pitchFamily="49" charset="0"/>
                <a:cs typeface="Courier New" panose="02070309020205020404" pitchFamily="49" charset="0"/>
              </a:rPr>
              <a:t>&gt;&gt; </a:t>
            </a:r>
            <a:r>
              <a:rPr lang="vi-VN" altLang="en-US" sz="1500" b="1" dirty="0" smtClean="0">
                <a:latin typeface="Courier New" panose="02070309020205020404" pitchFamily="49" charset="0"/>
                <a:cs typeface="Courier New" panose="02070309020205020404" pitchFamily="49" charset="0"/>
              </a:rPr>
              <a:t>cat </a:t>
            </a:r>
            <a:r>
              <a:rPr lang="vi-VN" altLang="en-US" sz="1500" b="1" dirty="0">
                <a:latin typeface="Courier New" panose="02070309020205020404" pitchFamily="49" charset="0"/>
                <a:cs typeface="Courier New" panose="02070309020205020404" pitchFamily="49" charset="0"/>
              </a:rPr>
              <a:t>/etc/profile</a:t>
            </a:r>
          </a:p>
          <a:p>
            <a:pPr algn="just">
              <a:buFont typeface="Wingdings" panose="05000000000000000000" pitchFamily="2" charset="2"/>
              <a:buNone/>
            </a:pPr>
            <a:r>
              <a:rPr lang="vi-VN" altLang="en-US" sz="1500" b="1" dirty="0">
                <a:latin typeface="Courier New" panose="02070309020205020404" pitchFamily="49" charset="0"/>
                <a:cs typeface="Courier New" panose="02070309020205020404" pitchFamily="49" charset="0"/>
              </a:rPr>
              <a:t># /etc/profile</a:t>
            </a:r>
          </a:p>
          <a:p>
            <a:pPr algn="just">
              <a:buFont typeface="Wingdings" panose="05000000000000000000" pitchFamily="2" charset="2"/>
              <a:buNone/>
            </a:pPr>
            <a:r>
              <a:rPr lang="vi-VN" altLang="en-US" sz="1500" b="1" dirty="0">
                <a:latin typeface="Courier New" panose="02070309020205020404" pitchFamily="49" charset="0"/>
                <a:cs typeface="Courier New" panose="02070309020205020404" pitchFamily="49" charset="0"/>
              </a:rPr>
              <a:t># System wide environment and startup programs, for login setup</a:t>
            </a:r>
          </a:p>
          <a:p>
            <a:pPr algn="just">
              <a:buFont typeface="Wingdings" panose="05000000000000000000" pitchFamily="2" charset="2"/>
              <a:buNone/>
            </a:pPr>
            <a:r>
              <a:rPr lang="vi-VN" altLang="en-US" sz="1500" b="1" dirty="0">
                <a:latin typeface="Courier New" panose="02070309020205020404" pitchFamily="49" charset="0"/>
                <a:cs typeface="Courier New" panose="02070309020205020404" pitchFamily="49" charset="0"/>
              </a:rPr>
              <a:t># Functions and aliases go in /etc/bashrc</a:t>
            </a:r>
          </a:p>
          <a:p>
            <a:pPr algn="just">
              <a:buFont typeface="Wingdings" panose="05000000000000000000" pitchFamily="2" charset="2"/>
              <a:buNone/>
            </a:pPr>
            <a:r>
              <a:rPr lang="vi-VN" altLang="en-US" sz="1500" b="1" dirty="0">
                <a:latin typeface="Courier New" panose="02070309020205020404" pitchFamily="49" charset="0"/>
                <a:cs typeface="Courier New" panose="02070309020205020404" pitchFamily="49" charset="0"/>
              </a:rPr>
              <a:t>pathmunge () {</a:t>
            </a:r>
          </a:p>
          <a:p>
            <a:pPr algn="just">
              <a:buFont typeface="Wingdings" panose="05000000000000000000" pitchFamily="2" charset="2"/>
              <a:buNone/>
            </a:pPr>
            <a:r>
              <a:rPr lang="vi-VN" altLang="en-US" sz="1500" b="1" dirty="0">
                <a:latin typeface="Courier New" panose="02070309020205020404" pitchFamily="49" charset="0"/>
                <a:cs typeface="Courier New" panose="02070309020205020404" pitchFamily="49" charset="0"/>
              </a:rPr>
              <a:t>        if ! echo $PATH | /bin/egrep -q "(^|:)$1($|:)" ; then</a:t>
            </a:r>
          </a:p>
          <a:p>
            <a:pPr algn="just">
              <a:buFont typeface="Wingdings" panose="05000000000000000000" pitchFamily="2" charset="2"/>
              <a:buNone/>
            </a:pPr>
            <a:r>
              <a:rPr lang="vi-VN" altLang="en-US" sz="1500" b="1" dirty="0">
                <a:latin typeface="Courier New" panose="02070309020205020404" pitchFamily="49" charset="0"/>
                <a:cs typeface="Courier New" panose="02070309020205020404" pitchFamily="49" charset="0"/>
              </a:rPr>
              <a:t>           if [ "$2" = "after" ] ; then</a:t>
            </a:r>
          </a:p>
          <a:p>
            <a:pPr algn="just">
              <a:buFont typeface="Wingdings" panose="05000000000000000000" pitchFamily="2" charset="2"/>
              <a:buNone/>
            </a:pPr>
            <a:r>
              <a:rPr lang="vi-VN" altLang="en-US" sz="1500" b="1" dirty="0">
                <a:latin typeface="Courier New" panose="02070309020205020404" pitchFamily="49" charset="0"/>
                <a:cs typeface="Courier New" panose="02070309020205020404" pitchFamily="49" charset="0"/>
              </a:rPr>
              <a:t>              PATH=$PATH:$1</a:t>
            </a:r>
          </a:p>
          <a:p>
            <a:pPr algn="just">
              <a:buFont typeface="Wingdings" panose="05000000000000000000" pitchFamily="2" charset="2"/>
              <a:buNone/>
            </a:pPr>
            <a:r>
              <a:rPr lang="vi-VN" altLang="en-US" sz="1500" b="1" dirty="0">
                <a:latin typeface="Courier New" panose="02070309020205020404" pitchFamily="49" charset="0"/>
                <a:cs typeface="Courier New" panose="02070309020205020404" pitchFamily="49" charset="0"/>
              </a:rPr>
              <a:t>           else</a:t>
            </a:r>
          </a:p>
          <a:p>
            <a:pPr algn="just">
              <a:buFont typeface="Wingdings" panose="05000000000000000000" pitchFamily="2" charset="2"/>
              <a:buNone/>
            </a:pPr>
            <a:r>
              <a:rPr lang="vi-VN" altLang="en-US" sz="1500" b="1" dirty="0">
                <a:latin typeface="Courier New" panose="02070309020205020404" pitchFamily="49" charset="0"/>
                <a:cs typeface="Courier New" panose="02070309020205020404" pitchFamily="49" charset="0"/>
              </a:rPr>
              <a:t>              PATH=$1:$PATH</a:t>
            </a:r>
          </a:p>
          <a:p>
            <a:pPr algn="just">
              <a:buFont typeface="Wingdings" panose="05000000000000000000" pitchFamily="2" charset="2"/>
              <a:buNone/>
            </a:pPr>
            <a:r>
              <a:rPr lang="vi-VN" altLang="en-US" sz="1500" b="1" dirty="0">
                <a:latin typeface="Courier New" panose="02070309020205020404" pitchFamily="49" charset="0"/>
                <a:cs typeface="Courier New" panose="02070309020205020404" pitchFamily="49" charset="0"/>
              </a:rPr>
              <a:t>           fi</a:t>
            </a:r>
          </a:p>
          <a:p>
            <a:pPr algn="just">
              <a:buFont typeface="Wingdings" panose="05000000000000000000" pitchFamily="2" charset="2"/>
              <a:buNone/>
            </a:pPr>
            <a:r>
              <a:rPr lang="vi-VN" altLang="en-US" sz="1500" b="1" dirty="0">
                <a:latin typeface="Courier New" panose="02070309020205020404" pitchFamily="49" charset="0"/>
                <a:cs typeface="Courier New" panose="02070309020205020404" pitchFamily="49" charset="0"/>
              </a:rPr>
              <a:t>        fi</a:t>
            </a:r>
          </a:p>
          <a:p>
            <a:pPr algn="just">
              <a:buFont typeface="Wingdings" panose="05000000000000000000" pitchFamily="2" charset="2"/>
              <a:buNone/>
            </a:pPr>
            <a:r>
              <a:rPr lang="vi-VN" altLang="en-US" sz="1500" b="1" dirty="0">
                <a:latin typeface="Courier New" panose="02070309020205020404" pitchFamily="49" charset="0"/>
                <a:cs typeface="Courier New" panose="02070309020205020404" pitchFamily="49" charset="0"/>
              </a:rPr>
              <a:t>}</a:t>
            </a:r>
          </a:p>
          <a:p>
            <a:pPr algn="just">
              <a:buFont typeface="Wingdings" panose="05000000000000000000" pitchFamily="2" charset="2"/>
              <a:buNone/>
            </a:pPr>
            <a:r>
              <a:rPr lang="vi-VN" altLang="en-US" sz="1500" b="1" dirty="0">
                <a:latin typeface="Courier New" panose="02070309020205020404" pitchFamily="49" charset="0"/>
                <a:cs typeface="Courier New" panose="02070309020205020404" pitchFamily="49" charset="0"/>
              </a:rPr>
              <a:t># ksh workaround</a:t>
            </a:r>
          </a:p>
          <a:p>
            <a:pPr algn="just">
              <a:buFont typeface="Wingdings" panose="05000000000000000000" pitchFamily="2" charset="2"/>
              <a:buNone/>
            </a:pPr>
            <a:r>
              <a:rPr lang="vi-VN" altLang="en-US" sz="1500" b="1" dirty="0">
                <a:latin typeface="Courier New" panose="02070309020205020404" pitchFamily="49" charset="0"/>
                <a:cs typeface="Courier New" panose="02070309020205020404" pitchFamily="49" charset="0"/>
              </a:rPr>
              <a:t>if [ -z "$EUID" -a -x /usr/bin/id ]; then</a:t>
            </a:r>
          </a:p>
          <a:p>
            <a:pPr algn="just">
              <a:buFont typeface="Wingdings" panose="05000000000000000000" pitchFamily="2" charset="2"/>
              <a:buNone/>
            </a:pPr>
            <a:r>
              <a:rPr lang="vi-VN" altLang="en-US" sz="1500" b="1" dirty="0">
                <a:latin typeface="Courier New" panose="02070309020205020404" pitchFamily="49" charset="0"/>
                <a:cs typeface="Courier New" panose="02070309020205020404" pitchFamily="49" charset="0"/>
              </a:rPr>
              <a:t>        EUID=`id -u`</a:t>
            </a:r>
          </a:p>
          <a:p>
            <a:pPr algn="just">
              <a:buFont typeface="Wingdings" panose="05000000000000000000" pitchFamily="2" charset="2"/>
              <a:buNone/>
            </a:pPr>
            <a:r>
              <a:rPr lang="vi-VN" altLang="en-US" sz="1500" b="1" dirty="0">
                <a:latin typeface="Courier New" panose="02070309020205020404" pitchFamily="49" charset="0"/>
                <a:cs typeface="Courier New" panose="02070309020205020404" pitchFamily="49" charset="0"/>
              </a:rPr>
              <a:t>        UID=`id -ru`</a:t>
            </a:r>
          </a:p>
          <a:p>
            <a:pPr algn="just">
              <a:buFont typeface="Wingdings" panose="05000000000000000000" pitchFamily="2" charset="2"/>
              <a:buNone/>
            </a:pPr>
            <a:r>
              <a:rPr lang="vi-VN" altLang="en-US" sz="1500" b="1" dirty="0" smtClean="0">
                <a:latin typeface="Courier New" panose="02070309020205020404" pitchFamily="49" charset="0"/>
                <a:cs typeface="Courier New" panose="02070309020205020404" pitchFamily="49" charset="0"/>
              </a:rPr>
              <a:t>fi</a:t>
            </a:r>
            <a:r>
              <a:rPr lang="en-US" altLang="en-US" sz="1500" b="1" dirty="0" smtClean="0">
                <a:latin typeface="Courier New" panose="02070309020205020404" pitchFamily="49" charset="0"/>
                <a:cs typeface="Courier New" panose="02070309020205020404" pitchFamily="49" charset="0"/>
              </a:rPr>
              <a:t>…</a:t>
            </a:r>
            <a:endParaRPr lang="vi-VN" altLang="en-US" sz="15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2573842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en-US" sz="1800" i="1" dirty="0" err="1" smtClean="0">
                <a:latin typeface="Arial" panose="020B0604020202020204" pitchFamily="34" charset="0"/>
                <a:cs typeface="Arial" panose="020B0604020202020204" pitchFamily="34" charset="0"/>
              </a:rPr>
              <a:t>Biến</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Môi</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trường</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trong</a:t>
            </a:r>
            <a:r>
              <a:rPr lang="en-US" sz="1800" i="1" dirty="0" smtClean="0">
                <a:latin typeface="Arial" panose="020B0604020202020204" pitchFamily="34" charset="0"/>
                <a:cs typeface="Arial" panose="020B0604020202020204" pitchFamily="34" charset="0"/>
              </a:rPr>
              <a:t> Linux</a:t>
            </a:r>
            <a:endParaRPr lang="en-US" sz="1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None/>
            </a:pPr>
            <a:r>
              <a:rPr lang="vi-VN" altLang="en-US" sz="1400" i="1" dirty="0">
                <a:latin typeface="+mj-lt"/>
                <a:cs typeface="Courier New" panose="02070309020205020404" pitchFamily="49" charset="0"/>
              </a:rPr>
              <a:t>Có bao giờ các bạn thắc mắc rằng: khi gõ vào một lệnh trong Linux thì chương trình Shell, ví dụ như bash sẽ tìm kiếm file thực thi của lệnh đó như thế nào không?</a:t>
            </a:r>
          </a:p>
          <a:p>
            <a:pPr algn="just">
              <a:buFont typeface="Wingdings" panose="05000000000000000000" pitchFamily="2" charset="2"/>
              <a:buNone/>
            </a:pPr>
            <a:endParaRPr lang="vi-VN" altLang="en-US" sz="1400" i="1" dirty="0">
              <a:latin typeface="+mj-lt"/>
              <a:cs typeface="Courier New" panose="02070309020205020404" pitchFamily="49" charset="0"/>
            </a:endParaRPr>
          </a:p>
          <a:p>
            <a:pPr algn="just">
              <a:buFont typeface="Wingdings" panose="05000000000000000000" pitchFamily="2" charset="2"/>
              <a:buNone/>
            </a:pPr>
            <a:r>
              <a:rPr lang="vi-VN" altLang="en-US" sz="1400" i="1" dirty="0">
                <a:latin typeface="+mj-lt"/>
                <a:cs typeface="Courier New" panose="02070309020205020404" pitchFamily="49" charset="0"/>
              </a:rPr>
              <a:t>Và có bao giờ bạn gặp phải trường hợp: khi thực thi một lệnh thì Shell báo rằng “command not found” mặc dù bạn đã cài lệnh đó vào máy rồi không?</a:t>
            </a:r>
          </a:p>
          <a:p>
            <a:pPr algn="just">
              <a:buFont typeface="Wingdings" panose="05000000000000000000" pitchFamily="2" charset="2"/>
              <a:buNone/>
            </a:pPr>
            <a:endParaRPr lang="vi-VN" altLang="en-US" sz="1400" i="1" dirty="0">
              <a:latin typeface="+mj-lt"/>
              <a:cs typeface="Courier New" panose="02070309020205020404" pitchFamily="49" charset="0"/>
            </a:endParaRPr>
          </a:p>
          <a:p>
            <a:pPr algn="just">
              <a:buFont typeface="Wingdings" panose="05000000000000000000" pitchFamily="2" charset="2"/>
              <a:buNone/>
            </a:pPr>
            <a:r>
              <a:rPr lang="vi-VN" altLang="en-US" sz="1400" i="1" dirty="0">
                <a:latin typeface="+mj-lt"/>
                <a:cs typeface="Courier New" panose="02070309020205020404" pitchFamily="49" charset="0"/>
              </a:rPr>
              <a:t>Hiểu được biến môi trường PATH chính là bạn đã trả lời được cho 2 câu hỏi trên.</a:t>
            </a:r>
            <a:endParaRPr lang="en-US" altLang="en-US" sz="1400" i="1" dirty="0">
              <a:latin typeface="+mj-lt"/>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734010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en-US" sz="1800" i="1" dirty="0" err="1" smtClean="0">
                <a:latin typeface="Arial" panose="020B0604020202020204" pitchFamily="34" charset="0"/>
                <a:cs typeface="Arial" panose="020B0604020202020204" pitchFamily="34" charset="0"/>
              </a:rPr>
              <a:t>Biến</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Môi</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trường</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trong</a:t>
            </a:r>
            <a:r>
              <a:rPr lang="en-US" sz="1800" i="1" dirty="0" smtClean="0">
                <a:latin typeface="Arial" panose="020B0604020202020204" pitchFamily="34" charset="0"/>
                <a:cs typeface="Arial" panose="020B0604020202020204" pitchFamily="34" charset="0"/>
              </a:rPr>
              <a:t> Linux</a:t>
            </a:r>
            <a:endParaRPr lang="en-US" sz="1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a:spcBef>
                <a:spcPts val="0"/>
              </a:spcBef>
              <a:buFont typeface="Wingdings" panose="05000000000000000000" pitchFamily="2" charset="2"/>
              <a:buNone/>
            </a:pPr>
            <a:r>
              <a:rPr lang="vi-VN" altLang="en-US" sz="1400" dirty="0" smtClean="0">
                <a:latin typeface="+mj-lt"/>
                <a:cs typeface="Courier New" panose="02070309020205020404" pitchFamily="49" charset="0"/>
              </a:rPr>
              <a:t>Biến </a:t>
            </a:r>
            <a:r>
              <a:rPr lang="vi-VN" altLang="en-US" sz="1400" dirty="0">
                <a:latin typeface="+mj-lt"/>
                <a:cs typeface="Courier New" panose="02070309020205020404" pitchFamily="49" charset="0"/>
              </a:rPr>
              <a:t>là các thành phần quan trọng của mỗi ngôn ngữ lập trình và được dùng để giữ các dữ liệu khác nhau. Các ngôn ngữ kịch bản không yêu cầu việc khai báo loại biến trước. Trong Bash, giá trị của mỗi biến là chuỗi, dù cho ta có chỉ định giá trị của các biến này nằm trong dấu ngoặc kép hoặc không nằm trong dấu ngoặc kép hay không. Thêm nữa, có nhiều biến được sử dụng bởi môi trường shell và môi trường hệ điều hành để lưu giữ các giá trị mặc định, được gọi là biến môi trường</a:t>
            </a:r>
            <a:r>
              <a:rPr lang="vi-VN" altLang="en-US" sz="1400" dirty="0" smtClean="0">
                <a:latin typeface="+mj-lt"/>
                <a:cs typeface="Courier New" panose="02070309020205020404" pitchFamily="49" charset="0"/>
              </a:rPr>
              <a:t>.</a:t>
            </a:r>
            <a:endParaRPr lang="en-US" altLang="en-US" sz="1400" dirty="0" smtClean="0">
              <a:latin typeface="+mj-lt"/>
              <a:cs typeface="Courier New" panose="02070309020205020404" pitchFamily="49" charset="0"/>
            </a:endParaRPr>
          </a:p>
          <a:p>
            <a:pPr marL="0">
              <a:spcBef>
                <a:spcPts val="0"/>
              </a:spcBef>
              <a:buFont typeface="Wingdings" panose="05000000000000000000" pitchFamily="2" charset="2"/>
              <a:buNone/>
            </a:pPr>
            <a:endParaRPr lang="en-US" altLang="en-US" sz="1400" dirty="0">
              <a:latin typeface="+mj-lt"/>
              <a:cs typeface="Courier New" panose="02070309020205020404" pitchFamily="49" charset="0"/>
            </a:endParaRPr>
          </a:p>
          <a:p>
            <a:pPr marL="0">
              <a:spcBef>
                <a:spcPts val="0"/>
              </a:spcBef>
              <a:buFont typeface="Wingdings" panose="05000000000000000000" pitchFamily="2" charset="2"/>
              <a:buNone/>
            </a:pPr>
            <a:r>
              <a:rPr lang="vi-VN" altLang="en-US" sz="1400" dirty="0">
                <a:latin typeface="+mj-lt"/>
                <a:cs typeface="Courier New" panose="02070309020205020404" pitchFamily="49" charset="0"/>
              </a:rPr>
              <a:t>Các biến được đặt tên với cấu trúc đặt tên thông thường. Khi 1 ứng dụng thực thi, nó sẽ được truyền 1 tập các biến gọi </a:t>
            </a:r>
            <a:r>
              <a:rPr lang="vi-VN" altLang="en-US" sz="1400" dirty="0" smtClean="0">
                <a:latin typeface="+mj-lt"/>
                <a:cs typeface="Courier New" panose="02070309020205020404" pitchFamily="49" charset="0"/>
              </a:rPr>
              <a:t>là </a:t>
            </a:r>
            <a:r>
              <a:rPr lang="vi-VN" altLang="en-US" sz="1400" dirty="0">
                <a:latin typeface="+mj-lt"/>
                <a:cs typeface="Courier New" panose="02070309020205020404" pitchFamily="49" charset="0"/>
              </a:rPr>
              <a:t>các biến môi trường. Để xem tất cả các biến môi trường liên quan đến terminal, dùng lệnh sau</a:t>
            </a:r>
            <a:r>
              <a:rPr lang="vi-VN" altLang="en-US" sz="1400" dirty="0" smtClean="0">
                <a:latin typeface="+mj-lt"/>
                <a:cs typeface="Courier New" panose="02070309020205020404" pitchFamily="49" charset="0"/>
              </a:rPr>
              <a:t>:</a:t>
            </a:r>
            <a:endParaRPr lang="en-US" altLang="en-US" sz="1400" dirty="0" smtClean="0">
              <a:latin typeface="+mj-lt"/>
              <a:cs typeface="Courier New" panose="02070309020205020404" pitchFamily="49" charset="0"/>
            </a:endParaRPr>
          </a:p>
          <a:p>
            <a:pPr marL="0">
              <a:spcBef>
                <a:spcPts val="0"/>
              </a:spcBef>
              <a:buFont typeface="Wingdings" panose="05000000000000000000" pitchFamily="2" charset="2"/>
              <a:buNone/>
            </a:pPr>
            <a:endParaRPr lang="en-US" altLang="en-US" sz="1400" dirty="0">
              <a:latin typeface="+mj-lt"/>
              <a:cs typeface="Courier New" panose="02070309020205020404" pitchFamily="49" charset="0"/>
            </a:endParaRPr>
          </a:p>
          <a:p>
            <a:pPr marL="0">
              <a:spcBef>
                <a:spcPts val="0"/>
              </a:spcBef>
              <a:buFont typeface="Wingdings" panose="05000000000000000000" pitchFamily="2" charset="2"/>
              <a:buNone/>
            </a:pPr>
            <a:r>
              <a:rPr lang="en-US" altLang="en-US" sz="1200" b="1" dirty="0">
                <a:latin typeface="Courier New" panose="02070309020205020404" pitchFamily="49" charset="0"/>
                <a:cs typeface="Courier New" panose="02070309020205020404" pitchFamily="49" charset="0"/>
              </a:rPr>
              <a:t>$ </a:t>
            </a:r>
            <a:r>
              <a:rPr lang="en-US" altLang="en-US" sz="1200" b="1" dirty="0" err="1" smtClean="0">
                <a:latin typeface="Courier New" panose="02070309020205020404" pitchFamily="49" charset="0"/>
                <a:cs typeface="Courier New" panose="02070309020205020404" pitchFamily="49" charset="0"/>
              </a:rPr>
              <a:t>env</a:t>
            </a:r>
            <a:r>
              <a:rPr lang="en-US" altLang="en-US" sz="1200" b="1" dirty="0" smtClean="0">
                <a:latin typeface="Courier New" panose="02070309020205020404" pitchFamily="49" charset="0"/>
                <a:cs typeface="Courier New" panose="02070309020205020404" pitchFamily="49" charset="0"/>
              </a:rPr>
              <a:t> </a:t>
            </a:r>
          </a:p>
          <a:p>
            <a:pPr marL="0">
              <a:spcBef>
                <a:spcPts val="0"/>
              </a:spcBef>
              <a:buFont typeface="Wingdings" panose="05000000000000000000" pitchFamily="2" charset="2"/>
              <a:buNone/>
            </a:pPr>
            <a:r>
              <a:rPr lang="en-US" altLang="en-US" sz="1200" b="1" dirty="0" smtClean="0">
                <a:latin typeface="Courier New" panose="02070309020205020404" pitchFamily="49" charset="0"/>
                <a:cs typeface="Courier New" panose="02070309020205020404" pitchFamily="49" charset="0"/>
              </a:rPr>
              <a:t>$ </a:t>
            </a:r>
            <a:r>
              <a:rPr lang="en-US" altLang="en-US" sz="1200" b="1" dirty="0" err="1" smtClean="0">
                <a:latin typeface="Courier New" panose="02070309020205020404" pitchFamily="49" charset="0"/>
                <a:cs typeface="Courier New" panose="02070309020205020404" pitchFamily="49" charset="0"/>
              </a:rPr>
              <a:t>printenv</a:t>
            </a:r>
            <a:endParaRPr lang="en-US" altLang="en-US" sz="1200" b="1" dirty="0" smtClean="0">
              <a:latin typeface="Courier New" panose="02070309020205020404" pitchFamily="49" charset="0"/>
              <a:cs typeface="Courier New" panose="02070309020205020404" pitchFamily="49" charset="0"/>
            </a:endParaRPr>
          </a:p>
          <a:p>
            <a:pPr marL="0">
              <a:spcBef>
                <a:spcPts val="0"/>
              </a:spcBef>
              <a:buFont typeface="Wingdings" panose="05000000000000000000" pitchFamily="2" charset="2"/>
              <a:buNone/>
            </a:pPr>
            <a:endParaRPr lang="en-US" altLang="en-US" sz="1200" b="1" dirty="0">
              <a:latin typeface="Courier New" panose="02070309020205020404" pitchFamily="49" charset="0"/>
              <a:cs typeface="Courier New" panose="02070309020205020404" pitchFamily="49" charset="0"/>
            </a:endParaRPr>
          </a:p>
          <a:p>
            <a:pPr marL="0">
              <a:spcBef>
                <a:spcPts val="0"/>
              </a:spcBef>
              <a:buFont typeface="Wingdings" panose="05000000000000000000" pitchFamily="2" charset="2"/>
              <a:buNone/>
            </a:pPr>
            <a:r>
              <a:rPr lang="en-US" altLang="en-US" sz="1200" b="1" dirty="0" smtClean="0">
                <a:latin typeface="Courier New" panose="02070309020205020404" pitchFamily="49" charset="0"/>
                <a:cs typeface="Courier New" panose="02070309020205020404" pitchFamily="49" charset="0"/>
              </a:rPr>
              <a:t>…</a:t>
            </a:r>
            <a:endParaRPr lang="en-US" altLang="en-US" sz="12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2507449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en-US" sz="1800" i="1" dirty="0" err="1" smtClean="0">
                <a:latin typeface="Arial" panose="020B0604020202020204" pitchFamily="34" charset="0"/>
                <a:cs typeface="Arial" panose="020B0604020202020204" pitchFamily="34" charset="0"/>
              </a:rPr>
              <a:t>Biến</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Môi</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trường</a:t>
            </a:r>
            <a:r>
              <a:rPr lang="en-US" sz="1800" i="1" dirty="0" smtClean="0">
                <a:latin typeface="Arial" panose="020B0604020202020204" pitchFamily="34" charset="0"/>
                <a:cs typeface="Arial" panose="020B0604020202020204" pitchFamily="34" charset="0"/>
              </a:rPr>
              <a:t> PATH </a:t>
            </a:r>
            <a:endParaRPr lang="en-US" sz="1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None/>
            </a:pPr>
            <a:r>
              <a:rPr lang="vi-VN" altLang="en-US" sz="1400" b="1" dirty="0">
                <a:latin typeface="+mj-lt"/>
                <a:cs typeface="Courier New" panose="02070309020205020404" pitchFamily="49" charset="0"/>
              </a:rPr>
              <a:t>1. PATH là gì?</a:t>
            </a:r>
          </a:p>
          <a:p>
            <a:pPr algn="just">
              <a:buFont typeface="Wingdings" panose="05000000000000000000" pitchFamily="2" charset="2"/>
              <a:buNone/>
            </a:pPr>
            <a:r>
              <a:rPr lang="vi-VN" altLang="en-US" sz="1400" dirty="0">
                <a:latin typeface="+mj-lt"/>
                <a:cs typeface="Courier New" panose="02070309020205020404" pitchFamily="49" charset="0"/>
              </a:rPr>
              <a:t>PATH là một biến môi trường (environment variable) chứa danh sách các thư mục mà chương trình Shell sẽ tìm kiếm cho file thực thi tương ứng với tên lệnh được đưa ra bởi người dùng.</a:t>
            </a:r>
          </a:p>
          <a:p>
            <a:pPr algn="just">
              <a:buFont typeface="Wingdings" panose="05000000000000000000" pitchFamily="2" charset="2"/>
              <a:buNone/>
            </a:pPr>
            <a:endParaRPr lang="vi-VN" altLang="en-US" sz="1400" dirty="0">
              <a:latin typeface="+mj-lt"/>
              <a:cs typeface="Courier New" panose="02070309020205020404" pitchFamily="49" charset="0"/>
            </a:endParaRPr>
          </a:p>
          <a:p>
            <a:pPr algn="just">
              <a:buFont typeface="Wingdings" panose="05000000000000000000" pitchFamily="2" charset="2"/>
              <a:buNone/>
            </a:pPr>
            <a:r>
              <a:rPr lang="vi-VN" altLang="en-US" sz="1400" dirty="0">
                <a:latin typeface="+mj-lt"/>
                <a:cs typeface="Courier New" panose="02070309020205020404" pitchFamily="49" charset="0"/>
              </a:rPr>
              <a:t>Ví dụ, khi gõ lệnh ls thì thật ra ta đang yêu cầu Shell chạy file /bin/ls (thường thì tên lệnh trùng với tên file thực thi của chương trình). Lệnh ls thực hiện thành công là do mặc định thư mục /bin nằm trong PATH của tất cả user, nếu /bin không có trong PATH bạn phải gõ đường dẫn đầy đủ tới file ls là /bin/ls.</a:t>
            </a:r>
          </a:p>
          <a:p>
            <a:pPr algn="just">
              <a:buFont typeface="Wingdings" panose="05000000000000000000" pitchFamily="2" charset="2"/>
              <a:buNone/>
            </a:pPr>
            <a:endParaRPr lang="vi-VN" altLang="en-US" sz="1400" dirty="0">
              <a:latin typeface="+mj-lt"/>
              <a:cs typeface="Courier New" panose="02070309020205020404" pitchFamily="49" charset="0"/>
            </a:endParaRPr>
          </a:p>
          <a:p>
            <a:pPr algn="just">
              <a:buFont typeface="Wingdings" panose="05000000000000000000" pitchFamily="2" charset="2"/>
              <a:buNone/>
            </a:pPr>
            <a:r>
              <a:rPr lang="vi-VN" altLang="en-US" sz="1400" dirty="0">
                <a:latin typeface="+mj-lt"/>
                <a:cs typeface="Courier New" panose="02070309020205020404" pitchFamily="49" charset="0"/>
              </a:rPr>
              <a:t>Mỗi user sở hữu một biến PATH riêng. Điều này giải thích vì sao cùng một câu lệnh mà user này thực thi được nhưng user khác lại nhận được thông báo “command not found”.</a:t>
            </a:r>
            <a:endParaRPr lang="en-US" altLang="en-US" sz="1400" dirty="0">
              <a:latin typeface="+mj-lt"/>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4115473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en-US" sz="1800" i="1" dirty="0" err="1" smtClean="0">
                <a:latin typeface="Arial" panose="020B0604020202020204" pitchFamily="34" charset="0"/>
                <a:cs typeface="Arial" panose="020B0604020202020204" pitchFamily="34" charset="0"/>
              </a:rPr>
              <a:t>Biến</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Môi</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trường</a:t>
            </a:r>
            <a:r>
              <a:rPr lang="en-US" sz="1800" i="1" dirty="0" smtClean="0">
                <a:latin typeface="Arial" panose="020B0604020202020204" pitchFamily="34" charset="0"/>
                <a:cs typeface="Arial" panose="020B0604020202020204" pitchFamily="34" charset="0"/>
              </a:rPr>
              <a:t> PATH </a:t>
            </a:r>
            <a:endParaRPr lang="en-US" sz="1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None/>
            </a:pPr>
            <a:r>
              <a:rPr lang="vi-VN" altLang="en-US" sz="1400" b="1" dirty="0">
                <a:latin typeface="+mj-lt"/>
                <a:cs typeface="Courier New" panose="02070309020205020404" pitchFamily="49" charset="0"/>
              </a:rPr>
              <a:t>2. Thiết lập PATH như thế nào?</a:t>
            </a:r>
          </a:p>
          <a:p>
            <a:pPr algn="just">
              <a:buFont typeface="Wingdings" panose="05000000000000000000" pitchFamily="2" charset="2"/>
              <a:buNone/>
            </a:pPr>
            <a:r>
              <a:rPr lang="vi-VN" altLang="en-US" sz="1400" dirty="0">
                <a:latin typeface="+mj-lt"/>
                <a:cs typeface="Courier New" panose="02070309020205020404" pitchFamily="49" charset="0"/>
              </a:rPr>
              <a:t>Việc chỉnh sửa danh sách các thư mục có trong PATH của một user phụ thuộc vào loại Shell đang sử dụng. Dưới đây là hướng dẫn cấu hình PATH cho bash (là shell mặc định trên hầu hết các bản phân phối Linux) và csh, tsh</a:t>
            </a:r>
          </a:p>
          <a:p>
            <a:pPr algn="just">
              <a:buFont typeface="Wingdings" panose="05000000000000000000" pitchFamily="2" charset="2"/>
              <a:buNone/>
            </a:pPr>
            <a:r>
              <a:rPr lang="vi-VN" altLang="en-US" sz="1400" dirty="0">
                <a:latin typeface="+mj-lt"/>
                <a:cs typeface="Courier New" panose="02070309020205020404" pitchFamily="49" charset="0"/>
              </a:rPr>
              <a:t>Để xem hướng dẫn thiết lập PATH với các shell khác, gõ:</a:t>
            </a:r>
          </a:p>
          <a:p>
            <a:pPr algn="just">
              <a:buFont typeface="Wingdings" panose="05000000000000000000" pitchFamily="2" charset="2"/>
              <a:buNone/>
            </a:pPr>
            <a:r>
              <a:rPr lang="vi-VN" altLang="en-US" sz="1400" dirty="0">
                <a:latin typeface="+mj-lt"/>
                <a:cs typeface="Courier New" panose="02070309020205020404" pitchFamily="49" charset="0"/>
              </a:rPr>
              <a:t>$man shell_name</a:t>
            </a:r>
          </a:p>
          <a:p>
            <a:pPr algn="just">
              <a:buFont typeface="Wingdings" panose="05000000000000000000" pitchFamily="2" charset="2"/>
              <a:buNone/>
            </a:pPr>
            <a:r>
              <a:rPr lang="vi-VN" altLang="en-US" sz="1400" dirty="0">
                <a:latin typeface="+mj-lt"/>
                <a:cs typeface="Courier New" panose="02070309020205020404" pitchFamily="49" charset="0"/>
              </a:rPr>
              <a:t>Để biết được Shell nào đang được dùng, gõ lệnh sau và tìm kiếm phần Shell trong đầu ra của lệnh:</a:t>
            </a:r>
          </a:p>
          <a:p>
            <a:pPr algn="just">
              <a:buFont typeface="Wingdings" panose="05000000000000000000" pitchFamily="2" charset="2"/>
              <a:buNone/>
            </a:pPr>
            <a:r>
              <a:rPr lang="vi-VN" altLang="en-US" sz="1400" dirty="0">
                <a:latin typeface="+mj-lt"/>
                <a:cs typeface="Courier New" panose="02070309020205020404" pitchFamily="49" charset="0"/>
              </a:rPr>
              <a:t>$finger username</a:t>
            </a:r>
          </a:p>
          <a:p>
            <a:pPr algn="just">
              <a:buFont typeface="Wingdings" panose="05000000000000000000" pitchFamily="2" charset="2"/>
              <a:buNone/>
            </a:pPr>
            <a:r>
              <a:rPr lang="vi-VN" altLang="en-US" sz="1400" dirty="0">
                <a:latin typeface="+mj-lt"/>
                <a:cs typeface="Courier New" panose="02070309020205020404" pitchFamily="49" charset="0"/>
              </a:rPr>
              <a:t>&gt;&gt; Gõ lệnh sau để thiết lập PATH đối với bash shell</a:t>
            </a:r>
          </a:p>
          <a:p>
            <a:pPr algn="just">
              <a:buFont typeface="Wingdings" panose="05000000000000000000" pitchFamily="2" charset="2"/>
              <a:buNone/>
            </a:pPr>
            <a:r>
              <a:rPr lang="vi-VN" altLang="en-US" sz="1400" dirty="0">
                <a:latin typeface="+mj-lt"/>
                <a:cs typeface="Courier New" panose="02070309020205020404" pitchFamily="49" charset="0"/>
              </a:rPr>
              <a:t>export PATH=$PATH:thư_mục_1:thư_mục_2:…:thư_mục_n</a:t>
            </a:r>
          </a:p>
          <a:p>
            <a:pPr algn="just">
              <a:buFont typeface="Wingdings" panose="05000000000000000000" pitchFamily="2" charset="2"/>
              <a:buNone/>
            </a:pPr>
            <a:r>
              <a:rPr lang="vi-VN" altLang="en-US" sz="1400" dirty="0">
                <a:latin typeface="+mj-lt"/>
                <a:cs typeface="Courier New" panose="02070309020205020404" pitchFamily="49" charset="0"/>
              </a:rPr>
              <a:t>&gt;&gt; Đối với csh hoặc tsh thì gõ lệnh sau để thiết lập PATH</a:t>
            </a:r>
          </a:p>
          <a:p>
            <a:pPr algn="just">
              <a:buFont typeface="Wingdings" panose="05000000000000000000" pitchFamily="2" charset="2"/>
              <a:buNone/>
            </a:pPr>
            <a:r>
              <a:rPr lang="vi-VN" altLang="en-US" sz="1400" dirty="0">
                <a:latin typeface="+mj-lt"/>
                <a:cs typeface="Courier New" panose="02070309020205020404" pitchFamily="49" charset="0"/>
              </a:rPr>
              <a:t>set PATH = ($PATH thư_mục_1 thư_mục_2 … thư_mục_n</a:t>
            </a:r>
            <a:r>
              <a:rPr lang="vi-VN" altLang="en-US" sz="1400" dirty="0" smtClean="0">
                <a:latin typeface="+mj-lt"/>
                <a:cs typeface="Courier New" panose="02070309020205020404" pitchFamily="49" charset="0"/>
              </a:rPr>
              <a:t>)</a:t>
            </a:r>
            <a:endParaRPr lang="vi-VN" altLang="en-US" sz="1400" dirty="0">
              <a:latin typeface="+mj-lt"/>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3298612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en-US" sz="1800" i="1" dirty="0" err="1" smtClean="0">
                <a:latin typeface="Arial" panose="020B0604020202020204" pitchFamily="34" charset="0"/>
                <a:cs typeface="Arial" panose="020B0604020202020204" pitchFamily="34" charset="0"/>
              </a:rPr>
              <a:t>Biến</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Môi</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trường</a:t>
            </a:r>
            <a:r>
              <a:rPr lang="en-US" sz="1800" i="1" dirty="0" smtClean="0">
                <a:latin typeface="Arial" panose="020B0604020202020204" pitchFamily="34" charset="0"/>
                <a:cs typeface="Arial" panose="020B0604020202020204" pitchFamily="34" charset="0"/>
              </a:rPr>
              <a:t> PATH </a:t>
            </a:r>
            <a:endParaRPr lang="en-US" sz="1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None/>
            </a:pPr>
            <a:r>
              <a:rPr lang="vi-VN" altLang="en-US" sz="1400" dirty="0">
                <a:latin typeface="+mj-lt"/>
                <a:cs typeface="Courier New" panose="02070309020205020404" pitchFamily="49" charset="0"/>
              </a:rPr>
              <a:t>Trong 2 lệnh trên thì từ $PATH có nghĩa là hệ thống sẽ giữ lại các thư mục có sẵn trước đó trong PATH và sẽ thêm vào PATH các thư mục là thư_mục_1, thư_mục_2,… thư_mục_n.</a:t>
            </a:r>
          </a:p>
          <a:p>
            <a:pPr algn="just">
              <a:buFont typeface="Wingdings" panose="05000000000000000000" pitchFamily="2" charset="2"/>
              <a:buNone/>
            </a:pPr>
            <a:endParaRPr lang="vi-VN" altLang="en-US" sz="1400" dirty="0">
              <a:latin typeface="+mj-lt"/>
              <a:cs typeface="Courier New" panose="02070309020205020404" pitchFamily="49" charset="0"/>
            </a:endParaRPr>
          </a:p>
          <a:p>
            <a:pPr algn="just">
              <a:buFont typeface="Wingdings" panose="05000000000000000000" pitchFamily="2" charset="2"/>
              <a:buNone/>
            </a:pPr>
            <a:r>
              <a:rPr lang="vi-VN" altLang="en-US" sz="1400" dirty="0">
                <a:latin typeface="+mj-lt"/>
                <a:cs typeface="Courier New" panose="02070309020205020404" pitchFamily="49" charset="0"/>
              </a:rPr>
              <a:t>Lưu ý phải chỉ định đường dẫn đầy đủ cho các thư mục muốn thêm vào PATH, ví dụ như/usr/sbin và /usr/local/bin là các đường dẫn hợp lệ. Có thể thêm vào PATH bao nhiêu thư mục tùy ý.</a:t>
            </a:r>
          </a:p>
          <a:p>
            <a:pPr algn="just">
              <a:buFont typeface="Wingdings" panose="05000000000000000000" pitchFamily="2" charset="2"/>
              <a:buNone/>
            </a:pPr>
            <a:endParaRPr lang="vi-VN" altLang="en-US" sz="1400" dirty="0">
              <a:latin typeface="+mj-lt"/>
              <a:cs typeface="Courier New" panose="02070309020205020404" pitchFamily="49" charset="0"/>
            </a:endParaRPr>
          </a:p>
          <a:p>
            <a:pPr algn="just">
              <a:buFont typeface="Wingdings" panose="05000000000000000000" pitchFamily="2" charset="2"/>
              <a:buNone/>
            </a:pPr>
            <a:r>
              <a:rPr lang="vi-VN" altLang="en-US" sz="1400" dirty="0">
                <a:latin typeface="+mj-lt"/>
                <a:cs typeface="Courier New" panose="02070309020205020404" pitchFamily="49" charset="0"/>
              </a:rPr>
              <a:t>Nếu gõ 2 lệnh trên trong cửa sổ dòng lệnh của Shell thì những thay đổi cho PATH chỉ có hiệu lực trong suốt phiên đăng nhập hiện tại và khi bạn đăng xuất hoặc khởi động lại máy thì thiết lập PATH trước đó mất hiệu lực.</a:t>
            </a:r>
          </a:p>
          <a:p>
            <a:pPr algn="just">
              <a:buFont typeface="Wingdings" panose="05000000000000000000" pitchFamily="2" charset="2"/>
              <a:buNone/>
            </a:pPr>
            <a:endParaRPr lang="vi-VN" altLang="en-US" sz="1400" dirty="0">
              <a:latin typeface="+mj-lt"/>
              <a:cs typeface="Courier New" panose="02070309020205020404" pitchFamily="49" charset="0"/>
            </a:endParaRPr>
          </a:p>
          <a:p>
            <a:pPr algn="just">
              <a:buFont typeface="Wingdings" panose="05000000000000000000" pitchFamily="2" charset="2"/>
              <a:buNone/>
            </a:pPr>
            <a:r>
              <a:rPr lang="vi-VN" altLang="en-US" sz="1400" dirty="0">
                <a:latin typeface="+mj-lt"/>
                <a:cs typeface="Courier New" panose="02070309020205020404" pitchFamily="49" charset="0"/>
              </a:rPr>
              <a:t>Bạn nên thêm lệnh trên vào file .bashrc (cho bash) hoặc .cshrc (cho tsh và csh) nằm ở thư mục /home/user_name để mỗi lần tài khoản user_name đăng nhập, biến PATH được thiết lập tự động. Để áp dụng PATH chung cho tất cả user thì thêm lệnh trên vào file /etc/profile</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2467626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en-US" sz="1800" i="1" dirty="0" err="1" smtClean="0">
                <a:latin typeface="Arial" panose="020B0604020202020204" pitchFamily="34" charset="0"/>
                <a:cs typeface="Arial" panose="020B0604020202020204" pitchFamily="34" charset="0"/>
              </a:rPr>
              <a:t>Biến</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Môi</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trường</a:t>
            </a:r>
            <a:r>
              <a:rPr lang="en-US" sz="1800" i="1" dirty="0" smtClean="0">
                <a:latin typeface="Arial" panose="020B0604020202020204" pitchFamily="34" charset="0"/>
                <a:cs typeface="Arial" panose="020B0604020202020204" pitchFamily="34" charset="0"/>
              </a:rPr>
              <a:t> PATH </a:t>
            </a:r>
            <a:endParaRPr lang="en-US" sz="1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None/>
            </a:pPr>
            <a:r>
              <a:rPr lang="vi-VN" altLang="en-US" sz="1400" b="1" dirty="0">
                <a:latin typeface="+mj-lt"/>
                <a:cs typeface="Courier New" panose="02070309020205020404" pitchFamily="49" charset="0"/>
              </a:rPr>
              <a:t>Mở rộng: CLASSPATH và cách thiết lập</a:t>
            </a:r>
          </a:p>
          <a:p>
            <a:pPr algn="just">
              <a:buFont typeface="Wingdings" panose="05000000000000000000" pitchFamily="2" charset="2"/>
              <a:buNone/>
            </a:pPr>
            <a:r>
              <a:rPr lang="vi-VN" altLang="en-US" sz="1400" dirty="0">
                <a:latin typeface="+mj-lt"/>
                <a:cs typeface="Courier New" panose="02070309020205020404" pitchFamily="49" charset="0"/>
              </a:rPr>
              <a:t>CLASSPATH cũng là một dạng biến môi trường chứa danh sách các thư mục mà hệ điều hành sẽ tìm kiếm trong các thư mục này các file thư viện, module cho một chương trình.</a:t>
            </a:r>
          </a:p>
          <a:p>
            <a:pPr algn="just">
              <a:buFont typeface="Wingdings" panose="05000000000000000000" pitchFamily="2" charset="2"/>
              <a:buNone/>
            </a:pPr>
            <a:r>
              <a:rPr lang="vi-VN" altLang="en-US" sz="1400" dirty="0">
                <a:latin typeface="+mj-lt"/>
                <a:cs typeface="Courier New" panose="02070309020205020404" pitchFamily="49" charset="0"/>
              </a:rPr>
              <a:t>Ví dụ, để biên dịch một chương trình Java thì cần tới các file *.class , các file này cần thiết nằm trong các thư mục có trong CLASSPATH.</a:t>
            </a:r>
          </a:p>
          <a:p>
            <a:pPr algn="just">
              <a:buFont typeface="Wingdings" panose="05000000000000000000" pitchFamily="2" charset="2"/>
              <a:buNone/>
            </a:pPr>
            <a:r>
              <a:rPr lang="vi-VN" altLang="en-US" sz="1400" dirty="0">
                <a:latin typeface="+mj-lt"/>
                <a:cs typeface="Courier New" panose="02070309020205020404" pitchFamily="49" charset="0"/>
              </a:rPr>
              <a:t>Tùy theo loại Shell bạn đang sử dụng mà câu lệnh để thiết lập cho CLASSPATH khác nhau</a:t>
            </a:r>
          </a:p>
          <a:p>
            <a:pPr algn="just">
              <a:buFont typeface="Wingdings" panose="05000000000000000000" pitchFamily="2" charset="2"/>
              <a:buNone/>
            </a:pPr>
            <a:r>
              <a:rPr lang="vi-VN" altLang="en-US" sz="1400" dirty="0">
                <a:latin typeface="+mj-lt"/>
                <a:cs typeface="Courier New" panose="02070309020205020404" pitchFamily="49" charset="0"/>
              </a:rPr>
              <a:t>- Với bash shell</a:t>
            </a:r>
          </a:p>
          <a:p>
            <a:pPr algn="just">
              <a:buFont typeface="Wingdings" panose="05000000000000000000" pitchFamily="2" charset="2"/>
              <a:buNone/>
            </a:pPr>
            <a:r>
              <a:rPr lang="vi-VN" altLang="en-US" sz="1400" dirty="0">
                <a:latin typeface="+mj-lt"/>
                <a:cs typeface="Courier New" panose="02070309020205020404" pitchFamily="49" charset="0"/>
              </a:rPr>
              <a:t>export CLASSPATH=$CLASSPATH:/java/classes:/home/uit/myclasses</a:t>
            </a:r>
          </a:p>
          <a:p>
            <a:pPr algn="just">
              <a:buFont typeface="Wingdings" panose="05000000000000000000" pitchFamily="2" charset="2"/>
              <a:buNone/>
            </a:pPr>
            <a:r>
              <a:rPr lang="vi-VN" altLang="en-US" sz="1400" dirty="0">
                <a:latin typeface="+mj-lt"/>
                <a:cs typeface="Courier New" panose="02070309020205020404" pitchFamily="49" charset="0"/>
              </a:rPr>
              <a:t>- Với csh, tsh</a:t>
            </a:r>
          </a:p>
          <a:p>
            <a:pPr algn="just">
              <a:buFont typeface="Wingdings" panose="05000000000000000000" pitchFamily="2" charset="2"/>
              <a:buNone/>
            </a:pPr>
            <a:r>
              <a:rPr lang="vi-VN" altLang="en-US" sz="1400" dirty="0">
                <a:latin typeface="+mj-lt"/>
                <a:cs typeface="Courier New" panose="02070309020205020404" pitchFamily="49" charset="0"/>
              </a:rPr>
              <a:t>set CLASSPATH = ($CLASSPATH /java/classes /home/tchin/myclasses)</a:t>
            </a:r>
          </a:p>
          <a:p>
            <a:pPr algn="just">
              <a:buFont typeface="Wingdings" panose="05000000000000000000" pitchFamily="2" charset="2"/>
              <a:buNone/>
            </a:pPr>
            <a:r>
              <a:rPr lang="vi-VN" altLang="en-US" sz="1400" dirty="0">
                <a:latin typeface="+mj-lt"/>
                <a:cs typeface="Courier New" panose="02070309020205020404" pitchFamily="49" charset="0"/>
              </a:rPr>
              <a:t>Ý nghĩa của $CLASSPATH và cách cấu hình cho Shell tự động thiết lập CLASSPATH mỗi khi bạn đăng nhập giống với PATH</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3236353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en-US" sz="1800" i="1" dirty="0" err="1" smtClean="0">
                <a:latin typeface="Arial" panose="020B0604020202020204" pitchFamily="34" charset="0"/>
                <a:cs typeface="Arial" panose="020B0604020202020204" pitchFamily="34" charset="0"/>
              </a:rPr>
              <a:t>Danh</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sách</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Biến</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môi</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trường</a:t>
            </a:r>
            <a:endParaRPr lang="en-US" sz="1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77500" lnSpcReduction="20000"/>
          </a:bodyPr>
          <a:lstStyle/>
          <a:p>
            <a:pPr algn="just">
              <a:buFont typeface="Wingdings" panose="05000000000000000000" pitchFamily="2" charset="2"/>
              <a:buNone/>
            </a:pPr>
            <a:r>
              <a:rPr lang="vi-VN" altLang="en-US" sz="1400" dirty="0">
                <a:latin typeface="+mj-lt"/>
                <a:cs typeface="Courier New" panose="02070309020205020404" pitchFamily="49" charset="0"/>
              </a:rPr>
              <a:t>Linux cung cấp khả năng giao tiếp với kernel thông qua trình diễn dịch trung gian gọi là Shell. Shell có </a:t>
            </a:r>
            <a:r>
              <a:rPr lang="vi-VN" altLang="en-US" sz="1400" dirty="0" smtClean="0">
                <a:latin typeface="+mj-lt"/>
                <a:cs typeface="Courier New" panose="02070309020205020404" pitchFamily="49" charset="0"/>
              </a:rPr>
              <a:t>chức năng </a:t>
            </a:r>
            <a:r>
              <a:rPr lang="vi-VN" altLang="en-US" sz="1400" dirty="0">
                <a:latin typeface="+mj-lt"/>
                <a:cs typeface="Courier New" panose="02070309020205020404" pitchFamily="49" charset="0"/>
              </a:rPr>
              <a:t>giống “command.com”(DOS</a:t>
            </a:r>
            <a:r>
              <a:rPr lang="vi-VN" altLang="en-US" sz="1400" dirty="0" smtClean="0">
                <a:latin typeface="+mj-lt"/>
                <a:cs typeface="Courier New" panose="02070309020205020404" pitchFamily="49" charset="0"/>
              </a:rPr>
              <a:t>).</a:t>
            </a:r>
            <a:endParaRPr lang="en-US" altLang="en-US" sz="1400" dirty="0" smtClean="0">
              <a:latin typeface="+mj-lt"/>
              <a:cs typeface="Courier New" panose="02070309020205020404" pitchFamily="49" charset="0"/>
            </a:endParaRPr>
          </a:p>
          <a:p>
            <a:pPr algn="just">
              <a:buFont typeface="Wingdings" panose="05000000000000000000" pitchFamily="2" charset="2"/>
              <a:buNone/>
            </a:pPr>
            <a:r>
              <a:rPr lang="en-US" altLang="en-US" sz="1400" dirty="0" err="1" smtClean="0">
                <a:latin typeface="+mj-lt"/>
                <a:cs typeface="Courier New" panose="02070309020205020404" pitchFamily="49" charset="0"/>
              </a:rPr>
              <a:t>Để</a:t>
            </a:r>
            <a:r>
              <a:rPr lang="en-US" altLang="en-US" sz="1400" dirty="0" smtClean="0">
                <a:latin typeface="+mj-lt"/>
                <a:cs typeface="Courier New" panose="02070309020205020404" pitchFamily="49" charset="0"/>
              </a:rPr>
              <a:t> </a:t>
            </a:r>
            <a:r>
              <a:rPr lang="en-US" altLang="en-US" sz="1400" dirty="0" err="1" smtClean="0">
                <a:latin typeface="+mj-lt"/>
                <a:cs typeface="Courier New" panose="02070309020205020404" pitchFamily="49" charset="0"/>
              </a:rPr>
              <a:t>xem</a:t>
            </a:r>
            <a:r>
              <a:rPr lang="en-US" altLang="en-US" sz="1400" dirty="0" smtClean="0">
                <a:latin typeface="+mj-lt"/>
                <a:cs typeface="Courier New" panose="02070309020205020404" pitchFamily="49" charset="0"/>
              </a:rPr>
              <a:t> </a:t>
            </a:r>
            <a:r>
              <a:rPr lang="en-US" altLang="en-US" sz="1400" dirty="0" err="1" smtClean="0">
                <a:latin typeface="+mj-lt"/>
                <a:cs typeface="Courier New" panose="02070309020205020404" pitchFamily="49" charset="0"/>
              </a:rPr>
              <a:t>toàn</a:t>
            </a:r>
            <a:r>
              <a:rPr lang="en-US" altLang="en-US" sz="1400" dirty="0" smtClean="0">
                <a:latin typeface="+mj-lt"/>
                <a:cs typeface="Courier New" panose="02070309020205020404" pitchFamily="49" charset="0"/>
              </a:rPr>
              <a:t> </a:t>
            </a:r>
            <a:r>
              <a:rPr lang="en-US" altLang="en-US" sz="1400" dirty="0" err="1" smtClean="0">
                <a:latin typeface="+mj-lt"/>
                <a:cs typeface="Courier New" panose="02070309020205020404" pitchFamily="49" charset="0"/>
              </a:rPr>
              <a:t>bộ</a:t>
            </a:r>
            <a:r>
              <a:rPr lang="en-US" altLang="en-US" sz="1400" dirty="0" smtClean="0">
                <a:latin typeface="+mj-lt"/>
                <a:cs typeface="Courier New" panose="02070309020205020404" pitchFamily="49" charset="0"/>
              </a:rPr>
              <a:t> </a:t>
            </a:r>
            <a:r>
              <a:rPr lang="en-US" altLang="en-US" sz="1400" dirty="0" err="1" smtClean="0">
                <a:latin typeface="+mj-lt"/>
                <a:cs typeface="Courier New" panose="02070309020205020404" pitchFamily="49" charset="0"/>
              </a:rPr>
              <a:t>danh</a:t>
            </a:r>
            <a:r>
              <a:rPr lang="en-US" altLang="en-US" sz="1400" dirty="0" smtClean="0">
                <a:latin typeface="+mj-lt"/>
                <a:cs typeface="Courier New" panose="02070309020205020404" pitchFamily="49" charset="0"/>
              </a:rPr>
              <a:t> </a:t>
            </a:r>
            <a:r>
              <a:rPr lang="en-US" altLang="en-US" sz="1400" dirty="0" err="1" smtClean="0">
                <a:latin typeface="+mj-lt"/>
                <a:cs typeface="Courier New" panose="02070309020205020404" pitchFamily="49" charset="0"/>
              </a:rPr>
              <a:t>sách</a:t>
            </a:r>
            <a:r>
              <a:rPr lang="en-US" altLang="en-US" sz="1400" dirty="0" smtClean="0">
                <a:latin typeface="+mj-lt"/>
                <a:cs typeface="Courier New" panose="02070309020205020404" pitchFamily="49" charset="0"/>
              </a:rPr>
              <a:t> </a:t>
            </a:r>
            <a:r>
              <a:rPr lang="en-US" altLang="en-US" sz="1400" dirty="0" err="1" smtClean="0">
                <a:latin typeface="+mj-lt"/>
                <a:cs typeface="Courier New" panose="02070309020205020404" pitchFamily="49" charset="0"/>
              </a:rPr>
              <a:t>biến</a:t>
            </a:r>
            <a:r>
              <a:rPr lang="en-US" altLang="en-US" sz="1400" dirty="0" smtClean="0">
                <a:latin typeface="+mj-lt"/>
                <a:cs typeface="Courier New" panose="02070309020205020404" pitchFamily="49" charset="0"/>
              </a:rPr>
              <a:t> </a:t>
            </a:r>
            <a:r>
              <a:rPr lang="en-US" altLang="en-US" sz="1400" dirty="0" err="1" smtClean="0">
                <a:latin typeface="+mj-lt"/>
                <a:cs typeface="Courier New" panose="02070309020205020404" pitchFamily="49" charset="0"/>
              </a:rPr>
              <a:t>môi</a:t>
            </a:r>
            <a:r>
              <a:rPr lang="en-US" altLang="en-US" sz="1400" dirty="0" smtClean="0">
                <a:latin typeface="+mj-lt"/>
                <a:cs typeface="Courier New" panose="02070309020205020404" pitchFamily="49" charset="0"/>
              </a:rPr>
              <a:t> </a:t>
            </a:r>
            <a:r>
              <a:rPr lang="en-US" altLang="en-US" sz="1400" dirty="0" err="1" smtClean="0">
                <a:latin typeface="+mj-lt"/>
                <a:cs typeface="Courier New" panose="02070309020205020404" pitchFamily="49" charset="0"/>
              </a:rPr>
              <a:t>trường</a:t>
            </a:r>
            <a:r>
              <a:rPr lang="en-US" altLang="en-US" sz="1400" dirty="0" smtClean="0">
                <a:latin typeface="+mj-lt"/>
                <a:cs typeface="Courier New" panose="02070309020205020404" pitchFamily="49" charset="0"/>
              </a:rPr>
              <a:t> </a:t>
            </a:r>
            <a:r>
              <a:rPr lang="en-US" altLang="en-US" sz="1400" dirty="0" err="1" smtClean="0">
                <a:latin typeface="+mj-lt"/>
                <a:cs typeface="Courier New" panose="02070309020205020404" pitchFamily="49" charset="0"/>
              </a:rPr>
              <a:t>thì</a:t>
            </a:r>
            <a:r>
              <a:rPr lang="en-US" altLang="en-US" sz="1400" dirty="0" smtClean="0">
                <a:latin typeface="+mj-lt"/>
                <a:cs typeface="Courier New" panose="02070309020205020404" pitchFamily="49" charset="0"/>
              </a:rPr>
              <a:t> </a:t>
            </a:r>
            <a:r>
              <a:rPr lang="en-US" altLang="en-US" sz="1400" dirty="0" err="1" smtClean="0">
                <a:latin typeface="+mj-lt"/>
                <a:cs typeface="Courier New" panose="02070309020205020404" pitchFamily="49" charset="0"/>
              </a:rPr>
              <a:t>thực</a:t>
            </a:r>
            <a:r>
              <a:rPr lang="en-US" altLang="en-US" sz="1400" dirty="0" smtClean="0">
                <a:latin typeface="+mj-lt"/>
                <a:cs typeface="Courier New" panose="02070309020205020404" pitchFamily="49" charset="0"/>
              </a:rPr>
              <a:t> </a:t>
            </a:r>
            <a:r>
              <a:rPr lang="en-US" altLang="en-US" sz="1400" dirty="0" err="1" smtClean="0">
                <a:latin typeface="+mj-lt"/>
                <a:cs typeface="Courier New" panose="02070309020205020404" pitchFamily="49" charset="0"/>
              </a:rPr>
              <a:t>hiện</a:t>
            </a:r>
            <a:r>
              <a:rPr lang="en-US" altLang="en-US" sz="1400" dirty="0" smtClean="0">
                <a:latin typeface="+mj-lt"/>
                <a:cs typeface="Courier New" panose="02070309020205020404" pitchFamily="49" charset="0"/>
              </a:rPr>
              <a:t> </a:t>
            </a:r>
            <a:r>
              <a:rPr lang="en-US" altLang="en-US" sz="1400" dirty="0" err="1" smtClean="0">
                <a:latin typeface="+mj-lt"/>
                <a:cs typeface="Courier New" panose="02070309020205020404" pitchFamily="49" charset="0"/>
              </a:rPr>
              <a:t>lệnh</a:t>
            </a:r>
            <a:r>
              <a:rPr lang="en-US" altLang="en-US" sz="1400" dirty="0" smtClean="0">
                <a:latin typeface="+mj-lt"/>
                <a:cs typeface="Courier New" panose="02070309020205020404" pitchFamily="49" charset="0"/>
              </a:rPr>
              <a:t> shell.</a:t>
            </a:r>
          </a:p>
          <a:p>
            <a:pPr algn="just">
              <a:buFont typeface="Wingdings" panose="05000000000000000000" pitchFamily="2" charset="2"/>
              <a:buNone/>
            </a:pPr>
            <a:endParaRPr lang="en-US" altLang="en-US" sz="1400" dirty="0" smtClean="0">
              <a:latin typeface="+mj-lt"/>
              <a:cs typeface="Courier New" panose="02070309020205020404" pitchFamily="49" charset="0"/>
            </a:endParaRPr>
          </a:p>
          <a:p>
            <a:pPr algn="just">
              <a:buFont typeface="Wingdings" panose="05000000000000000000" pitchFamily="2" charset="2"/>
              <a:buNone/>
            </a:pPr>
            <a:r>
              <a:rPr lang="en-US" altLang="en-US" sz="1400" dirty="0" smtClean="0">
                <a:latin typeface="+mj-lt"/>
                <a:cs typeface="Courier New" panose="02070309020205020404" pitchFamily="49" charset="0"/>
              </a:rPr>
              <a:t>&gt;&gt; </a:t>
            </a:r>
            <a:r>
              <a:rPr lang="en-US" altLang="en-US" sz="1400" dirty="0" err="1" smtClean="0">
                <a:latin typeface="+mj-lt"/>
                <a:cs typeface="Courier New" panose="02070309020205020404" pitchFamily="49" charset="0"/>
              </a:rPr>
              <a:t>printenv</a:t>
            </a:r>
            <a:r>
              <a:rPr lang="en-US" altLang="en-US" sz="1400" dirty="0" smtClean="0">
                <a:latin typeface="+mj-lt"/>
                <a:cs typeface="Courier New" panose="02070309020205020404" pitchFamily="49" charset="0"/>
              </a:rPr>
              <a:t>            (</a:t>
            </a:r>
            <a:r>
              <a:rPr lang="en-US" altLang="en-US" sz="1400" dirty="0" err="1" smtClean="0">
                <a:latin typeface="+mj-lt"/>
                <a:cs typeface="Courier New" panose="02070309020205020404" pitchFamily="49" charset="0"/>
              </a:rPr>
              <a:t>hoặc</a:t>
            </a:r>
            <a:r>
              <a:rPr lang="en-US" altLang="en-US" sz="1400" dirty="0" smtClean="0">
                <a:latin typeface="+mj-lt"/>
                <a:cs typeface="Courier New" panose="02070309020205020404" pitchFamily="49" charset="0"/>
              </a:rPr>
              <a:t> </a:t>
            </a:r>
            <a:r>
              <a:rPr lang="en-US" altLang="en-US" sz="1400" dirty="0" err="1" smtClean="0">
                <a:latin typeface="+mj-lt"/>
                <a:cs typeface="Courier New" panose="02070309020205020404" pitchFamily="49" charset="0"/>
              </a:rPr>
              <a:t>env</a:t>
            </a:r>
            <a:r>
              <a:rPr lang="en-US" altLang="en-US" sz="1400" dirty="0" smtClean="0">
                <a:latin typeface="+mj-lt"/>
                <a:cs typeface="Courier New" panose="02070309020205020404" pitchFamily="49" charset="0"/>
              </a:rPr>
              <a:t>)</a:t>
            </a:r>
          </a:p>
          <a:p>
            <a:pPr algn="just">
              <a:buFont typeface="Wingdings" panose="05000000000000000000" pitchFamily="2" charset="2"/>
              <a:buNone/>
            </a:pPr>
            <a:r>
              <a:rPr lang="vi-VN" altLang="en-US" sz="1400" dirty="0">
                <a:latin typeface="+mj-lt"/>
                <a:cs typeface="Courier New" panose="02070309020205020404" pitchFamily="49" charset="0"/>
              </a:rPr>
              <a:t>[root@kcntt ~]# env</a:t>
            </a:r>
          </a:p>
          <a:p>
            <a:pPr algn="just">
              <a:buFont typeface="Wingdings" panose="05000000000000000000" pitchFamily="2" charset="2"/>
              <a:buNone/>
            </a:pPr>
            <a:r>
              <a:rPr lang="vi-VN" altLang="en-US" sz="1400" dirty="0">
                <a:latin typeface="+mj-lt"/>
                <a:cs typeface="Courier New" panose="02070309020205020404" pitchFamily="49" charset="0"/>
              </a:rPr>
              <a:t>HOSTNAME=kcntt.duytan.edu.vn</a:t>
            </a:r>
          </a:p>
          <a:p>
            <a:pPr algn="just">
              <a:buFont typeface="Wingdings" panose="05000000000000000000" pitchFamily="2" charset="2"/>
              <a:buNone/>
            </a:pPr>
            <a:r>
              <a:rPr lang="vi-VN" altLang="en-US" sz="1400" dirty="0" smtClean="0">
                <a:latin typeface="+mj-lt"/>
                <a:cs typeface="Courier New" panose="02070309020205020404" pitchFamily="49" charset="0"/>
              </a:rPr>
              <a:t>SHELL</a:t>
            </a:r>
            <a:r>
              <a:rPr lang="vi-VN" altLang="en-US" sz="1400" dirty="0">
                <a:latin typeface="+mj-lt"/>
                <a:cs typeface="Courier New" panose="02070309020205020404" pitchFamily="49" charset="0"/>
              </a:rPr>
              <a:t>=/bin/bash</a:t>
            </a:r>
          </a:p>
          <a:p>
            <a:pPr algn="just">
              <a:buFont typeface="Wingdings" panose="05000000000000000000" pitchFamily="2" charset="2"/>
              <a:buNone/>
            </a:pPr>
            <a:r>
              <a:rPr lang="vi-VN" altLang="en-US" sz="1400" dirty="0" smtClean="0">
                <a:latin typeface="+mj-lt"/>
                <a:cs typeface="Courier New" panose="02070309020205020404" pitchFamily="49" charset="0"/>
              </a:rPr>
              <a:t>SSH_CLIENT=172.16.2.2 </a:t>
            </a:r>
            <a:r>
              <a:rPr lang="vi-VN" altLang="en-US" sz="1400" dirty="0">
                <a:latin typeface="+mj-lt"/>
                <a:cs typeface="Courier New" panose="02070309020205020404" pitchFamily="49" charset="0"/>
              </a:rPr>
              <a:t>4212 22</a:t>
            </a:r>
          </a:p>
          <a:p>
            <a:pPr algn="just">
              <a:buFont typeface="Wingdings" panose="05000000000000000000" pitchFamily="2" charset="2"/>
              <a:buNone/>
            </a:pPr>
            <a:r>
              <a:rPr lang="vi-VN" altLang="en-US" sz="1400" dirty="0">
                <a:latin typeface="+mj-lt"/>
                <a:cs typeface="Courier New" panose="02070309020205020404" pitchFamily="49" charset="0"/>
              </a:rPr>
              <a:t>SSH_TTY=/dev/pts/1</a:t>
            </a:r>
          </a:p>
          <a:p>
            <a:pPr algn="just">
              <a:buFont typeface="Wingdings" panose="05000000000000000000" pitchFamily="2" charset="2"/>
              <a:buNone/>
            </a:pPr>
            <a:r>
              <a:rPr lang="vi-VN" altLang="en-US" sz="1400" dirty="0">
                <a:latin typeface="+mj-lt"/>
                <a:cs typeface="Courier New" panose="02070309020205020404" pitchFamily="49" charset="0"/>
              </a:rPr>
              <a:t>USER=root</a:t>
            </a:r>
          </a:p>
          <a:p>
            <a:pPr algn="just">
              <a:buFont typeface="Wingdings" panose="05000000000000000000" pitchFamily="2" charset="2"/>
              <a:buNone/>
            </a:pPr>
            <a:r>
              <a:rPr lang="vi-VN" altLang="en-US" sz="1400" dirty="0" smtClean="0">
                <a:latin typeface="+mj-lt"/>
                <a:cs typeface="Courier New" panose="02070309020205020404" pitchFamily="49" charset="0"/>
              </a:rPr>
              <a:t>PATH</a:t>
            </a:r>
            <a:r>
              <a:rPr lang="vi-VN" altLang="en-US" sz="1400" dirty="0">
                <a:latin typeface="+mj-lt"/>
                <a:cs typeface="Courier New" panose="02070309020205020404" pitchFamily="49" charset="0"/>
              </a:rPr>
              <a:t>=/usr/kerberos/sbin:/usr/kerberos/bin:/usr/local/sbin:/usr/local/bin:/sbin:/bin:/usr/sbin:/usr/bin:/root/bin</a:t>
            </a:r>
          </a:p>
          <a:p>
            <a:pPr algn="just">
              <a:buFont typeface="Wingdings" panose="05000000000000000000" pitchFamily="2" charset="2"/>
              <a:buNone/>
            </a:pPr>
            <a:r>
              <a:rPr lang="vi-VN" altLang="en-US" sz="1400" dirty="0" smtClean="0">
                <a:latin typeface="+mj-lt"/>
                <a:cs typeface="Courier New" panose="02070309020205020404" pitchFamily="49" charset="0"/>
              </a:rPr>
              <a:t>PWD</a:t>
            </a:r>
            <a:r>
              <a:rPr lang="vi-VN" altLang="en-US" sz="1400" dirty="0">
                <a:latin typeface="+mj-lt"/>
                <a:cs typeface="Courier New" panose="02070309020205020404" pitchFamily="49" charset="0"/>
              </a:rPr>
              <a:t>=/root</a:t>
            </a:r>
          </a:p>
          <a:p>
            <a:pPr algn="just">
              <a:buFont typeface="Wingdings" panose="05000000000000000000" pitchFamily="2" charset="2"/>
              <a:buNone/>
            </a:pPr>
            <a:r>
              <a:rPr lang="vi-VN" altLang="en-US" sz="1400" dirty="0">
                <a:latin typeface="+mj-lt"/>
                <a:cs typeface="Courier New" panose="02070309020205020404" pitchFamily="49" charset="0"/>
              </a:rPr>
              <a:t>LANG=en_US.UTF-8</a:t>
            </a:r>
          </a:p>
          <a:p>
            <a:pPr algn="just">
              <a:buFont typeface="Wingdings" panose="05000000000000000000" pitchFamily="2" charset="2"/>
              <a:buNone/>
            </a:pPr>
            <a:r>
              <a:rPr lang="vi-VN" altLang="en-US" sz="1400" dirty="0" smtClean="0">
                <a:latin typeface="+mj-lt"/>
                <a:cs typeface="Courier New" panose="02070309020205020404" pitchFamily="49" charset="0"/>
              </a:rPr>
              <a:t>SHLVL=1</a:t>
            </a:r>
            <a:endParaRPr lang="vi-VN" altLang="en-US" sz="1400" dirty="0">
              <a:latin typeface="+mj-lt"/>
              <a:cs typeface="Courier New" panose="02070309020205020404" pitchFamily="49" charset="0"/>
            </a:endParaRPr>
          </a:p>
          <a:p>
            <a:pPr algn="just">
              <a:buFont typeface="Wingdings" panose="05000000000000000000" pitchFamily="2" charset="2"/>
              <a:buNone/>
            </a:pPr>
            <a:r>
              <a:rPr lang="vi-VN" altLang="en-US" sz="1400" dirty="0">
                <a:latin typeface="+mj-lt"/>
                <a:cs typeface="Courier New" panose="02070309020205020404" pitchFamily="49" charset="0"/>
              </a:rPr>
              <a:t>HOME=/</a:t>
            </a:r>
            <a:r>
              <a:rPr lang="vi-VN" altLang="en-US" sz="1400" dirty="0" smtClean="0">
                <a:latin typeface="+mj-lt"/>
                <a:cs typeface="Courier New" panose="02070309020205020404" pitchFamily="49" charset="0"/>
              </a:rPr>
              <a:t>root</a:t>
            </a:r>
            <a:endParaRPr lang="vi-VN" altLang="en-US" sz="1400" dirty="0">
              <a:latin typeface="+mj-lt"/>
              <a:cs typeface="Courier New" panose="02070309020205020404" pitchFamily="49" charset="0"/>
            </a:endParaRPr>
          </a:p>
          <a:p>
            <a:pPr algn="just">
              <a:buFont typeface="Wingdings" panose="05000000000000000000" pitchFamily="2" charset="2"/>
              <a:buNone/>
            </a:pPr>
            <a:r>
              <a:rPr lang="vi-VN" altLang="en-US" sz="1400" dirty="0">
                <a:latin typeface="+mj-lt"/>
                <a:cs typeface="Courier New" panose="02070309020205020404" pitchFamily="49" charset="0"/>
              </a:rPr>
              <a:t>LOGNAME=root</a:t>
            </a:r>
          </a:p>
          <a:p>
            <a:pPr algn="just">
              <a:buFont typeface="Wingdings" panose="05000000000000000000" pitchFamily="2" charset="2"/>
              <a:buNone/>
            </a:pPr>
            <a:r>
              <a:rPr lang="vi-VN" altLang="en-US" sz="1400" dirty="0">
                <a:latin typeface="+mj-lt"/>
                <a:cs typeface="Courier New" panose="02070309020205020404" pitchFamily="49" charset="0"/>
              </a:rPr>
              <a:t>SSH_CONNECTION=172.16.2.2 4212 172.16.1.1 22</a:t>
            </a:r>
          </a:p>
          <a:p>
            <a:pPr algn="just">
              <a:buFont typeface="Wingdings" panose="05000000000000000000" pitchFamily="2" charset="2"/>
              <a:buNone/>
            </a:pPr>
            <a:r>
              <a:rPr lang="vi-VN" altLang="en-US" sz="1400" dirty="0">
                <a:latin typeface="+mj-lt"/>
                <a:cs typeface="Courier New" panose="02070309020205020404" pitchFamily="49" charset="0"/>
              </a:rPr>
              <a:t>LESSOPEN=|/usr/bin/lesspipe.sh %s</a:t>
            </a:r>
          </a:p>
          <a:p>
            <a:pPr algn="just">
              <a:buFont typeface="Wingdings" panose="05000000000000000000" pitchFamily="2" charset="2"/>
              <a:buNone/>
            </a:pPr>
            <a:r>
              <a:rPr lang="vi-VN" altLang="en-US" sz="1400" dirty="0" smtClean="0">
                <a:latin typeface="+mj-lt"/>
                <a:cs typeface="Courier New" panose="02070309020205020404" pitchFamily="49" charset="0"/>
              </a:rPr>
              <a:t> </a:t>
            </a:r>
            <a:r>
              <a:rPr lang="en-US" altLang="en-US" sz="1400" dirty="0" smtClean="0">
                <a:latin typeface="+mj-lt"/>
                <a:cs typeface="Courier New" panose="02070309020205020404" pitchFamily="49" charset="0"/>
              </a:rPr>
              <a:t>…</a:t>
            </a:r>
            <a:endParaRPr lang="vi-VN" altLang="en-US" sz="1400" dirty="0">
              <a:latin typeface="+mj-lt"/>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4253469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en-US" sz="1800" i="1" dirty="0" err="1" smtClean="0">
                <a:latin typeface="Arial" panose="020B0604020202020204" pitchFamily="34" charset="0"/>
                <a:cs typeface="Arial" panose="020B0604020202020204" pitchFamily="34" charset="0"/>
              </a:rPr>
              <a:t>Danh</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sách</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Biến</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môi</a:t>
            </a:r>
            <a:r>
              <a:rPr lang="en-US" sz="1800" i="1" dirty="0" smtClean="0">
                <a:latin typeface="Arial" panose="020B0604020202020204" pitchFamily="34" charset="0"/>
                <a:cs typeface="Arial" panose="020B0604020202020204" pitchFamily="34" charset="0"/>
              </a:rPr>
              <a:t> </a:t>
            </a:r>
            <a:r>
              <a:rPr lang="en-US" sz="1800" i="1" dirty="0" err="1" smtClean="0">
                <a:latin typeface="Arial" panose="020B0604020202020204" pitchFamily="34" charset="0"/>
                <a:cs typeface="Arial" panose="020B0604020202020204" pitchFamily="34" charset="0"/>
              </a:rPr>
              <a:t>trường</a:t>
            </a:r>
            <a:endParaRPr lang="en-US" sz="1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None/>
            </a:pPr>
            <a:r>
              <a:rPr lang="vi-VN" altLang="en-US" sz="1400" b="1" dirty="0">
                <a:latin typeface="+mj-lt"/>
                <a:cs typeface="Courier New" panose="02070309020205020404" pitchFamily="49" charset="0"/>
              </a:rPr>
              <a:t>Cài đặt biến môi trường RPM =“Redhat Package Manager</a:t>
            </a:r>
            <a:r>
              <a:rPr lang="vi-VN" altLang="en-US" sz="1400" b="1" dirty="0" smtClean="0">
                <a:latin typeface="+mj-lt"/>
                <a:cs typeface="Courier New" panose="02070309020205020404" pitchFamily="49" charset="0"/>
              </a:rPr>
              <a:t>”</a:t>
            </a:r>
            <a:endParaRPr lang="en-US" altLang="en-US" sz="1400" b="1" dirty="0" smtClean="0">
              <a:latin typeface="+mj-lt"/>
              <a:cs typeface="Courier New" panose="02070309020205020404" pitchFamily="49" charset="0"/>
            </a:endParaRPr>
          </a:p>
          <a:p>
            <a:pPr algn="just">
              <a:buFont typeface="Wingdings" panose="05000000000000000000" pitchFamily="2" charset="2"/>
              <a:buNone/>
            </a:pPr>
            <a:endParaRPr lang="vi-VN" altLang="en-US" sz="1400" b="1" dirty="0">
              <a:latin typeface="+mj-lt"/>
              <a:cs typeface="Courier New" panose="02070309020205020404" pitchFamily="49" charset="0"/>
            </a:endParaRPr>
          </a:p>
          <a:p>
            <a:pPr algn="just">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&gt;&gt;</a:t>
            </a:r>
            <a:r>
              <a:rPr lang="vi-VN" altLang="en-US" sz="1200" dirty="0" smtClean="0">
                <a:latin typeface="Courier New" panose="02070309020205020404" pitchFamily="49" charset="0"/>
                <a:cs typeface="Courier New" panose="02070309020205020404" pitchFamily="49" charset="0"/>
              </a:rPr>
              <a:t> export </a:t>
            </a:r>
            <a:r>
              <a:rPr lang="vi-VN" altLang="en-US" sz="1200" dirty="0">
                <a:latin typeface="Courier New" panose="02070309020205020404" pitchFamily="49" charset="0"/>
                <a:cs typeface="Courier New" panose="02070309020205020404" pitchFamily="49" charset="0"/>
              </a:rPr>
              <a:t>DTU="Duy Tan University"</a:t>
            </a:r>
          </a:p>
          <a:p>
            <a:pPr algn="just">
              <a:buFont typeface="Wingdings" panose="05000000000000000000" pitchFamily="2" charset="2"/>
              <a:buNone/>
            </a:pPr>
            <a:r>
              <a:rPr lang="vi-VN" altLang="en-US" sz="1400" dirty="0">
                <a:latin typeface="+mj-lt"/>
                <a:cs typeface="Courier New" panose="02070309020205020404" pitchFamily="49" charset="0"/>
              </a:rPr>
              <a:t> </a:t>
            </a:r>
          </a:p>
          <a:p>
            <a:pPr algn="just">
              <a:buFont typeface="Wingdings" panose="05000000000000000000" pitchFamily="2" charset="2"/>
              <a:buNone/>
            </a:pPr>
            <a:r>
              <a:rPr lang="vi-VN" altLang="en-US" sz="1400" b="1" dirty="0" smtClean="0">
                <a:latin typeface="+mj-lt"/>
                <a:cs typeface="Courier New" panose="02070309020205020404" pitchFamily="49" charset="0"/>
              </a:rPr>
              <a:t>Kiểm </a:t>
            </a:r>
            <a:r>
              <a:rPr lang="vi-VN" altLang="en-US" sz="1400" b="1" dirty="0">
                <a:latin typeface="+mj-lt"/>
                <a:cs typeface="Courier New" panose="02070309020205020404" pitchFamily="49" charset="0"/>
              </a:rPr>
              <a:t>tra biến môi trường vừa </a:t>
            </a:r>
            <a:r>
              <a:rPr lang="vi-VN" altLang="en-US" sz="1400" b="1" dirty="0" smtClean="0">
                <a:latin typeface="+mj-lt"/>
                <a:cs typeface="Courier New" panose="02070309020205020404" pitchFamily="49" charset="0"/>
              </a:rPr>
              <a:t>đặt</a:t>
            </a:r>
            <a:endParaRPr lang="en-US" altLang="en-US" sz="1400" b="1" dirty="0" smtClean="0">
              <a:latin typeface="+mj-lt"/>
              <a:cs typeface="Courier New" panose="02070309020205020404" pitchFamily="49" charset="0"/>
            </a:endParaRPr>
          </a:p>
          <a:p>
            <a:pPr algn="just">
              <a:buFont typeface="Wingdings" panose="05000000000000000000" pitchFamily="2" charset="2"/>
              <a:buNone/>
            </a:pPr>
            <a:endParaRPr lang="vi-VN" altLang="en-US" sz="1400" b="1" dirty="0">
              <a:latin typeface="+mj-lt"/>
              <a:cs typeface="Courier New" panose="02070309020205020404" pitchFamily="49" charset="0"/>
            </a:endParaRPr>
          </a:p>
          <a:p>
            <a:pPr algn="just">
              <a:buFont typeface="Wingdings" panose="05000000000000000000" pitchFamily="2" charset="2"/>
              <a:buNone/>
            </a:pPr>
            <a:r>
              <a:rPr lang="en-US" altLang="en-US" sz="1200" dirty="0" smtClean="0">
                <a:latin typeface="+mj-lt"/>
                <a:cs typeface="Courier New" panose="02070309020205020404" pitchFamily="49" charset="0"/>
              </a:rPr>
              <a:t>&gt;&gt; </a:t>
            </a:r>
            <a:r>
              <a:rPr lang="vi-VN" altLang="en-US" sz="1200" dirty="0" smtClean="0">
                <a:latin typeface="+mj-lt"/>
                <a:cs typeface="Courier New" panose="02070309020205020404" pitchFamily="49" charset="0"/>
              </a:rPr>
              <a:t>env </a:t>
            </a:r>
            <a:r>
              <a:rPr lang="vi-VN" altLang="en-US" sz="1200" dirty="0">
                <a:latin typeface="+mj-lt"/>
                <a:cs typeface="Courier New" panose="02070309020205020404" pitchFamily="49" charset="0"/>
              </a:rPr>
              <a:t>| grep "^DTU"</a:t>
            </a:r>
          </a:p>
          <a:p>
            <a:pPr algn="just">
              <a:buFont typeface="Wingdings" panose="05000000000000000000" pitchFamily="2" charset="2"/>
              <a:buNone/>
            </a:pPr>
            <a:r>
              <a:rPr lang="vi-VN" altLang="en-US" sz="1200" dirty="0">
                <a:latin typeface="+mj-lt"/>
                <a:cs typeface="Courier New" panose="02070309020205020404" pitchFamily="49" charset="0"/>
              </a:rPr>
              <a:t>DTU=Duy </a:t>
            </a:r>
            <a:r>
              <a:rPr lang="vi-VN" altLang="en-US" sz="1200" dirty="0" smtClean="0">
                <a:latin typeface="+mj-lt"/>
                <a:cs typeface="Courier New" panose="02070309020205020404" pitchFamily="49" charset="0"/>
              </a:rPr>
              <a:t>Tan University</a:t>
            </a:r>
            <a:endParaRPr lang="en-US" altLang="en-US" sz="1200" dirty="0" smtClean="0">
              <a:latin typeface="+mj-lt"/>
              <a:cs typeface="Courier New" panose="02070309020205020404" pitchFamily="49" charset="0"/>
            </a:endParaRPr>
          </a:p>
          <a:p>
            <a:pPr algn="just">
              <a:buFont typeface="Wingdings" panose="05000000000000000000" pitchFamily="2" charset="2"/>
              <a:buNone/>
            </a:pPr>
            <a:endParaRPr lang="en-US" altLang="en-US" sz="1400" dirty="0">
              <a:latin typeface="+mj-lt"/>
              <a:cs typeface="Courier New" panose="02070309020205020404" pitchFamily="49" charset="0"/>
            </a:endParaRPr>
          </a:p>
          <a:p>
            <a:pPr algn="just">
              <a:buFont typeface="Wingdings" panose="05000000000000000000" pitchFamily="2" charset="2"/>
              <a:buNone/>
            </a:pPr>
            <a:r>
              <a:rPr lang="vi-VN" altLang="en-US" sz="1400" b="1" dirty="0">
                <a:latin typeface="+mj-lt"/>
                <a:cs typeface="Courier New" panose="02070309020205020404" pitchFamily="49" charset="0"/>
              </a:rPr>
              <a:t>Gỡ bỏ biết môi trường </a:t>
            </a:r>
            <a:r>
              <a:rPr lang="vi-VN" altLang="en-US" sz="1400" b="1" dirty="0" smtClean="0">
                <a:latin typeface="+mj-lt"/>
                <a:cs typeface="Courier New" panose="02070309020205020404" pitchFamily="49" charset="0"/>
              </a:rPr>
              <a:t>rpm</a:t>
            </a:r>
            <a:endParaRPr lang="en-US" altLang="en-US" sz="1400" b="1" dirty="0" smtClean="0">
              <a:latin typeface="+mj-lt"/>
              <a:cs typeface="Courier New" panose="02070309020205020404" pitchFamily="49" charset="0"/>
            </a:endParaRPr>
          </a:p>
          <a:p>
            <a:pPr algn="just">
              <a:buFont typeface="Wingdings" panose="05000000000000000000" pitchFamily="2" charset="2"/>
              <a:buNone/>
            </a:pPr>
            <a:endParaRPr lang="vi-VN" altLang="en-US" sz="1200" b="1" dirty="0">
              <a:latin typeface="+mj-lt"/>
              <a:cs typeface="Courier New" panose="02070309020205020404" pitchFamily="49" charset="0"/>
            </a:endParaRPr>
          </a:p>
          <a:p>
            <a:pPr algn="just">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&gt;&gt; </a:t>
            </a:r>
            <a:r>
              <a:rPr lang="vi-VN" altLang="en-US" sz="1200" dirty="0" smtClean="0">
                <a:latin typeface="Courier New" panose="02070309020205020404" pitchFamily="49" charset="0"/>
                <a:cs typeface="Courier New" panose="02070309020205020404" pitchFamily="49" charset="0"/>
              </a:rPr>
              <a:t>unset </a:t>
            </a:r>
            <a:r>
              <a:rPr lang="vi-VN" altLang="en-US" sz="1200" dirty="0">
                <a:latin typeface="Courier New" panose="02070309020205020404" pitchFamily="49" charset="0"/>
                <a:cs typeface="Courier New" panose="02070309020205020404" pitchFamily="49" charset="0"/>
              </a:rPr>
              <a:t>DTU</a:t>
            </a:r>
          </a:p>
          <a:p>
            <a:pPr algn="just">
              <a:buFont typeface="Wingdings" panose="05000000000000000000" pitchFamily="2" charset="2"/>
              <a:buNone/>
            </a:pPr>
            <a:r>
              <a:rPr lang="en-US" altLang="en-US" sz="1200" dirty="0" smtClean="0">
                <a:latin typeface="Courier New" panose="02070309020205020404" pitchFamily="49" charset="0"/>
                <a:cs typeface="Courier New" panose="02070309020205020404" pitchFamily="49" charset="0"/>
              </a:rPr>
              <a:t>&gt;&gt; </a:t>
            </a:r>
            <a:r>
              <a:rPr lang="vi-VN" altLang="en-US" sz="1200" dirty="0" smtClean="0">
                <a:latin typeface="Courier New" panose="02070309020205020404" pitchFamily="49" charset="0"/>
                <a:cs typeface="Courier New" panose="02070309020205020404" pitchFamily="49" charset="0"/>
              </a:rPr>
              <a:t>env </a:t>
            </a:r>
            <a:r>
              <a:rPr lang="vi-VN" altLang="en-US" sz="1200" dirty="0">
                <a:latin typeface="Courier New" panose="02070309020205020404" pitchFamily="49" charset="0"/>
                <a:cs typeface="Courier New" panose="02070309020205020404" pitchFamily="49" charset="0"/>
              </a:rPr>
              <a:t>| grep "^DTU"</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1162876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ntentTypeId xmlns="http://schemas.microsoft.com/sharepoint/v3">0x0101005EA2A741C5885C41AB9A358CCBEA8A85</ContentTypeId>
    <TemplateUrl xmlns="http://schemas.microsoft.com/sharepoint/v3" xsi:nil="true"/>
    <Number_x0020_Of_x0020_Viewer xmlns="cd6d2771-e08b-42a3-90f8-eca630337659">0</Number_x0020_Of_x0020_Viewer>
    <_SourceUrl xmlns="http://schemas.microsoft.com/sharepoint/v3" xsi:nil="true"/>
    <Priority xmlns="41A7A25E-88C5-415C-AB9A-358CCBEA8A85" xsi:nil="true"/>
    <xd_ProgID xmlns="http://schemas.microsoft.com/sharepoint/v3" xsi:nil="true"/>
    <Order xmlns="http://schemas.microsoft.com/sharepoint/v3" xsi:nil="true"/>
    <_SharedFileIndex xmlns="http://schemas.microsoft.com/sharepoint/v3" xsi:nil="true"/>
    <MetaInfo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EA2A741C5885C41AB9A358CCBEA8A85" ma:contentTypeVersion="4" ma:contentTypeDescription="Create a new document." ma:contentTypeScope="" ma:versionID="1696f36ed93db054fc8f4d62be39c1ae">
  <xsd:schema xmlns:xsd="http://www.w3.org/2001/XMLSchema" xmlns:p="http://schemas.microsoft.com/office/2006/metadata/properties" xmlns:ns1="http://schemas.microsoft.com/sharepoint/v3" xmlns:ns2="41A7A25E-88C5-415C-AB9A-358CCBEA8A85" xmlns:ns3="cd6d2771-e08b-42a3-90f8-eca630337659" targetNamespace="http://schemas.microsoft.com/office/2006/metadata/properties" ma:root="true" ma:fieldsID="bffc5b2d08ab4fb7daf98c77989d8342" ns1:_="" ns2:_="" ns3:_="">
    <xsd:import namespace="http://schemas.microsoft.com/sharepoint/v3"/>
    <xsd:import namespace="41A7A25E-88C5-415C-AB9A-358CCBEA8A85"/>
    <xsd:import namespace="cd6d2771-e08b-42a3-90f8-eca630337659"/>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2:Priority" minOccurs="0"/>
                <xsd:element ref="ns1:ContentTypeId" minOccurs="0"/>
                <xsd:element ref="ns1:TemplateUrl" minOccurs="0"/>
                <xsd:element ref="ns1:xd_ProgID" minOccurs="0"/>
                <xsd:element ref="ns1:xd_Signature" minOccurs="0"/>
                <xsd:element ref="ns3:Number_x0020_Of_x0020_Viewer"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10" nillable="true" ma:displayName="Content Type ID" ma:hidden="true" ma:internalName="ContentTypeId" ma:readOnly="true">
      <xsd:simpleType>
        <xsd:restriction base="dms:Unknown"/>
      </xsd:simpleType>
    </xsd:element>
    <xsd:element name="TemplateUrl" ma:index="11" nillable="true" ma:displayName="Template Link" ma:hidden="true" ma:internalName="TemplateUrl">
      <xsd:simpleType>
        <xsd:restriction base="dms:Text"/>
      </xsd:simpleType>
    </xsd:element>
    <xsd:element name="xd_ProgID" ma:index="12" nillable="true" ma:displayName="Html File Link" ma:hidden="true" ma:internalName="xd_ProgID">
      <xsd:simpleType>
        <xsd:restriction base="dms:Text"/>
      </xsd:simpleType>
    </xsd:element>
    <xsd:element name="xd_Signature" ma:index="13" nillable="true" ma:displayName="Is Signed" ma:hidden="true" ma:internalName="xd_Signature" ma:readOnly="true">
      <xsd:simpleType>
        <xsd:restriction base="dms:Boolean"/>
      </xsd:simple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20"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1" nillable="true" ma:displayName="Has Copy Destinations" ma:hidden="true" ma:internalName="_HasCopyDestinations" ma:readOnly="true">
      <xsd:simpleType>
        <xsd:restriction base="dms:Boolean"/>
      </xsd:simpleType>
    </xsd:element>
    <xsd:element name="_CopySource" ma:index="22" nillable="true" ma:displayName="Copy Source" ma:description="" ma:internalName="_CopySource" ma:readOnly="true">
      <xsd:simpleType>
        <xsd:restriction base="dms:Text"/>
      </xsd:simpleType>
    </xsd:element>
    <xsd:element name="_ModerationStatus" ma:index="23" nillable="true" ma:displayName="Approval Status" ma:default="0" ma:hidden="true" ma:internalName="_ModerationStatus" ma:readOnly="true">
      <xsd:simpleType>
        <xsd:restriction base="dms:Unknown"/>
      </xsd:simpleType>
    </xsd:element>
    <xsd:element name="FileRef" ma:index="24" nillable="true" ma:displayName="URL Path" ma:hidden="true" ma:list="Docs" ma:internalName="FileRef" ma:readOnly="true" ma:showField="FullUrl">
      <xsd:simpleType>
        <xsd:restriction base="dms:Lookup"/>
      </xsd:simpleType>
    </xsd:element>
    <xsd:element name="FileDirRef" ma:index="25" nillable="true" ma:displayName="Path" ma:hidden="true" ma:list="Docs" ma:internalName="FileDirRef" ma:readOnly="true" ma:showField="DirName">
      <xsd:simpleType>
        <xsd:restriction base="dms:Lookup"/>
      </xsd:simpleType>
    </xsd:element>
    <xsd:element name="Last_x0020_Modified" ma:index="26" nillable="true" ma:displayName="Modified" ma:format="TRUE" ma:hidden="true" ma:list="Docs" ma:internalName="Last_x0020_Modified" ma:readOnly="true" ma:showField="TimeLastModified">
      <xsd:simpleType>
        <xsd:restriction base="dms:Lookup"/>
      </xsd:simpleType>
    </xsd:element>
    <xsd:element name="Created_x0020_Date" ma:index="27" nillable="true" ma:displayName="Created" ma:format="TRUE" ma:hidden="true" ma:list="Docs" ma:internalName="Created_x0020_Date" ma:readOnly="true" ma:showField="TimeCreated">
      <xsd:simpleType>
        <xsd:restriction base="dms:Lookup"/>
      </xsd:simpleType>
    </xsd:element>
    <xsd:element name="File_x0020_Size" ma:index="28" nillable="true" ma:displayName="File Size" ma:format="TRUE" ma:hidden="true" ma:list="Docs" ma:internalName="File_x0020_Size" ma:readOnly="true" ma:showField="SizeInKB">
      <xsd:simpleType>
        <xsd:restriction base="dms:Lookup"/>
      </xsd:simpleType>
    </xsd:element>
    <xsd:element name="FSObjType" ma:index="29" nillable="true" ma:displayName="Item Type" ma:hidden="true" ma:list="Docs" ma:internalName="FSObjType" ma:readOnly="true" ma:showField="FSType">
      <xsd:simpleType>
        <xsd:restriction base="dms:Lookup"/>
      </xsd:simpleType>
    </xsd:element>
    <xsd:element name="CheckedOutUserId" ma:index="31" nillable="true" ma:displayName="ID of the User who has the item Checked Out" ma:hidden="true" ma:list="Docs" ma:internalName="CheckedOutUserId" ma:readOnly="true" ma:showField="CheckoutUserId">
      <xsd:simpleType>
        <xsd:restriction base="dms:Lookup"/>
      </xsd:simpleType>
    </xsd:element>
    <xsd:element name="IsCheckedoutToLocal" ma:index="32" nillable="true" ma:displayName="Is Checked out to local" ma:hidden="true" ma:list="Docs" ma:internalName="IsCheckedoutToLocal" ma:readOnly="true" ma:showField="IsCheckoutToLocal">
      <xsd:simpleType>
        <xsd:restriction base="dms:Lookup"/>
      </xsd:simpleType>
    </xsd:element>
    <xsd:element name="CheckoutUser" ma:index="33"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4" nillable="true" ma:displayName="Unique Id" ma:hidden="true" ma:list="Docs" ma:internalName="UniqueId" ma:readOnly="true" ma:showField="UniqueId">
      <xsd:simpleType>
        <xsd:restriction base="dms:Lookup"/>
      </xsd:simpleType>
    </xsd:element>
    <xsd:element name="ProgId" ma:index="35" nillable="true" ma:displayName="ProgId" ma:hidden="true" ma:list="Docs" ma:internalName="ProgId" ma:readOnly="true" ma:showField="ProgId">
      <xsd:simpleType>
        <xsd:restriction base="dms:Lookup"/>
      </xsd:simpleType>
    </xsd:element>
    <xsd:element name="ScopeId" ma:index="36" nillable="true" ma:displayName="ScopeId" ma:hidden="true" ma:list="Docs" ma:internalName="ScopeId" ma:readOnly="true" ma:showField="ScopeId">
      <xsd:simpleType>
        <xsd:restriction base="dms:Lookup"/>
      </xsd:simpleType>
    </xsd:element>
    <xsd:element name="VirusStatus" ma:index="37" nillable="true" ma:displayName="Virus Status" ma:format="TRUE" ma:hidden="true" ma:list="Docs" ma:internalName="VirusStatus" ma:readOnly="true" ma:showField="Size">
      <xsd:simpleType>
        <xsd:restriction base="dms:Lookup"/>
      </xsd:simpleType>
    </xsd:element>
    <xsd:element name="CheckedOutTitle" ma:index="38" nillable="true" ma:displayName="Checked Out To" ma:format="TRUE" ma:hidden="true" ma:list="Docs" ma:internalName="CheckedOutTitle" ma:readOnly="true" ma:showField="CheckedOutTitle">
      <xsd:simpleType>
        <xsd:restriction base="dms:Lookup"/>
      </xsd:simpleType>
    </xsd:element>
    <xsd:element name="_CheckinComment" ma:index="39" nillable="true" ma:displayName="Check In Comment" ma:format="TRUE" ma:list="Docs" ma:internalName="_CheckinComment" ma:readOnly="true" ma:showField="CheckinComment">
      <xsd:simpleType>
        <xsd:restriction base="dms:Lookup"/>
      </xsd:simpleType>
    </xsd:element>
    <xsd:element name="MetaInfo" ma:index="50" nillable="true" ma:displayName="Property Bag" ma:hidden="true" ma:list="Docs" ma:internalName="MetaInfo" ma:showField="MetaInfo">
      <xsd:simpleType>
        <xsd:restriction base="dms:Lookup"/>
      </xsd:simpleType>
    </xsd:element>
    <xsd:element name="_Level" ma:index="51" nillable="true" ma:displayName="Level" ma:hidden="true" ma:internalName="_Level" ma:readOnly="true">
      <xsd:simpleType>
        <xsd:restriction base="dms:Unknown"/>
      </xsd:simpleType>
    </xsd:element>
    <xsd:element name="_IsCurrentVersion" ma:index="52" nillable="true" ma:displayName="Is Current Version" ma:hidden="true" ma:internalName="_IsCurrentVersion" ma:readOnly="true">
      <xsd:simpleType>
        <xsd:restriction base="dms:Boolean"/>
      </xsd:simpleType>
    </xsd:element>
    <xsd:element name="owshiddenversion" ma:index="56" nillable="true" ma:displayName="owshiddenversion" ma:hidden="true" ma:internalName="owshiddenversion" ma:readOnly="true">
      <xsd:simpleType>
        <xsd:restriction base="dms:Unknown"/>
      </xsd:simpleType>
    </xsd:element>
    <xsd:element name="_UIVersion" ma:index="57" nillable="true" ma:displayName="UI Version" ma:hidden="true" ma:internalName="_UIVersion" ma:readOnly="true">
      <xsd:simpleType>
        <xsd:restriction base="dms:Unknown"/>
      </xsd:simpleType>
    </xsd:element>
    <xsd:element name="_UIVersionString" ma:index="58" nillable="true" ma:displayName="Version" ma:internalName="_UIVersionString" ma:readOnly="true">
      <xsd:simpleType>
        <xsd:restriction base="dms:Text"/>
      </xsd:simpleType>
    </xsd:element>
    <xsd:element name="InstanceID" ma:index="59" nillable="true" ma:displayName="Instance ID" ma:hidden="true" ma:internalName="InstanceID" ma:readOnly="true">
      <xsd:simpleType>
        <xsd:restriction base="dms:Unknown"/>
      </xsd:simpleType>
    </xsd:element>
    <xsd:element name="Order" ma:index="60" nillable="true" ma:displayName="Order" ma:hidden="true" ma:internalName="Order">
      <xsd:simpleType>
        <xsd:restriction base="dms:Number"/>
      </xsd:simpleType>
    </xsd:element>
    <xsd:element name="GUID" ma:index="61" nillable="true" ma:displayName="GUID" ma:hidden="true" ma:internalName="GUID" ma:readOnly="true">
      <xsd:simpleType>
        <xsd:restriction base="dms:Unknown"/>
      </xsd:simpleType>
    </xsd:element>
    <xsd:element name="WorkflowVersion" ma:index="62" nillable="true" ma:displayName="Workflow Version" ma:hidden="true" ma:internalName="WorkflowVersion" ma:readOnly="true">
      <xsd:simpleType>
        <xsd:restriction base="dms:Unknown"/>
      </xsd:simpleType>
    </xsd:element>
    <xsd:element name="WorkflowInstanceID" ma:index="63" nillable="true" ma:displayName="Workflow Instance ID" ma:hidden="true" ma:internalName="WorkflowInstanceID" ma:readOnly="true">
      <xsd:simpleType>
        <xsd:restriction base="dms:Unknown"/>
      </xsd:simpleType>
    </xsd:element>
    <xsd:element name="ParentVersionString" ma:index="64" nillable="true" ma:displayName="Source Version (Converted Document)" ma:hidden="true" ma:list="Docs" ma:internalName="ParentVersionString" ma:readOnly="true" ma:showField="ParentVersionString">
      <xsd:simpleType>
        <xsd:restriction base="dms:Lookup"/>
      </xsd:simpleType>
    </xsd:element>
    <xsd:element name="ParentLeafName" ma:index="65" nillable="true" ma:displayName="Source Name (Converted Document)" ma:hidden="true" ma:list="Docs" ma:internalName="ParentLeafName" ma:readOnly="true" ma:showField="ParentLeafName">
      <xsd:simpleType>
        <xsd:restriction base="dms:Lookup"/>
      </xsd:simpleType>
    </xsd:element>
  </xsd:schema>
  <xsd:schema xmlns:xsd="http://www.w3.org/2001/XMLSchema" xmlns:dms="http://schemas.microsoft.com/office/2006/documentManagement/types" targetNamespace="41A7A25E-88C5-415C-AB9A-358CCBEA8A85" elementFormDefault="qualified">
    <xsd:import namespace="http://schemas.microsoft.com/office/2006/documentManagement/types"/>
    <xsd:element name="Priority" ma:index="9" nillable="true" ma:displayName="Priority" ma:internalName="Priority">
      <xsd:simpleType>
        <xsd:restriction base="dms:Number"/>
      </xsd:simpleType>
    </xsd:element>
  </xsd:schema>
  <xsd:schema xmlns:xsd="http://www.w3.org/2001/XMLSchema" xmlns:dms="http://schemas.microsoft.com/office/2006/documentManagement/types" targetNamespace="cd6d2771-e08b-42a3-90f8-eca630337659" elementFormDefault="qualified">
    <xsd:import namespace="http://schemas.microsoft.com/office/2006/documentManagement/types"/>
    <xsd:element name="Number_x0020_Of_x0020_Viewer" ma:index="14" nillable="true" ma:displayName="Number Of Viewer" ma:default="0" ma:internalName="Number_x0020_Of_x0020_Viewer">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95F8478-B429-4D4C-98D9-A03CAD813173}">
  <ds:schemaRefs>
    <ds:schemaRef ds:uri="http://schemas.microsoft.com/office/2006/metadata/properties"/>
    <ds:schemaRef ds:uri="http://schemas.microsoft.com/sharepoint/v3"/>
    <ds:schemaRef ds:uri="cd6d2771-e08b-42a3-90f8-eca630337659"/>
    <ds:schemaRef ds:uri="41A7A25E-88C5-415C-AB9A-358CCBEA8A85"/>
  </ds:schemaRefs>
</ds:datastoreItem>
</file>

<file path=customXml/itemProps2.xml><?xml version="1.0" encoding="utf-8"?>
<ds:datastoreItem xmlns:ds="http://schemas.openxmlformats.org/officeDocument/2006/customXml" ds:itemID="{45476E46-DBE4-4E87-93C7-6C7C5155F2FF}">
  <ds:schemaRefs>
    <ds:schemaRef ds:uri="http://schemas.microsoft.com/sharepoint/v3/contenttype/forms"/>
  </ds:schemaRefs>
</ds:datastoreItem>
</file>

<file path=customXml/itemProps3.xml><?xml version="1.0" encoding="utf-8"?>
<ds:datastoreItem xmlns:ds="http://schemas.openxmlformats.org/officeDocument/2006/customXml" ds:itemID="{291298C8-6557-4801-88A4-1A09CCAAC0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1A7A25E-88C5-415C-AB9A-358CCBEA8A85"/>
    <ds:schemaRef ds:uri="cd6d2771-e08b-42a3-90f8-eca63033765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Template_Internal_Course</Template>
  <TotalTime>554</TotalTime>
  <Words>1385</Words>
  <Application>Microsoft Office PowerPoint</Application>
  <PresentationFormat>On-screen Show (16:9)</PresentationFormat>
  <Paragraphs>132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Tahoma</vt:lpstr>
      <vt:lpstr>Times New Roman</vt:lpstr>
      <vt:lpstr>Wingdings</vt:lpstr>
      <vt:lpstr>Template_Internal_Course</vt:lpstr>
      <vt:lpstr>LINUX BASELINE</vt:lpstr>
      <vt:lpstr>Biến Môi trường trong Linux</vt:lpstr>
      <vt:lpstr>Biến Môi trường trong Linux</vt:lpstr>
      <vt:lpstr>Biến Môi trường PATH </vt:lpstr>
      <vt:lpstr>Biến Môi trường PATH </vt:lpstr>
      <vt:lpstr>Biến Môi trường PATH </vt:lpstr>
      <vt:lpstr>Biến Môi trường PATH </vt:lpstr>
      <vt:lpstr>Danh sách Biến môi trường</vt:lpstr>
      <vt:lpstr>Danh sách Biến môi trường</vt:lpstr>
      <vt:lpstr>Danh sách Biến môi trường</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Template_Training Material</dc:title>
  <dc:creator>Ly Tuan Linh (FHO.FWA)</dc:creator>
  <cp:lastModifiedBy>Tang Thanh Phuong (FSU11.BU13)</cp:lastModifiedBy>
  <cp:revision>140</cp:revision>
  <dcterms:created xsi:type="dcterms:W3CDTF">2015-08-31T01:44:46Z</dcterms:created>
  <dcterms:modified xsi:type="dcterms:W3CDTF">2016-11-03T05:53:03Z</dcterms:modified>
</cp:coreProperties>
</file>