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61" r:id="rId6"/>
    <p:sldId id="269" r:id="rId7"/>
    <p:sldId id="262" r:id="rId8"/>
    <p:sldId id="270" r:id="rId9"/>
    <p:sldId id="263" r:id="rId10"/>
    <p:sldId id="265" r:id="rId11"/>
    <p:sldId id="271" r:id="rId12"/>
    <p:sldId id="266" r:id="rId13"/>
    <p:sldId id="267" r:id="rId14"/>
    <p:sldId id="268" r:id="rId15"/>
    <p:sldId id="25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snapToGrid="0" snapToObjects="1" showGuides="1">
      <p:cViewPr varScale="1">
        <p:scale>
          <a:sx n="107" d="100"/>
          <a:sy n="107" d="100"/>
        </p:scale>
        <p:origin x="114" y="58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11/3/2016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A93103B-FC81-411F-832E-F069B15F7C65}" type="datetime1">
              <a:rPr lang="en-US" smtClean="0"/>
              <a:t>11/3/2016</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09e-BM/DT/FSOFT - ©FPT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4EB5C-5122-4881-81CA-DE7BC5E3EA5B}" type="datetime1">
              <a:rPr lang="en-US" smtClean="0"/>
              <a:t>11/3/2016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7CBA4-EAB6-4415-8AAA-1B8C7D287448}" type="datetime1">
              <a:rPr lang="en-US" smtClean="0"/>
              <a:t>11/3/2016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7F0220-050A-456E-B997-65F71E152C2B}" type="datetime1">
              <a:rPr lang="en-US" smtClean="0"/>
              <a:t>11/3/2016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8C4270-8B06-42F3-AE44-15BA16244004}" type="datetime1">
              <a:rPr lang="en-US" smtClean="0"/>
              <a:t>11/3/2016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920018-8969-46EF-BED9-D0AB75EFFD50}" type="datetime1">
              <a:rPr lang="en-US" smtClean="0"/>
              <a:t>11/3/2016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6B24A-0596-4170-82BB-705B302BD5F3}" type="datetime1">
              <a:rPr lang="en-US" smtClean="0"/>
              <a:t>11/3/2016</a:t>
            </a:fld>
            <a:endParaRPr lang="en-US"/>
          </a:p>
        </p:txBody>
      </p:sp>
      <p:sp>
        <p:nvSpPr>
          <p:cNvPr id="8" name="Footer Placeholder 7"/>
          <p:cNvSpPr>
            <a:spLocks noGrp="1"/>
          </p:cNvSpPr>
          <p:nvPr>
            <p:ph type="ftr" sz="quarter" idx="11"/>
          </p:nvPr>
        </p:nvSpPr>
        <p:spPr/>
        <p:txBody>
          <a:bodyPr/>
          <a:lstStyle/>
          <a:p>
            <a:r>
              <a:rPr lang="en-US" smtClean="0"/>
              <a:t>09e-BM/DT/FSOFT - ©FPT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058E5C-1CAE-4A3C-9324-467C4A8C0256}" type="datetime1">
              <a:rPr lang="en-US" smtClean="0"/>
              <a:t>11/3/2016</a:t>
            </a:fld>
            <a:endParaRPr lang="en-US"/>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04EBF-6AD8-452A-9C76-86B60B61D698}" type="datetime1">
              <a:rPr lang="en-US" smtClean="0"/>
              <a:t>11/3/2016</a:t>
            </a:fld>
            <a:endParaRPr lang="en-US"/>
          </a:p>
        </p:txBody>
      </p:sp>
      <p:sp>
        <p:nvSpPr>
          <p:cNvPr id="3" name="Footer Placeholder 2"/>
          <p:cNvSpPr>
            <a:spLocks noGrp="1"/>
          </p:cNvSpPr>
          <p:nvPr>
            <p:ph type="ftr" sz="quarter" idx="11"/>
          </p:nvPr>
        </p:nvSpPr>
        <p:spPr/>
        <p:txBody>
          <a:bodyPr/>
          <a:lstStyle/>
          <a:p>
            <a:r>
              <a:rPr lang="en-US" smtClean="0"/>
              <a:t>09e-BM/DT/FSOFT - ©FPT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76325"/>
            <a:ext cx="5111750" cy="35182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73D0357-F491-4A80-BD29-6C196D89501C}" type="datetime1">
              <a:rPr lang="en-US" smtClean="0"/>
              <a:t>11/3/2016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5AD4B-C4B8-4BF3-A47C-1B714ECF9ED8}" type="datetime1">
              <a:rPr lang="en-US" smtClean="0"/>
              <a:t>11/3/2016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8F31C43-9981-4C2A-B1DA-EF27A64864ED}" type="datetime1">
              <a:rPr lang="en-US" smtClean="0"/>
              <a:t>11/3/2016</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vi.wikipedia.org/wiki/Un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Tahoma" pitchFamily="34" charset="0"/>
              </a:rPr>
              <a:t>LINUX BASELINE</a:t>
            </a:r>
            <a:endParaRPr lang="en-US" dirty="0"/>
          </a:p>
        </p:txBody>
      </p:sp>
      <p:sp>
        <p:nvSpPr>
          <p:cNvPr id="3" name="Subtitle 2"/>
          <p:cNvSpPr>
            <a:spLocks noGrp="1"/>
          </p:cNvSpPr>
          <p:nvPr>
            <p:ph type="subTitle" idx="1"/>
          </p:nvPr>
        </p:nvSpPr>
        <p:spPr/>
        <p:txBody>
          <a:bodyPr/>
          <a:lstStyle/>
          <a:p>
            <a:r>
              <a:rPr lang="en-US" b="1" dirty="0" smtClean="0">
                <a:ea typeface="Tahoma" pitchFamily="34" charset="0"/>
              </a:rPr>
              <a:t>Getting Started</a:t>
            </a:r>
            <a:endParaRPr lang="en-US" dirty="0"/>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a:latin typeface="Arial" panose="020B0604020202020204" pitchFamily="34" charset="0"/>
                <a:cs typeface="Arial" panose="020B0604020202020204" pitchFamily="34" charset="0"/>
              </a:rPr>
              <a:t>The C Compiler</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Trình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dịch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mặc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định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trên</a:t>
            </a:r>
            <a:r>
              <a:rPr lang="en-US" altLang="en-US" sz="1400" dirty="0" smtClean="0">
                <a:latin typeface="Times New Roman" panose="02020603050405020304" pitchFamily="18" charset="0"/>
                <a:cs typeface="Times New Roman" panose="02020603050405020304" pitchFamily="18" charset="0"/>
              </a:rPr>
              <a:t> Linux </a:t>
            </a:r>
            <a:r>
              <a:rPr lang="en-US" altLang="en-US" sz="1400" dirty="0" err="1" smtClean="0">
                <a:latin typeface="Times New Roman" panose="02020603050405020304" pitchFamily="18" charset="0"/>
                <a:cs typeface="Times New Roman" panose="02020603050405020304" pitchFamily="18" charset="0"/>
              </a:rPr>
              <a:t>là</a:t>
            </a:r>
            <a:r>
              <a:rPr lang="en-US" altLang="en-US" sz="1400" dirty="0">
                <a:latin typeface="Times New Roman" panose="02020603050405020304" pitchFamily="18" charset="0"/>
                <a:cs typeface="Times New Roman" panose="02020603050405020304" pitchFamily="18" charset="0"/>
              </a:rPr>
              <a:t>  GNU C </a:t>
            </a:r>
            <a:r>
              <a:rPr lang="en-US" altLang="en-US" sz="1400" dirty="0" smtClean="0">
                <a:latin typeface="Times New Roman" panose="02020603050405020304" pitchFamily="18" charset="0"/>
                <a:cs typeface="Times New Roman" panose="02020603050405020304" pitchFamily="18" charset="0"/>
              </a:rPr>
              <a:t>compiler, hay </a:t>
            </a:r>
            <a:r>
              <a:rPr lang="en-US" altLang="en-US" sz="1400" dirty="0" err="1" smtClean="0">
                <a:latin typeface="Times New Roman" panose="02020603050405020304" pitchFamily="18" charset="0"/>
                <a:cs typeface="Times New Roman" panose="02020603050405020304" pitchFamily="18" charset="0"/>
              </a:rPr>
              <a:t>gcc</a:t>
            </a:r>
            <a:r>
              <a:rPr lang="en-US" altLang="en-US" sz="1400" dirty="0" smtClean="0">
                <a:latin typeface="Times New Roman" panose="02020603050405020304" pitchFamily="18" charset="0"/>
                <a:cs typeface="Times New Roman" panose="02020603050405020304" pitchFamily="18" charset="0"/>
              </a:rPr>
              <a:t> ( </a:t>
            </a:r>
            <a:r>
              <a:rPr lang="en-US" altLang="en-US" sz="1400" dirty="0" err="1" smtClean="0">
                <a:latin typeface="Times New Roman" panose="02020603050405020304" pitchFamily="18" charset="0"/>
                <a:cs typeface="Times New Roman" panose="02020603050405020304" pitchFamily="18" charset="0"/>
              </a:rPr>
              <a:t>tương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tự</a:t>
            </a:r>
            <a:r>
              <a:rPr lang="en-US" altLang="en-US" sz="1400" dirty="0" smtClean="0">
                <a:latin typeface="Times New Roman" panose="02020603050405020304" pitchFamily="18" charset="0"/>
                <a:cs typeface="Times New Roman" panose="02020603050405020304" pitchFamily="18" charset="0"/>
              </a:rPr>
              <a:t> c89 </a:t>
            </a:r>
            <a:r>
              <a:rPr lang="en-US" altLang="en-US" sz="1400" dirty="0">
                <a:latin typeface="Times New Roman" panose="02020603050405020304" pitchFamily="18" charset="0"/>
                <a:cs typeface="Times New Roman" panose="02020603050405020304" pitchFamily="18" charset="0"/>
              </a:rPr>
              <a:t>- POSIX standard</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để</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có</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thể</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sử</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dụng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trình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dịch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như</a:t>
            </a:r>
            <a:r>
              <a:rPr lang="en-US" altLang="en-US" sz="1400" dirty="0" smtClean="0">
                <a:latin typeface="Times New Roman" panose="02020603050405020304" pitchFamily="18" charset="0"/>
                <a:cs typeface="Times New Roman" panose="02020603050405020304" pitchFamily="18" charset="0"/>
              </a:rPr>
              <a:t> g++ (</a:t>
            </a:r>
            <a:r>
              <a:rPr lang="en-US" altLang="en-US" sz="1400" dirty="0" err="1" smtClean="0">
                <a:latin typeface="Times New Roman" panose="02020603050405020304" pitchFamily="18" charset="0"/>
                <a:cs typeface="Times New Roman" panose="02020603050405020304" pitchFamily="18" charset="0"/>
              </a:rPr>
              <a:t>cho</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dịch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a:t>
            </a:r>
            <a:r>
              <a:rPr lang="en-US" altLang="en-US" sz="1400" dirty="0" smtClean="0">
                <a:latin typeface="Times New Roman" panose="02020603050405020304" pitchFamily="18" charset="0"/>
                <a:cs typeface="Times New Roman" panose="02020603050405020304" pitchFamily="18" charset="0"/>
              </a:rPr>
              <a:t>) hay </a:t>
            </a:r>
            <a:r>
              <a:rPr lang="en-US" altLang="en-US" sz="1400" dirty="0" err="1" smtClean="0">
                <a:latin typeface="Times New Roman" panose="02020603050405020304" pitchFamily="18" charset="0"/>
                <a:cs typeface="Times New Roman" panose="02020603050405020304" pitchFamily="18" charset="0"/>
              </a:rPr>
              <a:t>php</a:t>
            </a:r>
            <a:r>
              <a:rPr lang="en-US" altLang="en-US" sz="1400" dirty="0" smtClean="0">
                <a:latin typeface="Times New Roman" panose="02020603050405020304" pitchFamily="18" charset="0"/>
                <a:cs typeface="Times New Roman" panose="02020603050405020304" pitchFamily="18" charset="0"/>
              </a:rPr>
              <a:t>, python, </a:t>
            </a:r>
            <a:r>
              <a:rPr lang="en-US" altLang="en-US" sz="1400" dirty="0" err="1" smtClean="0">
                <a:latin typeface="Times New Roman" panose="02020603050405020304" pitchFamily="18" charset="0"/>
                <a:cs typeface="Times New Roman" panose="02020603050405020304" pitchFamily="18" charset="0"/>
              </a:rPr>
              <a:t>perl</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vv</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thì</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cần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cài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đặt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thông</a:t>
            </a:r>
            <a:r>
              <a:rPr lang="en-US" altLang="en-US" sz="1400" dirty="0" smtClean="0">
                <a:latin typeface="Times New Roman" panose="02020603050405020304" pitchFamily="18" charset="0"/>
                <a:cs typeface="Times New Roman" panose="02020603050405020304" pitchFamily="18" charset="0"/>
              </a:rPr>
              <a:t> qua </a:t>
            </a:r>
            <a:r>
              <a:rPr lang="en-US" altLang="en-US" sz="1400" dirty="0" err="1" smtClean="0">
                <a:latin typeface="Times New Roman" panose="02020603050405020304" pitchFamily="18" charset="0"/>
                <a:cs typeface="Times New Roman" panose="02020603050405020304" pitchFamily="18" charset="0"/>
              </a:rPr>
              <a:t>lệnh</a:t>
            </a:r>
            <a:r>
              <a:rPr lang="en-US" altLang="en-US" sz="1400" dirty="0" smtClean="0">
                <a:latin typeface="Times New Roman" panose="02020603050405020304" pitchFamily="18" charset="0"/>
                <a:cs typeface="Times New Roman" panose="02020603050405020304" pitchFamily="18" charset="0"/>
              </a:rPr>
              <a:t> shell:</a:t>
            </a:r>
          </a:p>
          <a:p>
            <a:pPr algn="just">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&gt;&gt; apt-get install g++ php5 python </a:t>
            </a:r>
            <a:r>
              <a:rPr lang="en-US" altLang="en-US" sz="1200" dirty="0" err="1" smtClean="0">
                <a:latin typeface="Courier New" panose="02070309020205020404" pitchFamily="49" charset="0"/>
                <a:cs typeface="Courier New" panose="02070309020205020404" pitchFamily="49" charset="0"/>
              </a:rPr>
              <a:t>perl</a:t>
            </a:r>
            <a:r>
              <a:rPr lang="en-US" altLang="en-US" sz="1200" dirty="0" smtClean="0">
                <a:latin typeface="Courier New" panose="02070309020205020404" pitchFamily="49" charset="0"/>
                <a:cs typeface="Courier New" panose="02070309020205020404" pitchFamily="49" charset="0"/>
              </a:rPr>
              <a:t> </a:t>
            </a:r>
            <a:endParaRPr lang="en-US" alt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Eg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chương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trình</a:t>
            </a:r>
            <a:r>
              <a:rPr lang="en-US" altLang="en-US" sz="1400" dirty="0" smtClean="0">
                <a:latin typeface="Times New Roman" panose="02020603050405020304" pitchFamily="18" charset="0"/>
                <a:cs typeface="Times New Roman" panose="02020603050405020304" pitchFamily="18" charset="0"/>
              </a:rPr>
              <a:t> c </a:t>
            </a:r>
            <a:r>
              <a:rPr lang="en-US" altLang="en-US" sz="1400" dirty="0" err="1" smtClean="0">
                <a:latin typeface="Times New Roman" panose="02020603050405020304" pitchFamily="18" charset="0"/>
                <a:cs typeface="Times New Roman" panose="02020603050405020304" pitchFamily="18" charset="0"/>
              </a:rPr>
              <a:t>đầu</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tiên</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hello.c</a:t>
            </a:r>
            <a:endParaRPr lang="en-US" altLang="en-US" sz="1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en-US" sz="1100" dirty="0">
                <a:latin typeface="Courier New" panose="02070309020205020404" pitchFamily="49" charset="0"/>
                <a:cs typeface="Courier New" panose="02070309020205020404" pitchFamily="49" charset="0"/>
              </a:rPr>
              <a:t>#include &lt;</a:t>
            </a:r>
            <a:r>
              <a:rPr lang="en-US" altLang="en-US" sz="1100" dirty="0" err="1">
                <a:latin typeface="Courier New" panose="02070309020205020404" pitchFamily="49" charset="0"/>
                <a:cs typeface="Courier New" panose="02070309020205020404" pitchFamily="49" charset="0"/>
              </a:rPr>
              <a:t>stdio.h</a:t>
            </a:r>
            <a:r>
              <a:rPr lang="en-US" altLang="en-US" sz="1100" dirty="0">
                <a:latin typeface="Courier New" panose="02070309020205020404" pitchFamily="49" charset="0"/>
                <a:cs typeface="Courier New" panose="02070309020205020404" pitchFamily="49" charset="0"/>
              </a:rPr>
              <a:t>&gt;</a:t>
            </a:r>
          </a:p>
          <a:p>
            <a:pPr algn="just">
              <a:buFont typeface="Wingdings" panose="05000000000000000000" pitchFamily="2" charset="2"/>
              <a:buNone/>
            </a:pPr>
            <a:r>
              <a:rPr lang="en-US" altLang="en-US" sz="1100" dirty="0">
                <a:latin typeface="Courier New" panose="02070309020205020404" pitchFamily="49" charset="0"/>
                <a:cs typeface="Courier New" panose="02070309020205020404" pitchFamily="49" charset="0"/>
              </a:rPr>
              <a:t>#include &lt;</a:t>
            </a:r>
            <a:r>
              <a:rPr lang="en-US" altLang="en-US" sz="1100" dirty="0" err="1">
                <a:latin typeface="Courier New" panose="02070309020205020404" pitchFamily="49" charset="0"/>
                <a:cs typeface="Courier New" panose="02070309020205020404" pitchFamily="49" charset="0"/>
              </a:rPr>
              <a:t>stdlib.h</a:t>
            </a:r>
            <a:r>
              <a:rPr lang="en-US" altLang="en-US" sz="1100" dirty="0">
                <a:latin typeface="Courier New" panose="02070309020205020404" pitchFamily="49" charset="0"/>
                <a:cs typeface="Courier New" panose="02070309020205020404" pitchFamily="49" charset="0"/>
              </a:rPr>
              <a:t>&gt;</a:t>
            </a:r>
          </a:p>
          <a:p>
            <a:pPr algn="just">
              <a:buFont typeface="Wingdings" panose="05000000000000000000" pitchFamily="2" charset="2"/>
              <a:buNone/>
            </a:pPr>
            <a:r>
              <a:rPr lang="en-US" altLang="en-US" sz="1100" dirty="0" err="1">
                <a:latin typeface="Courier New" panose="02070309020205020404" pitchFamily="49" charset="0"/>
                <a:cs typeface="Courier New" panose="02070309020205020404" pitchFamily="49" charset="0"/>
              </a:rPr>
              <a:t>int</a:t>
            </a:r>
            <a:r>
              <a:rPr lang="en-US" altLang="en-US" sz="1100" dirty="0">
                <a:latin typeface="Courier New" panose="02070309020205020404" pitchFamily="49" charset="0"/>
                <a:cs typeface="Courier New" panose="02070309020205020404" pitchFamily="49" charset="0"/>
              </a:rPr>
              <a:t> main()</a:t>
            </a:r>
          </a:p>
          <a:p>
            <a:pPr algn="just">
              <a:buFont typeface="Wingdings" panose="05000000000000000000" pitchFamily="2" charset="2"/>
              <a:buNone/>
            </a:pPr>
            <a:r>
              <a:rPr lang="en-US" altLang="en-US" sz="1100" dirty="0">
                <a:latin typeface="Courier New" panose="02070309020205020404" pitchFamily="49" charset="0"/>
                <a:cs typeface="Courier New" panose="02070309020205020404" pitchFamily="49" charset="0"/>
              </a:rPr>
              <a:t>{</a:t>
            </a:r>
          </a:p>
          <a:p>
            <a:pPr algn="just">
              <a:buFont typeface="Wingdings" panose="05000000000000000000" pitchFamily="2" charset="2"/>
              <a:buNone/>
            </a:pPr>
            <a:r>
              <a:rPr lang="en-US" altLang="en-US" sz="1100" dirty="0" smtClean="0">
                <a:latin typeface="Courier New" panose="02070309020205020404" pitchFamily="49" charset="0"/>
                <a:cs typeface="Courier New" panose="02070309020205020404" pitchFamily="49" charset="0"/>
              </a:rPr>
              <a:t>	</a:t>
            </a:r>
            <a:r>
              <a:rPr lang="en-US" altLang="en-US" sz="1100" dirty="0" err="1" smtClean="0">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(“Hello World\n”);</a:t>
            </a:r>
          </a:p>
          <a:p>
            <a:pPr algn="just">
              <a:buFont typeface="Wingdings" panose="05000000000000000000" pitchFamily="2" charset="2"/>
              <a:buNone/>
            </a:pPr>
            <a:r>
              <a:rPr lang="en-US" altLang="en-US" sz="1100" dirty="0" smtClean="0">
                <a:latin typeface="Courier New" panose="02070309020205020404" pitchFamily="49" charset="0"/>
                <a:cs typeface="Courier New" panose="02070309020205020404" pitchFamily="49" charset="0"/>
              </a:rPr>
              <a:t>	exit(0</a:t>
            </a:r>
            <a:r>
              <a:rPr lang="en-US" altLang="en-US" sz="1100" dirty="0">
                <a:latin typeface="Courier New" panose="02070309020205020404" pitchFamily="49" charset="0"/>
                <a:cs typeface="Courier New" panose="02070309020205020404" pitchFamily="49" charset="0"/>
              </a:rPr>
              <a:t>);</a:t>
            </a:r>
          </a:p>
          <a:p>
            <a:pPr algn="just">
              <a:buFont typeface="Wingdings" panose="05000000000000000000" pitchFamily="2" charset="2"/>
              <a:buNone/>
            </a:pPr>
            <a:r>
              <a:rPr lang="en-US" altLang="en-US" sz="1100" dirty="0" smtClean="0">
                <a:latin typeface="Courier New" panose="02070309020205020404" pitchFamily="49" charset="0"/>
                <a:cs typeface="Courier New" panose="02070309020205020404" pitchFamily="49" charset="0"/>
              </a:rPr>
              <a:t>}</a:t>
            </a:r>
          </a:p>
          <a:p>
            <a:pPr algn="just">
              <a:buFont typeface="Wingdings" panose="05000000000000000000" pitchFamily="2" charset="2"/>
              <a:buNone/>
            </a:pPr>
            <a:endParaRPr lang="en-US" altLang="en-US" sz="1100" dirty="0">
              <a:latin typeface="Courier New" panose="02070309020205020404" pitchFamily="49" charset="0"/>
              <a:cs typeface="Courier New" panose="02070309020205020404" pitchFamily="49" charset="0"/>
            </a:endParaRPr>
          </a:p>
          <a:p>
            <a:pPr algn="just">
              <a:buFont typeface="Wingdings" panose="05000000000000000000" pitchFamily="2" charset="2"/>
              <a:buNone/>
            </a:pPr>
            <a:r>
              <a:rPr lang="en-US" altLang="en-US" sz="1100" dirty="0">
                <a:latin typeface="Courier New" panose="02070309020205020404" pitchFamily="49" charset="0"/>
                <a:cs typeface="Courier New" panose="02070309020205020404" pitchFamily="49" charset="0"/>
              </a:rPr>
              <a:t>&gt;&gt; compile: $ </a:t>
            </a:r>
            <a:r>
              <a:rPr lang="en-US" altLang="en-US" sz="1100" dirty="0" err="1">
                <a:latin typeface="Courier New" panose="02070309020205020404" pitchFamily="49" charset="0"/>
                <a:cs typeface="Courier New" panose="02070309020205020404" pitchFamily="49" charset="0"/>
              </a:rPr>
              <a:t>gcc</a:t>
            </a:r>
            <a:r>
              <a:rPr lang="en-US" altLang="en-US" sz="1100" dirty="0">
                <a:latin typeface="Courier New" panose="02070309020205020404" pitchFamily="49" charset="0"/>
                <a:cs typeface="Courier New" panose="02070309020205020404" pitchFamily="49" charset="0"/>
              </a:rPr>
              <a:t> -o hello </a:t>
            </a:r>
            <a:r>
              <a:rPr lang="en-US" altLang="en-US" sz="1100" dirty="0" err="1" smtClean="0">
                <a:latin typeface="Courier New" panose="02070309020205020404" pitchFamily="49" charset="0"/>
                <a:cs typeface="Courier New" panose="02070309020205020404" pitchFamily="49" charset="0"/>
              </a:rPr>
              <a:t>hello.c</a:t>
            </a: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&amp; </a:t>
            </a:r>
            <a:r>
              <a:rPr lang="en-US" altLang="en-US" sz="1100" dirty="0">
                <a:latin typeface="Courier New" panose="02070309020205020404" pitchFamily="49" charset="0"/>
                <a:cs typeface="Courier New" panose="02070309020205020404" pitchFamily="49" charset="0"/>
              </a:rPr>
              <a:t>./</a:t>
            </a:r>
            <a:r>
              <a:rPr lang="en-US" altLang="en-US" sz="1100" dirty="0" smtClean="0">
                <a:latin typeface="Courier New" panose="02070309020205020404" pitchFamily="49" charset="0"/>
                <a:cs typeface="Courier New" panose="02070309020205020404" pitchFamily="49" charset="0"/>
              </a:rPr>
              <a:t>hello  </a:t>
            </a:r>
            <a:r>
              <a:rPr lang="en-US" altLang="en-US" sz="1100" dirty="0" smtClean="0">
                <a:latin typeface="Courier New" panose="02070309020205020404" pitchFamily="49" charset="0"/>
                <a:cs typeface="Courier New" panose="02070309020205020404" pitchFamily="49" charset="0"/>
                <a:sym typeface="Wingdings" panose="05000000000000000000" pitchFamily="2" charset="2"/>
              </a:rPr>
              <a:t> </a:t>
            </a:r>
            <a:r>
              <a:rPr lang="en-US" altLang="en-US" sz="1100" dirty="0">
                <a:latin typeface="Courier New" panose="02070309020205020404" pitchFamily="49" charset="0"/>
                <a:cs typeface="Courier New" panose="02070309020205020404" pitchFamily="49" charset="0"/>
                <a:sym typeface="Wingdings" panose="05000000000000000000" pitchFamily="2" charset="2"/>
              </a:rPr>
              <a:t>Hello World</a:t>
            </a:r>
            <a:endParaRPr lang="en-US" altLang="en-US" sz="11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3849721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a:latin typeface="Arial" panose="020B0604020202020204" pitchFamily="34" charset="0"/>
                <a:cs typeface="Arial" panose="020B0604020202020204" pitchFamily="34" charset="0"/>
              </a:rPr>
              <a:t>Library Files</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 .</a:t>
            </a:r>
            <a:r>
              <a:rPr lang="en-US" altLang="en-US" sz="1400" dirty="0" smtClean="0">
                <a:latin typeface="Times New Roman" panose="02020603050405020304" pitchFamily="18" charset="0"/>
                <a:cs typeface="Times New Roman" panose="02020603050405020304" pitchFamily="18" charset="0"/>
              </a:rPr>
              <a:t>a for </a:t>
            </a:r>
            <a:r>
              <a:rPr lang="en-US" altLang="en-US" sz="1400" dirty="0">
                <a:latin typeface="Times New Roman" panose="02020603050405020304" pitchFamily="18" charset="0"/>
                <a:cs typeface="Times New Roman" panose="02020603050405020304" pitchFamily="18" charset="0"/>
              </a:rPr>
              <a:t>traditional, static libraries</a:t>
            </a:r>
          </a:p>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 .</a:t>
            </a:r>
            <a:r>
              <a:rPr lang="en-US" altLang="en-US" sz="1400" dirty="0" smtClean="0">
                <a:latin typeface="Times New Roman" panose="02020603050405020304" pitchFamily="18" charset="0"/>
                <a:cs typeface="Times New Roman" panose="02020603050405020304" pitchFamily="18" charset="0"/>
              </a:rPr>
              <a:t>so for </a:t>
            </a:r>
            <a:r>
              <a:rPr lang="en-US" altLang="en-US" sz="1400" dirty="0">
                <a:latin typeface="Times New Roman" panose="02020603050405020304" pitchFamily="18" charset="0"/>
                <a:cs typeface="Times New Roman" panose="02020603050405020304" pitchFamily="18" charset="0"/>
              </a:rPr>
              <a:t>shared libraries (see the following</a:t>
            </a:r>
            <a:r>
              <a:rPr lang="en-US" altLang="en-US" sz="1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None/>
            </a:pPr>
            <a:r>
              <a:rPr lang="en-US" altLang="en-US" sz="12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gcc</a:t>
            </a:r>
            <a:r>
              <a:rPr lang="en-US" altLang="en-US" sz="1200" i="1" dirty="0">
                <a:latin typeface="Courier New" panose="02070309020205020404" pitchFamily="49" charset="0"/>
                <a:cs typeface="Courier New" panose="02070309020205020404" pitchFamily="49" charset="0"/>
              </a:rPr>
              <a:t> -o </a:t>
            </a:r>
            <a:r>
              <a:rPr lang="en-US" altLang="en-US" sz="1200" i="1" dirty="0" err="1">
                <a:latin typeface="Courier New" panose="02070309020205020404" pitchFamily="49" charset="0"/>
                <a:cs typeface="Courier New" panose="02070309020205020404" pitchFamily="49" charset="0"/>
              </a:rPr>
              <a:t>fred</a:t>
            </a:r>
            <a:r>
              <a:rPr lang="en-US" altLang="en-US" sz="12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fred.c</a:t>
            </a:r>
            <a:r>
              <a:rPr lang="en-US" altLang="en-US" sz="1200" i="1" dirty="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usr</a:t>
            </a:r>
            <a:r>
              <a:rPr lang="en-US" altLang="en-US" sz="1200" i="1" dirty="0" smtClean="0">
                <a:latin typeface="Courier New" panose="02070309020205020404" pitchFamily="49" charset="0"/>
                <a:cs typeface="Courier New" panose="02070309020205020404" pitchFamily="49" charset="0"/>
              </a:rPr>
              <a:t>/lib/</a:t>
            </a:r>
            <a:r>
              <a:rPr lang="en-US" altLang="en-US" sz="1200" i="1" dirty="0" err="1" smtClean="0">
                <a:latin typeface="Courier New" panose="02070309020205020404" pitchFamily="49" charset="0"/>
                <a:cs typeface="Courier New" panose="02070309020205020404" pitchFamily="49" charset="0"/>
              </a:rPr>
              <a:t>libm.a</a:t>
            </a:r>
            <a:endParaRPr lang="en-US" altLang="en-US" sz="1200" i="1" dirty="0" smtClean="0">
              <a:latin typeface="Courier New" panose="02070309020205020404" pitchFamily="49" charset="0"/>
              <a:cs typeface="Courier New" panose="02070309020205020404" pitchFamily="49" charset="0"/>
            </a:endParaRPr>
          </a:p>
          <a:p>
            <a:pPr algn="just">
              <a:buFont typeface="Wingdings" panose="05000000000000000000" pitchFamily="2" charset="2"/>
              <a:buNone/>
            </a:pPr>
            <a:r>
              <a:rPr lang="en-US" altLang="en-US" sz="14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gcc</a:t>
            </a:r>
            <a:r>
              <a:rPr lang="en-US" altLang="en-US" sz="1200" i="1" dirty="0">
                <a:latin typeface="Courier New" panose="02070309020205020404" pitchFamily="49" charset="0"/>
                <a:cs typeface="Courier New" panose="02070309020205020404" pitchFamily="49" charset="0"/>
              </a:rPr>
              <a:t> -o </a:t>
            </a:r>
            <a:r>
              <a:rPr lang="en-US" altLang="en-US" sz="1200" i="1" dirty="0" err="1">
                <a:latin typeface="Courier New" panose="02070309020205020404" pitchFamily="49" charset="0"/>
                <a:cs typeface="Courier New" panose="02070309020205020404" pitchFamily="49" charset="0"/>
              </a:rPr>
              <a:t>fred</a:t>
            </a:r>
            <a:r>
              <a:rPr lang="en-US" altLang="en-US" sz="12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fred.c</a:t>
            </a:r>
            <a:r>
              <a:rPr lang="en-US" altLang="en-US" sz="1200" i="1" dirty="0">
                <a:latin typeface="Courier New" panose="02070309020205020404" pitchFamily="49" charset="0"/>
                <a:cs typeface="Courier New" panose="02070309020205020404" pitchFamily="49" charset="0"/>
              </a:rPr>
              <a:t> </a:t>
            </a:r>
            <a:r>
              <a:rPr lang="en-US" altLang="en-US" sz="1200" i="1" dirty="0" smtClean="0">
                <a:latin typeface="Courier New" panose="02070309020205020404" pitchFamily="49" charset="0"/>
                <a:cs typeface="Courier New" panose="02070309020205020404" pitchFamily="49" charset="0"/>
              </a:rPr>
              <a:t>–lm</a:t>
            </a:r>
          </a:p>
          <a:p>
            <a:pPr algn="just">
              <a:buFont typeface="Wingdings" panose="05000000000000000000" pitchFamily="2" charset="2"/>
              <a:buNone/>
            </a:pPr>
            <a:endParaRPr lang="en-US" altLang="en-US" sz="1200" i="1" dirty="0" smtClean="0">
              <a:latin typeface="Courier New" panose="02070309020205020404" pitchFamily="49" charset="0"/>
              <a:cs typeface="Courier New" panose="02070309020205020404" pitchFamily="49" charset="0"/>
            </a:endParaRPr>
          </a:p>
          <a:p>
            <a:pPr algn="just">
              <a:buFont typeface="Wingdings" panose="05000000000000000000" pitchFamily="2" charset="2"/>
              <a:buNone/>
            </a:pPr>
            <a:r>
              <a:rPr lang="en-US" altLang="en-US" sz="1200" i="1" dirty="0" smtClean="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T</a:t>
            </a:r>
            <a:r>
              <a:rPr lang="en-US" altLang="en-US" sz="1200" i="1" dirty="0" err="1" smtClean="0">
                <a:latin typeface="Courier New" panose="02070309020205020404" pitchFamily="49" charset="0"/>
                <a:cs typeface="Courier New" panose="02070309020205020404" pitchFamily="49" charset="0"/>
              </a:rPr>
              <a:t>rỏ</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đến</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thư</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viện</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cần</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dùng</a:t>
            </a:r>
            <a:endParaRPr lang="en-US" altLang="en-US" sz="1200" i="1" dirty="0" smtClean="0">
              <a:latin typeface="Courier New" panose="02070309020205020404" pitchFamily="49" charset="0"/>
              <a:cs typeface="Courier New" panose="02070309020205020404" pitchFamily="49" charset="0"/>
            </a:endParaRPr>
          </a:p>
          <a:p>
            <a:pPr algn="just">
              <a:buFont typeface="Wingdings" panose="05000000000000000000" pitchFamily="2" charset="2"/>
              <a:buNone/>
            </a:pPr>
            <a:r>
              <a:rPr lang="en-US" altLang="en-US" sz="12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gcc</a:t>
            </a:r>
            <a:r>
              <a:rPr lang="en-US" altLang="en-US" sz="1200" i="1" dirty="0">
                <a:latin typeface="Courier New" panose="02070309020205020404" pitchFamily="49" charset="0"/>
                <a:cs typeface="Courier New" panose="02070309020205020404" pitchFamily="49" charset="0"/>
              </a:rPr>
              <a:t> -o x11fred -L/</a:t>
            </a:r>
            <a:r>
              <a:rPr lang="en-US" altLang="en-US" sz="1200" i="1" dirty="0" err="1">
                <a:latin typeface="Courier New" panose="02070309020205020404" pitchFamily="49" charset="0"/>
                <a:cs typeface="Courier New" panose="02070309020205020404" pitchFamily="49" charset="0"/>
              </a:rPr>
              <a:t>usr</a:t>
            </a:r>
            <a:r>
              <a:rPr lang="en-US" altLang="en-US" sz="1200" i="1" dirty="0">
                <a:latin typeface="Courier New" panose="02070309020205020404" pitchFamily="49" charset="0"/>
                <a:cs typeface="Courier New" panose="02070309020205020404" pitchFamily="49" charset="0"/>
              </a:rPr>
              <a:t>/</a:t>
            </a:r>
            <a:r>
              <a:rPr lang="en-US" altLang="en-US" sz="1200" i="1" dirty="0" err="1">
                <a:latin typeface="Courier New" panose="02070309020205020404" pitchFamily="49" charset="0"/>
                <a:cs typeface="Courier New" panose="02070309020205020404" pitchFamily="49" charset="0"/>
              </a:rPr>
              <a:t>openwin</a:t>
            </a:r>
            <a:r>
              <a:rPr lang="en-US" altLang="en-US" sz="1200" i="1" dirty="0">
                <a:latin typeface="Courier New" panose="02070309020205020404" pitchFamily="49" charset="0"/>
                <a:cs typeface="Courier New" panose="02070309020205020404" pitchFamily="49" charset="0"/>
              </a:rPr>
              <a:t>/lib x11fred.c -</a:t>
            </a:r>
            <a:r>
              <a:rPr lang="en-US" altLang="en-US" sz="1200" i="1" dirty="0" smtClean="0">
                <a:latin typeface="Courier New" panose="02070309020205020404" pitchFamily="49" charset="0"/>
                <a:cs typeface="Courier New" panose="02070309020205020404" pitchFamily="49" charset="0"/>
              </a:rPr>
              <a:t>lX11</a:t>
            </a:r>
          </a:p>
          <a:p>
            <a:pPr algn="just">
              <a:buFont typeface="Wingdings" panose="05000000000000000000" pitchFamily="2" charset="2"/>
              <a:buNone/>
            </a:pPr>
            <a:endParaRPr lang="en-US" altLang="en-US" sz="1200" i="1" dirty="0" smtClean="0">
              <a:latin typeface="Courier New" panose="02070309020205020404" pitchFamily="49" charset="0"/>
              <a:cs typeface="Courier New" panose="02070309020205020404" pitchFamily="49" charset="0"/>
            </a:endParaRPr>
          </a:p>
          <a:p>
            <a:pPr algn="just">
              <a:buFont typeface="Wingdings" panose="05000000000000000000" pitchFamily="2" charset="2"/>
              <a:buNone/>
            </a:pP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Hoặc</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có</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thể</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khai</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báo</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trên</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biến</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môi</a:t>
            </a: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trường</a:t>
            </a:r>
            <a:r>
              <a:rPr lang="en-US" altLang="en-US" sz="1200" i="1" dirty="0" smtClean="0">
                <a:latin typeface="Courier New" panose="02070309020205020404" pitchFamily="49" charset="0"/>
                <a:cs typeface="Courier New" panose="02070309020205020404" pitchFamily="49" charset="0"/>
              </a:rPr>
              <a:t> PATH</a:t>
            </a:r>
          </a:p>
          <a:p>
            <a:pPr algn="just">
              <a:buFont typeface="Wingdings" panose="05000000000000000000" pitchFamily="2" charset="2"/>
              <a:buNone/>
            </a:pPr>
            <a:r>
              <a:rPr lang="en-US" altLang="en-US" sz="1200" i="1" dirty="0" smtClean="0">
                <a:latin typeface="Courier New" panose="02070309020205020404" pitchFamily="49" charset="0"/>
                <a:cs typeface="Courier New" panose="02070309020205020404" pitchFamily="49" charset="0"/>
              </a:rPr>
              <a:t>$ export PATH=$</a:t>
            </a:r>
            <a:r>
              <a:rPr lang="en-US" altLang="en-US" sz="1200" i="1" dirty="0">
                <a:latin typeface="Courier New" panose="02070309020205020404" pitchFamily="49" charset="0"/>
                <a:cs typeface="Courier New" panose="02070309020205020404" pitchFamily="49" charset="0"/>
              </a:rPr>
              <a:t>PATH:/</a:t>
            </a:r>
            <a:r>
              <a:rPr lang="en-US" altLang="en-US" sz="1200" i="1" dirty="0" err="1" smtClean="0">
                <a:latin typeface="Courier New" panose="02070309020205020404" pitchFamily="49" charset="0"/>
                <a:cs typeface="Courier New" panose="02070309020205020404" pitchFamily="49" charset="0"/>
              </a:rPr>
              <a:t>usr</a:t>
            </a:r>
            <a:r>
              <a:rPr lang="en-US" altLang="en-US" sz="1200" i="1" dirty="0" smtClean="0">
                <a:latin typeface="Courier New" panose="02070309020205020404" pitchFamily="49" charset="0"/>
                <a:cs typeface="Courier New" panose="02070309020205020404" pitchFamily="49" charset="0"/>
              </a:rPr>
              <a:t>/</a:t>
            </a:r>
            <a:r>
              <a:rPr lang="en-US" altLang="en-US" sz="1200" i="1" dirty="0" err="1" smtClean="0">
                <a:latin typeface="Courier New" panose="02070309020205020404" pitchFamily="49" charset="0"/>
                <a:cs typeface="Courier New" panose="02070309020205020404" pitchFamily="49" charset="0"/>
              </a:rPr>
              <a:t>openwin</a:t>
            </a:r>
            <a:r>
              <a:rPr lang="en-US" altLang="en-US" sz="1200" i="1" dirty="0" smtClean="0">
                <a:latin typeface="Courier New" panose="02070309020205020404" pitchFamily="49" charset="0"/>
                <a:cs typeface="Courier New" panose="02070309020205020404" pitchFamily="49" charset="0"/>
              </a:rPr>
              <a:t>/lib</a:t>
            </a:r>
          </a:p>
          <a:p>
            <a:pPr algn="just">
              <a:buFont typeface="Wingdings" panose="05000000000000000000" pitchFamily="2" charset="2"/>
              <a:buNone/>
            </a:pPr>
            <a:endParaRPr lang="en-US" altLang="en-US" sz="1200" i="1" dirty="0">
              <a:latin typeface="Courier New" panose="02070309020205020404" pitchFamily="49" charset="0"/>
              <a:cs typeface="Courier New" panose="02070309020205020404" pitchFamily="49" charset="0"/>
            </a:endParaRPr>
          </a:p>
          <a:p>
            <a:pPr marL="0" indent="0" algn="just">
              <a:buNone/>
            </a:pPr>
            <a:r>
              <a:rPr lang="en-US" altLang="en-US" sz="1200" i="1" dirty="0" smtClean="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ar</a:t>
            </a:r>
            <a:r>
              <a:rPr lang="en-US" altLang="en-US" sz="1200" i="1" dirty="0" smtClean="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crv</a:t>
            </a:r>
            <a:r>
              <a:rPr lang="en-US" altLang="en-US" sz="12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libfoo.a</a:t>
            </a:r>
            <a:r>
              <a:rPr lang="en-US" altLang="en-US" sz="12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bill.o</a:t>
            </a:r>
            <a:r>
              <a:rPr lang="en-US" altLang="en-US" sz="1200" i="1" dirty="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fred.o</a:t>
            </a:r>
            <a:r>
              <a:rPr lang="en-US" altLang="en-US" sz="1200" i="1" dirty="0">
                <a:latin typeface="Courier New" panose="02070309020205020404" pitchFamily="49" charset="0"/>
                <a:cs typeface="Courier New" panose="02070309020205020404" pitchFamily="49" charset="0"/>
              </a:rPr>
              <a:t> &amp; </a:t>
            </a:r>
            <a:r>
              <a:rPr lang="en-US" altLang="en-US" sz="1200" i="1" dirty="0" err="1" smtClean="0">
                <a:latin typeface="Courier New" panose="02070309020205020404" pitchFamily="49" charset="0"/>
                <a:cs typeface="Courier New" panose="02070309020205020404" pitchFamily="49" charset="0"/>
              </a:rPr>
              <a:t>ranlib</a:t>
            </a:r>
            <a:r>
              <a:rPr lang="en-US" altLang="en-US" sz="1200" i="1" dirty="0" smtClean="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libfoo.a</a:t>
            </a:r>
            <a:endParaRPr lang="en-US" altLang="en-US" sz="1200" i="1" dirty="0" smtClean="0">
              <a:latin typeface="Courier New" panose="02070309020205020404" pitchFamily="49" charset="0"/>
              <a:cs typeface="Courier New" panose="02070309020205020404" pitchFamily="49" charset="0"/>
            </a:endParaRPr>
          </a:p>
          <a:p>
            <a:pPr marL="0" indent="0" algn="just">
              <a:buNone/>
            </a:pPr>
            <a:r>
              <a:rPr lang="en-US" altLang="en-US" sz="12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gcc</a:t>
            </a:r>
            <a:r>
              <a:rPr lang="en-US" altLang="en-US" sz="1200" i="1" dirty="0">
                <a:latin typeface="Courier New" panose="02070309020205020404" pitchFamily="49" charset="0"/>
                <a:cs typeface="Courier New" panose="02070309020205020404" pitchFamily="49" charset="0"/>
              </a:rPr>
              <a:t> -o program </a:t>
            </a:r>
            <a:r>
              <a:rPr lang="en-US" altLang="en-US" sz="1200" i="1" dirty="0" err="1">
                <a:latin typeface="Courier New" panose="02070309020205020404" pitchFamily="49" charset="0"/>
                <a:cs typeface="Courier New" panose="02070309020205020404" pitchFamily="49" charset="0"/>
              </a:rPr>
              <a:t>program.o</a:t>
            </a:r>
            <a:r>
              <a:rPr lang="en-US" altLang="en-US" sz="1200" i="1" dirty="0">
                <a:latin typeface="Courier New" panose="02070309020205020404" pitchFamily="49" charset="0"/>
                <a:cs typeface="Courier New" panose="02070309020205020404" pitchFamily="49" charset="0"/>
              </a:rPr>
              <a:t> </a:t>
            </a:r>
            <a:r>
              <a:rPr lang="en-US" altLang="en-US" sz="1200" i="1" dirty="0" err="1" smtClean="0">
                <a:latin typeface="Courier New" panose="02070309020205020404" pitchFamily="49" charset="0"/>
                <a:cs typeface="Courier New" panose="02070309020205020404" pitchFamily="49" charset="0"/>
              </a:rPr>
              <a:t>libfoo.a</a:t>
            </a:r>
            <a:endParaRPr lang="en-US" altLang="en-US" sz="1200" i="1" dirty="0" smtClean="0">
              <a:latin typeface="Courier New" panose="02070309020205020404" pitchFamily="49" charset="0"/>
              <a:cs typeface="Courier New" panose="02070309020205020404" pitchFamily="49" charset="0"/>
            </a:endParaRPr>
          </a:p>
          <a:p>
            <a:pPr marL="0" indent="0" algn="just">
              <a:buNone/>
            </a:pPr>
            <a:r>
              <a:rPr lang="en-US" altLang="en-US" sz="1200" i="1" dirty="0">
                <a:latin typeface="Courier New" panose="02070309020205020404" pitchFamily="49" charset="0"/>
                <a:cs typeface="Courier New" panose="02070309020205020404" pitchFamily="49" charset="0"/>
              </a:rPr>
              <a:t>$ ./</a:t>
            </a:r>
            <a:r>
              <a:rPr lang="en-US" altLang="en-US" sz="1200" i="1" dirty="0" smtClean="0">
                <a:latin typeface="Courier New" panose="02070309020205020404" pitchFamily="49" charset="0"/>
                <a:cs typeface="Courier New" panose="02070309020205020404" pitchFamily="49" charset="0"/>
              </a:rPr>
              <a:t>program</a:t>
            </a:r>
          </a:p>
          <a:p>
            <a:pPr marL="0" indent="0" algn="just">
              <a:buNone/>
            </a:pPr>
            <a:r>
              <a:rPr lang="en-US" altLang="en-US" sz="12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gcc</a:t>
            </a:r>
            <a:r>
              <a:rPr lang="en-US" altLang="en-US" sz="1200" i="1" dirty="0">
                <a:latin typeface="Courier New" panose="02070309020205020404" pitchFamily="49" charset="0"/>
                <a:cs typeface="Courier New" panose="02070309020205020404" pitchFamily="49" charset="0"/>
              </a:rPr>
              <a:t> –o program </a:t>
            </a:r>
            <a:r>
              <a:rPr lang="en-US" altLang="en-US" sz="1200" i="1" dirty="0" err="1">
                <a:latin typeface="Courier New" panose="02070309020205020404" pitchFamily="49" charset="0"/>
                <a:cs typeface="Courier New" panose="02070309020205020404" pitchFamily="49" charset="0"/>
              </a:rPr>
              <a:t>program.o</a:t>
            </a:r>
            <a:r>
              <a:rPr lang="en-US" altLang="en-US" sz="1200" i="1" dirty="0">
                <a:latin typeface="Courier New" panose="02070309020205020404" pitchFamily="49" charset="0"/>
                <a:cs typeface="Courier New" panose="02070309020205020404" pitchFamily="49" charset="0"/>
              </a:rPr>
              <a:t> –L. –</a:t>
            </a:r>
            <a:r>
              <a:rPr lang="en-US" altLang="en-US" sz="1200" i="1" dirty="0" err="1" smtClean="0">
                <a:latin typeface="Courier New" panose="02070309020205020404" pitchFamily="49" charset="0"/>
                <a:cs typeface="Courier New" panose="02070309020205020404" pitchFamily="49" charset="0"/>
              </a:rPr>
              <a:t>lfoo</a:t>
            </a:r>
            <a:endParaRPr lang="en-US" altLang="en-US" sz="1200" i="1" dirty="0" smtClean="0">
              <a:latin typeface="Courier New" panose="02070309020205020404" pitchFamily="49" charset="0"/>
              <a:cs typeface="Courier New" panose="02070309020205020404" pitchFamily="49" charset="0"/>
            </a:endParaRPr>
          </a:p>
          <a:p>
            <a:pPr marL="0" indent="0" algn="just">
              <a:buNone/>
            </a:pPr>
            <a:r>
              <a:rPr lang="en-US" altLang="en-US" sz="1200" i="1" dirty="0" smtClean="0">
                <a:latin typeface="Courier New" panose="02070309020205020404" pitchFamily="49" charset="0"/>
                <a:cs typeface="Courier New" panose="02070309020205020404" pitchFamily="49" charset="0"/>
              </a:rPr>
              <a:t>$ g</a:t>
            </a:r>
            <a:r>
              <a:rPr lang="en-US" altLang="en-US" sz="1200" i="1" dirty="0">
                <a:latin typeface="Courier New" panose="02070309020205020404" pitchFamily="49" charset="0"/>
                <a:cs typeface="Courier New" panose="02070309020205020404" pitchFamily="49" charset="0"/>
              </a:rPr>
              <a:t>++ -</a:t>
            </a:r>
            <a:r>
              <a:rPr lang="en-US" altLang="en-US" sz="1200" i="1" dirty="0" err="1">
                <a:latin typeface="Courier New" panose="02070309020205020404" pitchFamily="49" charset="0"/>
                <a:cs typeface="Courier New" panose="02070309020205020404" pitchFamily="49" charset="0"/>
              </a:rPr>
              <a:t>fPIC</a:t>
            </a:r>
            <a:r>
              <a:rPr lang="en-US" altLang="en-US" sz="1200" i="1" dirty="0">
                <a:latin typeface="Courier New" panose="02070309020205020404" pitchFamily="49" charset="0"/>
                <a:cs typeface="Courier New" panose="02070309020205020404" pitchFamily="49" charset="0"/>
              </a:rPr>
              <a:t> -shared myclass.cc -o myclass.so</a:t>
            </a:r>
            <a:endParaRPr lang="en-US" altLang="en-US" sz="1200" i="1" dirty="0" smtClean="0">
              <a:latin typeface="Courier New" panose="02070309020205020404" pitchFamily="49" charset="0"/>
              <a:cs typeface="Courier New" panose="02070309020205020404" pitchFamily="49" charset="0"/>
            </a:endParaRPr>
          </a:p>
          <a:p>
            <a:pPr algn="just"/>
            <a:endParaRPr lang="en-US" altLang="en-US" sz="1200" i="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473517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a:latin typeface="Arial" panose="020B0604020202020204" pitchFamily="34" charset="0"/>
                <a:cs typeface="Arial" panose="020B0604020202020204" pitchFamily="34" charset="0"/>
              </a:rPr>
              <a:t>What Is UNIX?</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algn="just">
              <a:spcBef>
                <a:spcPts val="0"/>
              </a:spcBef>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Theo </a:t>
            </a:r>
            <a:r>
              <a:rPr lang="en-US" altLang="en-US" sz="1400" dirty="0">
                <a:latin typeface="Times New Roman" panose="02020603050405020304" pitchFamily="18" charset="0"/>
                <a:cs typeface="Times New Roman" panose="02020603050405020304" pitchFamily="18" charset="0"/>
                <a:hlinkClick r:id="rId2"/>
              </a:rPr>
              <a:t>https://</a:t>
            </a:r>
            <a:r>
              <a:rPr lang="en-US" altLang="en-US" sz="1400" dirty="0" smtClean="0">
                <a:latin typeface="Times New Roman" panose="02020603050405020304" pitchFamily="18" charset="0"/>
                <a:cs typeface="Times New Roman" panose="02020603050405020304" pitchFamily="18" charset="0"/>
                <a:hlinkClick r:id="rId2"/>
              </a:rPr>
              <a:t>vi.wikipedia.org/wiki/Unix</a:t>
            </a:r>
            <a:endParaRPr lang="en-US" altLang="en-US" sz="1400" dirty="0" smtClean="0">
              <a:latin typeface="Times New Roman" panose="02020603050405020304" pitchFamily="18" charset="0"/>
              <a:cs typeface="Times New Roman" panose="02020603050405020304" pitchFamily="18" charset="0"/>
            </a:endParaRPr>
          </a:p>
          <a:p>
            <a:pPr marL="0" algn="just">
              <a:spcBef>
                <a:spcPts val="0"/>
              </a:spcBef>
              <a:buFont typeface="Wingdings" panose="05000000000000000000" pitchFamily="2" charset="2"/>
              <a:buNone/>
            </a:pPr>
            <a:endParaRPr lang="en-US" altLang="en-US" sz="1400" dirty="0" smtClean="0">
              <a:latin typeface="Times New Roman" panose="02020603050405020304" pitchFamily="18" charset="0"/>
              <a:cs typeface="Times New Roman" panose="02020603050405020304" pitchFamily="18" charset="0"/>
            </a:endParaRPr>
          </a:p>
          <a:p>
            <a:pPr marL="0" algn="just">
              <a:spcBef>
                <a:spcPts val="0"/>
              </a:spcBef>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Unix hay UNIX là một hệ điều hành máy tính viết vào những năm 1960 và 1970 do một số nhân viên của công ty AT&amp;T Bell Labs bao gồm Ken Thompson, Dennis Ritchie và Douglas </a:t>
            </a:r>
            <a:r>
              <a:rPr lang="vi-VN" altLang="en-US" sz="1400" dirty="0" smtClean="0">
                <a:latin typeface="Times New Roman" panose="02020603050405020304" pitchFamily="18" charset="0"/>
                <a:cs typeface="Times New Roman" panose="02020603050405020304" pitchFamily="18" charset="0"/>
              </a:rPr>
              <a:t>McIlroy. </a:t>
            </a:r>
            <a:r>
              <a:rPr lang="vi-VN" altLang="en-US" sz="1400" dirty="0">
                <a:latin typeface="Times New Roman" panose="02020603050405020304" pitchFamily="18" charset="0"/>
                <a:cs typeface="Times New Roman" panose="02020603050405020304" pitchFamily="18" charset="0"/>
              </a:rPr>
              <a:t>Từ góc nhìn người dùng chuyên nghiệp và lập trình viên, hệ thống Unix có đặc điểm là thiết kế theo module, đôi khi còn được gọi là triết lý Unix, nghĩa là hệ điều hành cung cấp một tập hợp các công cụ đơn giản, và mỗi công cụ chỉ thực hiện những chức năng giới hạn và được định nghĩa rõ ràng</a:t>
            </a:r>
            <a:r>
              <a:rPr lang="vi-VN" altLang="en-US" sz="1400" dirty="0" smtClean="0">
                <a:latin typeface="Times New Roman" panose="02020603050405020304" pitchFamily="18" charset="0"/>
                <a:cs typeface="Times New Roman" panose="02020603050405020304" pitchFamily="18" charset="0"/>
              </a:rPr>
              <a:t>, </a:t>
            </a:r>
            <a:r>
              <a:rPr lang="vi-VN" altLang="en-US" sz="1400" dirty="0">
                <a:latin typeface="Times New Roman" panose="02020603050405020304" pitchFamily="18" charset="0"/>
                <a:cs typeface="Times New Roman" panose="02020603050405020304" pitchFamily="18" charset="0"/>
              </a:rPr>
              <a:t>với hệ thống file hợp nhất là phương tiện chính để giao </a:t>
            </a:r>
            <a:r>
              <a:rPr lang="vi-VN" altLang="en-US" sz="1400" dirty="0" smtClean="0">
                <a:latin typeface="Times New Roman" panose="02020603050405020304" pitchFamily="18" charset="0"/>
                <a:cs typeface="Times New Roman" panose="02020603050405020304" pitchFamily="18" charset="0"/>
              </a:rPr>
              <a:t>tiếp </a:t>
            </a:r>
            <a:r>
              <a:rPr lang="vi-VN" altLang="en-US" sz="1400" dirty="0">
                <a:latin typeface="Times New Roman" panose="02020603050405020304" pitchFamily="18" charset="0"/>
                <a:cs typeface="Times New Roman" panose="02020603050405020304" pitchFamily="18" charset="0"/>
              </a:rPr>
              <a:t>và phần lập trình vỏ và ngôn ngữ lệnh kết hợp các công cụ để thực hiện các chức năng phức tạp.</a:t>
            </a:r>
          </a:p>
          <a:p>
            <a:pPr marL="0" algn="just">
              <a:spcBef>
                <a:spcPts val="0"/>
              </a:spcBef>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spcBef>
                <a:spcPts val="0"/>
              </a:spcBef>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Ngày nay hệ điều hành Unix được phân ra thành nhiều nhánh khác nhau, nhánh của AT&amp;T, nhánh của một số nhà phân phối thương mại và nhánh của những tổ chức phi lợi nhuận.</a:t>
            </a: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734010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a:latin typeface="Arial" panose="020B0604020202020204" pitchFamily="34" charset="0"/>
                <a:cs typeface="Arial" panose="020B0604020202020204" pitchFamily="34" charset="0"/>
              </a:rPr>
              <a:t>What Is UNIX?</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algn="just">
              <a:spcBef>
                <a:spcPts val="0"/>
              </a:spcBef>
            </a:pPr>
            <a:r>
              <a:rPr lang="en-US" altLang="en-US" sz="1400" dirty="0">
                <a:latin typeface="Times New Roman" panose="02020603050405020304" pitchFamily="18" charset="0"/>
                <a:cs typeface="Times New Roman" panose="02020603050405020304" pitchFamily="18" charset="0"/>
              </a:rPr>
              <a:t>Unix </a:t>
            </a:r>
            <a:r>
              <a:rPr lang="en-US" altLang="en-US" sz="1400" dirty="0" err="1">
                <a:latin typeface="Times New Roman" panose="02020603050405020304" pitchFamily="18" charset="0"/>
                <a:cs typeface="Times New Roman" panose="02020603050405020304" pitchFamily="18" charset="0"/>
              </a:rPr>
              <a:t>có</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thể</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chạy</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trên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nhiều</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loại</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máy</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tính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khác</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nhau</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từ</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những</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máy</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tính</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cá</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nhân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cho</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đến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các</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máy</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chủ</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dịch</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vụ</a:t>
            </a:r>
            <a:r>
              <a:rPr lang="en-US" altLang="en-US" sz="1400" dirty="0">
                <a:latin typeface="Times New Roman" panose="02020603050405020304" pitchFamily="18" charset="0"/>
                <a:cs typeface="Times New Roman" panose="02020603050405020304" pitchFamily="18" charset="0"/>
              </a:rPr>
              <a:t>. </a:t>
            </a:r>
            <a:endParaRPr lang="en-US" altLang="en-US" sz="1400" dirty="0" smtClean="0">
              <a:latin typeface="Times New Roman" panose="02020603050405020304" pitchFamily="18" charset="0"/>
              <a:cs typeface="Times New Roman" panose="02020603050405020304" pitchFamily="18" charset="0"/>
            </a:endParaRPr>
          </a:p>
          <a:p>
            <a:pPr marL="0" algn="just">
              <a:spcBef>
                <a:spcPts val="0"/>
              </a:spcBef>
            </a:pPr>
            <a:r>
              <a:rPr lang="vi-VN" altLang="en-US" sz="1400" dirty="0" smtClean="0">
                <a:latin typeface="Times New Roman" panose="02020603050405020304" pitchFamily="18" charset="0"/>
                <a:cs typeface="Times New Roman" panose="02020603050405020304" pitchFamily="18" charset="0"/>
              </a:rPr>
              <a:t>Unix </a:t>
            </a:r>
            <a:r>
              <a:rPr lang="vi-VN" altLang="en-US" sz="1400" dirty="0">
                <a:latin typeface="Times New Roman" panose="02020603050405020304" pitchFamily="18" charset="0"/>
                <a:cs typeface="Times New Roman" panose="02020603050405020304" pitchFamily="18" charset="0"/>
              </a:rPr>
              <a:t>được viết bằng </a:t>
            </a:r>
            <a:r>
              <a:rPr lang="vi-VN" altLang="en-US" sz="1400" dirty="0" smtClean="0">
                <a:latin typeface="Times New Roman" panose="02020603050405020304" pitchFamily="18" charset="0"/>
                <a:cs typeface="Times New Roman" panose="02020603050405020304" pitchFamily="18" charset="0"/>
              </a:rPr>
              <a:t>ngôn </a:t>
            </a:r>
            <a:r>
              <a:rPr lang="vi-VN" altLang="en-US" sz="1400" dirty="0">
                <a:latin typeface="Times New Roman" panose="02020603050405020304" pitchFamily="18" charset="0"/>
                <a:cs typeface="Times New Roman" panose="02020603050405020304" pitchFamily="18" charset="0"/>
              </a:rPr>
              <a:t>ngữ lập trình C, một ngôn ngữ rất mạnh và mềm dẻo</a:t>
            </a:r>
            <a:r>
              <a:rPr lang="vi-VN" altLang="en-US" sz="1400" dirty="0" smtClean="0">
                <a:latin typeface="Times New Roman" panose="02020603050405020304" pitchFamily="18" charset="0"/>
                <a:cs typeface="Times New Roman" panose="02020603050405020304" pitchFamily="18" charset="0"/>
              </a:rPr>
              <a:t>.</a:t>
            </a:r>
            <a:endParaRPr lang="en-US" altLang="en-US" sz="1400" dirty="0" smtClean="0">
              <a:latin typeface="Times New Roman" panose="02020603050405020304" pitchFamily="18" charset="0"/>
              <a:cs typeface="Times New Roman" panose="02020603050405020304" pitchFamily="18" charset="0"/>
            </a:endParaRPr>
          </a:p>
          <a:p>
            <a:pPr marL="0" algn="just">
              <a:spcBef>
                <a:spcPts val="0"/>
              </a:spcBef>
            </a:pPr>
            <a:r>
              <a:rPr lang="vi-VN" altLang="en-US" sz="1400" dirty="0">
                <a:latin typeface="Times New Roman" panose="02020603050405020304" pitchFamily="18" charset="0"/>
                <a:cs typeface="Times New Roman" panose="02020603050405020304" pitchFamily="18" charset="0"/>
              </a:rPr>
              <a:t>sự phát triển của các shell Unix hệ điều hành này đã trở nên phổ dụng hơn trong lĩnh vực điện toán.</a:t>
            </a: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002418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a:latin typeface="Arial" panose="020B0604020202020204" pitchFamily="34" charset="0"/>
                <a:cs typeface="Arial" panose="020B0604020202020204" pitchFamily="34" charset="0"/>
              </a:rPr>
              <a:t>What Is Linux?</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vi-VN" altLang="en-US" sz="1400" dirty="0">
                <a:latin typeface="Times New Roman" panose="02020603050405020304" pitchFamily="18" charset="0"/>
                <a:cs typeface="Times New Roman" panose="02020603050405020304" pitchFamily="18" charset="0"/>
              </a:rPr>
              <a:t>Linux là tên gọi của một hệ điều hành máy tính và cũng là tên hạt nhân của hệ điều hành. Nó có lẽ là một ví dụ nổi tiếng nhất của phần mềm tự do và của việc phát triển mã nguồn mở.</a:t>
            </a:r>
          </a:p>
          <a:p>
            <a:pPr algn="just"/>
            <a:endParaRPr lang="vi-VN" altLang="en-US" sz="1400" dirty="0">
              <a:latin typeface="Times New Roman" panose="02020603050405020304" pitchFamily="18" charset="0"/>
              <a:cs typeface="Times New Roman" panose="02020603050405020304" pitchFamily="18" charset="0"/>
            </a:endParaRPr>
          </a:p>
          <a:p>
            <a:pPr algn="just"/>
            <a:r>
              <a:rPr lang="vi-VN" altLang="en-US" sz="1400" dirty="0">
                <a:latin typeface="Times New Roman" panose="02020603050405020304" pitchFamily="18" charset="0"/>
                <a:cs typeface="Times New Roman" panose="02020603050405020304" pitchFamily="18" charset="0"/>
              </a:rPr>
              <a:t>Phiên bản Linux đầu tiên do Linus Torvalds viết vào năm 1991, lúc ông còn là một sinh viên của Đại học Helsinki tại Phần Lan. Ông làm việc một cách hăng say trong vòng 3 năm liên tục và cho ra đời phiên bản Linux 1.0 vào năm 1994. Bộ phận chủ yếu này được phát triển và tung ra trên thị trường dưới bản quyền GNU General Public License. Do đó mà bất cứ ai cũng có thể tải và xem mã nguồn của Linux</a:t>
            </a:r>
            <a:r>
              <a:rPr lang="vi-VN" altLang="en-US" sz="1400" dirty="0" smtClean="0">
                <a:latin typeface="Times New Roman" panose="02020603050405020304" pitchFamily="18" charset="0"/>
                <a:cs typeface="Times New Roman" panose="02020603050405020304" pitchFamily="18" charset="0"/>
              </a:rPr>
              <a:t>.</a:t>
            </a:r>
            <a:endParaRPr lang="en-US" altLang="en-US" sz="1400" dirty="0" smtClean="0">
              <a:latin typeface="Times New Roman" panose="02020603050405020304" pitchFamily="18" charset="0"/>
              <a:cs typeface="Times New Roman" panose="02020603050405020304" pitchFamily="18" charset="0"/>
            </a:endParaRPr>
          </a:p>
          <a:p>
            <a:pPr algn="just"/>
            <a:endParaRPr lang="en-US" altLang="en-US" sz="1400" dirty="0">
              <a:latin typeface="Times New Roman" panose="02020603050405020304" pitchFamily="18" charset="0"/>
              <a:cs typeface="Times New Roman" panose="02020603050405020304" pitchFamily="18" charset="0"/>
            </a:endParaRPr>
          </a:p>
          <a:p>
            <a:pPr algn="just"/>
            <a:r>
              <a:rPr lang="vi-VN" altLang="en-US" sz="1400" dirty="0">
                <a:latin typeface="Times New Roman" panose="02020603050405020304" pitchFamily="18" charset="0"/>
                <a:cs typeface="Times New Roman" panose="02020603050405020304" pitchFamily="18" charset="0"/>
              </a:rPr>
              <a:t>Khởi đầu, Linux được phát triển cho dòng vi xử lý 386, hiện tại hệ điều hành này hỗ trợ một số lượng lớn các kiến trúc vi xử lý, và được sử dụng trong nhiều ứng dụng khác nhau từ máy tính cá nhân cho tới các siêu máy tính và các thiết bị nhúng ví dụ như các máy điện thoại di động</a:t>
            </a:r>
            <a:r>
              <a:rPr lang="vi-VN" altLang="en-US" sz="1400" dirty="0" smtClean="0">
                <a:latin typeface="Times New Roman" panose="02020603050405020304" pitchFamily="18" charset="0"/>
                <a:cs typeface="Times New Roman" panose="02020603050405020304" pitchFamily="18" charset="0"/>
              </a:rPr>
              <a:t>.</a:t>
            </a:r>
            <a:endParaRPr lang="en-US" altLang="en-US" sz="1400" dirty="0" smtClean="0">
              <a:latin typeface="Times New Roman" panose="02020603050405020304" pitchFamily="18" charset="0"/>
              <a:cs typeface="Times New Roman" panose="02020603050405020304" pitchFamily="18" charset="0"/>
            </a:endParaRPr>
          </a:p>
          <a:p>
            <a:pPr algn="just"/>
            <a:endParaRPr lang="en-US" altLang="en-US" sz="1400" dirty="0">
              <a:latin typeface="Times New Roman" panose="02020603050405020304" pitchFamily="18" charset="0"/>
              <a:cs typeface="Times New Roman" panose="02020603050405020304" pitchFamily="18" charset="0"/>
            </a:endParaRPr>
          </a:p>
          <a:p>
            <a:pPr algn="just"/>
            <a:r>
              <a:rPr lang="vi-VN" altLang="en-US" sz="1400" dirty="0">
                <a:latin typeface="Times New Roman" panose="02020603050405020304" pitchFamily="18" charset="0"/>
                <a:cs typeface="Times New Roman" panose="02020603050405020304" pitchFamily="18" charset="0"/>
              </a:rPr>
              <a:t>hiện nay Linux đã có được sự hỗ trợ bởi các công ty lớn như IBM và </a:t>
            </a:r>
            <a:r>
              <a:rPr lang="vi-VN" altLang="en-US" sz="1400" dirty="0" smtClean="0">
                <a:latin typeface="Times New Roman" panose="02020603050405020304" pitchFamily="18" charset="0"/>
                <a:cs typeface="Times New Roman" panose="02020603050405020304" pitchFamily="18" charset="0"/>
              </a:rPr>
              <a:t>Hewlett-Packard</a:t>
            </a:r>
            <a:r>
              <a:rPr lang="en-US" altLang="en-US" sz="1400" dirty="0" smtClean="0">
                <a:latin typeface="Times New Roman" panose="02020603050405020304" pitchFamily="18" charset="0"/>
                <a:cs typeface="Times New Roman" panose="02020603050405020304" pitchFamily="18" charset="0"/>
              </a:rPr>
              <a:t>.</a:t>
            </a: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4123154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err="1" smtClean="0">
                <a:latin typeface="Arial" panose="020B0604020202020204" pitchFamily="34" charset="0"/>
                <a:cs typeface="Arial" panose="020B0604020202020204" pitchFamily="34" charset="0"/>
              </a:rPr>
              <a:t>Các</a:t>
            </a:r>
            <a:r>
              <a:rPr lang="en-US" sz="1800" i="1" dirty="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bản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phân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phối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của</a:t>
            </a:r>
            <a:r>
              <a:rPr lang="en-US" sz="1800" i="1" dirty="0">
                <a:latin typeface="Arial" panose="020B0604020202020204" pitchFamily="34" charset="0"/>
                <a:cs typeface="Arial" panose="020B0604020202020204" pitchFamily="34" charset="0"/>
              </a:rPr>
              <a:t> Linux (Distributions)</a:t>
            </a:r>
            <a:endParaRPr lang="en-US" sz="1600" dirty="0">
              <a:latin typeface="Arial" panose="020B0604020202020204" pitchFamily="34" charset="0"/>
              <a:cs typeface="Arial" panose="020B0604020202020204"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13871001"/>
              </p:ext>
            </p:extLst>
          </p:nvPr>
        </p:nvGraphicFramePr>
        <p:xfrm>
          <a:off x="457200" y="1200150"/>
          <a:ext cx="8229600" cy="2854960"/>
        </p:xfrm>
        <a:graphic>
          <a:graphicData uri="http://schemas.openxmlformats.org/drawingml/2006/table">
            <a:tbl>
              <a:tblPr firstRow="1" bandRow="1">
                <a:tableStyleId>{5940675A-B579-460E-94D1-54222C63F5DA}</a:tableStyleId>
              </a:tblPr>
              <a:tblGrid>
                <a:gridCol w="1353671"/>
                <a:gridCol w="1676400"/>
                <a:gridCol w="2241176"/>
                <a:gridCol w="2958353"/>
              </a:tblGrid>
              <a:tr h="370840">
                <a:tc>
                  <a:txBody>
                    <a:bodyPr/>
                    <a:lstStyle/>
                    <a:p>
                      <a:pPr algn="ctr"/>
                      <a:r>
                        <a:rPr lang="en-US" sz="1200" b="1" dirty="0" err="1">
                          <a:solidFill>
                            <a:schemeClr val="bg1"/>
                          </a:solidFill>
                          <a:latin typeface="Times New Roman" panose="02020603050405020304" pitchFamily="18" charset="0"/>
                          <a:cs typeface="Times New Roman" panose="02020603050405020304" pitchFamily="18" charset="0"/>
                        </a:rPr>
                        <a:t>Tên</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bản</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phân</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phối</a:t>
                      </a:r>
                      <a:endParaRPr lang="en-US" sz="1200" b="1" dirty="0">
                        <a:solidFill>
                          <a:schemeClr val="bg1"/>
                        </a:solidFill>
                        <a:latin typeface="Times New Roman" panose="02020603050405020304" pitchFamily="18" charset="0"/>
                        <a:cs typeface="Times New Roman" panose="02020603050405020304" pitchFamily="18" charset="0"/>
                      </a:endParaRPr>
                    </a:p>
                  </a:txBody>
                  <a:tcPr marL="28575" marR="28575" marT="28575" marB="28575" anchor="ctr">
                    <a:solidFill>
                      <a:schemeClr val="accent1"/>
                    </a:solidFill>
                  </a:tcPr>
                </a:tc>
                <a:tc>
                  <a:txBody>
                    <a:bodyPr/>
                    <a:lstStyle/>
                    <a:p>
                      <a:pPr algn="ctr"/>
                      <a:r>
                        <a:rPr lang="en-US" sz="1200" b="1" dirty="0" err="1">
                          <a:solidFill>
                            <a:schemeClr val="bg1"/>
                          </a:solidFill>
                          <a:latin typeface="Times New Roman" panose="02020603050405020304" pitchFamily="18" charset="0"/>
                          <a:cs typeface="Times New Roman" panose="02020603050405020304" pitchFamily="18" charset="0"/>
                        </a:rPr>
                        <a:t>Phiên</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bản</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mới</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nhất</a:t>
                      </a:r>
                      <a:endParaRPr lang="en-US" sz="1200" b="1" dirty="0">
                        <a:solidFill>
                          <a:schemeClr val="bg1"/>
                        </a:solidFill>
                        <a:latin typeface="Times New Roman" panose="02020603050405020304" pitchFamily="18" charset="0"/>
                        <a:cs typeface="Times New Roman" panose="02020603050405020304" pitchFamily="18" charset="0"/>
                      </a:endParaRPr>
                    </a:p>
                  </a:txBody>
                  <a:tcPr marL="28575" marR="28575" marT="28575" marB="28575" anchor="ctr">
                    <a:solidFill>
                      <a:schemeClr val="accent1"/>
                    </a:solidFill>
                  </a:tcPr>
                </a:tc>
                <a:tc>
                  <a:txBody>
                    <a:bodyPr/>
                    <a:lstStyle/>
                    <a:p>
                      <a:pPr algn="ctr"/>
                      <a:r>
                        <a:rPr lang="en-US" sz="1200" b="1" dirty="0">
                          <a:solidFill>
                            <a:schemeClr val="bg1"/>
                          </a:solidFill>
                          <a:latin typeface="Times New Roman" panose="02020603050405020304" pitchFamily="18" charset="0"/>
                          <a:cs typeface="Times New Roman" panose="02020603050405020304" pitchFamily="18" charset="0"/>
                        </a:rPr>
                        <a:t>Trang web </a:t>
                      </a:r>
                      <a:r>
                        <a:rPr lang="en-US" sz="1200" b="1" dirty="0" err="1">
                          <a:solidFill>
                            <a:schemeClr val="bg1"/>
                          </a:solidFill>
                          <a:latin typeface="Times New Roman" panose="02020603050405020304" pitchFamily="18" charset="0"/>
                          <a:cs typeface="Times New Roman" panose="02020603050405020304" pitchFamily="18" charset="0"/>
                        </a:rPr>
                        <a:t>chính</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thức</a:t>
                      </a:r>
                      <a:endParaRPr lang="en-US" sz="1200" b="1" dirty="0">
                        <a:solidFill>
                          <a:schemeClr val="bg1"/>
                        </a:solidFill>
                        <a:latin typeface="Times New Roman" panose="02020603050405020304" pitchFamily="18" charset="0"/>
                        <a:cs typeface="Times New Roman" panose="02020603050405020304" pitchFamily="18" charset="0"/>
                      </a:endParaRPr>
                    </a:p>
                  </a:txBody>
                  <a:tcPr marL="28575" marR="28575" marT="28575" marB="28575" anchor="ctr">
                    <a:solidFill>
                      <a:schemeClr val="accent1"/>
                    </a:solidFill>
                  </a:tcPr>
                </a:tc>
                <a:tc>
                  <a:txBody>
                    <a:bodyPr/>
                    <a:lstStyle/>
                    <a:p>
                      <a:pPr algn="ctr"/>
                      <a:r>
                        <a:rPr lang="en-US" sz="1200" b="1" dirty="0" err="1">
                          <a:solidFill>
                            <a:schemeClr val="bg1"/>
                          </a:solidFill>
                          <a:latin typeface="Times New Roman" panose="02020603050405020304" pitchFamily="18" charset="0"/>
                          <a:cs typeface="Times New Roman" panose="02020603050405020304" pitchFamily="18" charset="0"/>
                        </a:rPr>
                        <a:t>Các</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bản</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dẫn</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xuất</a:t>
                      </a:r>
                      <a:endParaRPr lang="en-US" sz="1200" b="1" dirty="0">
                        <a:solidFill>
                          <a:schemeClr val="bg1"/>
                        </a:solidFill>
                        <a:latin typeface="Times New Roman" panose="02020603050405020304" pitchFamily="18" charset="0"/>
                        <a:cs typeface="Times New Roman" panose="02020603050405020304" pitchFamily="18" charset="0"/>
                      </a:endParaRPr>
                    </a:p>
                  </a:txBody>
                  <a:tcPr marL="28575" marR="28575" marT="28575" marB="28575" anchor="ctr">
                    <a:solidFill>
                      <a:schemeClr val="accent1"/>
                    </a:solidFill>
                  </a:tcPr>
                </a:tc>
              </a:tr>
              <a:tr h="370840">
                <a:tc>
                  <a:txBody>
                    <a:bodyPr/>
                    <a:lstStyle/>
                    <a:p>
                      <a:r>
                        <a:rPr lang="en-US" sz="12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Ubuntu</a:t>
                      </a:r>
                      <a:endParaRPr lang="en-US" sz="1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16.04</a:t>
                      </a:r>
                      <a:endParaRPr lang="en-US" sz="1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http://www.ubuntu.com/</a:t>
                      </a:r>
                      <a:endParaRPr lang="en-US" sz="1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Kubuntu</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Xubuntu</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Edubuntu</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Ubuntu Studio</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Lubuntu</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Macbuntu</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000"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US" sz="1200" dirty="0" err="1" smtClean="0">
                          <a:latin typeface="Times New Roman" panose="02020603050405020304" pitchFamily="18" charset="0"/>
                          <a:cs typeface="Times New Roman" panose="02020603050405020304" pitchFamily="18" charset="0"/>
                        </a:rPr>
                        <a:t>Debian</a:t>
                      </a:r>
                      <a:r>
                        <a:rPr lang="en-US" sz="1200" dirty="0" smtClean="0">
                          <a:latin typeface="Times New Roman" panose="02020603050405020304" pitchFamily="18" charset="0"/>
                          <a:cs typeface="Times New Roman" panose="02020603050405020304" pitchFamily="18" charset="0"/>
                        </a:rPr>
                        <a:t> GNU/Linux</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8.5</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http://www.debian.org/</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smtClean="0">
                          <a:latin typeface="Times New Roman" panose="02020603050405020304" pitchFamily="18" charset="0"/>
                          <a:cs typeface="Times New Roman" panose="02020603050405020304" pitchFamily="18" charset="0"/>
                        </a:rPr>
                        <a:t>Embeded</a:t>
                      </a:r>
                      <a:endParaRPr lang="en-US" sz="1200" dirty="0">
                        <a:latin typeface="Times New Roman" panose="02020603050405020304" pitchFamily="18" charset="0"/>
                        <a:cs typeface="Times New Roman" panose="02020603050405020304" pitchFamily="18" charset="0"/>
                      </a:endParaRPr>
                    </a:p>
                  </a:txBody>
                  <a:tcPr/>
                </a:tc>
              </a:tr>
              <a:tr h="370840">
                <a:tc>
                  <a:txBody>
                    <a:bodyPr/>
                    <a:lstStyle/>
                    <a:p>
                      <a:r>
                        <a:rPr lang="en-US" sz="1200" dirty="0" smtClean="0">
                          <a:latin typeface="Times New Roman" panose="02020603050405020304" pitchFamily="18" charset="0"/>
                          <a:cs typeface="Times New Roman" panose="02020603050405020304" pitchFamily="18" charset="0"/>
                        </a:rPr>
                        <a:t>Red Hat Enterprise Linux</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6.5</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http://www.redhat.com/rhel/</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Server</a:t>
                      </a:r>
                      <a:endParaRPr lang="en-US" sz="1200" dirty="0">
                        <a:latin typeface="Times New Roman" panose="02020603050405020304" pitchFamily="18" charset="0"/>
                        <a:cs typeface="Times New Roman" panose="02020603050405020304" pitchFamily="18" charset="0"/>
                      </a:endParaRPr>
                    </a:p>
                  </a:txBody>
                  <a:tcPr/>
                </a:tc>
              </a:tr>
              <a:tr h="370840">
                <a:tc>
                  <a:txBody>
                    <a:bodyPr/>
                    <a:lstStyle/>
                    <a:p>
                      <a:r>
                        <a:rPr lang="en-US" sz="1200" dirty="0" smtClean="0">
                          <a:latin typeface="Times New Roman" panose="02020603050405020304" pitchFamily="18" charset="0"/>
                          <a:cs typeface="Times New Roman" panose="02020603050405020304" pitchFamily="18" charset="0"/>
                        </a:rPr>
                        <a:t>Fedora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22</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http://www.fedoraproject.org/</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Server</a:t>
                      </a:r>
                    </a:p>
                  </a:txBody>
                  <a:tcPr/>
                </a:tc>
              </a:tr>
              <a:tr h="370840">
                <a:tc>
                  <a:txBody>
                    <a:bodyPr/>
                    <a:lstStyle/>
                    <a:p>
                      <a:r>
                        <a:rPr lang="en-US" sz="1200" dirty="0" smtClean="0">
                          <a:latin typeface="Times New Roman" panose="02020603050405020304" pitchFamily="18" charset="0"/>
                          <a:cs typeface="Times New Roman" panose="02020603050405020304" pitchFamily="18" charset="0"/>
                        </a:rPr>
                        <a:t>CentOS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7</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http://www.centos.org/</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Server</a:t>
                      </a:r>
                      <a:endParaRPr lang="en-US" sz="1200" dirty="0">
                        <a:latin typeface="Times New Roman" panose="02020603050405020304" pitchFamily="18" charset="0"/>
                        <a:cs typeface="Times New Roman" panose="02020603050405020304" pitchFamily="18" charset="0"/>
                      </a:endParaRPr>
                    </a:p>
                  </a:txBody>
                  <a:tcPr/>
                </a:tc>
              </a:tr>
              <a:tr h="370840">
                <a:tc>
                  <a:txBody>
                    <a:bodyPr/>
                    <a:lstStyle/>
                    <a:p>
                      <a:r>
                        <a:rPr lang="en-US" sz="1200" dirty="0" smtClean="0">
                          <a:latin typeface="Times New Roman" panose="02020603050405020304" pitchFamily="18" charset="0"/>
                          <a:cs typeface="Times New Roman" panose="02020603050405020304" pitchFamily="18" charset="0"/>
                        </a:rPr>
                        <a:t>Chrome Linux</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2.4.1290</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http://getchrome.eu/</a:t>
                      </a:r>
                      <a:endParaRPr lang="en-US" sz="1200" dirty="0">
                        <a:latin typeface="Times New Roman" panose="02020603050405020304" pitchFamily="18" charset="0"/>
                        <a:cs typeface="Times New Roman" panose="02020603050405020304" pitchFamily="18" charset="0"/>
                      </a:endParaRPr>
                    </a:p>
                  </a:txBody>
                  <a:tcPr/>
                </a:tc>
                <a:tc>
                  <a:txBody>
                    <a:bodyPr/>
                    <a:lstStyle/>
                    <a:p>
                      <a:endParaRPr lang="en-US" sz="1200" dirty="0">
                        <a:latin typeface="Times New Roman" panose="02020603050405020304" pitchFamily="18" charset="0"/>
                        <a:cs typeface="Times New Roman" panose="02020603050405020304" pitchFamily="18" charset="0"/>
                      </a:endParaRPr>
                    </a:p>
                  </a:txBody>
                  <a:tcPr/>
                </a:tc>
              </a:tr>
            </a:tbl>
          </a:graphicData>
        </a:graphic>
      </p:graphicFrame>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816892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a:latin typeface="Arial" panose="020B0604020202020204" pitchFamily="34" charset="0"/>
                <a:cs typeface="Arial" panose="020B0604020202020204" pitchFamily="34" charset="0"/>
              </a:rPr>
              <a:t>The GNU Project and the Free Software Foundation</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A few major examples of software from the GNU Project distributed under the GPL follow</a:t>
            </a:r>
            <a:r>
              <a:rPr lang="en-US" altLang="en-US" sz="1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None/>
            </a:pPr>
            <a:endParaRPr lang="en-US" altLang="en-US" sz="1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 GCC: The GNU Compiler Collection, containing the GNU C compiler</a:t>
            </a:r>
          </a:p>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 G++: A C++ compiler, included as part of GCC</a:t>
            </a:r>
          </a:p>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 GDB: A source code–level debugger</a:t>
            </a:r>
          </a:p>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 GNU make: A version of UNIX make</a:t>
            </a:r>
          </a:p>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 Bison: A parser generator compatible with UNIX </a:t>
            </a:r>
            <a:r>
              <a:rPr lang="en-US" altLang="en-US" sz="1400" dirty="0" err="1">
                <a:latin typeface="Times New Roman" panose="02020603050405020304" pitchFamily="18" charset="0"/>
                <a:cs typeface="Times New Roman" panose="02020603050405020304" pitchFamily="18" charset="0"/>
              </a:rPr>
              <a:t>yacc</a:t>
            </a:r>
            <a:endParaRPr lang="en-US" alt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 bash: A command shell</a:t>
            </a:r>
          </a:p>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 GNU </a:t>
            </a:r>
            <a:r>
              <a:rPr lang="en-US" altLang="en-US" sz="1400" dirty="0" err="1">
                <a:latin typeface="Times New Roman" panose="02020603050405020304" pitchFamily="18" charset="0"/>
                <a:cs typeface="Times New Roman" panose="02020603050405020304" pitchFamily="18" charset="0"/>
              </a:rPr>
              <a:t>Emacs</a:t>
            </a:r>
            <a:r>
              <a:rPr lang="en-US" altLang="en-US" sz="1400" dirty="0">
                <a:latin typeface="Times New Roman" panose="02020603050405020304" pitchFamily="18" charset="0"/>
                <a:cs typeface="Times New Roman" panose="02020603050405020304" pitchFamily="18" charset="0"/>
              </a:rPr>
              <a:t>: A text editor and </a:t>
            </a:r>
            <a:r>
              <a:rPr lang="en-US" altLang="en-US" sz="1400" dirty="0" smtClean="0">
                <a:latin typeface="Times New Roman" panose="02020603050405020304" pitchFamily="18" charset="0"/>
                <a:cs typeface="Times New Roman" panose="02020603050405020304" pitchFamily="18" charset="0"/>
              </a:rPr>
              <a:t>environment</a:t>
            </a:r>
          </a:p>
          <a:p>
            <a:pPr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484265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a:latin typeface="Arial" panose="020B0604020202020204" pitchFamily="34" charset="0"/>
                <a:cs typeface="Arial" panose="020B0604020202020204" pitchFamily="34" charset="0"/>
              </a:rPr>
              <a:t>Linux Programs</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pro-</a:t>
            </a:r>
            <a:r>
              <a:rPr lang="en-US" altLang="en-US" sz="1400" dirty="0" err="1">
                <a:latin typeface="Times New Roman" panose="02020603050405020304" pitchFamily="18" charset="0"/>
                <a:cs typeface="Times New Roman" panose="02020603050405020304" pitchFamily="18" charset="0"/>
              </a:rPr>
              <a:t>gramming</a:t>
            </a:r>
            <a:r>
              <a:rPr lang="en-US" altLang="en-US" sz="1400" dirty="0">
                <a:latin typeface="Times New Roman" panose="02020603050405020304" pitchFamily="18" charset="0"/>
                <a:cs typeface="Times New Roman" panose="02020603050405020304" pitchFamily="18" charset="0"/>
              </a:rPr>
              <a:t> languages available to the Linux </a:t>
            </a:r>
            <a:r>
              <a:rPr lang="en-US" altLang="en-US" sz="1400" dirty="0" smtClean="0">
                <a:latin typeface="Times New Roman" panose="02020603050405020304" pitchFamily="18" charset="0"/>
                <a:cs typeface="Times New Roman" panose="02020603050405020304" pitchFamily="18" charset="0"/>
              </a:rPr>
              <a:t>programmer:</a:t>
            </a:r>
          </a:p>
          <a:p>
            <a:pPr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pic>
        <p:nvPicPr>
          <p:cNvPr id="6" name="Picture 5"/>
          <p:cNvPicPr>
            <a:picLocks noChangeAspect="1"/>
          </p:cNvPicPr>
          <p:nvPr/>
        </p:nvPicPr>
        <p:blipFill>
          <a:blip r:embed="rId2"/>
          <a:stretch>
            <a:fillRect/>
          </a:stretch>
        </p:blipFill>
        <p:spPr>
          <a:xfrm>
            <a:off x="1068123" y="1716333"/>
            <a:ext cx="6096002" cy="2362108"/>
          </a:xfrm>
          <a:prstGeom prst="rect">
            <a:avLst/>
          </a:prstGeom>
        </p:spPr>
      </p:pic>
    </p:spTree>
    <p:extLst>
      <p:ext uri="{BB962C8B-B14F-4D97-AF65-F5344CB8AC3E}">
        <p14:creationId xmlns:p14="http://schemas.microsoft.com/office/powerpoint/2010/main" val="283373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a:latin typeface="Arial" panose="020B0604020202020204" pitchFamily="34" charset="0"/>
                <a:cs typeface="Arial" panose="020B0604020202020204" pitchFamily="34" charset="0"/>
              </a:rPr>
              <a:t>Linux Programs</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Đường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dẫn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tới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a:t>
            </a:r>
            <a:r>
              <a:rPr lang="en-US" altLang="en-US" sz="1400" dirty="0" err="1" smtClean="0">
                <a:latin typeface="Times New Roman" panose="02020603050405020304" pitchFamily="18" charset="0"/>
                <a:cs typeface="Times New Roman" panose="02020603050405020304" pitchFamily="18" charset="0"/>
              </a:rPr>
              <a:t>hư</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viện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trình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dịch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được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lưu</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biến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môi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trường</a:t>
            </a:r>
            <a:r>
              <a:rPr lang="en-US" altLang="en-US" sz="1400" dirty="0" smtClean="0">
                <a:latin typeface="Times New Roman" panose="02020603050405020304" pitchFamily="18" charset="0"/>
                <a:cs typeface="Times New Roman" panose="02020603050405020304" pitchFamily="18" charset="0"/>
              </a:rPr>
              <a:t> PATH (</a:t>
            </a:r>
            <a:r>
              <a:rPr lang="en-US" altLang="en-US" sz="1400" dirty="0" err="1" smtClean="0">
                <a:latin typeface="Times New Roman" panose="02020603050405020304" pitchFamily="18" charset="0"/>
                <a:cs typeface="Times New Roman" panose="02020603050405020304" pitchFamily="18" charset="0"/>
              </a:rPr>
              <a:t>giống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như</a:t>
            </a:r>
            <a:r>
              <a:rPr lang="en-US" altLang="en-US" sz="1400" dirty="0" smtClean="0">
                <a:latin typeface="Times New Roman" panose="02020603050405020304" pitchFamily="18" charset="0"/>
                <a:cs typeface="Times New Roman" panose="02020603050405020304" pitchFamily="18" charset="0"/>
              </a:rPr>
              <a:t> window </a:t>
            </a:r>
            <a:r>
              <a:rPr lang="en-US" altLang="en-US" sz="1400" dirty="0" err="1" smtClean="0">
                <a:latin typeface="Times New Roman" panose="02020603050405020304" pitchFamily="18" charset="0"/>
                <a:cs typeface="Times New Roman" panose="02020603050405020304" pitchFamily="18" charset="0"/>
              </a:rPr>
              <a:t>vậy</a:t>
            </a:r>
            <a:r>
              <a:rPr lang="en-US" altLang="en-US" sz="1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None/>
            </a:pPr>
            <a:endParaRPr lang="en-US" altLang="en-US" sz="1200" i="1" dirty="0" smtClean="0">
              <a:latin typeface="Courier New" panose="02070309020205020404" pitchFamily="49" charset="0"/>
              <a:cs typeface="Courier New" panose="02070309020205020404" pitchFamily="49" charset="0"/>
            </a:endParaRPr>
          </a:p>
          <a:p>
            <a:pPr algn="just">
              <a:buFont typeface="Wingdings" panose="05000000000000000000" pitchFamily="2" charset="2"/>
              <a:buNone/>
            </a:pPr>
            <a:r>
              <a:rPr lang="en-US" altLang="en-US" sz="1200" i="1" dirty="0" smtClean="0">
                <a:latin typeface="Courier New" panose="02070309020205020404" pitchFamily="49" charset="0"/>
                <a:cs typeface="Courier New" panose="02070309020205020404" pitchFamily="49" charset="0"/>
              </a:rPr>
              <a:t>&gt;&gt; echo $PATH</a:t>
            </a:r>
          </a:p>
          <a:p>
            <a:pPr algn="just">
              <a:buFont typeface="Wingdings" panose="05000000000000000000" pitchFamily="2" charset="2"/>
              <a:buNone/>
            </a:pPr>
            <a:endParaRPr lang="en-US" altLang="en-US" sz="1200" i="1" dirty="0" smtClean="0">
              <a:latin typeface="Courier New" panose="02070309020205020404" pitchFamily="49" charset="0"/>
              <a:cs typeface="Courier New" panose="02070309020205020404" pitchFamily="49" charset="0"/>
            </a:endParaRPr>
          </a:p>
          <a:p>
            <a:pPr algn="just">
              <a:buFont typeface="Wingdings" panose="05000000000000000000" pitchFamily="2" charset="2"/>
              <a:buNone/>
            </a:pPr>
            <a:r>
              <a:rPr lang="en-US" altLang="en-US" sz="1400" i="1" dirty="0">
                <a:latin typeface="Times New Roman" panose="02020603050405020304" pitchFamily="18" charset="0"/>
                <a:cs typeface="Times New Roman" panose="02020603050405020304" pitchFamily="18" charset="0"/>
              </a:rPr>
              <a:t>❑ /bin: Binaries, programs used in booting the system</a:t>
            </a:r>
          </a:p>
          <a:p>
            <a:pPr algn="just">
              <a:buFont typeface="Wingdings" panose="05000000000000000000" pitchFamily="2" charset="2"/>
              <a:buNone/>
            </a:pPr>
            <a:r>
              <a:rPr lang="en-US" altLang="en-US" sz="1400" i="1" dirty="0">
                <a:latin typeface="Times New Roman" panose="02020603050405020304" pitchFamily="18" charset="0"/>
                <a:cs typeface="Times New Roman" panose="02020603050405020304" pitchFamily="18" charset="0"/>
              </a:rPr>
              <a:t>❑ /</a:t>
            </a:r>
            <a:r>
              <a:rPr lang="en-US" altLang="en-US" sz="1400" i="1" dirty="0" err="1">
                <a:latin typeface="Times New Roman" panose="02020603050405020304" pitchFamily="18" charset="0"/>
                <a:cs typeface="Times New Roman" panose="02020603050405020304" pitchFamily="18" charset="0"/>
              </a:rPr>
              <a:t>usr</a:t>
            </a:r>
            <a:r>
              <a:rPr lang="en-US" altLang="en-US" sz="1400" i="1" dirty="0">
                <a:latin typeface="Times New Roman" panose="02020603050405020304" pitchFamily="18" charset="0"/>
                <a:cs typeface="Times New Roman" panose="02020603050405020304" pitchFamily="18" charset="0"/>
              </a:rPr>
              <a:t>/bin: User binaries, standard programs available to users</a:t>
            </a:r>
          </a:p>
          <a:p>
            <a:pPr algn="just">
              <a:buFont typeface="Wingdings" panose="05000000000000000000" pitchFamily="2" charset="2"/>
              <a:buNone/>
            </a:pPr>
            <a:r>
              <a:rPr lang="en-US" altLang="en-US" sz="1400" i="1" dirty="0">
                <a:latin typeface="Times New Roman" panose="02020603050405020304" pitchFamily="18" charset="0"/>
                <a:cs typeface="Times New Roman" panose="02020603050405020304" pitchFamily="18" charset="0"/>
              </a:rPr>
              <a:t>❑ /</a:t>
            </a:r>
            <a:r>
              <a:rPr lang="en-US" altLang="en-US" sz="1400" i="1" dirty="0" err="1" smtClean="0">
                <a:latin typeface="Times New Roman" panose="02020603050405020304" pitchFamily="18" charset="0"/>
                <a:cs typeface="Times New Roman" panose="02020603050405020304" pitchFamily="18" charset="0"/>
              </a:rPr>
              <a:t>usr</a:t>
            </a:r>
            <a:r>
              <a:rPr lang="en-US" altLang="en-US" sz="1400" i="1" dirty="0" smtClean="0">
                <a:latin typeface="Times New Roman" panose="02020603050405020304" pitchFamily="18" charset="0"/>
                <a:cs typeface="Times New Roman" panose="02020603050405020304" pitchFamily="18" charset="0"/>
              </a:rPr>
              <a:t>/local/bin</a:t>
            </a:r>
            <a:r>
              <a:rPr lang="en-US" altLang="en-US" sz="1400" i="1" dirty="0">
                <a:latin typeface="Times New Roman" panose="02020603050405020304" pitchFamily="18" charset="0"/>
                <a:cs typeface="Times New Roman" panose="02020603050405020304" pitchFamily="18" charset="0"/>
              </a:rPr>
              <a:t>: Local binaries, programs specific to an </a:t>
            </a:r>
            <a:r>
              <a:rPr lang="en-US" altLang="en-US" sz="1400" i="1" dirty="0" smtClean="0">
                <a:latin typeface="Times New Roman" panose="02020603050405020304" pitchFamily="18" charset="0"/>
                <a:cs typeface="Times New Roman" panose="02020603050405020304" pitchFamily="18" charset="0"/>
              </a:rPr>
              <a:t>installation</a:t>
            </a:r>
          </a:p>
          <a:p>
            <a:pPr algn="just">
              <a:buFont typeface="Wingdings" panose="05000000000000000000" pitchFamily="2" charset="2"/>
              <a:buNone/>
            </a:pPr>
            <a:endParaRPr lang="en-US" altLang="en-US" sz="1400" i="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Đối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với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quyền</a:t>
            </a:r>
            <a:r>
              <a:rPr lang="en-US" altLang="en-US" sz="1400" dirty="0" smtClean="0">
                <a:latin typeface="Times New Roman" panose="02020603050405020304" pitchFamily="18" charset="0"/>
                <a:cs typeface="Times New Roman" panose="02020603050405020304" pitchFamily="18" charset="0"/>
              </a:rPr>
              <a:t> Admin </a:t>
            </a:r>
            <a:r>
              <a:rPr lang="en-US" altLang="en-US" sz="1400" dirty="0" err="1" smtClean="0">
                <a:latin typeface="Times New Roman" panose="02020603050405020304" pitchFamily="18" charset="0"/>
                <a:cs typeface="Times New Roman" panose="02020603050405020304" pitchFamily="18" charset="0"/>
              </a:rPr>
              <a:t>thì</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có</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thể</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còn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lưu</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trong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usr</a:t>
            </a:r>
            <a:r>
              <a:rPr lang="en-US" altLang="en-US" sz="1400" dirty="0" smtClean="0">
                <a:latin typeface="Times New Roman" panose="02020603050405020304" pitchFamily="18" charset="0"/>
                <a:cs typeface="Times New Roman" panose="02020603050405020304" pitchFamily="18" charset="0"/>
              </a:rPr>
              <a:t>/</a:t>
            </a:r>
            <a:r>
              <a:rPr lang="en-US" altLang="en-US" sz="1400" dirty="0" err="1" smtClean="0">
                <a:latin typeface="Times New Roman" panose="02020603050405020304" pitchFamily="18" charset="0"/>
                <a:cs typeface="Times New Roman" panose="02020603050405020304" pitchFamily="18" charset="0"/>
              </a:rPr>
              <a:t>sbin</a:t>
            </a:r>
            <a:r>
              <a:rPr lang="en-US" altLang="en-US" sz="1400" dirty="0">
                <a:latin typeface="Times New Roman" panose="02020603050405020304" pitchFamily="18" charset="0"/>
                <a:cs typeface="Times New Roman" panose="02020603050405020304" pitchFamily="18" charset="0"/>
              </a:rPr>
              <a:t> </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sbin</a:t>
            </a:r>
            <a:endParaRPr lang="en-US" alt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Một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số</a:t>
            </a:r>
            <a:r>
              <a:rPr lang="en-US" altLang="en-US" sz="1400" dirty="0" smtClean="0">
                <a:latin typeface="Times New Roman" panose="02020603050405020304" pitchFamily="18" charset="0"/>
                <a:cs typeface="Times New Roman" panose="02020603050405020304" pitchFamily="18" charset="0"/>
              </a:rPr>
              <a:t> package </a:t>
            </a:r>
            <a:r>
              <a:rPr lang="en-US" altLang="en-US" sz="1400" dirty="0" err="1" smtClean="0">
                <a:latin typeface="Times New Roman" panose="02020603050405020304" pitchFamily="18" charset="0"/>
                <a:cs typeface="Times New Roman" panose="02020603050405020304" pitchFamily="18" charset="0"/>
              </a:rPr>
              <a:t>khi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cài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cũng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có</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thể</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cài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đặt</a:t>
            </a:r>
            <a:r>
              <a:rPr lang="en-US" altLang="en-US" sz="1400" dirty="0" smtClean="0">
                <a:latin typeface="Times New Roman" panose="02020603050405020304" pitchFamily="18" charset="0"/>
                <a:cs typeface="Times New Roman" panose="02020603050405020304" pitchFamily="18" charset="0"/>
              </a:rPr>
              <a:t> ở </a:t>
            </a: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phân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vùng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khác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như</a:t>
            </a:r>
            <a:r>
              <a:rPr lang="en-US" altLang="en-US" sz="1400" dirty="0">
                <a:latin typeface="Times New Roman" panose="02020603050405020304" pitchFamily="18" charset="0"/>
                <a:cs typeface="Times New Roman" panose="02020603050405020304" pitchFamily="18" charset="0"/>
              </a:rPr>
              <a:t>  /</a:t>
            </a:r>
            <a:r>
              <a:rPr lang="en-US" altLang="en-US" sz="1400" dirty="0" smtClean="0">
                <a:latin typeface="Times New Roman" panose="02020603050405020304" pitchFamily="18" charset="0"/>
                <a:cs typeface="Times New Roman" panose="02020603050405020304" pitchFamily="18" charset="0"/>
              </a:rPr>
              <a:t>opt …</a:t>
            </a:r>
            <a:r>
              <a:rPr lang="en-US" altLang="en-US" sz="1400" dirty="0" err="1" smtClean="0">
                <a:latin typeface="Times New Roman" panose="02020603050405020304" pitchFamily="18" charset="0"/>
                <a:cs typeface="Times New Roman" panose="02020603050405020304" pitchFamily="18" charset="0"/>
              </a:rPr>
              <a:t>vv</a:t>
            </a:r>
            <a:endParaRPr lang="en-US" alt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Việc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định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nghĩa</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thư</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viện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khi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dịch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có</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thể</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được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thêm</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vào</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biến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môi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trường</a:t>
            </a:r>
            <a:r>
              <a:rPr lang="en-US" altLang="en-US" sz="1400" dirty="0" smtClean="0">
                <a:latin typeface="Times New Roman" panose="02020603050405020304" pitchFamily="18" charset="0"/>
                <a:cs typeface="Times New Roman" panose="02020603050405020304" pitchFamily="18" charset="0"/>
              </a:rPr>
              <a:t> PATH </a:t>
            </a:r>
            <a:r>
              <a:rPr lang="en-US" altLang="en-US" sz="1400" dirty="0" err="1" smtClean="0">
                <a:latin typeface="Times New Roman" panose="02020603050405020304" pitchFamily="18" charset="0"/>
                <a:cs typeface="Times New Roman" panose="02020603050405020304" pitchFamily="18" charset="0"/>
              </a:rPr>
              <a:t>thông</a:t>
            </a:r>
            <a:r>
              <a:rPr lang="en-US" altLang="en-US" sz="1400" dirty="0" smtClean="0">
                <a:latin typeface="Times New Roman" panose="02020603050405020304" pitchFamily="18" charset="0"/>
                <a:cs typeface="Times New Roman" panose="02020603050405020304" pitchFamily="18" charset="0"/>
              </a:rPr>
              <a:t> qua </a:t>
            </a:r>
            <a:r>
              <a:rPr lang="en-US" altLang="en-US" sz="1400" dirty="0" err="1" smtClean="0">
                <a:latin typeface="Times New Roman" panose="02020603050405020304" pitchFamily="18" charset="0"/>
                <a:cs typeface="Times New Roman" panose="02020603050405020304" pitchFamily="18" charset="0"/>
              </a:rPr>
              <a:t>lệnh</a:t>
            </a:r>
            <a:r>
              <a:rPr lang="en-US" altLang="en-US" sz="1400" dirty="0" smtClean="0">
                <a:latin typeface="Times New Roman" panose="02020603050405020304" pitchFamily="18" charset="0"/>
                <a:cs typeface="Times New Roman" panose="02020603050405020304" pitchFamily="18" charset="0"/>
              </a:rPr>
              <a:t> shell:</a:t>
            </a:r>
          </a:p>
          <a:p>
            <a:pPr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en-US" sz="1400" i="1" dirty="0">
                <a:latin typeface="Courier New" panose="02070309020205020404" pitchFamily="49" charset="0"/>
                <a:cs typeface="Courier New" panose="02070309020205020404" pitchFamily="49" charset="0"/>
              </a:rPr>
              <a:t>&gt;&gt; </a:t>
            </a:r>
            <a:r>
              <a:rPr lang="en-US" altLang="en-US" sz="1400" i="1" dirty="0" smtClean="0">
                <a:latin typeface="Courier New" panose="02070309020205020404" pitchFamily="49" charset="0"/>
                <a:cs typeface="Courier New" panose="02070309020205020404" pitchFamily="49" charset="0"/>
              </a:rPr>
              <a:t>export PATH=$PATH:/home/</a:t>
            </a:r>
            <a:r>
              <a:rPr lang="en-US" altLang="en-US" sz="1400" i="1" dirty="0" err="1" smtClean="0">
                <a:latin typeface="Courier New" panose="02070309020205020404" pitchFamily="49" charset="0"/>
                <a:cs typeface="Courier New" panose="02070309020205020404" pitchFamily="49" charset="0"/>
              </a:rPr>
              <a:t>phuongtt</a:t>
            </a:r>
            <a:r>
              <a:rPr lang="en-US" altLang="en-US" sz="1400" i="1" dirty="0" smtClean="0">
                <a:latin typeface="Courier New" panose="02070309020205020404" pitchFamily="49" charset="0"/>
                <a:cs typeface="Courier New" panose="02070309020205020404" pitchFamily="49" charset="0"/>
              </a:rPr>
              <a:t>/working/bin:</a:t>
            </a:r>
            <a:r>
              <a:rPr lang="en-US" altLang="en-US" sz="1400" i="1" dirty="0">
                <a:latin typeface="Courier New" panose="02070309020205020404" pitchFamily="49" charset="0"/>
                <a:cs typeface="Courier New" panose="02070309020205020404" pitchFamily="49" charset="0"/>
              </a:rPr>
              <a:t>/</a:t>
            </a:r>
            <a:r>
              <a:rPr lang="en-US" altLang="en-US" sz="1400" i="1" dirty="0" smtClean="0">
                <a:latin typeface="Courier New" panose="02070309020205020404" pitchFamily="49" charset="0"/>
                <a:cs typeface="Courier New" panose="02070309020205020404" pitchFamily="49" charset="0"/>
              </a:rPr>
              <a:t>home/</a:t>
            </a:r>
            <a:r>
              <a:rPr lang="en-US" altLang="en-US" sz="1400" i="1" dirty="0" err="1" smtClean="0">
                <a:latin typeface="Courier New" panose="02070309020205020404" pitchFamily="49" charset="0"/>
                <a:cs typeface="Courier New" panose="02070309020205020404" pitchFamily="49" charset="0"/>
              </a:rPr>
              <a:t>phuongtt</a:t>
            </a:r>
            <a:r>
              <a:rPr lang="en-US" altLang="en-US" sz="1400" i="1" dirty="0" smtClean="0">
                <a:latin typeface="Courier New" panose="02070309020205020404" pitchFamily="49" charset="0"/>
                <a:cs typeface="Courier New" panose="02070309020205020404" pitchFamily="49" charset="0"/>
              </a:rPr>
              <a:t>/working/lib</a:t>
            </a:r>
            <a:endParaRPr lang="en-US" altLang="en-US" sz="1400" i="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4104683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i="1" dirty="0">
                <a:latin typeface="Arial" panose="020B0604020202020204" pitchFamily="34" charset="0"/>
                <a:cs typeface="Arial" panose="020B0604020202020204" pitchFamily="34" charset="0"/>
              </a:rPr>
              <a:t>Text Editors</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Hiện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trên</a:t>
            </a:r>
            <a:r>
              <a:rPr lang="en-US" altLang="en-US" sz="1400" dirty="0" smtClean="0">
                <a:latin typeface="Times New Roman" panose="02020603050405020304" pitchFamily="18" charset="0"/>
                <a:cs typeface="Times New Roman" panose="02020603050405020304" pitchFamily="18" charset="0"/>
              </a:rPr>
              <a:t> Linux </a:t>
            </a:r>
            <a:r>
              <a:rPr lang="en-US" altLang="en-US" sz="1400" dirty="0" err="1" smtClean="0">
                <a:latin typeface="Times New Roman" panose="02020603050405020304" pitchFamily="18" charset="0"/>
                <a:cs typeface="Times New Roman" panose="02020603050405020304" pitchFamily="18" charset="0"/>
              </a:rPr>
              <a:t>đã</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mặc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định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có</a:t>
            </a:r>
            <a:r>
              <a:rPr lang="en-US" altLang="en-US" sz="1400" dirty="0" smtClean="0">
                <a:latin typeface="Times New Roman" panose="02020603050405020304" pitchFamily="18" charset="0"/>
                <a:cs typeface="Times New Roman" panose="02020603050405020304" pitchFamily="18" charset="0"/>
              </a:rPr>
              <a:t> 1 </a:t>
            </a:r>
            <a:r>
              <a:rPr lang="en-US" altLang="en-US" sz="1400" dirty="0" err="1" smtClean="0">
                <a:latin typeface="Times New Roman" panose="02020603050405020304" pitchFamily="18" charset="0"/>
                <a:cs typeface="Times New Roman" panose="02020603050405020304" pitchFamily="18" charset="0"/>
              </a:rPr>
              <a:t>số</a:t>
            </a:r>
            <a:r>
              <a:rPr lang="en-US" altLang="en-US" sz="1400" dirty="0" smtClean="0">
                <a:latin typeface="Times New Roman" panose="02020603050405020304" pitchFamily="18" charset="0"/>
                <a:cs typeface="Times New Roman" panose="02020603050405020304" pitchFamily="18" charset="0"/>
              </a:rPr>
              <a:t> editor </a:t>
            </a:r>
            <a:r>
              <a:rPr lang="en-US" altLang="en-US" sz="1400" dirty="0" err="1" smtClean="0">
                <a:latin typeface="Times New Roman" panose="02020603050405020304" pitchFamily="18" charset="0"/>
                <a:cs typeface="Times New Roman" panose="02020603050405020304" pitchFamily="18" charset="0"/>
              </a:rPr>
              <a:t>phục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vụ</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cho</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việc</a:t>
            </a:r>
            <a:r>
              <a:rPr lang="en-US" altLang="en-US" sz="1400" dirty="0" smtClean="0">
                <a:latin typeface="Times New Roman" panose="02020603050405020304" pitchFamily="18" charset="0"/>
                <a:cs typeface="Times New Roman" panose="02020603050405020304" pitchFamily="18" charset="0"/>
              </a:rPr>
              <a:t> coding </a:t>
            </a:r>
            <a:r>
              <a:rPr lang="en-US" altLang="en-US" sz="1400" dirty="0" err="1" smtClean="0">
                <a:latin typeface="Times New Roman" panose="02020603050405020304" pitchFamily="18" charset="0"/>
                <a:cs typeface="Times New Roman" panose="02020603050405020304" pitchFamily="18" charset="0"/>
              </a:rPr>
              <a:t>tuy</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nhiên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trình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này</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là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khó</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sử</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dụng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không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thân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thiện</a:t>
            </a:r>
            <a:r>
              <a:rPr lang="en-US" altLang="en-US" sz="1400" dirty="0" smtClean="0">
                <a:latin typeface="Times New Roman" panose="02020603050405020304" pitchFamily="18" charset="0"/>
                <a:cs typeface="Times New Roman" panose="02020603050405020304" pitchFamily="18" charset="0"/>
              </a:rPr>
              <a:t>. </a:t>
            </a: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Trình</a:t>
            </a:r>
            <a:r>
              <a:rPr lang="en-US" altLang="en-US" sz="1400" dirty="0" smtClean="0">
                <a:latin typeface="Times New Roman" panose="02020603050405020304" pitchFamily="18" charset="0"/>
                <a:cs typeface="Times New Roman" panose="02020603050405020304" pitchFamily="18" charset="0"/>
              </a:rPr>
              <a:t> Vim </a:t>
            </a:r>
            <a:r>
              <a:rPr lang="en-US" altLang="en-US" sz="1400" dirty="0" err="1" smtClean="0">
                <a:latin typeface="Times New Roman" panose="02020603050405020304" pitchFamily="18" charset="0"/>
                <a:cs typeface="Times New Roman" panose="02020603050405020304" pitchFamily="18" charset="0"/>
              </a:rPr>
              <a:t>là</a:t>
            </a:r>
            <a:r>
              <a:rPr lang="en-US" altLang="en-US" sz="1400" dirty="0" smtClean="0">
                <a:latin typeface="Times New Roman" panose="02020603050405020304" pitchFamily="18" charset="0"/>
                <a:cs typeface="Times New Roman" panose="02020603050405020304" pitchFamily="18" charset="0"/>
              </a:rPr>
              <a:t> 1 editor </a:t>
            </a:r>
            <a:r>
              <a:rPr lang="en-US" altLang="en-US" sz="1400" dirty="0" err="1" smtClean="0">
                <a:latin typeface="Times New Roman" panose="02020603050405020304" pitchFamily="18" charset="0"/>
                <a:cs typeface="Times New Roman" panose="02020603050405020304" pitchFamily="18" charset="0"/>
              </a:rPr>
              <a:t>khá</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tốt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được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dùng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phổ</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biến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có</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thể</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nói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là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thường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xuyên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dùng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trong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lập</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trình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trên</a:t>
            </a:r>
            <a:r>
              <a:rPr lang="en-US" altLang="en-US" sz="1400" dirty="0" smtClean="0">
                <a:latin typeface="Times New Roman" panose="02020603050405020304" pitchFamily="18" charset="0"/>
                <a:cs typeface="Times New Roman" panose="02020603050405020304" pitchFamily="18" charset="0"/>
              </a:rPr>
              <a:t> Linux.</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Tuy</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nhiên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không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được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cài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đặt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mặc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định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linux</a:t>
            </a:r>
            <a:r>
              <a:rPr lang="en-US" altLang="en-US" sz="1400" dirty="0" smtClean="0">
                <a:latin typeface="Times New Roman" panose="02020603050405020304" pitchFamily="18" charset="0"/>
                <a:cs typeface="Times New Roman" panose="02020603050405020304" pitchFamily="18" charset="0"/>
              </a:rPr>
              <a:t> do </a:t>
            </a:r>
            <a:r>
              <a:rPr lang="en-US" altLang="en-US" sz="1400" dirty="0" err="1" smtClean="0">
                <a:latin typeface="Times New Roman" panose="02020603050405020304" pitchFamily="18" charset="0"/>
                <a:cs typeface="Times New Roman" panose="02020603050405020304" pitchFamily="18" charset="0"/>
              </a:rPr>
              <a:t>vậy</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tiến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hành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cài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đặt</a:t>
            </a:r>
            <a:r>
              <a:rPr lang="en-US" altLang="en-US" sz="1400" dirty="0" smtClean="0">
                <a:latin typeface="Times New Roman" panose="02020603050405020304" pitchFamily="18" charset="0"/>
                <a:cs typeface="Times New Roman" panose="02020603050405020304" pitchFamily="18" charset="0"/>
              </a:rPr>
              <a:t>:</a:t>
            </a: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r>
              <a:rPr lang="en-US" altLang="en-US" sz="1200" i="1" dirty="0" smtClean="0">
                <a:latin typeface="Courier New" panose="02070309020205020404" pitchFamily="49" charset="0"/>
                <a:cs typeface="Courier New" panose="02070309020205020404" pitchFamily="49" charset="0"/>
              </a:rPr>
              <a:t>&gt;&gt; apt-get install vim</a:t>
            </a:r>
          </a:p>
          <a:p>
            <a:pPr marL="0" algn="just">
              <a:buFont typeface="Wingdings" panose="05000000000000000000" pitchFamily="2" charset="2"/>
              <a:buNone/>
            </a:pPr>
            <a:endParaRPr lang="en-US" altLang="en-US" sz="1200" i="1" dirty="0">
              <a:latin typeface="Courier New" panose="02070309020205020404" pitchFamily="49" charset="0"/>
              <a:cs typeface="Courier New" panose="02070309020205020404" pitchFamily="49" charset="0"/>
            </a:endParaRPr>
          </a:p>
          <a:p>
            <a:pPr marL="0"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Hiện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tại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đối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với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mỗi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ngôn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ngữ</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lập</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trình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tùy</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yêu</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cầu</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bài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toán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mà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trên</a:t>
            </a:r>
            <a:r>
              <a:rPr lang="en-US" altLang="en-US" sz="1400" dirty="0" smtClean="0">
                <a:latin typeface="Times New Roman" panose="02020603050405020304" pitchFamily="18" charset="0"/>
                <a:cs typeface="Times New Roman" panose="02020603050405020304" pitchFamily="18" charset="0"/>
              </a:rPr>
              <a:t> Linux </a:t>
            </a:r>
            <a:r>
              <a:rPr lang="en-US" altLang="en-US" sz="1400" dirty="0" err="1" smtClean="0">
                <a:latin typeface="Times New Roman" panose="02020603050405020304" pitchFamily="18" charset="0"/>
                <a:cs typeface="Times New Roman" panose="02020603050405020304" pitchFamily="18" charset="0"/>
              </a:rPr>
              <a:t>cũng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đã</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có</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khá</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nhiều</a:t>
            </a:r>
            <a:r>
              <a:rPr lang="en-US" altLang="en-US" sz="1400" dirty="0" smtClean="0">
                <a:latin typeface="Times New Roman" panose="02020603050405020304" pitchFamily="18" charset="0"/>
                <a:cs typeface="Times New Roman" panose="02020603050405020304" pitchFamily="18" charset="0"/>
              </a:rPr>
              <a:t> Editor </a:t>
            </a:r>
            <a:r>
              <a:rPr lang="en-US" altLang="en-US" sz="1400" dirty="0" err="1" smtClean="0">
                <a:latin typeface="Times New Roman" panose="02020603050405020304" pitchFamily="18" charset="0"/>
                <a:cs typeface="Times New Roman" panose="02020603050405020304" pitchFamily="18" charset="0"/>
              </a:rPr>
              <a:t>được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phát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triển</a:t>
            </a:r>
            <a:r>
              <a:rPr lang="en-US" altLang="en-US" sz="1400" dirty="0">
                <a:latin typeface="Times New Roman" panose="02020603050405020304" pitchFamily="18" charset="0"/>
                <a:cs typeface="Times New Roman" panose="02020603050405020304" pitchFamily="18" charset="0"/>
              </a:rPr>
              <a:t>.</a:t>
            </a:r>
            <a:endParaRPr lang="en-US" altLang="en-US" sz="14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606571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A2A741C5885C41AB9A358CCBEA8A85" ma:contentTypeVersion="4" ma:contentTypeDescription="Create a new document." ma:contentTypeScope="" ma:versionID="1696f36ed93db054fc8f4d62be39c1ae">
  <xsd:schema xmlns:xsd="http://www.w3.org/2001/XMLSchema" xmlns:p="http://schemas.microsoft.com/office/2006/metadata/properties" xmlns:ns1="http://schemas.microsoft.com/sharepoint/v3" xmlns:ns2="41A7A25E-88C5-415C-AB9A-358CCBEA8A85" xmlns:ns3="cd6d2771-e08b-42a3-90f8-eca630337659" targetNamespace="http://schemas.microsoft.com/office/2006/metadata/properties" ma:root="true" ma:fieldsID="bffc5b2d08ab4fb7daf98c77989d8342" ns1:_="" ns2:_="" ns3:_="">
    <xsd:import namespace="http://schemas.microsoft.com/sharepoint/v3"/>
    <xsd:import namespace="41A7A25E-88C5-415C-AB9A-358CCBEA8A85"/>
    <xsd:import namespace="cd6d2771-e08b-42a3-90f8-eca63033765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Priority" minOccurs="0"/>
                <xsd:element ref="ns1:ContentTypeId" minOccurs="0"/>
                <xsd:element ref="ns1:TemplateUrl" minOccurs="0"/>
                <xsd:element ref="ns1:xd_ProgID" minOccurs="0"/>
                <xsd:element ref="ns1:xd_Signature" minOccurs="0"/>
                <xsd:element ref="ns3:Number_x0020_Of_x0020_Viewer"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0" nillable="true" ma:displayName="Content Type ID" ma:hidden="true" ma:internalName="ContentTypeId" ma:readOnly="true">
      <xsd:simpleType>
        <xsd:restriction base="dms:Unknown"/>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element name="xd_Signature" ma:index="13" nillable="true" ma:displayName="Is Signed" ma:hidden="true" ma:internalName="xd_Signature" ma:readOnly="true">
      <xsd:simpleType>
        <xsd:restriction base="dms:Boolean"/>
      </xsd:simple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1" nillable="true" ma:displayName="Has Copy Destinations" ma:hidden="true" ma:internalName="_HasCopyDestinations" ma:readOnly="true">
      <xsd:simpleType>
        <xsd:restriction base="dms:Boolean"/>
      </xsd:simpleType>
    </xsd:element>
    <xsd:element name="_CopySource" ma:index="22" nillable="true" ma:displayName="Copy Source" ma:description="" ma:internalName="_CopySource" ma:readOnly="true">
      <xsd:simpleType>
        <xsd:restriction base="dms:Text"/>
      </xsd:simpleType>
    </xsd:element>
    <xsd:element name="_ModerationStatus" ma:index="23" nillable="true" ma:displayName="Approval Status" ma:default="0" ma:hidden="true" ma:internalName="_ModerationStatus" ma:readOnly="true">
      <xsd:simpleType>
        <xsd:restriction base="dms:Unknown"/>
      </xsd:simpleType>
    </xsd:element>
    <xsd:element name="FileRef" ma:index="24" nillable="true" ma:displayName="URL Path" ma:hidden="true" ma:list="Docs" ma:internalName="FileRef" ma:readOnly="true" ma:showField="FullUrl">
      <xsd:simpleType>
        <xsd:restriction base="dms:Lookup"/>
      </xsd:simpleType>
    </xsd:element>
    <xsd:element name="FileDirRef" ma:index="25" nillable="true" ma:displayName="Path" ma:hidden="true" ma:list="Docs" ma:internalName="FileDirRef" ma:readOnly="true" ma:showField="DirName">
      <xsd:simpleType>
        <xsd:restriction base="dms:Lookup"/>
      </xsd:simpleType>
    </xsd:element>
    <xsd:element name="Last_x0020_Modified" ma:index="26" nillable="true" ma:displayName="Modified" ma:format="TRUE" ma:hidden="true" ma:list="Docs" ma:internalName="Last_x0020_Modified" ma:readOnly="true" ma:showField="TimeLastModified">
      <xsd:simpleType>
        <xsd:restriction base="dms:Lookup"/>
      </xsd:simpleType>
    </xsd:element>
    <xsd:element name="Created_x0020_Date" ma:index="27" nillable="true" ma:displayName="Created" ma:format="TRUE" ma:hidden="true" ma:list="Docs" ma:internalName="Created_x0020_Date" ma:readOnly="true" ma:showField="TimeCreated">
      <xsd:simpleType>
        <xsd:restriction base="dms:Lookup"/>
      </xsd:simpleType>
    </xsd:element>
    <xsd:element name="File_x0020_Size" ma:index="28" nillable="true" ma:displayName="File Size" ma:format="TRUE" ma:hidden="true" ma:list="Docs" ma:internalName="File_x0020_Size" ma:readOnly="true" ma:showField="SizeInKB">
      <xsd:simpleType>
        <xsd:restriction base="dms:Lookup"/>
      </xsd:simpleType>
    </xsd:element>
    <xsd:element name="FSObjType" ma:index="29" nillable="true" ma:displayName="Item Type" ma:hidden="true" ma:list="Docs" ma:internalName="FSObjType" ma:readOnly="true" ma:showField="FSType">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0" nillable="true" ma:displayName="Property Bag" ma:hidden="true" ma:list="Docs" ma:internalName="MetaInfo" ma:showField="MetaInfo">
      <xsd:simpleType>
        <xsd:restriction base="dms:Lookup"/>
      </xsd:simpleType>
    </xsd:element>
    <xsd:element name="_Level" ma:index="51" nillable="true" ma:displayName="Level" ma:hidden="true" ma:internalName="_Level" ma:readOnly="true">
      <xsd:simpleType>
        <xsd:restriction base="dms:Unknown"/>
      </xsd:simpleType>
    </xsd:element>
    <xsd:element name="_IsCurrentVersion" ma:index="52" nillable="true" ma:displayName="Is Current Version" ma:hidden="true" ma:internalName="_IsCurrentVersion" ma:readOnly="true">
      <xsd:simpleType>
        <xsd:restriction base="dms:Boolean"/>
      </xsd:simpleType>
    </xsd:element>
    <xsd:element name="owshiddenversion" ma:index="56" nillable="true" ma:displayName="owshiddenversion" ma:hidden="true" ma:internalName="owshiddenversion" ma:readOnly="true">
      <xsd:simpleType>
        <xsd:restriction base="dms:Unknown"/>
      </xsd:simpleType>
    </xsd:element>
    <xsd:element name="_UIVersion" ma:index="57" nillable="true" ma:displayName="UI Version" ma:hidden="true" ma:internalName="_UIVersion" ma:readOnly="true">
      <xsd:simpleType>
        <xsd:restriction base="dms:Unknown"/>
      </xsd:simpleType>
    </xsd:element>
    <xsd:element name="_UIVersionString" ma:index="58" nillable="true" ma:displayName="Version" ma:internalName="_UIVersionString" ma:readOnly="true">
      <xsd:simpleType>
        <xsd:restriction base="dms:Text"/>
      </xsd:simpleType>
    </xsd:element>
    <xsd:element name="InstanceID" ma:index="59" nillable="true" ma:displayName="Instance ID" ma:hidden="true" ma:internalName="InstanceID" ma:readOnly="true">
      <xsd:simpleType>
        <xsd:restriction base="dms:Unknown"/>
      </xsd:simpleType>
    </xsd:element>
    <xsd:element name="Order" ma:index="60" nillable="true" ma:displayName="Order" ma:hidden="true" ma:internalName="Order">
      <xsd:simpleType>
        <xsd:restriction base="dms:Number"/>
      </xsd:simpleType>
    </xsd:element>
    <xsd:element name="GUID" ma:index="61" nillable="true" ma:displayName="GUID" ma:hidden="true" ma:internalName="GUID" ma:readOnly="true">
      <xsd:simpleType>
        <xsd:restriction base="dms:Unknown"/>
      </xsd:simpleType>
    </xsd:element>
    <xsd:element name="WorkflowVersion" ma:index="62" nillable="true" ma:displayName="Workflow Version" ma:hidden="true" ma:internalName="WorkflowVersion" ma:readOnly="true">
      <xsd:simpleType>
        <xsd:restriction base="dms:Unknown"/>
      </xsd:simpleType>
    </xsd:element>
    <xsd:element name="WorkflowInstanceID" ma:index="63" nillable="true" ma:displayName="Workflow Instance ID" ma:hidden="true" ma:internalName="WorkflowInstanceID" ma:readOnly="true">
      <xsd:simpleType>
        <xsd:restriction base="dms:Unknown"/>
      </xsd:simpleType>
    </xsd:element>
    <xsd:element name="ParentVersionString" ma:index="64" nillable="true" ma:displayName="Source Version (Converted Document)" ma:hidden="true" ma:list="Docs" ma:internalName="ParentVersionString" ma:readOnly="true" ma:showField="ParentVersionString">
      <xsd:simpleType>
        <xsd:restriction base="dms:Lookup"/>
      </xsd:simpleType>
    </xsd:element>
    <xsd:element name="ParentLeafName" ma:index="65"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41A7A25E-88C5-415C-AB9A-358CCBEA8A85" elementFormDefault="qualified">
    <xsd:import namespace="http://schemas.microsoft.com/office/2006/documentManagement/types"/>
    <xsd:element name="Priority" ma:index="9" nillable="true" ma:displayName="Priority" ma:internalName="Priority">
      <xsd:simpleType>
        <xsd:restriction base="dms:Number"/>
      </xsd:simpleType>
    </xsd:element>
  </xsd:schema>
  <xsd:schema xmlns:xsd="http://www.w3.org/2001/XMLSchema" xmlns:dms="http://schemas.microsoft.com/office/2006/documentManagement/types" targetNamespace="cd6d2771-e08b-42a3-90f8-eca630337659" elementFormDefault="qualified">
    <xsd:import namespace="http://schemas.microsoft.com/office/2006/documentManagement/types"/>
    <xsd:element name="Number_x0020_Of_x0020_Viewer" ma:index="14" nillable="true" ma:displayName="Number Of Viewer" ma:default="0" ma:internalName="Number_x0020_Of_x0020_View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ntentTypeId xmlns="http://schemas.microsoft.com/sharepoint/v3">0x0101005EA2A741C5885C41AB9A358CCBEA8A85</ContentTypeId>
    <TemplateUrl xmlns="http://schemas.microsoft.com/sharepoint/v3" xsi:nil="true"/>
    <Number_x0020_Of_x0020_Viewer xmlns="cd6d2771-e08b-42a3-90f8-eca630337659">0</Number_x0020_Of_x0020_Viewer>
    <_SourceUrl xmlns="http://schemas.microsoft.com/sharepoint/v3" xsi:nil="true"/>
    <Priority xmlns="41A7A25E-88C5-415C-AB9A-358CCBEA8A85"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Props1.xml><?xml version="1.0" encoding="utf-8"?>
<ds:datastoreItem xmlns:ds="http://schemas.openxmlformats.org/officeDocument/2006/customXml" ds:itemID="{291298C8-6557-4801-88A4-1A09CCAAC0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A7A25E-88C5-415C-AB9A-358CCBEA8A85"/>
    <ds:schemaRef ds:uri="cd6d2771-e08b-42a3-90f8-eca63033765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5476E46-DBE4-4E87-93C7-6C7C5155F2FF}">
  <ds:schemaRefs>
    <ds:schemaRef ds:uri="http://schemas.microsoft.com/sharepoint/v3/contenttype/forms"/>
  </ds:schemaRefs>
</ds:datastoreItem>
</file>

<file path=customXml/itemProps3.xml><?xml version="1.0" encoding="utf-8"?>
<ds:datastoreItem xmlns:ds="http://schemas.openxmlformats.org/officeDocument/2006/customXml" ds:itemID="{A95F8478-B429-4D4C-98D9-A03CAD813173}">
  <ds:schemaRefs>
    <ds:schemaRef ds:uri="http://schemas.microsoft.com/office/2006/metadata/properties"/>
    <ds:schemaRef ds:uri="http://schemas.microsoft.com/sharepoint/v3"/>
    <ds:schemaRef ds:uri="cd6d2771-e08b-42a3-90f8-eca630337659"/>
    <ds:schemaRef ds:uri="41A7A25E-88C5-415C-AB9A-358CCBEA8A85"/>
  </ds:schemaRefs>
</ds:datastoreItem>
</file>

<file path=docProps/app.xml><?xml version="1.0" encoding="utf-8"?>
<Properties xmlns="http://schemas.openxmlformats.org/officeDocument/2006/extended-properties" xmlns:vt="http://schemas.openxmlformats.org/officeDocument/2006/docPropsVTypes">
  <Template/>
  <TotalTime>613</TotalTime>
  <Words>1270</Words>
  <Application>Microsoft Office PowerPoint</Application>
  <PresentationFormat>On-screen Show (16:9)</PresentationFormat>
  <Paragraphs>139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Tahoma</vt:lpstr>
      <vt:lpstr>Times New Roman</vt:lpstr>
      <vt:lpstr>Wingdings</vt:lpstr>
      <vt:lpstr>Template_Internal_Course</vt:lpstr>
      <vt:lpstr>LINUX BASELINE</vt:lpstr>
      <vt:lpstr>What Is UNIX?</vt:lpstr>
      <vt:lpstr>What Is UNIX?</vt:lpstr>
      <vt:lpstr>What Is Linux?</vt:lpstr>
      <vt:lpstr>Các bản phân phối của Linux (Distributions)</vt:lpstr>
      <vt:lpstr>The GNU Project and the Free Software Foundation</vt:lpstr>
      <vt:lpstr>Linux Programs</vt:lpstr>
      <vt:lpstr>Linux Programs</vt:lpstr>
      <vt:lpstr>Text Editors</vt:lpstr>
      <vt:lpstr>The C Compiler</vt:lpstr>
      <vt:lpstr>Library Files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Template_Training Material</dc:title>
  <dc:creator>Ly Tuan Linh (FHO.FWA)</dc:creator>
  <cp:lastModifiedBy>Tang Thanh Phuong (FSU11.BU13)</cp:lastModifiedBy>
  <cp:revision>210</cp:revision>
  <dcterms:created xsi:type="dcterms:W3CDTF">2015-08-31T01:44:46Z</dcterms:created>
  <dcterms:modified xsi:type="dcterms:W3CDTF">2016-11-03T09:32:48Z</dcterms:modified>
</cp:coreProperties>
</file>